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61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1709e96f1_0_1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1709e96f1_0_1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1709e96f1_0_1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1709e96f1_0_1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1709e96f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1709e96f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1709e96f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1709e96f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1709e96f1_0_1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c1709e96f1_0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17005a2b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17005a2b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17005a2b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17005a2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1709e96f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1709e96f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17005a2b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c17005a2b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1709e9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1709e9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c1709e96f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c1709e96f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17005a2b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17005a2b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1709e96f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c1709e96f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SyriaTel Customer Churn Predictive Analysis</a:t>
            </a:r>
            <a:endParaRPr u="sng"/>
          </a:p>
        </p:txBody>
      </p:sp>
      <p:pic>
        <p:nvPicPr>
          <p:cNvPr id="73" name="Google Shape;73;p13"/>
          <p:cNvPicPr preferRelativeResize="0"/>
          <p:nvPr/>
        </p:nvPicPr>
        <p:blipFill>
          <a:blip r:embed="rId3">
            <a:alphaModFix/>
          </a:blip>
          <a:stretch>
            <a:fillRect/>
          </a:stretch>
        </p:blipFill>
        <p:spPr>
          <a:xfrm>
            <a:off x="5067300" y="2068300"/>
            <a:ext cx="2385075" cy="238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4042075" y="627600"/>
            <a:ext cx="4689600" cy="3970500"/>
          </a:xfrm>
          <a:prstGeom prst="rect">
            <a:avLst/>
          </a:prstGeom>
        </p:spPr>
        <p:txBody>
          <a:bodyPr spcFirstLastPara="1" wrap="square" lIns="91425" tIns="91425" rIns="91425" bIns="91425" anchor="ctr" anchorCtr="0">
            <a:normAutofit/>
          </a:bodyPr>
          <a:lstStyle/>
          <a:p>
            <a:pPr marL="0" lvl="0" indent="0" algn="ctr" rtl="0">
              <a:spcBef>
                <a:spcPts val="1400"/>
              </a:spcBef>
              <a:spcAft>
                <a:spcPts val="0"/>
              </a:spcAft>
              <a:buClr>
                <a:schemeClr val="dk2"/>
              </a:buClr>
              <a:buSzPts val="1100"/>
              <a:buFont typeface="Arial"/>
              <a:buNone/>
            </a:pPr>
            <a:r>
              <a:rPr lang="en" sz="2237" b="1">
                <a:solidFill>
                  <a:schemeClr val="dk1"/>
                </a:solidFill>
              </a:rPr>
              <a:t>Univariate Analysis</a:t>
            </a:r>
            <a:endParaRPr sz="2237" b="1">
              <a:solidFill>
                <a:schemeClr val="dk1"/>
              </a:solidFill>
            </a:endParaRPr>
          </a:p>
          <a:p>
            <a:pPr marL="0" lvl="0" indent="0" algn="ctr" rtl="0">
              <a:spcBef>
                <a:spcPts val="1200"/>
              </a:spcBef>
              <a:spcAft>
                <a:spcPts val="0"/>
              </a:spcAft>
              <a:buClr>
                <a:schemeClr val="dk2"/>
              </a:buClr>
              <a:buSzPts val="1100"/>
              <a:buFont typeface="Arial"/>
              <a:buNone/>
            </a:pPr>
            <a:r>
              <a:rPr lang="en" sz="1760">
                <a:solidFill>
                  <a:schemeClr val="dk1"/>
                </a:solidFill>
              </a:rPr>
              <a:t>Univariate analysis focuses on examining individual variables in the dataset.  For this project it was found that the initial churned customers were 14.5% whereas the not churned customers were 85.5%</a:t>
            </a:r>
            <a:endParaRPr sz="1814">
              <a:solidFill>
                <a:schemeClr val="dk1"/>
              </a:solidFill>
            </a:endParaRPr>
          </a:p>
          <a:p>
            <a:pPr marL="0" lvl="0" indent="0" algn="l" rtl="0">
              <a:spcBef>
                <a:spcPts val="1200"/>
              </a:spcBef>
              <a:spcAft>
                <a:spcPts val="1200"/>
              </a:spcAft>
              <a:buNone/>
            </a:pPr>
            <a:endParaRPr/>
          </a:p>
        </p:txBody>
      </p:sp>
      <p:pic>
        <p:nvPicPr>
          <p:cNvPr id="148" name="Google Shape;148;p23"/>
          <p:cNvPicPr preferRelativeResize="0"/>
          <p:nvPr/>
        </p:nvPicPr>
        <p:blipFill>
          <a:blip r:embed="rId3">
            <a:alphaModFix/>
          </a:blip>
          <a:stretch>
            <a:fillRect/>
          </a:stretch>
        </p:blipFill>
        <p:spPr>
          <a:xfrm>
            <a:off x="0" y="1222550"/>
            <a:ext cx="4057626" cy="278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2400250" y="575950"/>
            <a:ext cx="6321600" cy="635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Bivariate analysis</a:t>
            </a:r>
            <a:endParaRPr>
              <a:solidFill>
                <a:schemeClr val="accent5"/>
              </a:solidFill>
            </a:endParaRPr>
          </a:p>
        </p:txBody>
      </p:sp>
      <p:sp>
        <p:nvSpPr>
          <p:cNvPr id="154" name="Google Shape;154;p24"/>
          <p:cNvSpPr txBox="1">
            <a:spLocks noGrp="1"/>
          </p:cNvSpPr>
          <p:nvPr>
            <p:ph type="body" idx="1"/>
          </p:nvPr>
        </p:nvSpPr>
        <p:spPr>
          <a:xfrm>
            <a:off x="4428604" y="1129788"/>
            <a:ext cx="4220100" cy="3002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2"/>
              </a:buClr>
              <a:buSzPts val="1100"/>
              <a:buFont typeface="Arial"/>
              <a:buNone/>
            </a:pPr>
            <a:r>
              <a:rPr lang="en" sz="1728" b="1">
                <a:solidFill>
                  <a:schemeClr val="dk1"/>
                </a:solidFill>
              </a:rPr>
              <a:t>Bivariate Analysis</a:t>
            </a:r>
            <a:endParaRPr sz="1728" b="1">
              <a:solidFill>
                <a:schemeClr val="dk1"/>
              </a:solidFill>
            </a:endParaRPr>
          </a:p>
          <a:p>
            <a:pPr marL="0" lvl="0" indent="0" algn="l" rtl="0">
              <a:spcBef>
                <a:spcPts val="1200"/>
              </a:spcBef>
              <a:spcAft>
                <a:spcPts val="0"/>
              </a:spcAft>
              <a:buNone/>
            </a:pPr>
            <a:r>
              <a:rPr lang="en" sz="1772">
                <a:solidFill>
                  <a:schemeClr val="dk1"/>
                </a:solidFill>
              </a:rPr>
              <a:t>Bivariate analysis involves examining the relationship between two variables in the dataset. </a:t>
            </a:r>
            <a:endParaRPr sz="1772">
              <a:solidFill>
                <a:schemeClr val="dk1"/>
              </a:solidFill>
            </a:endParaRPr>
          </a:p>
          <a:p>
            <a:pPr marL="0" lvl="0" indent="0" algn="l" rtl="0">
              <a:spcBef>
                <a:spcPts val="1200"/>
              </a:spcBef>
              <a:spcAft>
                <a:spcPts val="0"/>
              </a:spcAft>
              <a:buClr>
                <a:schemeClr val="dk2"/>
              </a:buClr>
              <a:buSzPts val="1100"/>
              <a:buFont typeface="Arial"/>
              <a:buNone/>
            </a:pPr>
            <a:r>
              <a:rPr lang="en" sz="1772">
                <a:solidFill>
                  <a:schemeClr val="dk1"/>
                </a:solidFill>
              </a:rPr>
              <a:t>It shows that the highest churn states are New Jersey, California, Texas, Maryland and New York</a:t>
            </a:r>
            <a:endParaRPr sz="1772">
              <a:solidFill>
                <a:schemeClr val="dk1"/>
              </a:solidFill>
            </a:endParaRPr>
          </a:p>
          <a:p>
            <a:pPr marL="0" lvl="0" indent="0" algn="l" rtl="0">
              <a:spcBef>
                <a:spcPts val="1200"/>
              </a:spcBef>
              <a:spcAft>
                <a:spcPts val="1200"/>
              </a:spcAft>
              <a:buClr>
                <a:schemeClr val="dk2"/>
              </a:buClr>
              <a:buSzPts val="1100"/>
              <a:buFont typeface="Arial"/>
              <a:buNone/>
            </a:pPr>
            <a:endParaRPr/>
          </a:p>
        </p:txBody>
      </p:sp>
      <p:pic>
        <p:nvPicPr>
          <p:cNvPr id="155" name="Google Shape;155;p24"/>
          <p:cNvPicPr preferRelativeResize="0"/>
          <p:nvPr/>
        </p:nvPicPr>
        <p:blipFill>
          <a:blip r:embed="rId3">
            <a:alphaModFix/>
          </a:blip>
          <a:stretch>
            <a:fillRect/>
          </a:stretch>
        </p:blipFill>
        <p:spPr>
          <a:xfrm>
            <a:off x="185157" y="1211350"/>
            <a:ext cx="4170301" cy="309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38975" y="378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Modeling</a:t>
            </a:r>
            <a:endParaRPr b="1"/>
          </a:p>
        </p:txBody>
      </p:sp>
      <p:sp>
        <p:nvSpPr>
          <p:cNvPr id="161" name="Google Shape;161;p25"/>
          <p:cNvSpPr txBox="1">
            <a:spLocks noGrp="1"/>
          </p:cNvSpPr>
          <p:nvPr>
            <p:ph type="body" idx="1"/>
          </p:nvPr>
        </p:nvSpPr>
        <p:spPr>
          <a:xfrm>
            <a:off x="302352" y="751287"/>
            <a:ext cx="25251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dirty="0">
                <a:solidFill>
                  <a:schemeClr val="dk1"/>
                </a:solidFill>
              </a:rPr>
              <a:t>Logistic Regression</a:t>
            </a:r>
            <a:endParaRPr sz="1300" b="1" dirty="0">
              <a:solidFill>
                <a:schemeClr val="dk1"/>
              </a:solidFill>
            </a:endParaRPr>
          </a:p>
          <a:p>
            <a:pPr marL="457200" lvl="0" indent="-298450" algn="l" rtl="0">
              <a:spcBef>
                <a:spcPts val="1200"/>
              </a:spcBef>
              <a:spcAft>
                <a:spcPts val="0"/>
              </a:spcAft>
              <a:buClr>
                <a:schemeClr val="dk1"/>
              </a:buClr>
              <a:buSzPts val="1100"/>
              <a:buChar char="●"/>
            </a:pPr>
            <a:r>
              <a:rPr lang="en" sz="1100" dirty="0">
                <a:solidFill>
                  <a:schemeClr val="dk1"/>
                </a:solidFill>
              </a:rPr>
              <a:t>Logistic regression model was </a:t>
            </a:r>
            <a:r>
              <a:rPr lang="en" sz="1100" dirty="0" smtClean="0">
                <a:solidFill>
                  <a:schemeClr val="dk1"/>
                </a:solidFill>
              </a:rPr>
              <a:t>created as a base model </a:t>
            </a:r>
            <a:r>
              <a:rPr lang="en" sz="1100" dirty="0">
                <a:solidFill>
                  <a:schemeClr val="dk1"/>
                </a:solidFill>
              </a:rPr>
              <a:t>to predict customer churn based on various features.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model was trained on historical customer data and evaluated using performance metrics such as accuracy, precision, recall, and F1-score.</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logistic regression model achieved an accuracy of 85% and a precision of 80%.</a:t>
            </a:r>
            <a:endParaRPr sz="1100" dirty="0">
              <a:solidFill>
                <a:schemeClr val="dk1"/>
              </a:solidFill>
            </a:endParaRPr>
          </a:p>
          <a:p>
            <a:pPr marL="0" lvl="0" indent="0" algn="l" rtl="0">
              <a:spcBef>
                <a:spcPts val="1200"/>
              </a:spcBef>
              <a:spcAft>
                <a:spcPts val="1200"/>
              </a:spcAft>
              <a:buNone/>
            </a:pPr>
            <a:endParaRPr dirty="0"/>
          </a:p>
        </p:txBody>
      </p:sp>
      <p:sp>
        <p:nvSpPr>
          <p:cNvPr id="162" name="Google Shape;162;p25"/>
          <p:cNvSpPr txBox="1"/>
          <p:nvPr/>
        </p:nvSpPr>
        <p:spPr>
          <a:xfrm>
            <a:off x="2782668" y="724650"/>
            <a:ext cx="2140500" cy="341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Decision Tree Classifier</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Decision tree classifier was used to create a predictive model for customer churn.</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model was trained on the same set of features as the logistic regression model.</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decision tree classifier achieved an accuracy of 82% and a recall of </a:t>
            </a:r>
            <a:r>
              <a:rPr lang="en" sz="1100" dirty="0" smtClean="0">
                <a:solidFill>
                  <a:schemeClr val="dk1"/>
                </a:solidFill>
              </a:rPr>
              <a:t>76%.</a:t>
            </a:r>
            <a:endParaRPr sz="1100" dirty="0">
              <a:solidFill>
                <a:schemeClr val="dk1"/>
              </a:solidFill>
            </a:endParaRPr>
          </a:p>
          <a:p>
            <a:pPr marL="0" lvl="0" indent="0" algn="l" rtl="0">
              <a:spcBef>
                <a:spcPts val="1200"/>
              </a:spcBef>
              <a:spcAft>
                <a:spcPts val="0"/>
              </a:spcAft>
              <a:buNone/>
            </a:pPr>
            <a:endParaRPr sz="1800" dirty="0">
              <a:solidFill>
                <a:schemeClr val="dk2"/>
              </a:solidFill>
            </a:endParaRPr>
          </a:p>
        </p:txBody>
      </p:sp>
      <p:sp>
        <p:nvSpPr>
          <p:cNvPr id="163" name="Google Shape;163;p25"/>
          <p:cNvSpPr txBox="1"/>
          <p:nvPr/>
        </p:nvSpPr>
        <p:spPr>
          <a:xfrm>
            <a:off x="5242019" y="664575"/>
            <a:ext cx="1995000" cy="325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Random Forest Classifier</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Random forest classifier was employed to improve the predictive performance.</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model was trained on an ensemble of decision trees and evaluated using various performance metrics.</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random forest classifier achieved an accuracy of 88% and a precision of 85%.</a:t>
            </a:r>
            <a:endParaRPr sz="1100" dirty="0">
              <a:solidFill>
                <a:schemeClr val="dk1"/>
              </a:solidFill>
            </a:endParaRPr>
          </a:p>
          <a:p>
            <a:pPr marL="0" lvl="0" indent="0" algn="l" rtl="0">
              <a:spcBef>
                <a:spcPts val="1200"/>
              </a:spcBef>
              <a:spcAft>
                <a:spcPts val="0"/>
              </a:spcAft>
              <a:buNone/>
            </a:pPr>
            <a:endParaRPr sz="1800" dirty="0">
              <a:solidFill>
                <a:schemeClr val="dk2"/>
              </a:solidFill>
            </a:endParaRPr>
          </a:p>
        </p:txBody>
      </p:sp>
      <p:sp>
        <p:nvSpPr>
          <p:cNvPr id="164" name="Google Shape;164;p25"/>
          <p:cNvSpPr txBox="1"/>
          <p:nvPr/>
        </p:nvSpPr>
        <p:spPr>
          <a:xfrm>
            <a:off x="7358700" y="664575"/>
            <a:ext cx="1785300" cy="383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XGBoost</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XGBoost algorithm was utilized to further enhance the predictive accuracy.</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model was trained on the same set of features as the previous models.</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XGBoost model achieved the highest accuracy of 90% and a recall of </a:t>
            </a:r>
            <a:r>
              <a:rPr lang="en" sz="1100" dirty="0" smtClean="0">
                <a:solidFill>
                  <a:schemeClr val="dk1"/>
                </a:solidFill>
              </a:rPr>
              <a:t>69</a:t>
            </a:r>
            <a:r>
              <a:rPr lang="en" sz="1100" dirty="0" smtClean="0">
                <a:solidFill>
                  <a:schemeClr val="dk1"/>
                </a:solidFill>
              </a:rPr>
              <a:t>%.</a:t>
            </a:r>
            <a:endParaRPr sz="1100" dirty="0">
              <a:solidFill>
                <a:schemeClr val="dk1"/>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2410100" y="54480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sp>
        <p:nvSpPr>
          <p:cNvPr id="170" name="Google Shape;170;p26"/>
          <p:cNvSpPr txBox="1">
            <a:spLocks noGrp="1"/>
          </p:cNvSpPr>
          <p:nvPr>
            <p:ph type="body" idx="1"/>
          </p:nvPr>
        </p:nvSpPr>
        <p:spPr>
          <a:xfrm>
            <a:off x="2451675" y="2104225"/>
            <a:ext cx="1893900" cy="151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a:latin typeface="Arial"/>
                <a:ea typeface="Arial"/>
                <a:cs typeface="Arial"/>
                <a:sym typeface="Arial"/>
              </a:rPr>
              <a:t>Decision trees model is found to be the best for this project with a recall value of 0.76</a:t>
            </a:r>
            <a:endParaRPr/>
          </a:p>
        </p:txBody>
      </p:sp>
      <p:sp>
        <p:nvSpPr>
          <p:cNvPr id="171" name="Google Shape;171;p26"/>
          <p:cNvSpPr txBox="1"/>
          <p:nvPr/>
        </p:nvSpPr>
        <p:spPr>
          <a:xfrm>
            <a:off x="5363800" y="1637025"/>
            <a:ext cx="2171700" cy="29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pic>
        <p:nvPicPr>
          <p:cNvPr id="172" name="Google Shape;172;p26"/>
          <p:cNvPicPr preferRelativeResize="0"/>
          <p:nvPr/>
        </p:nvPicPr>
        <p:blipFill>
          <a:blip r:embed="rId3">
            <a:alphaModFix/>
          </a:blip>
          <a:stretch>
            <a:fillRect/>
          </a:stretch>
        </p:blipFill>
        <p:spPr>
          <a:xfrm>
            <a:off x="4572000" y="1238350"/>
            <a:ext cx="4116874" cy="324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178" name="Google Shape;178;p27"/>
          <p:cNvSpPr txBox="1"/>
          <p:nvPr/>
        </p:nvSpPr>
        <p:spPr>
          <a:xfrm>
            <a:off x="2400250" y="1211350"/>
            <a:ext cx="6517200" cy="3208800"/>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dirty="0"/>
              <a:t>The preferred machine learning model for predicting customer churn is decision trees. </a:t>
            </a:r>
            <a:endParaRPr lang="en-US" dirty="0" smtClean="0"/>
          </a:p>
          <a:p>
            <a:pPr marL="285750" lvl="0" indent="-285750">
              <a:buFont typeface="Arial" panose="020B0604020202020204" pitchFamily="34" charset="0"/>
              <a:buChar char="•"/>
            </a:pPr>
            <a:r>
              <a:rPr lang="en-US" dirty="0" smtClean="0"/>
              <a:t>To </a:t>
            </a:r>
            <a:r>
              <a:rPr lang="en-US" dirty="0"/>
              <a:t>reduce churn, suggested strategies </a:t>
            </a:r>
            <a:r>
              <a:rPr lang="en-US" dirty="0" smtClean="0"/>
              <a:t>involve: </a:t>
            </a:r>
          </a:p>
          <a:p>
            <a:pPr marL="342900" lvl="0" indent="-342900" algn="just">
              <a:buFont typeface="+mj-lt"/>
              <a:buAutoNum type="arabicPeriod"/>
            </a:pPr>
            <a:r>
              <a:rPr lang="en-US" dirty="0" smtClean="0"/>
              <a:t>T</a:t>
            </a:r>
            <a:r>
              <a:rPr lang="en-US" dirty="0" smtClean="0"/>
              <a:t>argeted </a:t>
            </a:r>
            <a:r>
              <a:rPr lang="en-US" dirty="0"/>
              <a:t>promotions and loyalty programs based on total </a:t>
            </a:r>
            <a:r>
              <a:rPr lang="en-US" dirty="0" smtClean="0"/>
              <a:t>charges </a:t>
            </a:r>
          </a:p>
          <a:p>
            <a:pPr marL="342900" lvl="0" indent="-342900" algn="just">
              <a:buFont typeface="+mj-lt"/>
              <a:buAutoNum type="arabicPeriod"/>
            </a:pPr>
            <a:r>
              <a:rPr lang="en-US" dirty="0"/>
              <a:t>I</a:t>
            </a:r>
            <a:r>
              <a:rPr lang="en-US" dirty="0" smtClean="0"/>
              <a:t>mproving </a:t>
            </a:r>
            <a:r>
              <a:rPr lang="en-US" dirty="0"/>
              <a:t>customer service </a:t>
            </a:r>
            <a:r>
              <a:rPr lang="en-US" dirty="0" smtClean="0"/>
              <a:t>interactions</a:t>
            </a:r>
            <a:r>
              <a:rPr lang="en-US" dirty="0"/>
              <a:t>.</a:t>
            </a:r>
            <a:r>
              <a:rPr lang="en-US" dirty="0" smtClean="0"/>
              <a:t> </a:t>
            </a:r>
          </a:p>
          <a:p>
            <a:pPr marL="342900" lvl="0" indent="-342900" algn="just">
              <a:buFont typeface="+mj-lt"/>
              <a:buAutoNum type="arabicPeriod"/>
            </a:pPr>
            <a:r>
              <a:rPr lang="en-US" dirty="0"/>
              <a:t>P</a:t>
            </a:r>
            <a:r>
              <a:rPr lang="en-US" dirty="0" smtClean="0"/>
              <a:t>roactive </a:t>
            </a:r>
            <a:r>
              <a:rPr lang="en-US" dirty="0"/>
              <a:t>outreach based on call analysis, creating appealing bundled plans for international and voicemail </a:t>
            </a:r>
            <a:r>
              <a:rPr lang="en-US" dirty="0" smtClean="0"/>
              <a:t>features </a:t>
            </a:r>
          </a:p>
          <a:p>
            <a:pPr marL="342900" lvl="0" indent="-342900" algn="just">
              <a:buFont typeface="+mj-lt"/>
              <a:buAutoNum type="arabicPeriod"/>
            </a:pPr>
            <a:r>
              <a:rPr lang="en-US" dirty="0" smtClean="0"/>
              <a:t>I</a:t>
            </a:r>
            <a:r>
              <a:rPr lang="en-US" dirty="0" smtClean="0"/>
              <a:t>mplementing </a:t>
            </a:r>
            <a:r>
              <a:rPr lang="en-US" dirty="0"/>
              <a:t>usage-based incentives and win-back campaigns for calls, minutes, and account length</a:t>
            </a:r>
            <a:r>
              <a:rPr lang="en-US" dirty="0" smtClean="0"/>
              <a:t>.</a:t>
            </a:r>
          </a:p>
          <a:p>
            <a:pPr marL="285750" lvl="0" indent="-285750">
              <a:buFont typeface="Arial" panose="020B0604020202020204" pitchFamily="34" charset="0"/>
              <a:buChar char="•"/>
            </a:pPr>
            <a:r>
              <a:rPr lang="en-US" dirty="0" smtClean="0"/>
              <a:t> </a:t>
            </a:r>
            <a:r>
              <a:rPr lang="en-US" dirty="0"/>
              <a:t>These initiatives aim to address key factors influencing churn and improve overall customer satisfaction.</a:t>
            </a:r>
            <a:endParaRPr sz="1800" dirty="0">
              <a:solidFill>
                <a:schemeClr val="dk2"/>
              </a:solidFill>
              <a:latin typeface="Lato"/>
              <a:ea typeface="Lato"/>
              <a:cs typeface="Lato"/>
              <a:sym typeface="Lato"/>
            </a:endParaRPr>
          </a:p>
        </p:txBody>
      </p:sp>
      <p:pic>
        <p:nvPicPr>
          <p:cNvPr id="179" name="Google Shape;179;p27"/>
          <p:cNvPicPr preferRelativeResize="0"/>
          <p:nvPr/>
        </p:nvPicPr>
        <p:blipFill>
          <a:blip r:embed="rId3">
            <a:alphaModFix/>
          </a:blip>
          <a:stretch>
            <a:fillRect/>
          </a:stretch>
        </p:blipFill>
        <p:spPr>
          <a:xfrm>
            <a:off x="245925" y="1690275"/>
            <a:ext cx="2095450" cy="16777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4"/>
          <p:cNvPicPr preferRelativeResize="0"/>
          <p:nvPr/>
        </p:nvPicPr>
        <p:blipFill>
          <a:blip r:embed="rId3">
            <a:alphaModFix amt="20000"/>
          </a:blip>
          <a:stretch>
            <a:fillRect/>
          </a:stretch>
        </p:blipFill>
        <p:spPr>
          <a:xfrm>
            <a:off x="-199150" y="2"/>
            <a:ext cx="9696474" cy="4679125"/>
          </a:xfrm>
          <a:prstGeom prst="rect">
            <a:avLst/>
          </a:prstGeom>
          <a:noFill/>
          <a:ln>
            <a:noFill/>
          </a:ln>
        </p:spPr>
      </p:pic>
      <p:sp>
        <p:nvSpPr>
          <p:cNvPr id="79" name="Google Shape;79;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Overview</a:t>
            </a:r>
            <a:endParaRPr b="1" u="sng"/>
          </a:p>
        </p:txBody>
      </p:sp>
      <p:sp>
        <p:nvSpPr>
          <p:cNvPr id="80" name="Google Shape;80;p14"/>
          <p:cNvSpPr/>
          <p:nvPr/>
        </p:nvSpPr>
        <p:spPr>
          <a:xfrm>
            <a:off x="313800" y="1199100"/>
            <a:ext cx="3356400" cy="27849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 name="Google Shape;81;p14"/>
          <p:cNvSpPr txBox="1">
            <a:spLocks noGrp="1"/>
          </p:cNvSpPr>
          <p:nvPr>
            <p:ph type="body" idx="1"/>
          </p:nvPr>
        </p:nvSpPr>
        <p:spPr>
          <a:xfrm>
            <a:off x="239100" y="1211350"/>
            <a:ext cx="3431100" cy="3416400"/>
          </a:xfrm>
          <a:prstGeom prst="rect">
            <a:avLst/>
          </a:prstGeom>
        </p:spPr>
        <p:txBody>
          <a:bodyPr spcFirstLastPara="1" wrap="square" lIns="91425" tIns="91425" rIns="91425" bIns="91425" anchor="t" anchorCtr="0">
            <a:normAutofit/>
          </a:bodyPr>
          <a:lstStyle/>
          <a:p>
            <a:pPr marL="0" lvl="0" indent="0" algn="ctr" rtl="0">
              <a:spcBef>
                <a:spcPts val="1400"/>
              </a:spcBef>
              <a:spcAft>
                <a:spcPts val="0"/>
              </a:spcAft>
              <a:buClr>
                <a:schemeClr val="dk1"/>
              </a:buClr>
              <a:buSzPts val="1100"/>
              <a:buFont typeface="Arial"/>
              <a:buNone/>
            </a:pPr>
            <a:r>
              <a:rPr lang="en" b="1" u="sng"/>
              <a:t>Objective</a:t>
            </a:r>
            <a:endParaRPr b="1" u="sng"/>
          </a:p>
          <a:p>
            <a:pPr marL="0" lvl="0" indent="0" algn="ctr" rtl="0">
              <a:spcBef>
                <a:spcPts val="1200"/>
              </a:spcBef>
              <a:spcAft>
                <a:spcPts val="0"/>
              </a:spcAft>
              <a:buClr>
                <a:schemeClr val="dk1"/>
              </a:buClr>
              <a:buSzPts val="1100"/>
              <a:buFont typeface="Arial"/>
              <a:buNone/>
            </a:pPr>
            <a:r>
              <a:rPr lang="en"/>
              <a:t>The objective of the customer churn predictive analysis project is to identify customers who are likely to churn in order to take proactive measures to retain them.</a:t>
            </a:r>
            <a:endParaRPr/>
          </a:p>
          <a:p>
            <a:pPr marL="0" lvl="0" indent="0" algn="l" rtl="0">
              <a:spcBef>
                <a:spcPts val="1200"/>
              </a:spcBef>
              <a:spcAft>
                <a:spcPts val="1200"/>
              </a:spcAft>
              <a:buNone/>
            </a:pPr>
            <a:endParaRPr/>
          </a:p>
        </p:txBody>
      </p:sp>
      <p:sp>
        <p:nvSpPr>
          <p:cNvPr id="82" name="Google Shape;82;p14"/>
          <p:cNvSpPr/>
          <p:nvPr/>
        </p:nvSpPr>
        <p:spPr>
          <a:xfrm>
            <a:off x="4738250" y="1211350"/>
            <a:ext cx="3615900" cy="29745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3" name="Google Shape;83;p14"/>
          <p:cNvSpPr txBox="1"/>
          <p:nvPr/>
        </p:nvSpPr>
        <p:spPr>
          <a:xfrm>
            <a:off x="4712825" y="955980"/>
            <a:ext cx="3666750" cy="276716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400"/>
              </a:spcBef>
              <a:spcAft>
                <a:spcPts val="0"/>
              </a:spcAft>
              <a:buClr>
                <a:schemeClr val="dk1"/>
              </a:buClr>
              <a:buSzPts val="1100"/>
              <a:buFont typeface="Arial"/>
              <a:buNone/>
            </a:pPr>
            <a:r>
              <a:rPr lang="en" sz="1800" b="1" u="sng" dirty="0">
                <a:solidFill>
                  <a:schemeClr val="dk2"/>
                </a:solidFill>
              </a:rPr>
              <a:t>Methodology</a:t>
            </a:r>
            <a:endParaRPr sz="1800" b="1" u="sng" dirty="0">
              <a:solidFill>
                <a:schemeClr val="dk2"/>
              </a:solidFill>
            </a:endParaRPr>
          </a:p>
          <a:p>
            <a:pPr marL="0" lvl="0" indent="0" algn="ctr" rtl="0">
              <a:lnSpc>
                <a:spcPct val="115000"/>
              </a:lnSpc>
              <a:spcBef>
                <a:spcPts val="1200"/>
              </a:spcBef>
              <a:spcAft>
                <a:spcPts val="0"/>
              </a:spcAft>
              <a:buClr>
                <a:schemeClr val="dk1"/>
              </a:buClr>
              <a:buSzPts val="1100"/>
              <a:buFont typeface="Arial"/>
              <a:buNone/>
            </a:pPr>
            <a:r>
              <a:rPr lang="en" sz="1800" dirty="0">
                <a:solidFill>
                  <a:schemeClr val="dk2"/>
                </a:solidFill>
              </a:rPr>
              <a:t>The project utilizes machine learning algorithms to analyze historical customer data and identify patterns and indicators of churn. The model is trained on a labeled dataset to predict the likelihood of churn for each customer.</a:t>
            </a:r>
            <a:endParaRPr sz="1800" dirty="0">
              <a:solidFill>
                <a:schemeClr val="dk2"/>
              </a:solidFill>
            </a:endParaRPr>
          </a:p>
          <a:p>
            <a:pPr marL="0" lvl="0" indent="0" algn="ctr" rtl="0">
              <a:spcBef>
                <a:spcPts val="1200"/>
              </a:spcBef>
              <a:spcAft>
                <a:spcPts val="0"/>
              </a:spcAft>
              <a:buNone/>
            </a:pP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Business Problem</a:t>
            </a:r>
            <a:endParaRPr b="1" u="sng"/>
          </a:p>
        </p:txBody>
      </p:sp>
      <p:sp>
        <p:nvSpPr>
          <p:cNvPr id="89" name="Google Shape;89;p15"/>
          <p:cNvSpPr txBox="1">
            <a:spLocks noGrp="1"/>
          </p:cNvSpPr>
          <p:nvPr>
            <p:ph type="body" idx="1"/>
          </p:nvPr>
        </p:nvSpPr>
        <p:spPr>
          <a:xfrm>
            <a:off x="155825" y="1142100"/>
            <a:ext cx="4096200" cy="34164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1400"/>
              </a:spcBef>
              <a:spcAft>
                <a:spcPts val="0"/>
              </a:spcAft>
              <a:buClr>
                <a:schemeClr val="dk1"/>
              </a:buClr>
              <a:buSzPct val="45833"/>
              <a:buFont typeface="Arial"/>
              <a:buNone/>
            </a:pPr>
            <a:r>
              <a:rPr lang="en" sz="2400" b="1">
                <a:solidFill>
                  <a:schemeClr val="dk1"/>
                </a:solidFill>
              </a:rPr>
              <a:t>Customer Churn</a:t>
            </a:r>
            <a:endParaRPr sz="2400" b="1">
              <a:solidFill>
                <a:schemeClr val="dk1"/>
              </a:solidFill>
            </a:endParaRPr>
          </a:p>
          <a:p>
            <a:pPr marL="0" lvl="0" indent="0" algn="ctr" rtl="0">
              <a:spcBef>
                <a:spcPts val="1200"/>
              </a:spcBef>
              <a:spcAft>
                <a:spcPts val="0"/>
              </a:spcAft>
              <a:buClr>
                <a:schemeClr val="dk1"/>
              </a:buClr>
              <a:buSzPct val="61111"/>
              <a:buFont typeface="Arial"/>
              <a:buNone/>
            </a:pPr>
            <a:r>
              <a:rPr lang="en">
                <a:solidFill>
                  <a:schemeClr val="dk1"/>
                </a:solidFill>
              </a:rPr>
              <a:t>Customer churn refers to the rate at which customers stop using a company's products or services. For SyriaTel, customer churn is a significant problem as it leads to a loss of revenue and market share. It is crucial for SyriaTel to address this issue in order to maintain a sustainable business and retain its customer base.</a:t>
            </a:r>
            <a:endParaRPr>
              <a:solidFill>
                <a:schemeClr val="dk1"/>
              </a:solidFill>
            </a:endParaRPr>
          </a:p>
          <a:p>
            <a:pPr marL="0" lvl="0" indent="0" algn="l" rtl="0">
              <a:spcBef>
                <a:spcPts val="1200"/>
              </a:spcBef>
              <a:spcAft>
                <a:spcPts val="1200"/>
              </a:spcAft>
              <a:buNone/>
            </a:pPr>
            <a:endParaRPr/>
          </a:p>
        </p:txBody>
      </p:sp>
      <p:sp>
        <p:nvSpPr>
          <p:cNvPr id="90" name="Google Shape;90;p15"/>
          <p:cNvSpPr txBox="1"/>
          <p:nvPr/>
        </p:nvSpPr>
        <p:spPr>
          <a:xfrm>
            <a:off x="5239100" y="1188725"/>
            <a:ext cx="3657600" cy="356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91" name="Google Shape;91;p15"/>
          <p:cNvPicPr preferRelativeResize="0"/>
          <p:nvPr/>
        </p:nvPicPr>
        <p:blipFill rotWithShape="1">
          <a:blip r:embed="rId3">
            <a:alphaModFix/>
          </a:blip>
          <a:srcRect l="42525" r="1608"/>
          <a:stretch/>
        </p:blipFill>
        <p:spPr>
          <a:xfrm>
            <a:off x="4407900" y="1353025"/>
            <a:ext cx="4603100" cy="299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6"/>
          <p:cNvPicPr preferRelativeResize="0"/>
          <p:nvPr/>
        </p:nvPicPr>
        <p:blipFill rotWithShape="1">
          <a:blip r:embed="rId3">
            <a:alphaModFix/>
          </a:blip>
          <a:srcRect l="39349" t="12907" r="33964"/>
          <a:stretch/>
        </p:blipFill>
        <p:spPr>
          <a:xfrm>
            <a:off x="106000" y="575950"/>
            <a:ext cx="2119726" cy="3857351"/>
          </a:xfrm>
          <a:prstGeom prst="rect">
            <a:avLst/>
          </a:prstGeom>
          <a:noFill/>
          <a:ln>
            <a:noFill/>
          </a:ln>
        </p:spPr>
      </p:pic>
      <p:sp>
        <p:nvSpPr>
          <p:cNvPr id="97" name="Google Shape;97;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400" b="1"/>
              <a:t>Importance of Addressing Churn</a:t>
            </a:r>
            <a:endParaRPr sz="2700"/>
          </a:p>
        </p:txBody>
      </p:sp>
      <p:sp>
        <p:nvSpPr>
          <p:cNvPr id="98" name="Google Shape;98;p16"/>
          <p:cNvSpPr txBox="1">
            <a:spLocks noGrp="1"/>
          </p:cNvSpPr>
          <p:nvPr>
            <p:ph type="body" idx="1"/>
          </p:nvPr>
        </p:nvSpPr>
        <p:spPr>
          <a:xfrm>
            <a:off x="2400262" y="1284051"/>
            <a:ext cx="6321600" cy="3002400"/>
          </a:xfrm>
          <a:prstGeom prst="rect">
            <a:avLst/>
          </a:prstGeom>
        </p:spPr>
        <p:txBody>
          <a:bodyPr spcFirstLastPara="1" wrap="square" lIns="91425" tIns="91425" rIns="91425" bIns="91425" anchor="t" anchorCtr="0">
            <a:normAutofit fontScale="70000" lnSpcReduction="20000"/>
          </a:bodyPr>
          <a:lstStyle/>
          <a:p>
            <a:pPr marL="0" lvl="0" indent="0" algn="l" rtl="0">
              <a:spcBef>
                <a:spcPts val="1400"/>
              </a:spcBef>
              <a:spcAft>
                <a:spcPts val="0"/>
              </a:spcAft>
              <a:buClr>
                <a:schemeClr val="dk1"/>
              </a:buClr>
              <a:buSzPct val="84615"/>
              <a:buFont typeface="Arial"/>
              <a:buNone/>
            </a:pPr>
            <a:endParaRPr sz="1300" b="1">
              <a:solidFill>
                <a:schemeClr val="dk1"/>
              </a:solidFill>
            </a:endParaRPr>
          </a:p>
          <a:p>
            <a:pPr marL="0" lvl="0" indent="0" algn="ctr" rtl="0">
              <a:spcBef>
                <a:spcPts val="1200"/>
              </a:spcBef>
              <a:spcAft>
                <a:spcPts val="0"/>
              </a:spcAft>
              <a:buClr>
                <a:schemeClr val="dk1"/>
              </a:buClr>
              <a:buSzPct val="57120"/>
              <a:buFont typeface="Arial"/>
              <a:buNone/>
            </a:pPr>
            <a:r>
              <a:rPr lang="en" sz="1925">
                <a:solidFill>
                  <a:schemeClr val="dk1"/>
                </a:solidFill>
              </a:rPr>
              <a:t>Addressing customer churn is important for several reasons:</a:t>
            </a:r>
            <a:endParaRPr sz="1925">
              <a:solidFill>
                <a:schemeClr val="dk1"/>
              </a:solidFill>
            </a:endParaRPr>
          </a:p>
          <a:p>
            <a:pPr marL="457200" lvl="0" indent="-305028" algn="ctr" rtl="0">
              <a:spcBef>
                <a:spcPts val="1200"/>
              </a:spcBef>
              <a:spcAft>
                <a:spcPts val="0"/>
              </a:spcAft>
              <a:buClr>
                <a:schemeClr val="dk1"/>
              </a:buClr>
              <a:buSzPct val="100000"/>
              <a:buAutoNum type="arabicPeriod"/>
            </a:pPr>
            <a:r>
              <a:rPr lang="en" sz="1925">
                <a:solidFill>
                  <a:schemeClr val="dk1"/>
                </a:solidFill>
              </a:rPr>
              <a:t>Revenue Loss: When customers churn, the company loses out on their subscription fees and potential future purchases.</a:t>
            </a:r>
            <a:endParaRPr sz="1925">
              <a:solidFill>
                <a:schemeClr val="dk1"/>
              </a:solidFill>
            </a:endParaRPr>
          </a:p>
          <a:p>
            <a:pPr marL="457200" lvl="0" indent="-305028" algn="ctr" rtl="0">
              <a:spcBef>
                <a:spcPts val="0"/>
              </a:spcBef>
              <a:spcAft>
                <a:spcPts val="0"/>
              </a:spcAft>
              <a:buClr>
                <a:schemeClr val="dk1"/>
              </a:buClr>
              <a:buSzPct val="100000"/>
              <a:buAutoNum type="arabicPeriod"/>
            </a:pPr>
            <a:r>
              <a:rPr lang="en" sz="1925">
                <a:solidFill>
                  <a:schemeClr val="dk1"/>
                </a:solidFill>
              </a:rPr>
              <a:t>Market Share: High churn rates can lead to a decline in market share, making it difficult to compete with other telecom providers.</a:t>
            </a:r>
            <a:endParaRPr sz="1925">
              <a:solidFill>
                <a:schemeClr val="dk1"/>
              </a:solidFill>
            </a:endParaRPr>
          </a:p>
          <a:p>
            <a:pPr marL="457200" lvl="0" indent="-305028" algn="ctr" rtl="0">
              <a:spcBef>
                <a:spcPts val="0"/>
              </a:spcBef>
              <a:spcAft>
                <a:spcPts val="0"/>
              </a:spcAft>
              <a:buClr>
                <a:schemeClr val="dk1"/>
              </a:buClr>
              <a:buSzPct val="100000"/>
              <a:buAutoNum type="arabicPeriod"/>
            </a:pPr>
            <a:r>
              <a:rPr lang="en" sz="1925">
                <a:solidFill>
                  <a:schemeClr val="dk1"/>
                </a:solidFill>
              </a:rPr>
              <a:t>Customer Satisfaction: High churn rates indicate that customers are not satisfied with the company's services, which can damage the company's reputation.</a:t>
            </a:r>
            <a:endParaRPr sz="1925">
              <a:solidFill>
                <a:schemeClr val="dk1"/>
              </a:solidFill>
            </a:endParaRPr>
          </a:p>
          <a:p>
            <a:pPr marL="457200" lvl="0" indent="-305028" algn="ctr" rtl="0">
              <a:spcBef>
                <a:spcPts val="0"/>
              </a:spcBef>
              <a:spcAft>
                <a:spcPts val="0"/>
              </a:spcAft>
              <a:buClr>
                <a:schemeClr val="dk1"/>
              </a:buClr>
              <a:buSzPct val="100000"/>
              <a:buAutoNum type="arabicPeriod"/>
            </a:pPr>
            <a:r>
              <a:rPr lang="en" sz="1925">
                <a:solidFill>
                  <a:schemeClr val="dk1"/>
                </a:solidFill>
              </a:rPr>
              <a:t>Cost of Acquisition: Acquiring new customers is more expensive than retaining existing ones. By reducing churn, SyriaTel can save on customer acquisition costs.</a:t>
            </a:r>
            <a:endParaRPr sz="1925">
              <a:solidFill>
                <a:schemeClr val="dk1"/>
              </a:solidFill>
            </a:endParaRPr>
          </a:p>
          <a:p>
            <a:pPr marL="0" lvl="0" indent="0" algn="l" rtl="0">
              <a:lnSpc>
                <a:spcPct val="100000"/>
              </a:lnSpc>
              <a:spcBef>
                <a:spcPts val="1200"/>
              </a:spcBef>
              <a:spcAft>
                <a:spcPts val="0"/>
              </a:spcAft>
              <a:buClr>
                <a:schemeClr val="dk1"/>
              </a:buClr>
              <a:buSzPct val="61111"/>
              <a:buFont typeface="Arial"/>
              <a:buNone/>
            </a:pPr>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Understanding</a:t>
            </a:r>
            <a:endParaRPr/>
          </a:p>
        </p:txBody>
      </p:sp>
      <p:sp>
        <p:nvSpPr>
          <p:cNvPr id="104" name="Google Shape;104;p17"/>
          <p:cNvSpPr txBox="1">
            <a:spLocks noGrp="1"/>
          </p:cNvSpPr>
          <p:nvPr>
            <p:ph type="body" idx="1"/>
          </p:nvPr>
        </p:nvSpPr>
        <p:spPr>
          <a:xfrm>
            <a:off x="3477100" y="1386525"/>
            <a:ext cx="4167900" cy="2992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1"/>
                </a:solidFill>
              </a:rPr>
              <a:t>The data for thus project is sourced from kaggle and it primarily focuses on customer details, specifically customer churn.</a:t>
            </a:r>
            <a:endParaRPr>
              <a:solidFill>
                <a:schemeClr val="dk1"/>
              </a:solidFill>
            </a:endParaRPr>
          </a:p>
          <a:p>
            <a:pPr marL="0" lvl="0" indent="0" algn="ctr" rtl="0">
              <a:spcBef>
                <a:spcPts val="1200"/>
              </a:spcBef>
              <a:spcAft>
                <a:spcPts val="1200"/>
              </a:spcAft>
              <a:buNone/>
            </a:pPr>
            <a:r>
              <a:rPr lang="en">
                <a:solidFill>
                  <a:schemeClr val="dk1"/>
                </a:solidFill>
              </a:rPr>
              <a:t>The data consists of 21 columns of user/consumer data and 3,333 customer records.</a:t>
            </a:r>
            <a:endParaRPr>
              <a:solidFill>
                <a:schemeClr val="dk1"/>
              </a:solidFill>
            </a:endParaRPr>
          </a:p>
        </p:txBody>
      </p:sp>
      <p:pic>
        <p:nvPicPr>
          <p:cNvPr id="105" name="Google Shape;105;p17"/>
          <p:cNvPicPr preferRelativeResize="0"/>
          <p:nvPr/>
        </p:nvPicPr>
        <p:blipFill>
          <a:blip r:embed="rId3">
            <a:alphaModFix/>
          </a:blip>
          <a:stretch>
            <a:fillRect/>
          </a:stretch>
        </p:blipFill>
        <p:spPr>
          <a:xfrm>
            <a:off x="152400" y="1363750"/>
            <a:ext cx="3172300" cy="22301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2"/>
              </a:buClr>
              <a:buSzPts val="1100"/>
              <a:buFont typeface="Arial"/>
              <a:buNone/>
            </a:pPr>
            <a:r>
              <a:rPr lang="en" sz="2500">
                <a:solidFill>
                  <a:schemeClr val="dk1"/>
                </a:solidFill>
                <a:latin typeface="Lato"/>
                <a:ea typeface="Lato"/>
                <a:cs typeface="Lato"/>
                <a:sym typeface="Lato"/>
              </a:rPr>
              <a:t>Data Cleaning</a:t>
            </a:r>
            <a:endParaRPr sz="2700"/>
          </a:p>
        </p:txBody>
      </p:sp>
      <p:sp>
        <p:nvSpPr>
          <p:cNvPr id="119" name="Google Shape;119;p19"/>
          <p:cNvSpPr txBox="1">
            <a:spLocks noGrp="1"/>
          </p:cNvSpPr>
          <p:nvPr>
            <p:ph type="body" idx="1"/>
          </p:nvPr>
        </p:nvSpPr>
        <p:spPr>
          <a:xfrm>
            <a:off x="2400262" y="1211351"/>
            <a:ext cx="6321600" cy="3002400"/>
          </a:xfrm>
          <a:prstGeom prst="rect">
            <a:avLst/>
          </a:prstGeom>
        </p:spPr>
        <p:txBody>
          <a:bodyPr spcFirstLastPara="1" wrap="square" lIns="91425" tIns="91425" rIns="91425" bIns="91425" anchor="t" anchorCtr="0">
            <a:normAutofit fontScale="92500"/>
          </a:bodyPr>
          <a:lstStyle/>
          <a:p>
            <a:pPr marL="0" lvl="0" indent="0" algn="l" rtl="0">
              <a:spcBef>
                <a:spcPts val="1400"/>
              </a:spcBef>
              <a:spcAft>
                <a:spcPts val="0"/>
              </a:spcAft>
              <a:buClr>
                <a:schemeClr val="dk1"/>
              </a:buClr>
              <a:buSzPct val="84615"/>
              <a:buFont typeface="Arial"/>
              <a:buNone/>
            </a:pPr>
            <a:endParaRPr sz="1300" b="1">
              <a:solidFill>
                <a:schemeClr val="dk1"/>
              </a:solidFill>
            </a:endParaRPr>
          </a:p>
          <a:p>
            <a:pPr marL="457200" lvl="0" indent="-331390" algn="l" rtl="0">
              <a:spcBef>
                <a:spcPts val="1200"/>
              </a:spcBef>
              <a:spcAft>
                <a:spcPts val="0"/>
              </a:spcAft>
              <a:buClr>
                <a:schemeClr val="dk1"/>
              </a:buClr>
              <a:buSzPct val="100000"/>
              <a:buChar char="●"/>
            </a:pPr>
            <a:r>
              <a:rPr lang="en" sz="1750">
                <a:solidFill>
                  <a:schemeClr val="dk1"/>
                </a:solidFill>
              </a:rPr>
              <a:t>Data cleaning involves handling outliers, dealing with duplicate records, and removing any noise or inconsistencies in the data.</a:t>
            </a:r>
            <a:endParaRPr sz="1750">
              <a:solidFill>
                <a:schemeClr val="dk1"/>
              </a:solidFill>
            </a:endParaRPr>
          </a:p>
          <a:p>
            <a:pPr marL="457200" lvl="0" indent="-331390" algn="l" rtl="0">
              <a:spcBef>
                <a:spcPts val="0"/>
              </a:spcBef>
              <a:spcAft>
                <a:spcPts val="0"/>
              </a:spcAft>
              <a:buClr>
                <a:schemeClr val="dk1"/>
              </a:buClr>
              <a:buSzPct val="100000"/>
              <a:buChar char="●"/>
            </a:pPr>
            <a:r>
              <a:rPr lang="en" sz="1750">
                <a:solidFill>
                  <a:schemeClr val="dk1"/>
                </a:solidFill>
              </a:rPr>
              <a:t>Outliers can be detected using statistical techniques or domain knowledge and can be handled by either removing them or transforming them to bring them within an acceptable range.</a:t>
            </a:r>
            <a:endParaRPr sz="1750">
              <a:solidFill>
                <a:schemeClr val="dk1"/>
              </a:solidFill>
            </a:endParaRPr>
          </a:p>
          <a:p>
            <a:pPr marL="457200" lvl="0" indent="-324484" algn="l" rtl="0">
              <a:spcBef>
                <a:spcPts val="0"/>
              </a:spcBef>
              <a:spcAft>
                <a:spcPts val="0"/>
              </a:spcAft>
              <a:buClr>
                <a:schemeClr val="dk1"/>
              </a:buClr>
              <a:buSzPct val="100000"/>
              <a:buChar char="●"/>
            </a:pPr>
            <a:r>
              <a:rPr lang="en" sz="1632">
                <a:solidFill>
                  <a:schemeClr val="dk1"/>
                </a:solidFill>
              </a:rPr>
              <a:t>Duplicate records can be identified by comparing the values of all variables and removing the duplicates to avoid bias in the analysis.</a:t>
            </a:r>
            <a:endParaRPr sz="1500">
              <a:solidFill>
                <a:schemeClr val="dk1"/>
              </a:solidFill>
            </a:endParaRPr>
          </a:p>
          <a:p>
            <a:pPr marL="0" lvl="0" indent="0" algn="l" rtl="0">
              <a:spcBef>
                <a:spcPts val="1200"/>
              </a:spcBef>
              <a:spcAft>
                <a:spcPts val="1200"/>
              </a:spcAft>
              <a:buNone/>
            </a:pPr>
            <a:endParaRPr/>
          </a:p>
        </p:txBody>
      </p:sp>
      <p:pic>
        <p:nvPicPr>
          <p:cNvPr id="120" name="Google Shape;120;p19"/>
          <p:cNvPicPr preferRelativeResize="0"/>
          <p:nvPr/>
        </p:nvPicPr>
        <p:blipFill>
          <a:blip r:embed="rId3">
            <a:alphaModFix/>
          </a:blip>
          <a:stretch>
            <a:fillRect/>
          </a:stretch>
        </p:blipFill>
        <p:spPr>
          <a:xfrm>
            <a:off x="339425" y="15344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0"/>
          <p:cNvPicPr preferRelativeResize="0"/>
          <p:nvPr/>
        </p:nvPicPr>
        <p:blipFill>
          <a:blip r:embed="rId3">
            <a:alphaModFix amt="30000"/>
          </a:blip>
          <a:stretch>
            <a:fillRect/>
          </a:stretch>
        </p:blipFill>
        <p:spPr>
          <a:xfrm>
            <a:off x="641445" y="0"/>
            <a:ext cx="7861110" cy="5143500"/>
          </a:xfrm>
          <a:prstGeom prst="rect">
            <a:avLst/>
          </a:prstGeom>
          <a:noFill/>
          <a:ln>
            <a:noFill/>
          </a:ln>
        </p:spPr>
      </p:pic>
      <p:sp>
        <p:nvSpPr>
          <p:cNvPr id="126" name="Google Shape;126;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Analysis and Modelling</a:t>
            </a:r>
            <a:endParaRPr b="1"/>
          </a:p>
        </p:txBody>
      </p:sp>
      <p:sp>
        <p:nvSpPr>
          <p:cNvPr id="127" name="Google Shape;127;p20"/>
          <p:cNvSpPr txBox="1">
            <a:spLocks noGrp="1"/>
          </p:cNvSpPr>
          <p:nvPr>
            <p:ph type="body" idx="1"/>
          </p:nvPr>
        </p:nvSpPr>
        <p:spPr>
          <a:xfrm>
            <a:off x="311700" y="1152475"/>
            <a:ext cx="3368700" cy="3416400"/>
          </a:xfrm>
          <a:prstGeom prst="rect">
            <a:avLst/>
          </a:prstGeom>
        </p:spPr>
        <p:txBody>
          <a:bodyPr spcFirstLastPara="1" wrap="square" lIns="91425" tIns="91425" rIns="91425" bIns="91425" anchor="t" anchorCtr="0">
            <a:normAutofit lnSpcReduction="10000"/>
          </a:bodyPr>
          <a:lstStyle/>
          <a:p>
            <a:pPr marL="0" lvl="0" indent="0" algn="l" rtl="0">
              <a:spcBef>
                <a:spcPts val="1400"/>
              </a:spcBef>
              <a:spcAft>
                <a:spcPts val="0"/>
              </a:spcAft>
              <a:buClr>
                <a:schemeClr val="dk1"/>
              </a:buClr>
              <a:buSzPts val="1100"/>
              <a:buFont typeface="Arial"/>
              <a:buNone/>
            </a:pPr>
            <a:r>
              <a:rPr lang="en" sz="1300" b="1"/>
              <a:t>Data Preparation</a:t>
            </a:r>
            <a:endParaRPr sz="1300" b="1"/>
          </a:p>
          <a:p>
            <a:pPr marL="457200" lvl="0" indent="-336550" algn="l" rtl="0">
              <a:spcBef>
                <a:spcPts val="1200"/>
              </a:spcBef>
              <a:spcAft>
                <a:spcPts val="0"/>
              </a:spcAft>
              <a:buClr>
                <a:schemeClr val="dk2"/>
              </a:buClr>
              <a:buSzPts val="1700"/>
              <a:buChar char="●"/>
            </a:pPr>
            <a:r>
              <a:rPr lang="en" sz="1700"/>
              <a:t>Cleaned and preprocessed the dataset to remove missing values and outliers.</a:t>
            </a:r>
            <a:endParaRPr sz="1700"/>
          </a:p>
          <a:p>
            <a:pPr marL="457200" lvl="0" indent="-336550" algn="l" rtl="0">
              <a:spcBef>
                <a:spcPts val="0"/>
              </a:spcBef>
              <a:spcAft>
                <a:spcPts val="0"/>
              </a:spcAft>
              <a:buClr>
                <a:schemeClr val="dk2"/>
              </a:buClr>
              <a:buSzPts val="1700"/>
              <a:buChar char="●"/>
            </a:pPr>
            <a:r>
              <a:rPr lang="en" sz="1700"/>
              <a:t>Conducted feature engineering to create new variables for model training.</a:t>
            </a:r>
            <a:endParaRPr sz="1700"/>
          </a:p>
          <a:p>
            <a:pPr marL="457200" lvl="0" indent="-336550" algn="l" rtl="0">
              <a:spcBef>
                <a:spcPts val="0"/>
              </a:spcBef>
              <a:spcAft>
                <a:spcPts val="0"/>
              </a:spcAft>
              <a:buClr>
                <a:schemeClr val="dk2"/>
              </a:buClr>
              <a:buSzPts val="1700"/>
              <a:buChar char="●"/>
            </a:pPr>
            <a:r>
              <a:rPr lang="en" sz="1700"/>
              <a:t>Split the dataset into training and testing sets for model evaluation.</a:t>
            </a:r>
            <a:endParaRPr sz="1700"/>
          </a:p>
          <a:p>
            <a:pPr marL="0" lvl="0" indent="0" algn="l" rtl="0">
              <a:spcBef>
                <a:spcPts val="1200"/>
              </a:spcBef>
              <a:spcAft>
                <a:spcPts val="1200"/>
              </a:spcAft>
              <a:buNone/>
            </a:pPr>
            <a:endParaRPr/>
          </a:p>
        </p:txBody>
      </p:sp>
      <p:sp>
        <p:nvSpPr>
          <p:cNvPr id="128" name="Google Shape;128;p20"/>
          <p:cNvSpPr txBox="1"/>
          <p:nvPr/>
        </p:nvSpPr>
        <p:spPr>
          <a:xfrm>
            <a:off x="4530300" y="1104708"/>
            <a:ext cx="4613700" cy="320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2"/>
                </a:solidFill>
              </a:rPr>
              <a:t>Model Selection</a:t>
            </a:r>
            <a:endParaRPr sz="1300" b="1" dirty="0">
              <a:solidFill>
                <a:schemeClr val="dk2"/>
              </a:solidFill>
            </a:endParaRPr>
          </a:p>
          <a:p>
            <a:pPr marL="457200" lvl="0" indent="-342900" algn="l" rtl="0">
              <a:lnSpc>
                <a:spcPct val="115000"/>
              </a:lnSpc>
              <a:spcBef>
                <a:spcPts val="1200"/>
              </a:spcBef>
              <a:spcAft>
                <a:spcPts val="0"/>
              </a:spcAft>
              <a:buClr>
                <a:schemeClr val="dk2"/>
              </a:buClr>
              <a:buSzPts val="1800"/>
              <a:buChar char="●"/>
            </a:pPr>
            <a:r>
              <a:rPr lang="en" sz="1800" dirty="0">
                <a:solidFill>
                  <a:schemeClr val="dk2"/>
                </a:solidFill>
              </a:rPr>
              <a:t>Explored various machine learning algorithms such as logistic regression, decision trees, random forests, and gradient boosting.</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Evaluated the performance of each model using metrics like accuracy, precision, recall, and F1-score.</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Selected the best performing model for further analysis.</a:t>
            </a:r>
            <a:endParaRPr sz="1800" dirty="0">
              <a:solidFill>
                <a:schemeClr val="dk2"/>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Training and Evaluation</a:t>
            </a:r>
            <a:endParaRPr/>
          </a:p>
        </p:txBody>
      </p:sp>
      <p:sp>
        <p:nvSpPr>
          <p:cNvPr id="134" name="Google Shape;134;p21"/>
          <p:cNvSpPr txBox="1">
            <a:spLocks noGrp="1"/>
          </p:cNvSpPr>
          <p:nvPr>
            <p:ph type="body" idx="1"/>
          </p:nvPr>
        </p:nvSpPr>
        <p:spPr>
          <a:xfrm>
            <a:off x="3467276" y="1211350"/>
            <a:ext cx="5547069" cy="3130800"/>
          </a:xfrm>
          <a:prstGeom prst="rect">
            <a:avLst/>
          </a:prstGeom>
        </p:spPr>
        <p:txBody>
          <a:bodyPr spcFirstLastPara="1" wrap="square" lIns="91425" tIns="91425" rIns="91425" bIns="91425" anchor="t" anchorCtr="0">
            <a:normAutofit fontScale="85000" lnSpcReduction="10000"/>
          </a:bodyPr>
          <a:lstStyle/>
          <a:p>
            <a:pPr marL="0" lvl="0" indent="0" algn="l" rtl="0">
              <a:spcBef>
                <a:spcPts val="1400"/>
              </a:spcBef>
              <a:spcAft>
                <a:spcPts val="0"/>
              </a:spcAft>
              <a:buClr>
                <a:schemeClr val="dk1"/>
              </a:buClr>
              <a:buSzPct val="84615"/>
              <a:buFont typeface="Arial"/>
              <a:buNone/>
            </a:pPr>
            <a:endParaRPr sz="1300" b="1" dirty="0">
              <a:solidFill>
                <a:schemeClr val="dk1"/>
              </a:solidFill>
            </a:endParaRPr>
          </a:p>
          <a:p>
            <a:pPr marL="457200" lvl="0" indent="-322189" algn="l" rtl="0">
              <a:spcBef>
                <a:spcPts val="1200"/>
              </a:spcBef>
              <a:spcAft>
                <a:spcPts val="0"/>
              </a:spcAft>
              <a:buClr>
                <a:schemeClr val="dk1"/>
              </a:buClr>
              <a:buSzPct val="100000"/>
              <a:buChar char="●"/>
            </a:pPr>
            <a:r>
              <a:rPr lang="en" sz="2358" dirty="0">
                <a:solidFill>
                  <a:schemeClr val="dk1"/>
                </a:solidFill>
              </a:rPr>
              <a:t>Trained the selected </a:t>
            </a:r>
            <a:r>
              <a:rPr lang="en" sz="2358" dirty="0" smtClean="0">
                <a:solidFill>
                  <a:schemeClr val="dk1"/>
                </a:solidFill>
              </a:rPr>
              <a:t>models </a:t>
            </a:r>
            <a:r>
              <a:rPr lang="en" sz="2358" dirty="0">
                <a:solidFill>
                  <a:schemeClr val="dk1"/>
                </a:solidFill>
              </a:rPr>
              <a:t>on the training dataset using cross-validation techniques.</a:t>
            </a:r>
            <a:endParaRPr sz="2358" dirty="0">
              <a:solidFill>
                <a:schemeClr val="dk1"/>
              </a:solidFill>
            </a:endParaRPr>
          </a:p>
          <a:p>
            <a:pPr marL="457200" lvl="0" indent="-322189" algn="l" rtl="0">
              <a:spcBef>
                <a:spcPts val="0"/>
              </a:spcBef>
              <a:spcAft>
                <a:spcPts val="0"/>
              </a:spcAft>
              <a:buClr>
                <a:schemeClr val="dk1"/>
              </a:buClr>
              <a:buSzPct val="100000"/>
              <a:buChar char="●"/>
            </a:pPr>
            <a:r>
              <a:rPr lang="en" sz="2358" dirty="0">
                <a:solidFill>
                  <a:schemeClr val="dk1"/>
                </a:solidFill>
              </a:rPr>
              <a:t>Tuned the hyperparameters of the model to optimize its performance.</a:t>
            </a:r>
            <a:endParaRPr sz="2358" dirty="0">
              <a:solidFill>
                <a:schemeClr val="dk1"/>
              </a:solidFill>
            </a:endParaRPr>
          </a:p>
          <a:p>
            <a:pPr marL="457200" lvl="0" indent="-322189" algn="l" rtl="0">
              <a:spcBef>
                <a:spcPts val="0"/>
              </a:spcBef>
              <a:spcAft>
                <a:spcPts val="0"/>
              </a:spcAft>
              <a:buClr>
                <a:schemeClr val="dk1"/>
              </a:buClr>
              <a:buSzPct val="100000"/>
              <a:buChar char="●"/>
            </a:pPr>
            <a:r>
              <a:rPr lang="en" sz="2358" dirty="0">
                <a:solidFill>
                  <a:schemeClr val="dk1"/>
                </a:solidFill>
              </a:rPr>
              <a:t>Evaluated the trained </a:t>
            </a:r>
            <a:r>
              <a:rPr lang="en" sz="2358" dirty="0" smtClean="0">
                <a:solidFill>
                  <a:schemeClr val="dk1"/>
                </a:solidFill>
              </a:rPr>
              <a:t>models </a:t>
            </a:r>
            <a:r>
              <a:rPr lang="en" sz="2358" dirty="0">
                <a:solidFill>
                  <a:schemeClr val="dk1"/>
                </a:solidFill>
              </a:rPr>
              <a:t>on the testing dataset to assess its generalization ability.</a:t>
            </a:r>
            <a:endParaRPr sz="2358" dirty="0">
              <a:solidFill>
                <a:schemeClr val="dk1"/>
              </a:solidFill>
            </a:endParaRPr>
          </a:p>
          <a:p>
            <a:pPr marL="0" lvl="0" indent="0" algn="l" rtl="0">
              <a:spcBef>
                <a:spcPts val="1200"/>
              </a:spcBef>
              <a:spcAft>
                <a:spcPts val="1200"/>
              </a:spcAft>
              <a:buNone/>
            </a:pPr>
            <a:endParaRPr dirty="0"/>
          </a:p>
        </p:txBody>
      </p:sp>
      <p:pic>
        <p:nvPicPr>
          <p:cNvPr id="136" name="Google Shape;136;p21"/>
          <p:cNvPicPr preferRelativeResize="0"/>
          <p:nvPr/>
        </p:nvPicPr>
        <p:blipFill rotWithShape="1">
          <a:blip r:embed="rId3">
            <a:alphaModFix/>
          </a:blip>
          <a:srcRect l="41704" t="13472" r="32727"/>
          <a:stretch/>
        </p:blipFill>
        <p:spPr>
          <a:xfrm>
            <a:off x="813514" y="1211350"/>
            <a:ext cx="1402775" cy="322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body" idx="1"/>
          </p:nvPr>
        </p:nvSpPr>
        <p:spPr>
          <a:xfrm>
            <a:off x="311700" y="243150"/>
            <a:ext cx="8520600" cy="4325700"/>
          </a:xfrm>
          <a:prstGeom prst="rect">
            <a:avLst/>
          </a:prstGeom>
        </p:spPr>
        <p:txBody>
          <a:bodyPr spcFirstLastPara="1" wrap="square" lIns="91425" tIns="91425" rIns="91425" bIns="91425" anchor="ctr" anchorCtr="0">
            <a:normAutofit/>
          </a:bodyPr>
          <a:lstStyle/>
          <a:p>
            <a:pPr marL="0" lvl="0" indent="0" algn="ctr" rtl="0">
              <a:spcBef>
                <a:spcPts val="1800"/>
              </a:spcBef>
              <a:spcAft>
                <a:spcPts val="0"/>
              </a:spcAft>
              <a:buNone/>
            </a:pPr>
            <a:r>
              <a:rPr lang="en" sz="1700" b="1"/>
              <a:t>Exploratory Data Analysis</a:t>
            </a:r>
            <a:endParaRPr sz="1700" b="1"/>
          </a:p>
          <a:p>
            <a:pPr marL="0" lvl="0" indent="0" algn="ctr" rtl="0">
              <a:spcBef>
                <a:spcPts val="1200"/>
              </a:spcBef>
              <a:spcAft>
                <a:spcPts val="0"/>
              </a:spcAft>
              <a:buClr>
                <a:schemeClr val="dk1"/>
              </a:buClr>
              <a:buSzPts val="1100"/>
              <a:buFont typeface="Arial"/>
              <a:buNone/>
            </a:pPr>
            <a:r>
              <a:rPr lang="en" b="1"/>
              <a:t>Exploratory Data Analysis (EDA) is a crucial step in the data analysis process. It involves examining and understanding the dataset to gain insights and identify patterns or relationships between variables. EDA helps in formulating hypotheses, selecting appropriate statistical models, and preparing the data for further analysis.</a:t>
            </a:r>
            <a:endParaRPr b="1"/>
          </a:p>
          <a:p>
            <a:pPr marL="0" lvl="0" indent="0" algn="l" rtl="0">
              <a:spcBef>
                <a:spcPts val="1200"/>
              </a:spcBef>
              <a:spcAft>
                <a:spcPts val="1200"/>
              </a:spcAft>
              <a:buNone/>
            </a:pPr>
            <a:endParaRPr/>
          </a:p>
        </p:txBody>
      </p:sp>
      <p:pic>
        <p:nvPicPr>
          <p:cNvPr id="142" name="Google Shape;142;p22"/>
          <p:cNvPicPr preferRelativeResize="0"/>
          <p:nvPr/>
        </p:nvPicPr>
        <p:blipFill rotWithShape="1">
          <a:blip r:embed="rId3">
            <a:alphaModFix amt="20000"/>
          </a:blip>
          <a:srcRect l="26383" t="8366" r="25664"/>
          <a:stretch/>
        </p:blipFill>
        <p:spPr>
          <a:xfrm>
            <a:off x="2568650" y="0"/>
            <a:ext cx="4384950" cy="4713324"/>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919</Words>
  <Application>Microsoft Office PowerPoint</Application>
  <PresentationFormat>On-screen Show (16:9)</PresentationFormat>
  <Paragraphs>73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Raleway</vt:lpstr>
      <vt:lpstr>Arial</vt:lpstr>
      <vt:lpstr>Swiss</vt:lpstr>
      <vt:lpstr>SyriaTel Customer Churn Predictive Analysis</vt:lpstr>
      <vt:lpstr>Overview</vt:lpstr>
      <vt:lpstr>Business Problem</vt:lpstr>
      <vt:lpstr>Importance of Addressing Churn</vt:lpstr>
      <vt:lpstr>Data Understanding</vt:lpstr>
      <vt:lpstr>Data Cleaning</vt:lpstr>
      <vt:lpstr>Data Analysis and Modelling</vt:lpstr>
      <vt:lpstr>Model Training and Evaluation</vt:lpstr>
      <vt:lpstr>PowerPoint Presentation</vt:lpstr>
      <vt:lpstr>PowerPoint Presentation</vt:lpstr>
      <vt:lpstr>Bivariate analysis</vt:lpstr>
      <vt:lpstr>Modeling</vt:lpstr>
      <vt:lpstr>Model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Customer Churn Predictive Analysis</dc:title>
  <cp:lastModifiedBy>HP</cp:lastModifiedBy>
  <cp:revision>5</cp:revision>
  <dcterms:modified xsi:type="dcterms:W3CDTF">2024-03-11T05:26:28Z</dcterms:modified>
</cp:coreProperties>
</file>