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>
            <a:extLst>
              <a:ext uri="{FF2B5EF4-FFF2-40B4-BE49-F238E27FC236}">
                <a16:creationId xmlns:a16="http://schemas.microsoft.com/office/drawing/2014/main" id="{FDAD1AC8-E619-BDFB-4012-0D2FE95B207A}"/>
              </a:ext>
            </a:extLst>
          </p:cNvPr>
          <p:cNvGrpSpPr>
            <a:grpSpLocks/>
          </p:cNvGrpSpPr>
          <p:nvPr/>
        </p:nvGrpSpPr>
        <p:grpSpPr bwMode="auto">
          <a:xfrm>
            <a:off x="10058400" y="6324600"/>
            <a:ext cx="2032000" cy="152400"/>
            <a:chOff x="0" y="4032"/>
            <a:chExt cx="5776" cy="87"/>
          </a:xfrm>
        </p:grpSpPr>
        <p:sp>
          <p:nvSpPr>
            <p:cNvPr id="3" name="Freeform 54">
              <a:extLst>
                <a:ext uri="{FF2B5EF4-FFF2-40B4-BE49-F238E27FC236}">
                  <a16:creationId xmlns:a16="http://schemas.microsoft.com/office/drawing/2014/main" id="{7766DFD5-FA9D-906F-4322-809BC87CFC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3" y="4047"/>
              <a:ext cx="1733" cy="72"/>
            </a:xfrm>
            <a:custGeom>
              <a:avLst/>
              <a:gdLst>
                <a:gd name="T0" fmla="*/ 165 w 1735"/>
                <a:gd name="T1" fmla="*/ 6 h 72"/>
                <a:gd name="T2" fmla="*/ 433 w 1735"/>
                <a:gd name="T3" fmla="*/ 3 h 72"/>
                <a:gd name="T4" fmla="*/ 667 w 1735"/>
                <a:gd name="T5" fmla="*/ 12 h 72"/>
                <a:gd name="T6" fmla="*/ 910 w 1735"/>
                <a:gd name="T7" fmla="*/ 24 h 72"/>
                <a:gd name="T8" fmla="*/ 1126 w 1735"/>
                <a:gd name="T9" fmla="*/ 24 h 72"/>
                <a:gd name="T10" fmla="*/ 1379 w 1735"/>
                <a:gd name="T11" fmla="*/ 15 h 72"/>
                <a:gd name="T12" fmla="*/ 1523 w 1735"/>
                <a:gd name="T13" fmla="*/ 0 h 72"/>
                <a:gd name="T14" fmla="*/ 1625 w 1735"/>
                <a:gd name="T15" fmla="*/ 15 h 72"/>
                <a:gd name="T16" fmla="*/ 1622 w 1735"/>
                <a:gd name="T17" fmla="*/ 66 h 72"/>
                <a:gd name="T18" fmla="*/ 1538 w 1735"/>
                <a:gd name="T19" fmla="*/ 51 h 72"/>
                <a:gd name="T20" fmla="*/ 1313 w 1735"/>
                <a:gd name="T21" fmla="*/ 51 h 72"/>
                <a:gd name="T22" fmla="*/ 1144 w 1735"/>
                <a:gd name="T23" fmla="*/ 48 h 72"/>
                <a:gd name="T24" fmla="*/ 823 w 1735"/>
                <a:gd name="T25" fmla="*/ 60 h 72"/>
                <a:gd name="T26" fmla="*/ 445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4" name="Freeform 55">
              <a:extLst>
                <a:ext uri="{FF2B5EF4-FFF2-40B4-BE49-F238E27FC236}">
                  <a16:creationId xmlns:a16="http://schemas.microsoft.com/office/drawing/2014/main" id="{F6C4C2B2-894F-126A-566D-C50336C06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" y="4038"/>
              <a:ext cx="2653" cy="60"/>
            </a:xfrm>
            <a:custGeom>
              <a:avLst/>
              <a:gdLst>
                <a:gd name="T0" fmla="*/ 2547 w 2655"/>
                <a:gd name="T1" fmla="*/ 6 h 60"/>
                <a:gd name="T2" fmla="*/ 2526 w 2655"/>
                <a:gd name="T3" fmla="*/ 30 h 60"/>
                <a:gd name="T4" fmla="*/ 2274 w 2655"/>
                <a:gd name="T5" fmla="*/ 45 h 60"/>
                <a:gd name="T6" fmla="*/ 1960 w 2655"/>
                <a:gd name="T7" fmla="*/ 60 h 60"/>
                <a:gd name="T8" fmla="*/ 1739 w 2655"/>
                <a:gd name="T9" fmla="*/ 48 h 60"/>
                <a:gd name="T10" fmla="*/ 1478 w 2655"/>
                <a:gd name="T11" fmla="*/ 36 h 60"/>
                <a:gd name="T12" fmla="*/ 1148 w 2655"/>
                <a:gd name="T13" fmla="*/ 45 h 60"/>
                <a:gd name="T14" fmla="*/ 770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06 w 2655"/>
                <a:gd name="T29" fmla="*/ 21 h 60"/>
                <a:gd name="T30" fmla="*/ 1067 w 2655"/>
                <a:gd name="T31" fmla="*/ 21 h 60"/>
                <a:gd name="T32" fmla="*/ 1352 w 2655"/>
                <a:gd name="T33" fmla="*/ 3 h 60"/>
                <a:gd name="T34" fmla="*/ 1541 w 2655"/>
                <a:gd name="T35" fmla="*/ 9 h 60"/>
                <a:gd name="T36" fmla="*/ 1760 w 2655"/>
                <a:gd name="T37" fmla="*/ 21 h 60"/>
                <a:gd name="T38" fmla="*/ 1966 w 2655"/>
                <a:gd name="T39" fmla="*/ 12 h 60"/>
                <a:gd name="T40" fmla="*/ 2196 w 2655"/>
                <a:gd name="T41" fmla="*/ 18 h 60"/>
                <a:gd name="T42" fmla="*/ 2502 w 2655"/>
                <a:gd name="T43" fmla="*/ 3 h 60"/>
                <a:gd name="T44" fmla="*/ 2547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5" name="Freeform 56">
              <a:extLst>
                <a:ext uri="{FF2B5EF4-FFF2-40B4-BE49-F238E27FC236}">
                  <a16:creationId xmlns:a16="http://schemas.microsoft.com/office/drawing/2014/main" id="{98E880D1-B74D-EDC5-989B-C6090039A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032"/>
              <a:ext cx="2040" cy="62"/>
            </a:xfrm>
            <a:custGeom>
              <a:avLst/>
              <a:gdLst>
                <a:gd name="T0" fmla="*/ 1846 w 2041"/>
                <a:gd name="T1" fmla="*/ 39 h 62"/>
                <a:gd name="T2" fmla="*/ 1531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20 w 2041"/>
                <a:gd name="T21" fmla="*/ 30 h 62"/>
                <a:gd name="T22" fmla="*/ 1453 w 2041"/>
                <a:gd name="T23" fmla="*/ 24 h 62"/>
                <a:gd name="T24" fmla="*/ 1711 w 2041"/>
                <a:gd name="T25" fmla="*/ 3 h 62"/>
                <a:gd name="T26" fmla="*/ 1891 w 2041"/>
                <a:gd name="T27" fmla="*/ 18 h 62"/>
                <a:gd name="T28" fmla="*/ 1987 w 2041"/>
                <a:gd name="T29" fmla="*/ 33 h 62"/>
                <a:gd name="T30" fmla="*/ 1846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</p:grpSp>
      <p:sp>
        <p:nvSpPr>
          <p:cNvPr id="6" name="Rectangle 58">
            <a:extLst>
              <a:ext uri="{FF2B5EF4-FFF2-40B4-BE49-F238E27FC236}">
                <a16:creationId xmlns:a16="http://schemas.microsoft.com/office/drawing/2014/main" id="{CD376598-4F73-FEA0-674F-EB083D7A0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115824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SzPct val="90000"/>
              <a:defRPr/>
            </a:pPr>
            <a:endParaRPr lang="zh-CN" altLang="en-US" sz="20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62">
            <a:extLst>
              <a:ext uri="{FF2B5EF4-FFF2-40B4-BE49-F238E27FC236}">
                <a16:creationId xmlns:a16="http://schemas.microsoft.com/office/drawing/2014/main" id="{61165EAE-1577-C7A7-7B61-A6E16AEE2D76}"/>
              </a:ext>
            </a:extLst>
          </p:cNvPr>
          <p:cNvGrpSpPr>
            <a:grpSpLocks/>
          </p:cNvGrpSpPr>
          <p:nvPr/>
        </p:nvGrpSpPr>
        <p:grpSpPr bwMode="auto">
          <a:xfrm>
            <a:off x="78317" y="14288"/>
            <a:ext cx="12012083" cy="900112"/>
            <a:chOff x="0" y="1536"/>
            <a:chExt cx="5675" cy="663"/>
          </a:xfrm>
        </p:grpSpPr>
        <p:grpSp>
          <p:nvGrpSpPr>
            <p:cNvPr id="8" name="Group 63">
              <a:extLst>
                <a:ext uri="{FF2B5EF4-FFF2-40B4-BE49-F238E27FC236}">
                  <a16:creationId xmlns:a16="http://schemas.microsoft.com/office/drawing/2014/main" id="{717A2AC0-3624-58BA-4EA5-02E8D030A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" name="Rectangle 64">
                <a:extLst>
                  <a:ext uri="{FF2B5EF4-FFF2-40B4-BE49-F238E27FC236}">
                    <a16:creationId xmlns:a16="http://schemas.microsoft.com/office/drawing/2014/main" id="{53DCBD91-EAF3-D6EC-C1ED-CD3204556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6" name="Rectangle 65">
                <a:extLst>
                  <a:ext uri="{FF2B5EF4-FFF2-40B4-BE49-F238E27FC236}">
                    <a16:creationId xmlns:a16="http://schemas.microsoft.com/office/drawing/2014/main" id="{FD1C0990-6850-73A3-C784-B45A6CC1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grpSp>
          <p:nvGrpSpPr>
            <p:cNvPr id="9" name="Group 66">
              <a:extLst>
                <a:ext uri="{FF2B5EF4-FFF2-40B4-BE49-F238E27FC236}">
                  <a16:creationId xmlns:a16="http://schemas.microsoft.com/office/drawing/2014/main" id="{9143F4C3-C119-38FE-CEDA-34610AF9B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3" name="Rectangle 67">
                <a:extLst>
                  <a:ext uri="{FF2B5EF4-FFF2-40B4-BE49-F238E27FC236}">
                    <a16:creationId xmlns:a16="http://schemas.microsoft.com/office/drawing/2014/main" id="{FE88D82F-06F5-34AD-7BE6-93078007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2"/>
                <a:ext cx="384" cy="4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4" name="Rectangle 68">
                <a:extLst>
                  <a:ext uri="{FF2B5EF4-FFF2-40B4-BE49-F238E27FC236}">
                    <a16:creationId xmlns:a16="http://schemas.microsoft.com/office/drawing/2014/main" id="{1F93AFA7-ADA7-3550-C671-68417F988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2"/>
                <a:ext cx="335" cy="426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D6F6C8AE-65C9-197D-7B31-5F8A470D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1" name="Rectangle 70">
              <a:extLst>
                <a:ext uri="{FF2B5EF4-FFF2-40B4-BE49-F238E27FC236}">
                  <a16:creationId xmlns:a16="http://schemas.microsoft.com/office/drawing/2014/main" id="{60BE9BF3-3216-3D1F-5927-F6C13E61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2" name="Rectangle 71">
              <a:extLst>
                <a:ext uri="{FF2B5EF4-FFF2-40B4-BE49-F238E27FC236}">
                  <a16:creationId xmlns:a16="http://schemas.microsoft.com/office/drawing/2014/main" id="{FEDF362F-EBA6-6A99-91E2-ED907BF5AF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</p:grpSp>
      <p:sp>
        <p:nvSpPr>
          <p:cNvPr id="17" name="Rectangle 59">
            <a:extLst>
              <a:ext uri="{FF2B5EF4-FFF2-40B4-BE49-F238E27FC236}">
                <a16:creationId xmlns:a16="http://schemas.microsoft.com/office/drawing/2014/main" id="{F74243CE-773F-1C63-6675-53C0FB1AB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0">
            <a:extLst>
              <a:ext uri="{FF2B5EF4-FFF2-40B4-BE49-F238E27FC236}">
                <a16:creationId xmlns:a16="http://schemas.microsoft.com/office/drawing/2014/main" id="{CF4A057D-5A20-04AD-62DD-171A0F5128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61">
            <a:extLst>
              <a:ext uri="{FF2B5EF4-FFF2-40B4-BE49-F238E27FC236}">
                <a16:creationId xmlns:a16="http://schemas.microsoft.com/office/drawing/2014/main" id="{E381C3F0-1E45-83F6-1D23-4093C6E43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4618-D1C5-46AF-B4D6-6223F8F7FF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4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2404385-E27B-D0A2-CDFA-6662E5C87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E6551E95-52AC-597A-7D19-90CA417C3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29EF816-8D00-0D72-DA2B-961481F3B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ED270-5451-48BA-9EF4-ED3F2D27C1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865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0"/>
            <a:ext cx="289560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8483600" cy="6248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455FB89E-5BEA-5434-9F94-ED6C31D7D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C6F8F7E-FB41-AF27-12F3-16282B629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9006CDC-DAED-8909-CA26-A5EE46CDEF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EA92-F2C6-4804-987B-DBC42E7447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55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B906C27-1890-9D64-A0D7-AB4C187C74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B510EAF5-561D-CC51-D2E2-C9BF6651D0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1356C885-C2A5-6A8E-B535-7D774C25B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9B469-C23B-4BB4-8BC6-69BA52018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93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6F447F99-BEC2-AE43-6CCD-158C14CB7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E99EE707-93EF-B0E3-B66B-912F290C3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657CB503-2402-0BF5-E634-EC6063519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02B4E-C52A-4AD8-B262-C70266062A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61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7E2FE59C-3F6A-8220-F2E3-C255402CDE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57587B78-E0A8-6FD1-FF74-4B164A57B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85AE0C8-3D43-8DE0-9996-983020102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92B2F-16DA-43C2-AFF9-3BF8E51909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58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5C179F7B-5BB8-2BEE-60D7-884D012681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9D76861B-2B98-11F9-E3E9-4D9AA8E0A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94548D4-6584-CE70-5AAA-D02A75FBC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39CA0-A5AB-49F9-89B8-E166347A43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06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850CE549-82F2-E6B5-DAE6-B2FD37E6E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2E714A26-C0EF-AABC-1B6A-5491E709C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45555FFB-0ECF-071B-EC6A-2FF931085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35067-97BB-4EB9-952A-C25363EE3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360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846F7A47-1380-BEC8-40B3-E405AA0BC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1403EECD-99C1-AC64-0F36-D97F01BCFD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AFB71B55-B952-26F1-8C84-272B87DB37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F27F7-B88D-47BE-9AFC-65EA6C2300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704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49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67D2A905-172D-CDC5-A5EC-C1B4FFA1D5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C669A083-A034-C872-A76E-214794516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F00AC6B0-9CB9-51C8-EADE-AFEAFA92C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091A9-6056-4F37-B4D2-3262E1DBAA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922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1330846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110428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C59642D8-26D9-1AB9-5F31-CE65A1E8BD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D89A043D-C0A1-6265-2DED-D86AB3455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20BFC371-6B7D-D6E1-23A3-DB8DF0047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4EA47-DD3F-4347-9EC9-C7D8B7B362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04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3522F8DC-00F3-BC0F-7668-7EC2F1A5F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4F1D5B11-E3B9-C626-B7A6-0677C03AD6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CD325ADE-66D6-8DBE-5E13-EE9E968A7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E7ED0-AF8E-465A-B5B0-675EA77E9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13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94EEBB-497B-4161-5FE4-74318D4F01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83432" y="404664"/>
            <a:ext cx="10969219" cy="0"/>
          </a:xfrm>
          <a:prstGeom prst="line">
            <a:avLst/>
          </a:prstGeom>
          <a:ln w="19050">
            <a:solidFill>
              <a:srgbClr val="1B454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59CF00F-1381-29C7-9EF6-F771AC3011A7}"/>
              </a:ext>
            </a:extLst>
          </p:cNvPr>
          <p:cNvSpPr txBox="1"/>
          <p:nvPr userDrawn="1"/>
        </p:nvSpPr>
        <p:spPr>
          <a:xfrm>
            <a:off x="3455707" y="4554"/>
            <a:ext cx="451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软 件 工 程 初 级 实 训          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7D64FDE-185F-DA43-C3AC-F09B9168BA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0762452"/>
              </p:ext>
            </p:extLst>
          </p:nvPr>
        </p:nvGraphicFramePr>
        <p:xfrm>
          <a:off x="983432" y="432041"/>
          <a:ext cx="10969219" cy="33266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8890">
                  <a:extLst>
                    <a:ext uri="{9D8B030D-6E8A-4147-A177-3AD203B41FA5}">
                      <a16:colId xmlns:a16="http://schemas.microsoft.com/office/drawing/2014/main" val="3587195048"/>
                    </a:ext>
                  </a:extLst>
                </a:gridCol>
                <a:gridCol w="2415241">
                  <a:extLst>
                    <a:ext uri="{9D8B030D-6E8A-4147-A177-3AD203B41FA5}">
                      <a16:colId xmlns:a16="http://schemas.microsoft.com/office/drawing/2014/main" val="2569060442"/>
                    </a:ext>
                  </a:extLst>
                </a:gridCol>
                <a:gridCol w="1408890">
                  <a:extLst>
                    <a:ext uri="{9D8B030D-6E8A-4147-A177-3AD203B41FA5}">
                      <a16:colId xmlns:a16="http://schemas.microsoft.com/office/drawing/2014/main" val="3707107907"/>
                    </a:ext>
                  </a:extLst>
                </a:gridCol>
                <a:gridCol w="5736198">
                  <a:extLst>
                    <a:ext uri="{9D8B030D-6E8A-4147-A177-3AD203B41FA5}">
                      <a16:colId xmlns:a16="http://schemas.microsoft.com/office/drawing/2014/main" val="1542982836"/>
                    </a:ext>
                  </a:extLst>
                </a:gridCol>
              </a:tblGrid>
              <a:tr h="33266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baseline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项目序号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baseline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i="0" baseline="0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项目内容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i="0" baseline="0" dirty="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46063739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AF4DCD2-945D-233E-6E7A-2DE75B258AF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60878"/>
            <a:ext cx="840282" cy="8478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682E43-C675-B0A8-758A-D4FD717E90C1}"/>
              </a:ext>
            </a:extLst>
          </p:cNvPr>
          <p:cNvSpPr txBox="1"/>
          <p:nvPr userDrawn="1"/>
        </p:nvSpPr>
        <p:spPr>
          <a:xfrm>
            <a:off x="10920536" y="1886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实验指导任务书</a:t>
            </a:r>
            <a:endParaRPr lang="zh-CN" altLang="en-US" sz="1000" baseline="0" dirty="0"/>
          </a:p>
        </p:txBody>
      </p:sp>
    </p:spTree>
    <p:extLst>
      <p:ext uri="{BB962C8B-B14F-4D97-AF65-F5344CB8AC3E}">
        <p14:creationId xmlns:p14="http://schemas.microsoft.com/office/powerpoint/2010/main" val="180860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90000"/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4D7787-31A1-9666-9A9E-586CB0E08409}"/>
              </a:ext>
            </a:extLst>
          </p:cNvPr>
          <p:cNvSpPr txBox="1"/>
          <p:nvPr/>
        </p:nvSpPr>
        <p:spPr>
          <a:xfrm>
            <a:off x="2390273" y="43313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综合项目 </a:t>
            </a:r>
            <a:r>
              <a:rPr lang="en-US" altLang="zh-CN" sz="1400" dirty="0"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dirty="0">
              <a:solidFill>
                <a:srgbClr val="C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450A9-73DD-B8D3-F781-194987E6950E}"/>
              </a:ext>
            </a:extLst>
          </p:cNvPr>
          <p:cNvSpPr txBox="1"/>
          <p:nvPr/>
        </p:nvSpPr>
        <p:spPr>
          <a:xfrm>
            <a:off x="6256430" y="441159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贪吃蛇游戏 </a:t>
            </a:r>
            <a:r>
              <a:rPr kumimoji="0" lang="zh-CN" altLang="en-US" sz="1400" b="0" i="0" u="none" strike="noStrike" kern="100" cap="none" normalizeH="0" baseline="0" dirty="0">
                <a:ln>
                  <a:noFill/>
                </a:ln>
                <a:solidFill>
                  <a:srgbClr val="C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程序</a:t>
            </a:r>
            <a:endParaRPr lang="zh-CN" altLang="en-US" sz="14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00E21D-7D7F-1693-5ECB-60D8FA95C0E0}"/>
              </a:ext>
            </a:extLst>
          </p:cNvPr>
          <p:cNvSpPr txBox="1"/>
          <p:nvPr/>
        </p:nvSpPr>
        <p:spPr>
          <a:xfrm>
            <a:off x="262189" y="823513"/>
            <a:ext cx="11689179" cy="2265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</a:t>
            </a:r>
            <a:r>
              <a:rPr lang="zh-CN" altLang="en-US" sz="2000" kern="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zh-CN" altLang="en-US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00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要求在图形模式上实现简单的贪吃蛇游戏</a:t>
            </a:r>
            <a:endParaRPr lang="en-US" altLang="zh-CN" kern="100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  </a:t>
            </a:r>
            <a:r>
              <a:rPr lang="zh-CN" altLang="en-US" sz="2000" kern="100" dirty="0">
                <a:solidFill>
                  <a:srgbClr val="C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评分标准参考</a:t>
            </a:r>
            <a:r>
              <a:rPr lang="zh-CN" altLang="zh-CN" sz="20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lvl="0" algn="just">
              <a:lnSpc>
                <a:spcPct val="150000"/>
              </a:lnSpc>
            </a:pPr>
            <a:r>
              <a:rPr lang="zh-CN" altLang="en-US" kern="100" dirty="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计分原则是满足基本</a:t>
            </a:r>
            <a:r>
              <a:rPr lang="zh-CN" altLang="en-US" sz="1800" kern="10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要求 </a:t>
            </a:r>
            <a:r>
              <a:rPr lang="en-US" altLang="zh-CN" sz="1800" kern="10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5——88</a:t>
            </a:r>
            <a:r>
              <a:rPr lang="en-US" altLang="zh-CN" sz="1800" kern="10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kern="10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分，打分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区间</a:t>
            </a:r>
            <a:r>
              <a:rPr lang="zh-CN" altLang="en-US" sz="1800" kern="10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1800" kern="10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90~</a:t>
            </a: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800" kern="10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zh-CN" altLang="en-US" sz="1800" kern="10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之间（不包括没完成的或没提交的），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sz="1800" kern="10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附加功</a:t>
            </a:r>
            <a:endParaRPr lang="en-US" altLang="zh-CN" sz="1800" kern="100">
              <a:effectLst/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altLang="zh-CN" kern="100"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800" kern="10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能的完成情况适当加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分，当然根据完成基本功能情况，也可以减分。拓展创新部分是障碍物设计，</a:t>
            </a:r>
            <a:r>
              <a:rPr lang="zh-CN" altLang="en-US" sz="1800" kern="10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加 </a:t>
            </a:r>
            <a:r>
              <a:rPr lang="en-US" altLang="zh-CN" sz="1800" kern="10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3~10 </a:t>
            </a:r>
            <a:r>
              <a:rPr lang="zh-CN" altLang="en-US" sz="1800" kern="100" dirty="0">
                <a:effectLst/>
                <a:latin typeface="Consolas" panose="020B0609020204030204" pitchFamily="49" charset="0"/>
                <a:ea typeface="等线 Light" panose="02010600030101010101" pitchFamily="2" charset="-122"/>
                <a:cs typeface="Times New Roman" panose="02020603050405020304" pitchFamily="18" charset="0"/>
              </a:rPr>
              <a:t>分</a:t>
            </a:r>
            <a:endParaRPr lang="zh-CN" altLang="zh-CN" sz="1800" kern="100" dirty="0">
              <a:effectLst/>
              <a:latin typeface="Consolas" panose="020B0609020204030204" pitchFamily="49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8800D3-4230-1CF0-44E7-A70FEF86F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180" y="3236508"/>
            <a:ext cx="4048690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69427"/>
      </p:ext>
    </p:extLst>
  </p:cSld>
  <p:clrMapOvr>
    <a:masterClrMapping/>
  </p:clrMapOvr>
</p:sld>
</file>

<file path=ppt/theme/theme1.xml><?xml version="1.0" encoding="utf-8"?>
<a:theme xmlns:a="http://schemas.openxmlformats.org/drawingml/2006/main" name="Sumi Painting">
  <a:themeElements>
    <a:clrScheme name="">
      <a:dk1>
        <a:srgbClr val="000000"/>
      </a:dk1>
      <a:lt1>
        <a:srgbClr val="FFFFFF"/>
      </a:lt1>
      <a:dk2>
        <a:srgbClr val="892D5B"/>
      </a:dk2>
      <a:lt2>
        <a:srgbClr val="AC3872"/>
      </a:lt2>
      <a:accent1>
        <a:srgbClr val="660066"/>
      </a:accent1>
      <a:accent2>
        <a:srgbClr val="1D04B6"/>
      </a:accent2>
      <a:accent3>
        <a:srgbClr val="FFFFFF"/>
      </a:accent3>
      <a:accent4>
        <a:srgbClr val="000000"/>
      </a:accent4>
      <a:accent5>
        <a:srgbClr val="B8AAB8"/>
      </a:accent5>
      <a:accent6>
        <a:srgbClr val="1903A5"/>
      </a:accent6>
      <a:hlink>
        <a:srgbClr val="A5112D"/>
      </a:hlink>
      <a:folHlink>
        <a:srgbClr val="F4F92D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实验内容.potx" id="{0381B0B5-27BC-4FBB-867A-78EE0D193A9D}" vid="{D0B32A56-18CC-42DB-B222-A91928D98E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89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微软雅黑</vt:lpstr>
      <vt:lpstr>新宋体</vt:lpstr>
      <vt:lpstr>Consolas</vt:lpstr>
      <vt:lpstr>Tahoma</vt:lpstr>
      <vt:lpstr>Sumi Painting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yi</dc:creator>
  <cp:lastModifiedBy>yi wang</cp:lastModifiedBy>
  <cp:revision>15</cp:revision>
  <dcterms:created xsi:type="dcterms:W3CDTF">2022-10-01T03:55:31Z</dcterms:created>
  <dcterms:modified xsi:type="dcterms:W3CDTF">2024-09-28T03:37:32Z</dcterms:modified>
</cp:coreProperties>
</file>