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osun\Desktop\HDip%20Data-Analysis\Spreadsheet%20Data%20Analytics\SSDAProject122021\GSM_Phon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osun\Desktop\HDip%20Data-Analysis\Spreadsheet%20Data%20Analytics\SSDAProject122021\GSM_Phon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Price VS</a:t>
            </a:r>
            <a:r>
              <a:rPr lang="en-US" baseline="0"/>
              <a:t> Year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'Year Annouced'!$D$1</c:f>
              <c:strCache>
                <c:ptCount val="1"/>
                <c:pt idx="0">
                  <c:v>Average Price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'Year Annouced'!$A$2:$A$4596</c:f>
              <c:numCache>
                <c:formatCode>General</c:formatCode>
                <c:ptCount val="4595"/>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numCache>
            </c:numRef>
          </c:xVal>
          <c:yVal>
            <c:numRef>
              <c:f>'Year Annouced'!$D$2:$D$4596</c:f>
              <c:numCache>
                <c:formatCode>0</c:formatCode>
                <c:ptCount val="4595"/>
                <c:pt idx="0">
                  <c:v>212.5</c:v>
                </c:pt>
                <c:pt idx="1">
                  <c:v>182.40740740740742</c:v>
                </c:pt>
                <c:pt idx="2">
                  <c:v>169.84251968503938</c:v>
                </c:pt>
                <c:pt idx="3">
                  <c:v>170.85201793721973</c:v>
                </c:pt>
                <c:pt idx="4">
                  <c:v>139.32</c:v>
                </c:pt>
                <c:pt idx="5">
                  <c:v>135</c:v>
                </c:pt>
                <c:pt idx="6">
                  <c:v>126.73972602739725</c:v>
                </c:pt>
                <c:pt idx="7">
                  <c:v>147.13991769547326</c:v>
                </c:pt>
                <c:pt idx="8">
                  <c:v>165.01945525291828</c:v>
                </c:pt>
                <c:pt idx="9">
                  <c:v>190.13840830449826</c:v>
                </c:pt>
                <c:pt idx="10">
                  <c:v>218.81818181818181</c:v>
                </c:pt>
                <c:pt idx="11">
                  <c:v>228.90438247011951</c:v>
                </c:pt>
                <c:pt idx="12">
                  <c:v>268.47184986595175</c:v>
                </c:pt>
                <c:pt idx="13">
                  <c:v>297</c:v>
                </c:pt>
              </c:numCache>
            </c:numRef>
          </c:yVal>
          <c:smooth val="0"/>
          <c:extLst>
            <c:ext xmlns:c16="http://schemas.microsoft.com/office/drawing/2014/chart" uri="{C3380CC4-5D6E-409C-BE32-E72D297353CC}">
              <c16:uniqueId val="{00000000-2D8B-478B-846F-54C85E02ED4E}"/>
            </c:ext>
          </c:extLst>
        </c:ser>
        <c:dLbls>
          <c:showLegendKey val="0"/>
          <c:showVal val="0"/>
          <c:showCatName val="0"/>
          <c:showSerName val="0"/>
          <c:showPercent val="0"/>
          <c:showBubbleSize val="0"/>
        </c:dLbls>
        <c:axId val="1787387288"/>
        <c:axId val="1787388600"/>
      </c:scatterChart>
      <c:valAx>
        <c:axId val="1787387288"/>
        <c:scaling>
          <c:orientation val="minMax"/>
          <c:max val="2017"/>
          <c:min val="200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E"/>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7388600"/>
        <c:crosses val="autoZero"/>
        <c:crossBetween val="midCat"/>
      </c:valAx>
      <c:valAx>
        <c:axId val="1787388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E"/>
                  <a:t>Device</a:t>
                </a:r>
                <a:r>
                  <a:rPr lang="en-IE" baseline="0"/>
                  <a:t> Price</a:t>
                </a:r>
                <a:endParaRPr lang="en-IE"/>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73872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 of Device Per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'Year Annouced'!$B$1</c:f>
              <c:strCache>
                <c:ptCount val="1"/>
                <c:pt idx="0">
                  <c:v>No. of device</c:v>
                </c:pt>
              </c:strCache>
            </c:strRef>
          </c:tx>
          <c:spPr>
            <a:solidFill>
              <a:schemeClr val="accent1"/>
            </a:solidFill>
            <a:ln>
              <a:noFill/>
            </a:ln>
            <a:effectLst/>
          </c:spPr>
          <c:invertIfNegative val="0"/>
          <c:cat>
            <c:numRef>
              <c:f>'Year Annouced'!$A$2:$A$15</c:f>
              <c:numCache>
                <c:formatCode>General</c:formatCode>
                <c:ptCount val="14"/>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numCache>
            </c:numRef>
          </c:cat>
          <c:val>
            <c:numRef>
              <c:f>'Year Annouced'!$B$2:$B$15</c:f>
              <c:numCache>
                <c:formatCode>General</c:formatCode>
                <c:ptCount val="14"/>
                <c:pt idx="0">
                  <c:v>8</c:v>
                </c:pt>
                <c:pt idx="1">
                  <c:v>54</c:v>
                </c:pt>
                <c:pt idx="2">
                  <c:v>127</c:v>
                </c:pt>
                <c:pt idx="3">
                  <c:v>223</c:v>
                </c:pt>
                <c:pt idx="4">
                  <c:v>250</c:v>
                </c:pt>
                <c:pt idx="5">
                  <c:v>310</c:v>
                </c:pt>
                <c:pt idx="6">
                  <c:v>365</c:v>
                </c:pt>
                <c:pt idx="7">
                  <c:v>486</c:v>
                </c:pt>
                <c:pt idx="8">
                  <c:v>514</c:v>
                </c:pt>
                <c:pt idx="9">
                  <c:v>578</c:v>
                </c:pt>
                <c:pt idx="10">
                  <c:v>660</c:v>
                </c:pt>
                <c:pt idx="11">
                  <c:v>502</c:v>
                </c:pt>
                <c:pt idx="12">
                  <c:v>373</c:v>
                </c:pt>
                <c:pt idx="13">
                  <c:v>145</c:v>
                </c:pt>
              </c:numCache>
            </c:numRef>
          </c:val>
          <c:extLst>
            <c:ext xmlns:c16="http://schemas.microsoft.com/office/drawing/2014/chart" uri="{C3380CC4-5D6E-409C-BE32-E72D297353CC}">
              <c16:uniqueId val="{00000000-DE70-40FF-89DE-B649CFFEF7A4}"/>
            </c:ext>
          </c:extLst>
        </c:ser>
        <c:dLbls>
          <c:showLegendKey val="0"/>
          <c:showVal val="0"/>
          <c:showCatName val="0"/>
          <c:showSerName val="0"/>
          <c:showPercent val="0"/>
          <c:showBubbleSize val="0"/>
        </c:dLbls>
        <c:gapWidth val="219"/>
        <c:overlap val="-27"/>
        <c:axId val="48096671"/>
        <c:axId val="48098639"/>
      </c:barChart>
      <c:catAx>
        <c:axId val="480966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E"/>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98639"/>
        <c:crosses val="autoZero"/>
        <c:auto val="1"/>
        <c:lblAlgn val="ctr"/>
        <c:lblOffset val="100"/>
        <c:noMultiLvlLbl val="0"/>
      </c:catAx>
      <c:valAx>
        <c:axId val="480986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E"/>
                  <a:t>No.</a:t>
                </a:r>
                <a:r>
                  <a:rPr lang="en-IE" baseline="0"/>
                  <a:t> Of Phone</a:t>
                </a:r>
                <a:endParaRPr lang="en-IE"/>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966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03CC-73DF-4509-A9C8-FADBFFA02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CC564712-4BEE-411D-823A-0D15F29EE8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8605AD1-721B-4670-8DAC-F26F8A2216D4}"/>
              </a:ext>
            </a:extLst>
          </p:cNvPr>
          <p:cNvSpPr>
            <a:spLocks noGrp="1"/>
          </p:cNvSpPr>
          <p:nvPr>
            <p:ph type="dt" sz="half" idx="10"/>
          </p:nvPr>
        </p:nvSpPr>
        <p:spPr/>
        <p:txBody>
          <a:bodyPr/>
          <a:lstStyle/>
          <a:p>
            <a:fld id="{ACBDF0A4-E99A-4080-94FC-70EAC1F0D471}" type="datetimeFigureOut">
              <a:rPr lang="en-IE" smtClean="0"/>
              <a:t>06/01/2022</a:t>
            </a:fld>
            <a:endParaRPr lang="en-IE"/>
          </a:p>
        </p:txBody>
      </p:sp>
      <p:sp>
        <p:nvSpPr>
          <p:cNvPr id="5" name="Footer Placeholder 4">
            <a:extLst>
              <a:ext uri="{FF2B5EF4-FFF2-40B4-BE49-F238E27FC236}">
                <a16:creationId xmlns:a16="http://schemas.microsoft.com/office/drawing/2014/main" id="{1C033A42-C8D9-47E8-A594-B78D944F10B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DB3507B-C11D-4A9B-A2C4-08D96FF943A9}"/>
              </a:ext>
            </a:extLst>
          </p:cNvPr>
          <p:cNvSpPr>
            <a:spLocks noGrp="1"/>
          </p:cNvSpPr>
          <p:nvPr>
            <p:ph type="sldNum" sz="quarter" idx="12"/>
          </p:nvPr>
        </p:nvSpPr>
        <p:spPr/>
        <p:txBody>
          <a:bodyPr/>
          <a:lstStyle/>
          <a:p>
            <a:fld id="{F77F595F-3829-49F3-AC16-3F83C0AF761E}" type="slidenum">
              <a:rPr lang="en-IE" smtClean="0"/>
              <a:t>‹#›</a:t>
            </a:fld>
            <a:endParaRPr lang="en-IE"/>
          </a:p>
        </p:txBody>
      </p:sp>
    </p:spTree>
    <p:extLst>
      <p:ext uri="{BB962C8B-B14F-4D97-AF65-F5344CB8AC3E}">
        <p14:creationId xmlns:p14="http://schemas.microsoft.com/office/powerpoint/2010/main" val="90453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DFC7-FD02-43B5-89CF-9E6A92E11C05}"/>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A306D62-FE1C-4A4D-B3A1-68979F7EA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91D02AD-BE8A-4B23-BFA9-3F57CA99EA4E}"/>
              </a:ext>
            </a:extLst>
          </p:cNvPr>
          <p:cNvSpPr>
            <a:spLocks noGrp="1"/>
          </p:cNvSpPr>
          <p:nvPr>
            <p:ph type="dt" sz="half" idx="10"/>
          </p:nvPr>
        </p:nvSpPr>
        <p:spPr/>
        <p:txBody>
          <a:bodyPr/>
          <a:lstStyle/>
          <a:p>
            <a:fld id="{ACBDF0A4-E99A-4080-94FC-70EAC1F0D471}" type="datetimeFigureOut">
              <a:rPr lang="en-IE" smtClean="0"/>
              <a:t>06/01/2022</a:t>
            </a:fld>
            <a:endParaRPr lang="en-IE"/>
          </a:p>
        </p:txBody>
      </p:sp>
      <p:sp>
        <p:nvSpPr>
          <p:cNvPr id="5" name="Footer Placeholder 4">
            <a:extLst>
              <a:ext uri="{FF2B5EF4-FFF2-40B4-BE49-F238E27FC236}">
                <a16:creationId xmlns:a16="http://schemas.microsoft.com/office/drawing/2014/main" id="{966ABDEB-260B-4641-9988-E1FF9038DE2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941AABA-B3E1-4EF4-AB22-5C20BD4A848F}"/>
              </a:ext>
            </a:extLst>
          </p:cNvPr>
          <p:cNvSpPr>
            <a:spLocks noGrp="1"/>
          </p:cNvSpPr>
          <p:nvPr>
            <p:ph type="sldNum" sz="quarter" idx="12"/>
          </p:nvPr>
        </p:nvSpPr>
        <p:spPr/>
        <p:txBody>
          <a:bodyPr/>
          <a:lstStyle/>
          <a:p>
            <a:fld id="{F77F595F-3829-49F3-AC16-3F83C0AF761E}" type="slidenum">
              <a:rPr lang="en-IE" smtClean="0"/>
              <a:t>‹#›</a:t>
            </a:fld>
            <a:endParaRPr lang="en-IE"/>
          </a:p>
        </p:txBody>
      </p:sp>
    </p:spTree>
    <p:extLst>
      <p:ext uri="{BB962C8B-B14F-4D97-AF65-F5344CB8AC3E}">
        <p14:creationId xmlns:p14="http://schemas.microsoft.com/office/powerpoint/2010/main" val="336591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FD81E1-2339-492D-A5A4-C48234FD75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26778F96-A853-4FE1-979C-CB1EF978A5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B2A8A7C-1B73-4648-AB82-E645D86BCC94}"/>
              </a:ext>
            </a:extLst>
          </p:cNvPr>
          <p:cNvSpPr>
            <a:spLocks noGrp="1"/>
          </p:cNvSpPr>
          <p:nvPr>
            <p:ph type="dt" sz="half" idx="10"/>
          </p:nvPr>
        </p:nvSpPr>
        <p:spPr/>
        <p:txBody>
          <a:bodyPr/>
          <a:lstStyle/>
          <a:p>
            <a:fld id="{ACBDF0A4-E99A-4080-94FC-70EAC1F0D471}" type="datetimeFigureOut">
              <a:rPr lang="en-IE" smtClean="0"/>
              <a:t>06/01/2022</a:t>
            </a:fld>
            <a:endParaRPr lang="en-IE"/>
          </a:p>
        </p:txBody>
      </p:sp>
      <p:sp>
        <p:nvSpPr>
          <p:cNvPr id="5" name="Footer Placeholder 4">
            <a:extLst>
              <a:ext uri="{FF2B5EF4-FFF2-40B4-BE49-F238E27FC236}">
                <a16:creationId xmlns:a16="http://schemas.microsoft.com/office/drawing/2014/main" id="{5DA2B11C-CB5D-43F6-9CFD-3C522C2E16D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F8EB9A3-2A5E-42EE-8C1A-CDE92554073B}"/>
              </a:ext>
            </a:extLst>
          </p:cNvPr>
          <p:cNvSpPr>
            <a:spLocks noGrp="1"/>
          </p:cNvSpPr>
          <p:nvPr>
            <p:ph type="sldNum" sz="quarter" idx="12"/>
          </p:nvPr>
        </p:nvSpPr>
        <p:spPr/>
        <p:txBody>
          <a:bodyPr/>
          <a:lstStyle/>
          <a:p>
            <a:fld id="{F77F595F-3829-49F3-AC16-3F83C0AF761E}" type="slidenum">
              <a:rPr lang="en-IE" smtClean="0"/>
              <a:t>‹#›</a:t>
            </a:fld>
            <a:endParaRPr lang="en-IE"/>
          </a:p>
        </p:txBody>
      </p:sp>
    </p:spTree>
    <p:extLst>
      <p:ext uri="{BB962C8B-B14F-4D97-AF65-F5344CB8AC3E}">
        <p14:creationId xmlns:p14="http://schemas.microsoft.com/office/powerpoint/2010/main" val="313349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5C39-3A98-4C54-9D68-01B8510FD9E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B1AF170-2B42-4F8A-88EF-6ED32381E6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8903E89-C1C0-4FFE-AEC8-64B5F00D5F2F}"/>
              </a:ext>
            </a:extLst>
          </p:cNvPr>
          <p:cNvSpPr>
            <a:spLocks noGrp="1"/>
          </p:cNvSpPr>
          <p:nvPr>
            <p:ph type="dt" sz="half" idx="10"/>
          </p:nvPr>
        </p:nvSpPr>
        <p:spPr/>
        <p:txBody>
          <a:bodyPr/>
          <a:lstStyle/>
          <a:p>
            <a:fld id="{ACBDF0A4-E99A-4080-94FC-70EAC1F0D471}" type="datetimeFigureOut">
              <a:rPr lang="en-IE" smtClean="0"/>
              <a:t>06/01/2022</a:t>
            </a:fld>
            <a:endParaRPr lang="en-IE"/>
          </a:p>
        </p:txBody>
      </p:sp>
      <p:sp>
        <p:nvSpPr>
          <p:cNvPr id="5" name="Footer Placeholder 4">
            <a:extLst>
              <a:ext uri="{FF2B5EF4-FFF2-40B4-BE49-F238E27FC236}">
                <a16:creationId xmlns:a16="http://schemas.microsoft.com/office/drawing/2014/main" id="{6F678944-9899-4D4E-BD18-6C2BDBC6F1B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1D5B2F6-3BB3-49EF-98EC-059A667591FA}"/>
              </a:ext>
            </a:extLst>
          </p:cNvPr>
          <p:cNvSpPr>
            <a:spLocks noGrp="1"/>
          </p:cNvSpPr>
          <p:nvPr>
            <p:ph type="sldNum" sz="quarter" idx="12"/>
          </p:nvPr>
        </p:nvSpPr>
        <p:spPr/>
        <p:txBody>
          <a:bodyPr/>
          <a:lstStyle/>
          <a:p>
            <a:fld id="{F77F595F-3829-49F3-AC16-3F83C0AF761E}" type="slidenum">
              <a:rPr lang="en-IE" smtClean="0"/>
              <a:t>‹#›</a:t>
            </a:fld>
            <a:endParaRPr lang="en-IE"/>
          </a:p>
        </p:txBody>
      </p:sp>
    </p:spTree>
    <p:extLst>
      <p:ext uri="{BB962C8B-B14F-4D97-AF65-F5344CB8AC3E}">
        <p14:creationId xmlns:p14="http://schemas.microsoft.com/office/powerpoint/2010/main" val="14102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F99F-0FDC-46E9-A274-373EA81A2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0B438F1D-7C05-4706-801C-DDE3C18CA3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95E3EA-E8E1-48F4-A917-54B5B9C9DCA8}"/>
              </a:ext>
            </a:extLst>
          </p:cNvPr>
          <p:cNvSpPr>
            <a:spLocks noGrp="1"/>
          </p:cNvSpPr>
          <p:nvPr>
            <p:ph type="dt" sz="half" idx="10"/>
          </p:nvPr>
        </p:nvSpPr>
        <p:spPr/>
        <p:txBody>
          <a:bodyPr/>
          <a:lstStyle/>
          <a:p>
            <a:fld id="{ACBDF0A4-E99A-4080-94FC-70EAC1F0D471}" type="datetimeFigureOut">
              <a:rPr lang="en-IE" smtClean="0"/>
              <a:t>06/01/2022</a:t>
            </a:fld>
            <a:endParaRPr lang="en-IE"/>
          </a:p>
        </p:txBody>
      </p:sp>
      <p:sp>
        <p:nvSpPr>
          <p:cNvPr id="5" name="Footer Placeholder 4">
            <a:extLst>
              <a:ext uri="{FF2B5EF4-FFF2-40B4-BE49-F238E27FC236}">
                <a16:creationId xmlns:a16="http://schemas.microsoft.com/office/drawing/2014/main" id="{79240E51-F0C6-4393-B869-9D65D9871C5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0C3487E-5743-49D5-922B-B861237704A6}"/>
              </a:ext>
            </a:extLst>
          </p:cNvPr>
          <p:cNvSpPr>
            <a:spLocks noGrp="1"/>
          </p:cNvSpPr>
          <p:nvPr>
            <p:ph type="sldNum" sz="quarter" idx="12"/>
          </p:nvPr>
        </p:nvSpPr>
        <p:spPr/>
        <p:txBody>
          <a:bodyPr/>
          <a:lstStyle/>
          <a:p>
            <a:fld id="{F77F595F-3829-49F3-AC16-3F83C0AF761E}" type="slidenum">
              <a:rPr lang="en-IE" smtClean="0"/>
              <a:t>‹#›</a:t>
            </a:fld>
            <a:endParaRPr lang="en-IE"/>
          </a:p>
        </p:txBody>
      </p:sp>
    </p:spTree>
    <p:extLst>
      <p:ext uri="{BB962C8B-B14F-4D97-AF65-F5344CB8AC3E}">
        <p14:creationId xmlns:p14="http://schemas.microsoft.com/office/powerpoint/2010/main" val="338768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5DC0-AB38-4886-B5AF-ABE1D3E99F2E}"/>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DFD95770-D2F7-45E6-811F-1D6F3565B5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CF9F37C0-5BBC-40FB-A505-2B5D3233AC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A16D9CAC-B1F9-41B7-B74B-AAFCDF65DA02}"/>
              </a:ext>
            </a:extLst>
          </p:cNvPr>
          <p:cNvSpPr>
            <a:spLocks noGrp="1"/>
          </p:cNvSpPr>
          <p:nvPr>
            <p:ph type="dt" sz="half" idx="10"/>
          </p:nvPr>
        </p:nvSpPr>
        <p:spPr/>
        <p:txBody>
          <a:bodyPr/>
          <a:lstStyle/>
          <a:p>
            <a:fld id="{ACBDF0A4-E99A-4080-94FC-70EAC1F0D471}" type="datetimeFigureOut">
              <a:rPr lang="en-IE" smtClean="0"/>
              <a:t>06/01/2022</a:t>
            </a:fld>
            <a:endParaRPr lang="en-IE"/>
          </a:p>
        </p:txBody>
      </p:sp>
      <p:sp>
        <p:nvSpPr>
          <p:cNvPr id="6" name="Footer Placeholder 5">
            <a:extLst>
              <a:ext uri="{FF2B5EF4-FFF2-40B4-BE49-F238E27FC236}">
                <a16:creationId xmlns:a16="http://schemas.microsoft.com/office/drawing/2014/main" id="{382B65D5-4659-4443-9BB7-12C98067EAD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A039190-9F2B-48A8-A335-C74EE93FDB9B}"/>
              </a:ext>
            </a:extLst>
          </p:cNvPr>
          <p:cNvSpPr>
            <a:spLocks noGrp="1"/>
          </p:cNvSpPr>
          <p:nvPr>
            <p:ph type="sldNum" sz="quarter" idx="12"/>
          </p:nvPr>
        </p:nvSpPr>
        <p:spPr/>
        <p:txBody>
          <a:bodyPr/>
          <a:lstStyle/>
          <a:p>
            <a:fld id="{F77F595F-3829-49F3-AC16-3F83C0AF761E}" type="slidenum">
              <a:rPr lang="en-IE" smtClean="0"/>
              <a:t>‹#›</a:t>
            </a:fld>
            <a:endParaRPr lang="en-IE"/>
          </a:p>
        </p:txBody>
      </p:sp>
    </p:spTree>
    <p:extLst>
      <p:ext uri="{BB962C8B-B14F-4D97-AF65-F5344CB8AC3E}">
        <p14:creationId xmlns:p14="http://schemas.microsoft.com/office/powerpoint/2010/main" val="89973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190D-612E-47BF-BA84-3FCBE695015D}"/>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09EBC32-A049-419C-BADB-3E3032222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4927BE-6EC0-495D-9315-00862D898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8168798F-94B0-4552-A29A-D6435E9812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A0865C-F850-4E42-B7A5-10652CAD9F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2CDB5B97-DC19-460C-A8BA-7EEB29E82944}"/>
              </a:ext>
            </a:extLst>
          </p:cNvPr>
          <p:cNvSpPr>
            <a:spLocks noGrp="1"/>
          </p:cNvSpPr>
          <p:nvPr>
            <p:ph type="dt" sz="half" idx="10"/>
          </p:nvPr>
        </p:nvSpPr>
        <p:spPr/>
        <p:txBody>
          <a:bodyPr/>
          <a:lstStyle/>
          <a:p>
            <a:fld id="{ACBDF0A4-E99A-4080-94FC-70EAC1F0D471}" type="datetimeFigureOut">
              <a:rPr lang="en-IE" smtClean="0"/>
              <a:t>06/01/2022</a:t>
            </a:fld>
            <a:endParaRPr lang="en-IE"/>
          </a:p>
        </p:txBody>
      </p:sp>
      <p:sp>
        <p:nvSpPr>
          <p:cNvPr id="8" name="Footer Placeholder 7">
            <a:extLst>
              <a:ext uri="{FF2B5EF4-FFF2-40B4-BE49-F238E27FC236}">
                <a16:creationId xmlns:a16="http://schemas.microsoft.com/office/drawing/2014/main" id="{E596FDFE-F68C-4000-8119-98C0CD8ECEC2}"/>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73D25834-E7EE-47E2-8729-8EB6FE563632}"/>
              </a:ext>
            </a:extLst>
          </p:cNvPr>
          <p:cNvSpPr>
            <a:spLocks noGrp="1"/>
          </p:cNvSpPr>
          <p:nvPr>
            <p:ph type="sldNum" sz="quarter" idx="12"/>
          </p:nvPr>
        </p:nvSpPr>
        <p:spPr/>
        <p:txBody>
          <a:bodyPr/>
          <a:lstStyle/>
          <a:p>
            <a:fld id="{F77F595F-3829-49F3-AC16-3F83C0AF761E}" type="slidenum">
              <a:rPr lang="en-IE" smtClean="0"/>
              <a:t>‹#›</a:t>
            </a:fld>
            <a:endParaRPr lang="en-IE"/>
          </a:p>
        </p:txBody>
      </p:sp>
    </p:spTree>
    <p:extLst>
      <p:ext uri="{BB962C8B-B14F-4D97-AF65-F5344CB8AC3E}">
        <p14:creationId xmlns:p14="http://schemas.microsoft.com/office/powerpoint/2010/main" val="147430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CB99-D4C7-4879-8CB4-88A3FC5A3B64}"/>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24B3BF2A-7B03-4FCB-8B76-B00C53549675}"/>
              </a:ext>
            </a:extLst>
          </p:cNvPr>
          <p:cNvSpPr>
            <a:spLocks noGrp="1"/>
          </p:cNvSpPr>
          <p:nvPr>
            <p:ph type="dt" sz="half" idx="10"/>
          </p:nvPr>
        </p:nvSpPr>
        <p:spPr/>
        <p:txBody>
          <a:bodyPr/>
          <a:lstStyle/>
          <a:p>
            <a:fld id="{ACBDF0A4-E99A-4080-94FC-70EAC1F0D471}" type="datetimeFigureOut">
              <a:rPr lang="en-IE" smtClean="0"/>
              <a:t>06/01/2022</a:t>
            </a:fld>
            <a:endParaRPr lang="en-IE"/>
          </a:p>
        </p:txBody>
      </p:sp>
      <p:sp>
        <p:nvSpPr>
          <p:cNvPr id="4" name="Footer Placeholder 3">
            <a:extLst>
              <a:ext uri="{FF2B5EF4-FFF2-40B4-BE49-F238E27FC236}">
                <a16:creationId xmlns:a16="http://schemas.microsoft.com/office/drawing/2014/main" id="{33D35F45-F017-4CCC-98D8-3A139E980776}"/>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42FCFAF7-7D2C-4D7D-A329-3964C05C5211}"/>
              </a:ext>
            </a:extLst>
          </p:cNvPr>
          <p:cNvSpPr>
            <a:spLocks noGrp="1"/>
          </p:cNvSpPr>
          <p:nvPr>
            <p:ph type="sldNum" sz="quarter" idx="12"/>
          </p:nvPr>
        </p:nvSpPr>
        <p:spPr/>
        <p:txBody>
          <a:bodyPr/>
          <a:lstStyle/>
          <a:p>
            <a:fld id="{F77F595F-3829-49F3-AC16-3F83C0AF761E}" type="slidenum">
              <a:rPr lang="en-IE" smtClean="0"/>
              <a:t>‹#›</a:t>
            </a:fld>
            <a:endParaRPr lang="en-IE"/>
          </a:p>
        </p:txBody>
      </p:sp>
    </p:spTree>
    <p:extLst>
      <p:ext uri="{BB962C8B-B14F-4D97-AF65-F5344CB8AC3E}">
        <p14:creationId xmlns:p14="http://schemas.microsoft.com/office/powerpoint/2010/main" val="244852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3E505A-A187-4B53-A53B-D0F068290F51}"/>
              </a:ext>
            </a:extLst>
          </p:cNvPr>
          <p:cNvSpPr>
            <a:spLocks noGrp="1"/>
          </p:cNvSpPr>
          <p:nvPr>
            <p:ph type="dt" sz="half" idx="10"/>
          </p:nvPr>
        </p:nvSpPr>
        <p:spPr/>
        <p:txBody>
          <a:bodyPr/>
          <a:lstStyle/>
          <a:p>
            <a:fld id="{ACBDF0A4-E99A-4080-94FC-70EAC1F0D471}" type="datetimeFigureOut">
              <a:rPr lang="en-IE" smtClean="0"/>
              <a:t>06/01/2022</a:t>
            </a:fld>
            <a:endParaRPr lang="en-IE"/>
          </a:p>
        </p:txBody>
      </p:sp>
      <p:sp>
        <p:nvSpPr>
          <p:cNvPr id="3" name="Footer Placeholder 2">
            <a:extLst>
              <a:ext uri="{FF2B5EF4-FFF2-40B4-BE49-F238E27FC236}">
                <a16:creationId xmlns:a16="http://schemas.microsoft.com/office/drawing/2014/main" id="{2A89A6D2-D952-4BE5-9E7C-6CE342FB3013}"/>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6B94E9D4-D294-4F61-A421-790CE18D05D4}"/>
              </a:ext>
            </a:extLst>
          </p:cNvPr>
          <p:cNvSpPr>
            <a:spLocks noGrp="1"/>
          </p:cNvSpPr>
          <p:nvPr>
            <p:ph type="sldNum" sz="quarter" idx="12"/>
          </p:nvPr>
        </p:nvSpPr>
        <p:spPr/>
        <p:txBody>
          <a:bodyPr/>
          <a:lstStyle/>
          <a:p>
            <a:fld id="{F77F595F-3829-49F3-AC16-3F83C0AF761E}" type="slidenum">
              <a:rPr lang="en-IE" smtClean="0"/>
              <a:t>‹#›</a:t>
            </a:fld>
            <a:endParaRPr lang="en-IE"/>
          </a:p>
        </p:txBody>
      </p:sp>
    </p:spTree>
    <p:extLst>
      <p:ext uri="{BB962C8B-B14F-4D97-AF65-F5344CB8AC3E}">
        <p14:creationId xmlns:p14="http://schemas.microsoft.com/office/powerpoint/2010/main" val="132482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AEEE-1817-43E3-99C8-90330F7ED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129FA455-B857-48ED-A5FA-61058C4FAD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E45246B2-46E6-4A21-80EA-E28CAAE2A5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A7026-DA8C-46DC-9354-6F77CF5AC77A}"/>
              </a:ext>
            </a:extLst>
          </p:cNvPr>
          <p:cNvSpPr>
            <a:spLocks noGrp="1"/>
          </p:cNvSpPr>
          <p:nvPr>
            <p:ph type="dt" sz="half" idx="10"/>
          </p:nvPr>
        </p:nvSpPr>
        <p:spPr/>
        <p:txBody>
          <a:bodyPr/>
          <a:lstStyle/>
          <a:p>
            <a:fld id="{ACBDF0A4-E99A-4080-94FC-70EAC1F0D471}" type="datetimeFigureOut">
              <a:rPr lang="en-IE" smtClean="0"/>
              <a:t>06/01/2022</a:t>
            </a:fld>
            <a:endParaRPr lang="en-IE"/>
          </a:p>
        </p:txBody>
      </p:sp>
      <p:sp>
        <p:nvSpPr>
          <p:cNvPr id="6" name="Footer Placeholder 5">
            <a:extLst>
              <a:ext uri="{FF2B5EF4-FFF2-40B4-BE49-F238E27FC236}">
                <a16:creationId xmlns:a16="http://schemas.microsoft.com/office/drawing/2014/main" id="{AE144C50-19E9-4C0C-AFD7-1054BA3BC15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95674DA-6392-4ACC-B89E-4BCAC80CCC3E}"/>
              </a:ext>
            </a:extLst>
          </p:cNvPr>
          <p:cNvSpPr>
            <a:spLocks noGrp="1"/>
          </p:cNvSpPr>
          <p:nvPr>
            <p:ph type="sldNum" sz="quarter" idx="12"/>
          </p:nvPr>
        </p:nvSpPr>
        <p:spPr/>
        <p:txBody>
          <a:bodyPr/>
          <a:lstStyle/>
          <a:p>
            <a:fld id="{F77F595F-3829-49F3-AC16-3F83C0AF761E}" type="slidenum">
              <a:rPr lang="en-IE" smtClean="0"/>
              <a:t>‹#›</a:t>
            </a:fld>
            <a:endParaRPr lang="en-IE"/>
          </a:p>
        </p:txBody>
      </p:sp>
    </p:spTree>
    <p:extLst>
      <p:ext uri="{BB962C8B-B14F-4D97-AF65-F5344CB8AC3E}">
        <p14:creationId xmlns:p14="http://schemas.microsoft.com/office/powerpoint/2010/main" val="12789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33E19-DE5B-43C6-9E7D-5946B67D7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F443841B-C141-4054-A2B3-349D50DB43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CE724B50-DBF6-4454-B43E-3220F0005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0B5AB-6511-47E9-9EA8-F5DCB24B1D52}"/>
              </a:ext>
            </a:extLst>
          </p:cNvPr>
          <p:cNvSpPr>
            <a:spLocks noGrp="1"/>
          </p:cNvSpPr>
          <p:nvPr>
            <p:ph type="dt" sz="half" idx="10"/>
          </p:nvPr>
        </p:nvSpPr>
        <p:spPr/>
        <p:txBody>
          <a:bodyPr/>
          <a:lstStyle/>
          <a:p>
            <a:fld id="{ACBDF0A4-E99A-4080-94FC-70EAC1F0D471}" type="datetimeFigureOut">
              <a:rPr lang="en-IE" smtClean="0"/>
              <a:t>06/01/2022</a:t>
            </a:fld>
            <a:endParaRPr lang="en-IE"/>
          </a:p>
        </p:txBody>
      </p:sp>
      <p:sp>
        <p:nvSpPr>
          <p:cNvPr id="6" name="Footer Placeholder 5">
            <a:extLst>
              <a:ext uri="{FF2B5EF4-FFF2-40B4-BE49-F238E27FC236}">
                <a16:creationId xmlns:a16="http://schemas.microsoft.com/office/drawing/2014/main" id="{57573ADF-D1C0-4337-9C7E-A6FF74D042B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CF68AC6-ED75-462F-84E2-298C4DD67D7A}"/>
              </a:ext>
            </a:extLst>
          </p:cNvPr>
          <p:cNvSpPr>
            <a:spLocks noGrp="1"/>
          </p:cNvSpPr>
          <p:nvPr>
            <p:ph type="sldNum" sz="quarter" idx="12"/>
          </p:nvPr>
        </p:nvSpPr>
        <p:spPr/>
        <p:txBody>
          <a:bodyPr/>
          <a:lstStyle/>
          <a:p>
            <a:fld id="{F77F595F-3829-49F3-AC16-3F83C0AF761E}" type="slidenum">
              <a:rPr lang="en-IE" smtClean="0"/>
              <a:t>‹#›</a:t>
            </a:fld>
            <a:endParaRPr lang="en-IE"/>
          </a:p>
        </p:txBody>
      </p:sp>
    </p:spTree>
    <p:extLst>
      <p:ext uri="{BB962C8B-B14F-4D97-AF65-F5344CB8AC3E}">
        <p14:creationId xmlns:p14="http://schemas.microsoft.com/office/powerpoint/2010/main" val="76587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EDF2F-5ACC-4145-93A4-AF276C29B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AAF81D81-2725-486C-911B-871B95CDA3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E629F4D-ABD1-41D2-B586-C5D86C031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DF0A4-E99A-4080-94FC-70EAC1F0D471}" type="datetimeFigureOut">
              <a:rPr lang="en-IE" smtClean="0"/>
              <a:t>06/01/2022</a:t>
            </a:fld>
            <a:endParaRPr lang="en-IE"/>
          </a:p>
        </p:txBody>
      </p:sp>
      <p:sp>
        <p:nvSpPr>
          <p:cNvPr id="5" name="Footer Placeholder 4">
            <a:extLst>
              <a:ext uri="{FF2B5EF4-FFF2-40B4-BE49-F238E27FC236}">
                <a16:creationId xmlns:a16="http://schemas.microsoft.com/office/drawing/2014/main" id="{39DC98E7-AF83-4327-9563-BDE7CE9E2D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0E0C463D-FED2-4E14-A33D-D184F1C0BF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F595F-3829-49F3-AC16-3F83C0AF761E}" type="slidenum">
              <a:rPr lang="en-IE" smtClean="0"/>
              <a:t>‹#›</a:t>
            </a:fld>
            <a:endParaRPr lang="en-IE"/>
          </a:p>
        </p:txBody>
      </p:sp>
    </p:spTree>
    <p:extLst>
      <p:ext uri="{BB962C8B-B14F-4D97-AF65-F5344CB8AC3E}">
        <p14:creationId xmlns:p14="http://schemas.microsoft.com/office/powerpoint/2010/main" val="901430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C9F9BD-493B-42C0-9603-6DB10012BF17}"/>
              </a:ext>
            </a:extLst>
          </p:cNvPr>
          <p:cNvSpPr>
            <a:spLocks noGrp="1"/>
          </p:cNvSpPr>
          <p:nvPr>
            <p:ph type="ctrTitle"/>
          </p:nvPr>
        </p:nvSpPr>
        <p:spPr>
          <a:xfrm>
            <a:off x="1314824" y="735106"/>
            <a:ext cx="10053763" cy="2928470"/>
          </a:xfrm>
        </p:spPr>
        <p:txBody>
          <a:bodyPr anchor="b">
            <a:normAutofit/>
          </a:bodyPr>
          <a:lstStyle/>
          <a:p>
            <a:pPr algn="l"/>
            <a:r>
              <a:rPr lang="en-IE" sz="4800">
                <a:solidFill>
                  <a:srgbClr val="FFFFFF"/>
                </a:solidFill>
              </a:rPr>
              <a:t>Introduction </a:t>
            </a:r>
          </a:p>
        </p:txBody>
      </p:sp>
      <p:sp>
        <p:nvSpPr>
          <p:cNvPr id="3" name="Subtitle 2">
            <a:extLst>
              <a:ext uri="{FF2B5EF4-FFF2-40B4-BE49-F238E27FC236}">
                <a16:creationId xmlns:a16="http://schemas.microsoft.com/office/drawing/2014/main" id="{C2D3251C-AE7B-4FE0-A1AB-2B4222021221}"/>
              </a:ext>
            </a:extLst>
          </p:cNvPr>
          <p:cNvSpPr>
            <a:spLocks noGrp="1"/>
          </p:cNvSpPr>
          <p:nvPr>
            <p:ph type="subTitle" idx="1"/>
          </p:nvPr>
        </p:nvSpPr>
        <p:spPr>
          <a:xfrm>
            <a:off x="1350682" y="4870824"/>
            <a:ext cx="10005951" cy="1458258"/>
          </a:xfrm>
        </p:spPr>
        <p:txBody>
          <a:bodyPr anchor="ctr">
            <a:normAutofit/>
          </a:bodyPr>
          <a:lstStyle/>
          <a:p>
            <a:pPr algn="l"/>
            <a:r>
              <a:rPr lang="en-GB" sz="1900">
                <a:effectLst/>
                <a:latin typeface="Calibri" panose="020F0502020204030204" pitchFamily="34" charset="0"/>
                <a:ea typeface="Times New Roman" panose="02020603050405020304" pitchFamily="18" charset="0"/>
                <a:cs typeface="Times New Roman" panose="02020603050405020304" pitchFamily="18" charset="0"/>
              </a:rPr>
              <a:t>Mobile devices prices are constantly on the rise and the reason for this has been said to be due to the increase in the level of technology and specification the device has, but some says like many other consumer items the brand of the device also plays a part in the deciding price of the devices. To find out if the brand of the devices influences the final price, dataset on device released from 2014 to 2017 will be looked</a:t>
            </a:r>
            <a:endParaRPr lang="en-IE" sz="1900"/>
          </a:p>
        </p:txBody>
      </p:sp>
    </p:spTree>
    <p:extLst>
      <p:ext uri="{BB962C8B-B14F-4D97-AF65-F5344CB8AC3E}">
        <p14:creationId xmlns:p14="http://schemas.microsoft.com/office/powerpoint/2010/main" val="113951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026966-5D86-47F3-840F-508DCBBBC375}"/>
              </a:ext>
            </a:extLst>
          </p:cNvPr>
          <p:cNvSpPr>
            <a:spLocks noGrp="1"/>
          </p:cNvSpPr>
          <p:nvPr>
            <p:ph type="title"/>
          </p:nvPr>
        </p:nvSpPr>
        <p:spPr>
          <a:xfrm>
            <a:off x="660042" y="891651"/>
            <a:ext cx="4412021" cy="4389475"/>
          </a:xfrm>
        </p:spPr>
        <p:txBody>
          <a:bodyPr vert="horz" lIns="91440" tIns="45720" rIns="91440" bIns="45720" rtlCol="0" anchor="b">
            <a:normAutofit fontScale="90000"/>
          </a:bodyPr>
          <a:lstStyle/>
          <a:p>
            <a:pPr marL="457200"/>
            <a:r>
              <a:rPr lang="en-US" sz="1900" b="1" kern="1200" dirty="0">
                <a:solidFill>
                  <a:srgbClr val="FFFFFF"/>
                </a:solidFill>
                <a:effectLst/>
                <a:latin typeface="+mj-lt"/>
                <a:ea typeface="+mj-ea"/>
                <a:cs typeface="+mj-cs"/>
              </a:rPr>
              <a:t>Data Collection</a:t>
            </a:r>
            <a:br>
              <a:rPr lang="en-US" sz="1900" kern="1200" dirty="0">
                <a:solidFill>
                  <a:srgbClr val="FFFFFF"/>
                </a:solidFill>
                <a:effectLst/>
                <a:latin typeface="+mj-lt"/>
                <a:ea typeface="+mj-ea"/>
                <a:cs typeface="+mj-cs"/>
              </a:rPr>
            </a:br>
            <a:r>
              <a:rPr lang="en-US" sz="1900" kern="1200" dirty="0">
                <a:solidFill>
                  <a:srgbClr val="FFFFFF"/>
                </a:solidFill>
                <a:effectLst/>
                <a:latin typeface="+mj-lt"/>
                <a:ea typeface="+mj-ea"/>
                <a:cs typeface="+mj-cs"/>
              </a:rPr>
              <a:t>The data set used for this investigation was extracted from GSM Arena, one of the most popular online providers of mobile device information and holds a large collection of device specifications.</a:t>
            </a:r>
            <a:br>
              <a:rPr lang="en-US" sz="1900" kern="1200" dirty="0">
                <a:solidFill>
                  <a:srgbClr val="FFFFFF"/>
                </a:solidFill>
                <a:effectLst/>
                <a:latin typeface="+mj-lt"/>
                <a:ea typeface="+mj-ea"/>
                <a:cs typeface="+mj-cs"/>
              </a:rPr>
            </a:br>
            <a:br>
              <a:rPr lang="en-US" sz="1900" kern="1200" dirty="0">
                <a:solidFill>
                  <a:srgbClr val="FFFFFF"/>
                </a:solidFill>
                <a:effectLst/>
                <a:latin typeface="+mj-lt"/>
                <a:ea typeface="+mj-ea"/>
                <a:cs typeface="+mj-cs"/>
              </a:rPr>
            </a:br>
            <a:r>
              <a:rPr lang="en-US" sz="1900" kern="1200" dirty="0">
                <a:solidFill>
                  <a:srgbClr val="FFFFFF"/>
                </a:solidFill>
                <a:effectLst/>
                <a:latin typeface="+mj-lt"/>
                <a:ea typeface="+mj-ea"/>
                <a:cs typeface="+mj-cs"/>
              </a:rPr>
              <a:t> This dataset was scraped and posted on Kaggle.com by </a:t>
            </a:r>
            <a:r>
              <a:rPr lang="en-US" sz="1900" kern="1200" dirty="0" err="1">
                <a:solidFill>
                  <a:srgbClr val="FFFFFF"/>
                </a:solidFill>
                <a:effectLst/>
                <a:latin typeface="+mj-lt"/>
                <a:ea typeface="+mj-ea"/>
                <a:cs typeface="+mj-cs"/>
              </a:rPr>
              <a:t>Arwin</a:t>
            </a:r>
            <a:r>
              <a:rPr lang="en-US" sz="1900" kern="1200" dirty="0">
                <a:solidFill>
                  <a:srgbClr val="FFFFFF"/>
                </a:solidFill>
                <a:effectLst/>
                <a:latin typeface="+mj-lt"/>
                <a:ea typeface="+mj-ea"/>
                <a:cs typeface="+mj-cs"/>
              </a:rPr>
              <a:t> Neil </a:t>
            </a:r>
            <a:r>
              <a:rPr lang="en-US" sz="1900" kern="1200" dirty="0" err="1">
                <a:solidFill>
                  <a:srgbClr val="FFFFFF"/>
                </a:solidFill>
                <a:effectLst/>
                <a:latin typeface="+mj-lt"/>
                <a:ea typeface="+mj-ea"/>
                <a:cs typeface="+mj-cs"/>
              </a:rPr>
              <a:t>Baichoo</a:t>
            </a:r>
            <a:r>
              <a:rPr lang="en-US" sz="1900" kern="1200" dirty="0">
                <a:solidFill>
                  <a:srgbClr val="FFFFFF"/>
                </a:solidFill>
                <a:effectLst/>
                <a:latin typeface="+mj-lt"/>
                <a:ea typeface="+mj-ea"/>
                <a:cs typeface="+mj-cs"/>
              </a:rPr>
              <a:t> and contain the following variable that will be </a:t>
            </a:r>
            <a:r>
              <a:rPr lang="en-US" sz="1900" kern="1200" dirty="0" err="1">
                <a:solidFill>
                  <a:srgbClr val="FFFFFF"/>
                </a:solidFill>
                <a:effectLst/>
                <a:latin typeface="+mj-lt"/>
                <a:ea typeface="+mj-ea"/>
                <a:cs typeface="+mj-cs"/>
              </a:rPr>
              <a:t>analysed</a:t>
            </a:r>
            <a:r>
              <a:rPr lang="en-US" sz="1900" kern="1200" dirty="0">
                <a:solidFill>
                  <a:srgbClr val="FFFFFF"/>
                </a:solidFill>
                <a:effectLst/>
                <a:latin typeface="+mj-lt"/>
                <a:ea typeface="+mj-ea"/>
                <a:cs typeface="+mj-cs"/>
              </a:rPr>
              <a:t> using Microsoft excel</a:t>
            </a:r>
            <a:br>
              <a:rPr lang="en-US" sz="1900" kern="1200" dirty="0">
                <a:solidFill>
                  <a:srgbClr val="FFFFFF"/>
                </a:solidFill>
                <a:effectLst/>
                <a:latin typeface="+mj-lt"/>
                <a:ea typeface="+mj-ea"/>
                <a:cs typeface="+mj-cs"/>
              </a:rPr>
            </a:br>
            <a:br>
              <a:rPr lang="en-US" sz="1900" kern="1200" dirty="0">
                <a:solidFill>
                  <a:srgbClr val="FFFFFF"/>
                </a:solidFill>
                <a:effectLst/>
                <a:latin typeface="+mj-lt"/>
                <a:ea typeface="+mj-ea"/>
                <a:cs typeface="+mj-cs"/>
              </a:rPr>
            </a:br>
            <a:r>
              <a:rPr lang="en-US" sz="1900" kern="1200" dirty="0">
                <a:solidFill>
                  <a:srgbClr val="FFFFFF"/>
                </a:solidFill>
                <a:effectLst/>
                <a:latin typeface="+mj-lt"/>
                <a:ea typeface="+mj-ea"/>
                <a:cs typeface="+mj-cs"/>
              </a:rPr>
              <a:t>The data cleaning was difficult as multiple columns had multiple sub-values with the main value together, and deciding how much information to keep for each variable and how they will affect the final analysis was important</a:t>
            </a:r>
            <a:endParaRPr lang="en-US" sz="1900" kern="1200" dirty="0">
              <a:solidFill>
                <a:srgbClr val="FFFFFF"/>
              </a:solidFill>
              <a:latin typeface="+mj-lt"/>
              <a:ea typeface="+mj-ea"/>
              <a:cs typeface="+mj-cs"/>
            </a:endParaRPr>
          </a:p>
        </p:txBody>
      </p:sp>
      <p:graphicFrame>
        <p:nvGraphicFramePr>
          <p:cNvPr id="4" name="Table 3">
            <a:extLst>
              <a:ext uri="{FF2B5EF4-FFF2-40B4-BE49-F238E27FC236}">
                <a16:creationId xmlns:a16="http://schemas.microsoft.com/office/drawing/2014/main" id="{5672850B-E67E-43AB-B664-4177225BFDBF}"/>
              </a:ext>
            </a:extLst>
          </p:cNvPr>
          <p:cNvGraphicFramePr>
            <a:graphicFrameLocks noGrp="1"/>
          </p:cNvGraphicFramePr>
          <p:nvPr>
            <p:extLst>
              <p:ext uri="{D42A27DB-BD31-4B8C-83A1-F6EECF244321}">
                <p14:modId xmlns:p14="http://schemas.microsoft.com/office/powerpoint/2010/main" val="888092540"/>
              </p:ext>
            </p:extLst>
          </p:nvPr>
        </p:nvGraphicFramePr>
        <p:xfrm>
          <a:off x="6096000" y="1225844"/>
          <a:ext cx="5608322" cy="4361868"/>
        </p:xfrm>
        <a:graphic>
          <a:graphicData uri="http://schemas.openxmlformats.org/drawingml/2006/table">
            <a:tbl>
              <a:tblPr firstRow="1" firstCol="1" bandRow="1">
                <a:solidFill>
                  <a:schemeClr val="bg1"/>
                </a:solidFill>
                <a:tableStyleId>{5C22544A-7EE6-4342-B048-85BDC9FD1C3A}</a:tableStyleId>
              </a:tblPr>
              <a:tblGrid>
                <a:gridCol w="1939677">
                  <a:extLst>
                    <a:ext uri="{9D8B030D-6E8A-4147-A177-3AD203B41FA5}">
                      <a16:colId xmlns:a16="http://schemas.microsoft.com/office/drawing/2014/main" val="2028314250"/>
                    </a:ext>
                  </a:extLst>
                </a:gridCol>
                <a:gridCol w="1580234">
                  <a:extLst>
                    <a:ext uri="{9D8B030D-6E8A-4147-A177-3AD203B41FA5}">
                      <a16:colId xmlns:a16="http://schemas.microsoft.com/office/drawing/2014/main" val="2090913452"/>
                    </a:ext>
                  </a:extLst>
                </a:gridCol>
                <a:gridCol w="2088411">
                  <a:extLst>
                    <a:ext uri="{9D8B030D-6E8A-4147-A177-3AD203B41FA5}">
                      <a16:colId xmlns:a16="http://schemas.microsoft.com/office/drawing/2014/main" val="1350470657"/>
                    </a:ext>
                  </a:extLst>
                </a:gridCol>
              </a:tblGrid>
              <a:tr h="311562">
                <a:tc>
                  <a:txBody>
                    <a:bodyPr/>
                    <a:lstStyle/>
                    <a:p>
                      <a:pPr>
                        <a:lnSpc>
                          <a:spcPct val="115000"/>
                        </a:lnSpc>
                        <a:spcAft>
                          <a:spcPts val="1000"/>
                        </a:spcAft>
                      </a:pPr>
                      <a:r>
                        <a:rPr lang="en-IE" sz="1000" b="0" cap="none" spc="0">
                          <a:solidFill>
                            <a:schemeClr val="bg1"/>
                          </a:solidFill>
                          <a:effectLst/>
                        </a:rPr>
                        <a:t>Variable</a:t>
                      </a:r>
                      <a:endParaRPr lang="en-IE" sz="1000" b="0" cap="none" spc="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nSpc>
                          <a:spcPct val="115000"/>
                        </a:lnSpc>
                        <a:spcAft>
                          <a:spcPts val="1000"/>
                        </a:spcAft>
                      </a:pPr>
                      <a:r>
                        <a:rPr lang="en-IE" sz="1000" b="0" cap="none" spc="0">
                          <a:solidFill>
                            <a:schemeClr val="bg1"/>
                          </a:solidFill>
                          <a:effectLst/>
                        </a:rPr>
                        <a:t>Type</a:t>
                      </a:r>
                      <a:endParaRPr lang="en-IE" sz="1000" b="0" cap="none" spc="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nSpc>
                          <a:spcPct val="115000"/>
                        </a:lnSpc>
                        <a:spcAft>
                          <a:spcPts val="1000"/>
                        </a:spcAft>
                      </a:pPr>
                      <a:r>
                        <a:rPr lang="en-IE" sz="1000" b="0" cap="none" spc="0">
                          <a:solidFill>
                            <a:schemeClr val="bg1"/>
                          </a:solidFill>
                          <a:effectLst/>
                        </a:rPr>
                        <a:t>Comments</a:t>
                      </a:r>
                      <a:endParaRPr lang="en-IE" sz="1000" b="0" cap="none" spc="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005366932"/>
                  </a:ext>
                </a:extLst>
              </a:tr>
              <a:tr h="311562">
                <a:tc>
                  <a:txBody>
                    <a:bodyPr/>
                    <a:lstStyle/>
                    <a:p>
                      <a:pPr>
                        <a:lnSpc>
                          <a:spcPct val="115000"/>
                        </a:lnSpc>
                        <a:spcAft>
                          <a:spcPts val="1000"/>
                        </a:spcAft>
                      </a:pPr>
                      <a:r>
                        <a:rPr lang="en-IE" sz="1000" cap="none" spc="0" dirty="0">
                          <a:solidFill>
                            <a:schemeClr val="tx1"/>
                          </a:solidFill>
                          <a:effectLst/>
                        </a:rPr>
                        <a:t>Brand</a:t>
                      </a:r>
                      <a:endParaRPr lang="en-IE" sz="10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nSpc>
                          <a:spcPct val="115000"/>
                        </a:lnSpc>
                        <a:spcAft>
                          <a:spcPts val="1000"/>
                        </a:spcAft>
                      </a:pPr>
                      <a:r>
                        <a:rPr lang="en-IE" sz="1000" cap="none" spc="0">
                          <a:solidFill>
                            <a:schemeClr val="tx1"/>
                          </a:solidFill>
                          <a:effectLst/>
                        </a:rPr>
                        <a:t>Categorical - Nominal</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nSpc>
                          <a:spcPct val="115000"/>
                        </a:lnSpc>
                        <a:spcAft>
                          <a:spcPts val="1000"/>
                        </a:spcAft>
                      </a:pPr>
                      <a:r>
                        <a:rPr lang="en-IE" sz="1000" cap="none" spc="0">
                          <a:solidFill>
                            <a:schemeClr val="tx1"/>
                          </a:solidFill>
                          <a:effectLst/>
                        </a:rPr>
                        <a:t>Independent</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377544483"/>
                  </a:ext>
                </a:extLst>
              </a:tr>
              <a:tr h="311562">
                <a:tc>
                  <a:txBody>
                    <a:bodyPr/>
                    <a:lstStyle/>
                    <a:p>
                      <a:pPr>
                        <a:lnSpc>
                          <a:spcPct val="115000"/>
                        </a:lnSpc>
                        <a:spcAft>
                          <a:spcPts val="1000"/>
                        </a:spcAft>
                      </a:pPr>
                      <a:r>
                        <a:rPr lang="en-IE" sz="1000" cap="none" spc="0" dirty="0">
                          <a:solidFill>
                            <a:schemeClr val="tx1"/>
                          </a:solidFill>
                          <a:effectLst/>
                        </a:rPr>
                        <a:t>Model</a:t>
                      </a:r>
                      <a:endParaRPr lang="en-IE" sz="10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nSpc>
                          <a:spcPct val="115000"/>
                        </a:lnSpc>
                        <a:spcAft>
                          <a:spcPts val="1000"/>
                        </a:spcAft>
                      </a:pPr>
                      <a:r>
                        <a:rPr lang="en-IE" sz="1000" cap="none" spc="0">
                          <a:solidFill>
                            <a:schemeClr val="tx1"/>
                          </a:solidFill>
                          <a:effectLst/>
                        </a:rPr>
                        <a:t>Categorical - Nominal</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nSpc>
                          <a:spcPct val="115000"/>
                        </a:lnSpc>
                        <a:spcAft>
                          <a:spcPts val="1000"/>
                        </a:spcAft>
                      </a:pPr>
                      <a:r>
                        <a:rPr lang="en-IE" sz="1000" cap="none" spc="0">
                          <a:solidFill>
                            <a:schemeClr val="tx1"/>
                          </a:solidFill>
                          <a:effectLst/>
                        </a:rPr>
                        <a:t>ID-No analysis possible</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516108228"/>
                  </a:ext>
                </a:extLst>
              </a:tr>
              <a:tr h="311562">
                <a:tc>
                  <a:txBody>
                    <a:bodyPr/>
                    <a:lstStyle/>
                    <a:p>
                      <a:pPr>
                        <a:lnSpc>
                          <a:spcPct val="115000"/>
                        </a:lnSpc>
                        <a:spcAft>
                          <a:spcPts val="1000"/>
                        </a:spcAft>
                      </a:pPr>
                      <a:r>
                        <a:rPr lang="en-IE" sz="1000" cap="none" spc="0" dirty="0">
                          <a:solidFill>
                            <a:schemeClr val="tx1"/>
                          </a:solidFill>
                          <a:effectLst/>
                        </a:rPr>
                        <a:t>Year Announced</a:t>
                      </a:r>
                      <a:endParaRPr lang="en-IE" sz="10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nSpc>
                          <a:spcPct val="115000"/>
                        </a:lnSpc>
                        <a:spcAft>
                          <a:spcPts val="1000"/>
                        </a:spcAft>
                      </a:pPr>
                      <a:r>
                        <a:rPr lang="en-IE" sz="1000" cap="none" spc="0">
                          <a:solidFill>
                            <a:schemeClr val="tx1"/>
                          </a:solidFill>
                          <a:effectLst/>
                        </a:rPr>
                        <a:t>Categorical - Nominal</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nSpc>
                          <a:spcPct val="115000"/>
                        </a:lnSpc>
                        <a:spcAft>
                          <a:spcPts val="1000"/>
                        </a:spcAft>
                      </a:pPr>
                      <a:r>
                        <a:rPr lang="en-IE" sz="1000" cap="none" spc="0">
                          <a:solidFill>
                            <a:schemeClr val="tx1"/>
                          </a:solidFill>
                          <a:effectLst/>
                        </a:rPr>
                        <a:t>Independent</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148624923"/>
                  </a:ext>
                </a:extLst>
              </a:tr>
              <a:tr h="311562">
                <a:tc>
                  <a:txBody>
                    <a:bodyPr/>
                    <a:lstStyle/>
                    <a:p>
                      <a:pPr>
                        <a:lnSpc>
                          <a:spcPct val="115000"/>
                        </a:lnSpc>
                        <a:spcAft>
                          <a:spcPts val="1000"/>
                        </a:spcAft>
                      </a:pPr>
                      <a:r>
                        <a:rPr lang="en-IE" sz="1000" cap="none" spc="0" dirty="0" err="1">
                          <a:solidFill>
                            <a:schemeClr val="tx1"/>
                          </a:solidFill>
                          <a:effectLst/>
                        </a:rPr>
                        <a:t>Display_type</a:t>
                      </a:r>
                      <a:endParaRPr lang="en-IE" sz="10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nSpc>
                          <a:spcPct val="115000"/>
                        </a:lnSpc>
                        <a:spcAft>
                          <a:spcPts val="1000"/>
                        </a:spcAft>
                      </a:pPr>
                      <a:r>
                        <a:rPr lang="en-IE" sz="1000" cap="none" spc="0">
                          <a:solidFill>
                            <a:schemeClr val="tx1"/>
                          </a:solidFill>
                          <a:effectLst/>
                        </a:rPr>
                        <a:t>Categorical - Nominal</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nSpc>
                          <a:spcPct val="115000"/>
                        </a:lnSpc>
                        <a:spcAft>
                          <a:spcPts val="1000"/>
                        </a:spcAft>
                      </a:pPr>
                      <a:r>
                        <a:rPr lang="en-IE" sz="1000" cap="none" spc="0">
                          <a:solidFill>
                            <a:schemeClr val="tx1"/>
                          </a:solidFill>
                          <a:effectLst/>
                        </a:rPr>
                        <a:t>Independent</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877784354"/>
                  </a:ext>
                </a:extLst>
              </a:tr>
              <a:tr h="311562">
                <a:tc>
                  <a:txBody>
                    <a:bodyPr/>
                    <a:lstStyle/>
                    <a:p>
                      <a:pPr>
                        <a:lnSpc>
                          <a:spcPct val="115000"/>
                        </a:lnSpc>
                        <a:spcAft>
                          <a:spcPts val="1000"/>
                        </a:spcAft>
                      </a:pPr>
                      <a:r>
                        <a:rPr lang="en-IE" sz="1000" cap="none" spc="0" dirty="0" err="1">
                          <a:solidFill>
                            <a:schemeClr val="tx1"/>
                          </a:solidFill>
                          <a:effectLst/>
                        </a:rPr>
                        <a:t>Display_size</a:t>
                      </a:r>
                      <a:endParaRPr lang="en-IE" sz="10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nSpc>
                          <a:spcPct val="115000"/>
                        </a:lnSpc>
                        <a:spcAft>
                          <a:spcPts val="1000"/>
                        </a:spcAft>
                      </a:pPr>
                      <a:r>
                        <a:rPr lang="en-IE" sz="1000" cap="none" spc="0">
                          <a:solidFill>
                            <a:schemeClr val="tx1"/>
                          </a:solidFill>
                          <a:effectLst/>
                        </a:rPr>
                        <a:t>Categorical - Nominal</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nSpc>
                          <a:spcPct val="115000"/>
                        </a:lnSpc>
                        <a:spcAft>
                          <a:spcPts val="1000"/>
                        </a:spcAft>
                      </a:pPr>
                      <a:r>
                        <a:rPr lang="en-IE" sz="1000" cap="none" spc="0">
                          <a:solidFill>
                            <a:schemeClr val="tx1"/>
                          </a:solidFill>
                          <a:effectLst/>
                        </a:rPr>
                        <a:t>Independent</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778934324"/>
                  </a:ext>
                </a:extLst>
              </a:tr>
              <a:tr h="311562">
                <a:tc>
                  <a:txBody>
                    <a:bodyPr/>
                    <a:lstStyle/>
                    <a:p>
                      <a:pPr>
                        <a:lnSpc>
                          <a:spcPct val="115000"/>
                        </a:lnSpc>
                        <a:spcAft>
                          <a:spcPts val="1000"/>
                        </a:spcAft>
                      </a:pPr>
                      <a:r>
                        <a:rPr lang="en-IE" sz="1000" cap="none" spc="0" dirty="0" err="1">
                          <a:solidFill>
                            <a:schemeClr val="tx1"/>
                          </a:solidFill>
                          <a:effectLst/>
                        </a:rPr>
                        <a:t>Operating_Software</a:t>
                      </a:r>
                      <a:endParaRPr lang="en-IE" sz="10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nSpc>
                          <a:spcPct val="115000"/>
                        </a:lnSpc>
                        <a:spcAft>
                          <a:spcPts val="1000"/>
                        </a:spcAft>
                      </a:pPr>
                      <a:r>
                        <a:rPr lang="en-IE" sz="1000" cap="none" spc="0">
                          <a:solidFill>
                            <a:schemeClr val="tx1"/>
                          </a:solidFill>
                          <a:effectLst/>
                        </a:rPr>
                        <a:t>Categorical - Nominal</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nSpc>
                          <a:spcPct val="115000"/>
                        </a:lnSpc>
                        <a:spcAft>
                          <a:spcPts val="1000"/>
                        </a:spcAft>
                      </a:pPr>
                      <a:r>
                        <a:rPr lang="en-IE" sz="1000" cap="none" spc="0">
                          <a:solidFill>
                            <a:schemeClr val="tx1"/>
                          </a:solidFill>
                          <a:effectLst/>
                        </a:rPr>
                        <a:t>Independent</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279892373"/>
                  </a:ext>
                </a:extLst>
              </a:tr>
              <a:tr h="311562">
                <a:tc>
                  <a:txBody>
                    <a:bodyPr/>
                    <a:lstStyle/>
                    <a:p>
                      <a:pPr>
                        <a:lnSpc>
                          <a:spcPct val="115000"/>
                        </a:lnSpc>
                        <a:spcAft>
                          <a:spcPts val="1000"/>
                        </a:spcAft>
                      </a:pPr>
                      <a:r>
                        <a:rPr lang="en-IE" sz="1000" cap="none" spc="0">
                          <a:solidFill>
                            <a:schemeClr val="tx1"/>
                          </a:solidFill>
                          <a:effectLst/>
                        </a:rPr>
                        <a:t>internal_memory</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nSpc>
                          <a:spcPct val="115000"/>
                        </a:lnSpc>
                        <a:spcAft>
                          <a:spcPts val="1000"/>
                        </a:spcAft>
                      </a:pPr>
                      <a:r>
                        <a:rPr lang="en-IE" sz="1000" cap="none" spc="0">
                          <a:solidFill>
                            <a:schemeClr val="tx1"/>
                          </a:solidFill>
                          <a:effectLst/>
                        </a:rPr>
                        <a:t>Numerical - Discrete</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nSpc>
                          <a:spcPct val="115000"/>
                        </a:lnSpc>
                        <a:spcAft>
                          <a:spcPts val="1000"/>
                        </a:spcAft>
                      </a:pPr>
                      <a:r>
                        <a:rPr lang="en-IE" sz="1000" cap="none" spc="0">
                          <a:solidFill>
                            <a:schemeClr val="tx1"/>
                          </a:solidFill>
                          <a:effectLst/>
                        </a:rPr>
                        <a:t>Independent</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411879163"/>
                  </a:ext>
                </a:extLst>
              </a:tr>
              <a:tr h="311562">
                <a:tc>
                  <a:txBody>
                    <a:bodyPr/>
                    <a:lstStyle/>
                    <a:p>
                      <a:pPr>
                        <a:lnSpc>
                          <a:spcPct val="115000"/>
                        </a:lnSpc>
                        <a:spcAft>
                          <a:spcPts val="1000"/>
                        </a:spcAft>
                      </a:pPr>
                      <a:r>
                        <a:rPr lang="en-IE" sz="1000" cap="none" spc="0" dirty="0">
                          <a:solidFill>
                            <a:schemeClr val="tx1"/>
                          </a:solidFill>
                          <a:effectLst/>
                        </a:rPr>
                        <a:t>RAM</a:t>
                      </a:r>
                      <a:endParaRPr lang="en-IE" sz="10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nSpc>
                          <a:spcPct val="115000"/>
                        </a:lnSpc>
                        <a:spcAft>
                          <a:spcPts val="1000"/>
                        </a:spcAft>
                      </a:pPr>
                      <a:r>
                        <a:rPr lang="en-IE" sz="1000" cap="none" spc="0">
                          <a:solidFill>
                            <a:schemeClr val="tx1"/>
                          </a:solidFill>
                          <a:effectLst/>
                        </a:rPr>
                        <a:t>Numerical - Discrete</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nSpc>
                          <a:spcPct val="115000"/>
                        </a:lnSpc>
                        <a:spcAft>
                          <a:spcPts val="1000"/>
                        </a:spcAft>
                      </a:pPr>
                      <a:r>
                        <a:rPr lang="en-IE" sz="1000" cap="none" spc="0">
                          <a:solidFill>
                            <a:schemeClr val="tx1"/>
                          </a:solidFill>
                          <a:effectLst/>
                        </a:rPr>
                        <a:t>Independent</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723719005"/>
                  </a:ext>
                </a:extLst>
              </a:tr>
              <a:tr h="311562">
                <a:tc>
                  <a:txBody>
                    <a:bodyPr/>
                    <a:lstStyle/>
                    <a:p>
                      <a:pPr>
                        <a:lnSpc>
                          <a:spcPct val="115000"/>
                        </a:lnSpc>
                        <a:spcAft>
                          <a:spcPts val="1000"/>
                        </a:spcAft>
                      </a:pPr>
                      <a:r>
                        <a:rPr lang="en-IE" sz="1000" cap="none" spc="0" dirty="0" err="1">
                          <a:solidFill>
                            <a:schemeClr val="tx1"/>
                          </a:solidFill>
                          <a:effectLst/>
                        </a:rPr>
                        <a:t>primary_camera</a:t>
                      </a:r>
                      <a:endParaRPr lang="en-IE" sz="10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nSpc>
                          <a:spcPct val="115000"/>
                        </a:lnSpc>
                        <a:spcAft>
                          <a:spcPts val="1000"/>
                        </a:spcAft>
                      </a:pPr>
                      <a:r>
                        <a:rPr lang="en-IE" sz="1000" cap="none" spc="0">
                          <a:solidFill>
                            <a:schemeClr val="tx1"/>
                          </a:solidFill>
                          <a:effectLst/>
                        </a:rPr>
                        <a:t>Categorical - Nominal</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nSpc>
                          <a:spcPct val="115000"/>
                        </a:lnSpc>
                        <a:spcAft>
                          <a:spcPts val="1000"/>
                        </a:spcAft>
                      </a:pPr>
                      <a:r>
                        <a:rPr lang="en-IE" sz="1000" cap="none" spc="0">
                          <a:solidFill>
                            <a:schemeClr val="tx1"/>
                          </a:solidFill>
                          <a:effectLst/>
                        </a:rPr>
                        <a:t>Independent</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780722917"/>
                  </a:ext>
                </a:extLst>
              </a:tr>
              <a:tr h="311562">
                <a:tc>
                  <a:txBody>
                    <a:bodyPr/>
                    <a:lstStyle/>
                    <a:p>
                      <a:pPr>
                        <a:lnSpc>
                          <a:spcPct val="115000"/>
                        </a:lnSpc>
                        <a:spcAft>
                          <a:spcPts val="1000"/>
                        </a:spcAft>
                      </a:pPr>
                      <a:r>
                        <a:rPr lang="en-IE" sz="1000" cap="none" spc="0" dirty="0" err="1">
                          <a:solidFill>
                            <a:schemeClr val="tx1"/>
                          </a:solidFill>
                          <a:effectLst/>
                        </a:rPr>
                        <a:t>loud_speaker</a:t>
                      </a:r>
                      <a:endParaRPr lang="en-IE" sz="10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nSpc>
                          <a:spcPct val="115000"/>
                        </a:lnSpc>
                        <a:spcAft>
                          <a:spcPts val="1000"/>
                        </a:spcAft>
                      </a:pPr>
                      <a:r>
                        <a:rPr lang="en-IE" sz="1000" cap="none" spc="0">
                          <a:solidFill>
                            <a:schemeClr val="tx1"/>
                          </a:solidFill>
                          <a:effectLst/>
                        </a:rPr>
                        <a:t>Categorical - Nominal</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nSpc>
                          <a:spcPct val="115000"/>
                        </a:lnSpc>
                        <a:spcAft>
                          <a:spcPts val="1000"/>
                        </a:spcAft>
                      </a:pPr>
                      <a:r>
                        <a:rPr lang="en-IE" sz="1000" cap="none" spc="0">
                          <a:solidFill>
                            <a:schemeClr val="tx1"/>
                          </a:solidFill>
                          <a:effectLst/>
                        </a:rPr>
                        <a:t>Independent</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031362199"/>
                  </a:ext>
                </a:extLst>
              </a:tr>
              <a:tr h="311562">
                <a:tc>
                  <a:txBody>
                    <a:bodyPr/>
                    <a:lstStyle/>
                    <a:p>
                      <a:pPr>
                        <a:lnSpc>
                          <a:spcPct val="115000"/>
                        </a:lnSpc>
                        <a:spcAft>
                          <a:spcPts val="1000"/>
                        </a:spcAft>
                      </a:pPr>
                      <a:r>
                        <a:rPr lang="en-IE" sz="1000" cap="none" spc="0" dirty="0" err="1">
                          <a:solidFill>
                            <a:schemeClr val="tx1"/>
                          </a:solidFill>
                          <a:effectLst/>
                        </a:rPr>
                        <a:t>bluetooth</a:t>
                      </a:r>
                      <a:endParaRPr lang="en-IE" sz="10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nSpc>
                          <a:spcPct val="115000"/>
                        </a:lnSpc>
                        <a:spcAft>
                          <a:spcPts val="1000"/>
                        </a:spcAft>
                      </a:pPr>
                      <a:r>
                        <a:rPr lang="en-IE" sz="1000" cap="none" spc="0">
                          <a:solidFill>
                            <a:schemeClr val="tx1"/>
                          </a:solidFill>
                          <a:effectLst/>
                        </a:rPr>
                        <a:t>Categorical - Nominal</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nSpc>
                          <a:spcPct val="115000"/>
                        </a:lnSpc>
                        <a:spcAft>
                          <a:spcPts val="1000"/>
                        </a:spcAft>
                      </a:pPr>
                      <a:r>
                        <a:rPr lang="en-IE" sz="1000" cap="none" spc="0">
                          <a:solidFill>
                            <a:schemeClr val="tx1"/>
                          </a:solidFill>
                          <a:effectLst/>
                        </a:rPr>
                        <a:t>Independent</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862675986"/>
                  </a:ext>
                </a:extLst>
              </a:tr>
              <a:tr h="311562">
                <a:tc>
                  <a:txBody>
                    <a:bodyPr/>
                    <a:lstStyle/>
                    <a:p>
                      <a:pPr>
                        <a:lnSpc>
                          <a:spcPct val="115000"/>
                        </a:lnSpc>
                        <a:spcAft>
                          <a:spcPts val="1000"/>
                        </a:spcAft>
                      </a:pPr>
                      <a:r>
                        <a:rPr lang="en-IE" sz="1000" cap="none" spc="0" dirty="0">
                          <a:solidFill>
                            <a:schemeClr val="tx1"/>
                          </a:solidFill>
                          <a:effectLst/>
                        </a:rPr>
                        <a:t>USB</a:t>
                      </a:r>
                      <a:endParaRPr lang="en-IE" sz="10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nSpc>
                          <a:spcPct val="115000"/>
                        </a:lnSpc>
                        <a:spcAft>
                          <a:spcPts val="1000"/>
                        </a:spcAft>
                      </a:pPr>
                      <a:r>
                        <a:rPr lang="en-IE" sz="1000" cap="none" spc="0">
                          <a:solidFill>
                            <a:schemeClr val="tx1"/>
                          </a:solidFill>
                          <a:effectLst/>
                        </a:rPr>
                        <a:t>Categorical - Nominal</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nSpc>
                          <a:spcPct val="115000"/>
                        </a:lnSpc>
                        <a:spcAft>
                          <a:spcPts val="1000"/>
                        </a:spcAft>
                      </a:pPr>
                      <a:r>
                        <a:rPr lang="en-IE" sz="1000" cap="none" spc="0">
                          <a:solidFill>
                            <a:schemeClr val="tx1"/>
                          </a:solidFill>
                          <a:effectLst/>
                        </a:rPr>
                        <a:t>Independent</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09232763"/>
                  </a:ext>
                </a:extLst>
              </a:tr>
              <a:tr h="311562">
                <a:tc>
                  <a:txBody>
                    <a:bodyPr/>
                    <a:lstStyle/>
                    <a:p>
                      <a:pPr>
                        <a:lnSpc>
                          <a:spcPct val="115000"/>
                        </a:lnSpc>
                        <a:spcAft>
                          <a:spcPts val="1000"/>
                        </a:spcAft>
                      </a:pPr>
                      <a:r>
                        <a:rPr lang="en-IE" sz="1000" cap="none" spc="0" dirty="0" err="1">
                          <a:solidFill>
                            <a:schemeClr val="tx1"/>
                          </a:solidFill>
                          <a:effectLst/>
                        </a:rPr>
                        <a:t>Price_EUR</a:t>
                      </a:r>
                      <a:endParaRPr lang="en-IE" sz="10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nSpc>
                          <a:spcPct val="115000"/>
                        </a:lnSpc>
                        <a:spcAft>
                          <a:spcPts val="1000"/>
                        </a:spcAft>
                      </a:pPr>
                      <a:r>
                        <a:rPr lang="en-IE" sz="1000" cap="none" spc="0">
                          <a:solidFill>
                            <a:schemeClr val="tx1"/>
                          </a:solidFill>
                          <a:effectLst/>
                        </a:rPr>
                        <a:t>Numerical - Continuous</a:t>
                      </a:r>
                      <a:endParaRPr lang="en-IE" sz="10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nSpc>
                          <a:spcPct val="115000"/>
                        </a:lnSpc>
                        <a:spcAft>
                          <a:spcPts val="1000"/>
                        </a:spcAft>
                      </a:pPr>
                      <a:r>
                        <a:rPr lang="en-IE" sz="1000" cap="none" spc="0" dirty="0">
                          <a:solidFill>
                            <a:schemeClr val="tx1"/>
                          </a:solidFill>
                          <a:effectLst/>
                        </a:rPr>
                        <a:t>Response Variable (Dependent)</a:t>
                      </a:r>
                      <a:endParaRPr lang="en-IE" sz="10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82484" marR="47587" marT="63449" marB="63449" anchor="b">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53289818"/>
                  </a:ext>
                </a:extLst>
              </a:tr>
            </a:tbl>
          </a:graphicData>
        </a:graphic>
      </p:graphicFrame>
    </p:spTree>
    <p:extLst>
      <p:ext uri="{BB962C8B-B14F-4D97-AF65-F5344CB8AC3E}">
        <p14:creationId xmlns:p14="http://schemas.microsoft.com/office/powerpoint/2010/main" val="56066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14ED2A3-B2DD-4189-896B-2F47EBBDCA17}"/>
              </a:ext>
            </a:extLst>
          </p:cNvPr>
          <p:cNvSpPr>
            <a:spLocks noGrp="1"/>
          </p:cNvSpPr>
          <p:nvPr>
            <p:ph type="title"/>
          </p:nvPr>
        </p:nvSpPr>
        <p:spPr>
          <a:xfrm>
            <a:off x="535020" y="685800"/>
            <a:ext cx="2780271" cy="5105400"/>
          </a:xfrm>
        </p:spPr>
        <p:txBody>
          <a:bodyPr>
            <a:normAutofit/>
          </a:bodyPr>
          <a:lstStyle/>
          <a:p>
            <a:r>
              <a:rPr lang="en-GB" sz="2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The first variable that was investigated was the price of the device’s vs the brand.</a:t>
            </a:r>
            <a:br>
              <a:rPr lang="en-GB" sz="2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br>
            <a:br>
              <a:rPr lang="en-GB" sz="2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br>
            <a:r>
              <a:rPr lang="en-GB" sz="22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In Table 1. The popular brands have such as Samsung and Apple the have phone as high priced as 900 but where not the most expensive devices, Vertu brand devices where priced as low as 2330 euro.</a:t>
            </a:r>
            <a:endParaRPr lang="en-IE" sz="2200" dirty="0">
              <a:solidFill>
                <a:srgbClr val="FFFFFF"/>
              </a:solidFill>
            </a:endParaRPr>
          </a:p>
        </p:txBody>
      </p:sp>
      <p:graphicFrame>
        <p:nvGraphicFramePr>
          <p:cNvPr id="4" name="Content Placeholder 3">
            <a:extLst>
              <a:ext uri="{FF2B5EF4-FFF2-40B4-BE49-F238E27FC236}">
                <a16:creationId xmlns:a16="http://schemas.microsoft.com/office/drawing/2014/main" id="{A720345C-8560-409A-839F-27380E397949}"/>
              </a:ext>
            </a:extLst>
          </p:cNvPr>
          <p:cNvGraphicFramePr>
            <a:graphicFrameLocks noGrp="1"/>
          </p:cNvGraphicFramePr>
          <p:nvPr>
            <p:ph idx="1"/>
            <p:extLst>
              <p:ext uri="{D42A27DB-BD31-4B8C-83A1-F6EECF244321}">
                <p14:modId xmlns:p14="http://schemas.microsoft.com/office/powerpoint/2010/main" val="3679243376"/>
              </p:ext>
            </p:extLst>
          </p:nvPr>
        </p:nvGraphicFramePr>
        <p:xfrm>
          <a:off x="5166851" y="685800"/>
          <a:ext cx="6179475" cy="5105404"/>
        </p:xfrm>
        <a:graphic>
          <a:graphicData uri="http://schemas.openxmlformats.org/drawingml/2006/table">
            <a:tbl>
              <a:tblPr firstRow="1" firstCol="1" bandRow="1"/>
              <a:tblGrid>
                <a:gridCol w="1064212">
                  <a:extLst>
                    <a:ext uri="{9D8B030D-6E8A-4147-A177-3AD203B41FA5}">
                      <a16:colId xmlns:a16="http://schemas.microsoft.com/office/drawing/2014/main" val="2715369556"/>
                    </a:ext>
                  </a:extLst>
                </a:gridCol>
                <a:gridCol w="1611186">
                  <a:extLst>
                    <a:ext uri="{9D8B030D-6E8A-4147-A177-3AD203B41FA5}">
                      <a16:colId xmlns:a16="http://schemas.microsoft.com/office/drawing/2014/main" val="4141178237"/>
                    </a:ext>
                  </a:extLst>
                </a:gridCol>
                <a:gridCol w="1503592">
                  <a:extLst>
                    <a:ext uri="{9D8B030D-6E8A-4147-A177-3AD203B41FA5}">
                      <a16:colId xmlns:a16="http://schemas.microsoft.com/office/drawing/2014/main" val="2694034089"/>
                    </a:ext>
                  </a:extLst>
                </a:gridCol>
                <a:gridCol w="2000485">
                  <a:extLst>
                    <a:ext uri="{9D8B030D-6E8A-4147-A177-3AD203B41FA5}">
                      <a16:colId xmlns:a16="http://schemas.microsoft.com/office/drawing/2014/main" val="3871359676"/>
                    </a:ext>
                  </a:extLst>
                </a:gridCol>
              </a:tblGrid>
              <a:tr h="294380">
                <a:tc>
                  <a:txBody>
                    <a:bodyPr/>
                    <a:lstStyle/>
                    <a:p>
                      <a:pPr algn="l"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Brand</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Number_of Device</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Cheapest_Device</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Most_Expencive_Device</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69006611"/>
                  </a:ext>
                </a:extLst>
              </a:tr>
              <a:tr h="294380">
                <a:tc>
                  <a:txBody>
                    <a:bodyPr/>
                    <a:lstStyle/>
                    <a:p>
                      <a:pPr algn="l"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Vertu</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2330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9000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2555461265"/>
                  </a:ext>
                </a:extLst>
              </a:tr>
              <a:tr h="294380">
                <a:tc>
                  <a:txBody>
                    <a:bodyPr/>
                    <a:lstStyle/>
                    <a:p>
                      <a:pPr algn="l"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Huawei</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209</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638314262"/>
                  </a:ext>
                </a:extLst>
              </a:tr>
              <a:tr h="294380">
                <a:tc>
                  <a:txBody>
                    <a:bodyPr/>
                    <a:lstStyle/>
                    <a:p>
                      <a:pPr algn="l"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Sagem</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1200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4206500367"/>
                  </a:ext>
                </a:extLst>
              </a:tr>
              <a:tr h="294380">
                <a:tc>
                  <a:txBody>
                    <a:bodyPr/>
                    <a:lstStyle/>
                    <a:p>
                      <a:pPr algn="l"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Gionee</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1150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946214975"/>
                  </a:ext>
                </a:extLst>
              </a:tr>
              <a:tr h="294380">
                <a:tc>
                  <a:txBody>
                    <a:bodyPr/>
                    <a:lstStyle/>
                    <a:p>
                      <a:pPr algn="l"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Nokia</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294</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1070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525061072"/>
                  </a:ext>
                </a:extLst>
              </a:tr>
              <a:tr h="294380">
                <a:tc>
                  <a:txBody>
                    <a:bodyPr/>
                    <a:lstStyle/>
                    <a:p>
                      <a:pPr algn="l"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Asus</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119</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023076081"/>
                  </a:ext>
                </a:extLst>
              </a:tr>
              <a:tr h="294380">
                <a:tc>
                  <a:txBody>
                    <a:bodyPr/>
                    <a:lstStyle/>
                    <a:p>
                      <a:pPr algn="l"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Apple</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35</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900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493063832"/>
                  </a:ext>
                </a:extLst>
              </a:tr>
              <a:tr h="294380">
                <a:tc>
                  <a:txBody>
                    <a:bodyPr/>
                    <a:lstStyle/>
                    <a:p>
                      <a:pPr algn="l"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Panasonic</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46</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900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626543553"/>
                  </a:ext>
                </a:extLst>
              </a:tr>
              <a:tr h="294380">
                <a:tc>
                  <a:txBody>
                    <a:bodyPr/>
                    <a:lstStyle/>
                    <a:p>
                      <a:pPr algn="l"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Samsung</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786</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GB"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900</a:t>
                      </a:r>
                      <a:endParaRPr lang="en-GB"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206337020"/>
                  </a:ext>
                </a:extLst>
              </a:tr>
              <a:tr h="294380">
                <a:tc>
                  <a:txBody>
                    <a:bodyPr/>
                    <a:lstStyle/>
                    <a:p>
                      <a:pPr algn="l" fontAlgn="t">
                        <a:lnSpc>
                          <a:spcPct val="115000"/>
                        </a:lnSpc>
                        <a:spcBef>
                          <a:spcPts val="0"/>
                        </a:spcBef>
                        <a:spcAft>
                          <a:spcPts val="1000"/>
                        </a:spcAft>
                      </a:pPr>
                      <a:r>
                        <a:rPr lang="en-IE" sz="14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Vertu</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2330</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9000</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568573766"/>
                  </a:ext>
                </a:extLst>
              </a:tr>
              <a:tr h="294380">
                <a:tc>
                  <a:txBody>
                    <a:bodyPr/>
                    <a:lstStyle/>
                    <a:p>
                      <a:pPr algn="l" fontAlgn="t">
                        <a:lnSpc>
                          <a:spcPct val="115000"/>
                        </a:lnSpc>
                        <a:spcBef>
                          <a:spcPts val="0"/>
                        </a:spcBef>
                        <a:spcAft>
                          <a:spcPts val="1000"/>
                        </a:spcAft>
                      </a:pPr>
                      <a:r>
                        <a:rPr lang="en-IE" sz="14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Huawei</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209</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1400</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3201634475"/>
                  </a:ext>
                </a:extLst>
              </a:tr>
              <a:tr h="294380">
                <a:tc>
                  <a:txBody>
                    <a:bodyPr/>
                    <a:lstStyle/>
                    <a:p>
                      <a:pPr algn="l" fontAlgn="t">
                        <a:lnSpc>
                          <a:spcPct val="115000"/>
                        </a:lnSpc>
                        <a:spcBef>
                          <a:spcPts val="0"/>
                        </a:spcBef>
                        <a:spcAft>
                          <a:spcPts val="1000"/>
                        </a:spcAft>
                      </a:pPr>
                      <a:r>
                        <a:rPr lang="en-IE" sz="14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Sagem</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140</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1200</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76795752"/>
                  </a:ext>
                </a:extLst>
              </a:tr>
              <a:tr h="294380">
                <a:tc>
                  <a:txBody>
                    <a:bodyPr/>
                    <a:lstStyle/>
                    <a:p>
                      <a:pPr algn="l" fontAlgn="t">
                        <a:lnSpc>
                          <a:spcPct val="115000"/>
                        </a:lnSpc>
                        <a:spcBef>
                          <a:spcPts val="0"/>
                        </a:spcBef>
                        <a:spcAft>
                          <a:spcPts val="1000"/>
                        </a:spcAft>
                      </a:pPr>
                      <a:r>
                        <a:rPr lang="en-IE" sz="14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Gionee</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60</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1150</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2320817248"/>
                  </a:ext>
                </a:extLst>
              </a:tr>
              <a:tr h="294380">
                <a:tc>
                  <a:txBody>
                    <a:bodyPr/>
                    <a:lstStyle/>
                    <a:p>
                      <a:pPr algn="l" fontAlgn="t">
                        <a:lnSpc>
                          <a:spcPct val="115000"/>
                        </a:lnSpc>
                        <a:spcBef>
                          <a:spcPts val="0"/>
                        </a:spcBef>
                        <a:spcAft>
                          <a:spcPts val="1000"/>
                        </a:spcAft>
                      </a:pPr>
                      <a:r>
                        <a:rPr lang="en-IE" sz="14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Nokia</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294</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1070</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77496665"/>
                  </a:ext>
                </a:extLst>
              </a:tr>
              <a:tr h="294380">
                <a:tc>
                  <a:txBody>
                    <a:bodyPr/>
                    <a:lstStyle/>
                    <a:p>
                      <a:pPr algn="l" fontAlgn="t">
                        <a:lnSpc>
                          <a:spcPct val="115000"/>
                        </a:lnSpc>
                        <a:spcBef>
                          <a:spcPts val="0"/>
                        </a:spcBef>
                        <a:spcAft>
                          <a:spcPts val="1000"/>
                        </a:spcAft>
                      </a:pPr>
                      <a:r>
                        <a:rPr lang="en-IE" sz="14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Asus</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119</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70</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r" fontAlgn="t">
                        <a:lnSpc>
                          <a:spcPct val="115000"/>
                        </a:lnSpc>
                        <a:spcBef>
                          <a:spcPts val="0"/>
                        </a:spcBef>
                        <a:spcAft>
                          <a:spcPts val="1000"/>
                        </a:spcAft>
                      </a:pPr>
                      <a:r>
                        <a:rPr lang="en-IE" sz="1400" b="0"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IE" sz="2200" b="0" i="0" u="none" strike="noStrike">
                        <a:effectLst/>
                        <a:latin typeface="Arial" panose="020B0604020202020204" pitchFamily="34" charset="0"/>
                      </a:endParaRPr>
                    </a:p>
                  </a:txBody>
                  <a:tcPr marL="84511" marR="84511" marT="11738"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1788280787"/>
                  </a:ext>
                </a:extLst>
              </a:tr>
              <a:tr h="395324">
                <a:tc gridSpan="4">
                  <a:txBody>
                    <a:bodyPr/>
                    <a:lstStyle/>
                    <a:p>
                      <a:pPr algn="l" fontAlgn="t">
                        <a:lnSpc>
                          <a:spcPct val="115000"/>
                        </a:lnSpc>
                        <a:spcBef>
                          <a:spcPts val="0"/>
                        </a:spcBef>
                        <a:spcAft>
                          <a:spcPts val="1000"/>
                        </a:spcAft>
                      </a:pPr>
                      <a:r>
                        <a:rPr lang="en-IE" sz="1400" b="1" i="0" u="none" strike="noStrike">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Table 1. Table of the most common brand of mobile devices and their prices</a:t>
                      </a:r>
                      <a:endParaRPr lang="en-IE" sz="2200" b="0" i="0" u="none" strike="noStrike">
                        <a:effectLst/>
                        <a:latin typeface="Arial" panose="020B0604020202020204" pitchFamily="34" charset="0"/>
                      </a:endParaRPr>
                    </a:p>
                  </a:txBody>
                  <a:tcPr marL="112681" marR="112681" marT="56341" marB="56341">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IE"/>
                    </a:p>
                  </a:txBody>
                  <a:tcPr/>
                </a:tc>
                <a:tc hMerge="1">
                  <a:txBody>
                    <a:bodyPr/>
                    <a:lstStyle/>
                    <a:p>
                      <a:endParaRPr lang="en-IE"/>
                    </a:p>
                  </a:txBody>
                  <a:tcPr/>
                </a:tc>
                <a:tc hMerge="1">
                  <a:txBody>
                    <a:bodyPr/>
                    <a:lstStyle/>
                    <a:p>
                      <a:endParaRPr lang="en-IE"/>
                    </a:p>
                  </a:txBody>
                  <a:tcPr/>
                </a:tc>
                <a:extLst>
                  <a:ext uri="{0D108BD9-81ED-4DB2-BD59-A6C34878D82A}">
                    <a16:rowId xmlns:a16="http://schemas.microsoft.com/office/drawing/2014/main" val="218206486"/>
                  </a:ext>
                </a:extLst>
              </a:tr>
            </a:tbl>
          </a:graphicData>
        </a:graphic>
      </p:graphicFrame>
    </p:spTree>
    <p:extLst>
      <p:ext uri="{BB962C8B-B14F-4D97-AF65-F5344CB8AC3E}">
        <p14:creationId xmlns:p14="http://schemas.microsoft.com/office/powerpoint/2010/main" val="157510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33D07-2EF0-4743-8750-6E16D12545AD}"/>
              </a:ext>
            </a:extLst>
          </p:cNvPr>
          <p:cNvSpPr>
            <a:spLocks noGrp="1"/>
          </p:cNvSpPr>
          <p:nvPr>
            <p:ph type="title"/>
          </p:nvPr>
        </p:nvSpPr>
        <p:spPr>
          <a:xfrm>
            <a:off x="1028700" y="1754155"/>
            <a:ext cx="2628900" cy="3153613"/>
          </a:xfrm>
          <a:noFill/>
        </p:spPr>
        <p:txBody>
          <a:bodyPr vert="horz" lIns="91440" tIns="45720" rIns="91440" bIns="45720" rtlCol="0" anchor="ctr">
            <a:normAutofit/>
          </a:bodyPr>
          <a:lstStyle/>
          <a:p>
            <a:pPr algn="ctr"/>
            <a:r>
              <a:rPr lang="en-US" sz="1700" kern="1200" dirty="0">
                <a:solidFill>
                  <a:srgbClr val="FFFFFF"/>
                </a:solidFill>
                <a:effectLst/>
                <a:latin typeface="+mj-lt"/>
                <a:ea typeface="+mj-ea"/>
                <a:cs typeface="+mj-cs"/>
              </a:rPr>
              <a:t>The operating software (OS) chosen can increase the chance of sale and price the devices. </a:t>
            </a:r>
            <a:br>
              <a:rPr lang="en-US" sz="1700" kern="1200" dirty="0">
                <a:solidFill>
                  <a:srgbClr val="FFFFFF"/>
                </a:solidFill>
                <a:effectLst/>
                <a:latin typeface="+mj-lt"/>
                <a:ea typeface="+mj-ea"/>
                <a:cs typeface="+mj-cs"/>
              </a:rPr>
            </a:br>
            <a:br>
              <a:rPr lang="en-US" sz="1700" kern="1200" dirty="0">
                <a:solidFill>
                  <a:srgbClr val="FFFFFF"/>
                </a:solidFill>
                <a:effectLst/>
                <a:latin typeface="+mj-lt"/>
                <a:ea typeface="+mj-ea"/>
                <a:cs typeface="+mj-cs"/>
              </a:rPr>
            </a:br>
            <a:r>
              <a:rPr lang="en-US" sz="1700" kern="1200" dirty="0">
                <a:solidFill>
                  <a:srgbClr val="FFFFFF"/>
                </a:solidFill>
                <a:effectLst/>
                <a:latin typeface="+mj-lt"/>
                <a:ea typeface="+mj-ea"/>
                <a:cs typeface="+mj-cs"/>
              </a:rPr>
              <a:t>The  two OS that their devices was had a high average price was IOS followed by MediaTek even though Android was the most used OS.</a:t>
            </a:r>
            <a:br>
              <a:rPr lang="en-US" sz="1700" kern="1200" dirty="0">
                <a:solidFill>
                  <a:srgbClr val="FFFFFF"/>
                </a:solidFill>
                <a:effectLst/>
                <a:latin typeface="+mj-lt"/>
                <a:ea typeface="+mj-ea"/>
                <a:cs typeface="+mj-cs"/>
              </a:rPr>
            </a:br>
            <a:endParaRPr lang="en-US" sz="17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D2BB2A72-A1EC-45AF-8482-F641DDEE5F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257275"/>
            <a:ext cx="6780700" cy="4341121"/>
          </a:xfrm>
          <a:prstGeom prst="rect">
            <a:avLst/>
          </a:prstGeom>
          <a:noFill/>
        </p:spPr>
      </p:pic>
    </p:spTree>
    <p:extLst>
      <p:ext uri="{BB962C8B-B14F-4D97-AF65-F5344CB8AC3E}">
        <p14:creationId xmlns:p14="http://schemas.microsoft.com/office/powerpoint/2010/main" val="223076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9522307-C89E-4E15-B523-ED290B0260AF}"/>
              </a:ext>
            </a:extLst>
          </p:cNvPr>
          <p:cNvSpPr>
            <a:spLocks noGrp="1"/>
          </p:cNvSpPr>
          <p:nvPr>
            <p:ph type="title"/>
          </p:nvPr>
        </p:nvSpPr>
        <p:spPr>
          <a:xfrm>
            <a:off x="223936" y="270587"/>
            <a:ext cx="3091356" cy="5934269"/>
          </a:xfrm>
        </p:spPr>
        <p:txBody>
          <a:bodyPr>
            <a:normAutofit/>
          </a:bodyPr>
          <a:lstStyle/>
          <a:p>
            <a:r>
              <a:rPr lang="en-GB" sz="19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The year the phone was released was also looked at and a trend was seen from 2010 where the average price for devices increases every year with 2017 having the average price of 297 even though the number of devices released was lower compared to previous years. This can be seen in Graph 2. and Graph 3. bellow  </a:t>
            </a:r>
            <a:br>
              <a:rPr lang="en-IE" sz="19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E" sz="1900" dirty="0">
              <a:solidFill>
                <a:srgbClr val="FFFFFF"/>
              </a:solidFill>
            </a:endParaRPr>
          </a:p>
        </p:txBody>
      </p:sp>
      <p:graphicFrame>
        <p:nvGraphicFramePr>
          <p:cNvPr id="4" name="Content Placeholder 3">
            <a:extLst>
              <a:ext uri="{FF2B5EF4-FFF2-40B4-BE49-F238E27FC236}">
                <a16:creationId xmlns:a16="http://schemas.microsoft.com/office/drawing/2014/main" id="{5E9F24C7-61FD-4A46-A1D8-C41779A44AEB}"/>
              </a:ext>
            </a:extLst>
          </p:cNvPr>
          <p:cNvGraphicFramePr>
            <a:graphicFrameLocks noGrp="1"/>
          </p:cNvGraphicFramePr>
          <p:nvPr>
            <p:ph idx="1"/>
            <p:extLst>
              <p:ext uri="{D42A27DB-BD31-4B8C-83A1-F6EECF244321}">
                <p14:modId xmlns:p14="http://schemas.microsoft.com/office/powerpoint/2010/main" val="3708574857"/>
              </p:ext>
            </p:extLst>
          </p:nvPr>
        </p:nvGraphicFramePr>
        <p:xfrm>
          <a:off x="5010150" y="685800"/>
          <a:ext cx="6492875" cy="510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5670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1B5E04D4-06D6-4580-9603-F51C1BE2AE08}"/>
              </a:ext>
            </a:extLst>
          </p:cNvPr>
          <p:cNvSpPr>
            <a:spLocks noGrp="1"/>
          </p:cNvSpPr>
          <p:nvPr>
            <p:ph type="title"/>
          </p:nvPr>
        </p:nvSpPr>
        <p:spPr>
          <a:xfrm>
            <a:off x="535020" y="685800"/>
            <a:ext cx="2780271" cy="5105400"/>
          </a:xfrm>
        </p:spPr>
        <p:txBody>
          <a:bodyPr>
            <a:normAutofit/>
          </a:bodyPr>
          <a:lstStyle/>
          <a:p>
            <a:r>
              <a:rPr lang="en-GB" sz="32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Graph 3. Number of devices from each year </a:t>
            </a:r>
            <a:br>
              <a:rPr lang="en-IE" sz="40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E" sz="4000" dirty="0">
              <a:solidFill>
                <a:srgbClr val="FFFFFF"/>
              </a:solidFill>
            </a:endParaRPr>
          </a:p>
        </p:txBody>
      </p:sp>
      <p:graphicFrame>
        <p:nvGraphicFramePr>
          <p:cNvPr id="4" name="Content Placeholder 3">
            <a:extLst>
              <a:ext uri="{FF2B5EF4-FFF2-40B4-BE49-F238E27FC236}">
                <a16:creationId xmlns:a16="http://schemas.microsoft.com/office/drawing/2014/main" id="{C5251AFC-C751-42FB-9A4E-E4FF371D25DC}"/>
              </a:ext>
            </a:extLst>
          </p:cNvPr>
          <p:cNvGraphicFramePr>
            <a:graphicFrameLocks noGrp="1"/>
          </p:cNvGraphicFramePr>
          <p:nvPr>
            <p:ph idx="1"/>
            <p:extLst>
              <p:ext uri="{D42A27DB-BD31-4B8C-83A1-F6EECF244321}">
                <p14:modId xmlns:p14="http://schemas.microsoft.com/office/powerpoint/2010/main" val="429276352"/>
              </p:ext>
            </p:extLst>
          </p:nvPr>
        </p:nvGraphicFramePr>
        <p:xfrm>
          <a:off x="5010150" y="685800"/>
          <a:ext cx="6492875" cy="510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23183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DF001CCD-ACC1-4BA4-908D-4412F1119DEF}"/>
              </a:ext>
            </a:extLst>
          </p:cNvPr>
          <p:cNvSpPr>
            <a:spLocks noGrp="1"/>
          </p:cNvSpPr>
          <p:nvPr>
            <p:ph type="title"/>
          </p:nvPr>
        </p:nvSpPr>
        <p:spPr>
          <a:xfrm>
            <a:off x="535020" y="685800"/>
            <a:ext cx="2780271" cy="5105400"/>
          </a:xfrm>
        </p:spPr>
        <p:txBody>
          <a:bodyPr vert="horz" lIns="91440" tIns="45720" rIns="91440" bIns="45720" rtlCol="0" anchor="ctr">
            <a:normAutofit/>
          </a:bodyPr>
          <a:lstStyle/>
          <a:p>
            <a:pPr marL="457200"/>
            <a:r>
              <a:rPr lang="en-US" sz="1900" kern="1200">
                <a:solidFill>
                  <a:srgbClr val="FFFFFF"/>
                </a:solidFill>
                <a:effectLst/>
                <a:latin typeface="+mj-lt"/>
                <a:ea typeface="+mj-ea"/>
                <a:cs typeface="+mj-cs"/>
              </a:rPr>
              <a:t>The factor that makes a major impact on the devices price was the display, as it the most expensive components in the manufacturing. Devices with a Sapphire crystal display where highly priced compared to the other display. This display are used in devices made by Vertu. </a:t>
            </a:r>
            <a:br>
              <a:rPr lang="en-US" sz="1900" kern="1200">
                <a:solidFill>
                  <a:srgbClr val="FFFFFF"/>
                </a:solidFill>
                <a:effectLst/>
                <a:latin typeface="+mj-lt"/>
                <a:ea typeface="+mj-ea"/>
                <a:cs typeface="+mj-cs"/>
              </a:rPr>
            </a:br>
            <a:r>
              <a:rPr lang="en-US" sz="1900" kern="1200">
                <a:solidFill>
                  <a:srgbClr val="FFFFFF"/>
                </a:solidFill>
                <a:effectLst/>
                <a:latin typeface="+mj-lt"/>
                <a:ea typeface="+mj-ea"/>
                <a:cs typeface="+mj-cs"/>
              </a:rPr>
              <a:t>The most used display are:</a:t>
            </a:r>
            <a:br>
              <a:rPr lang="en-US" sz="1900" kern="1200">
                <a:solidFill>
                  <a:srgbClr val="FFFFFF"/>
                </a:solidFill>
                <a:effectLst/>
                <a:latin typeface="+mj-lt"/>
                <a:ea typeface="+mj-ea"/>
                <a:cs typeface="+mj-cs"/>
              </a:rPr>
            </a:br>
            <a:endParaRPr lang="en-US" sz="1900" kern="1200">
              <a:solidFill>
                <a:srgbClr val="FFFFFF"/>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D89AD14E-BF4C-43EC-8B5E-5C33254B348A}"/>
              </a:ext>
            </a:extLst>
          </p:cNvPr>
          <p:cNvGraphicFramePr>
            <a:graphicFrameLocks noGrp="1"/>
          </p:cNvGraphicFramePr>
          <p:nvPr>
            <p:ph idx="1"/>
            <p:extLst>
              <p:ext uri="{D42A27DB-BD31-4B8C-83A1-F6EECF244321}">
                <p14:modId xmlns:p14="http://schemas.microsoft.com/office/powerpoint/2010/main" val="3754963218"/>
              </p:ext>
            </p:extLst>
          </p:nvPr>
        </p:nvGraphicFramePr>
        <p:xfrm>
          <a:off x="5010150" y="1894301"/>
          <a:ext cx="6492877" cy="2688402"/>
        </p:xfrm>
        <a:graphic>
          <a:graphicData uri="http://schemas.openxmlformats.org/drawingml/2006/table">
            <a:tbl>
              <a:tblPr firstRow="1" firstCol="1" bandRow="1">
                <a:tableStyleId>{5C22544A-7EE6-4342-B048-85BDC9FD1C3A}</a:tableStyleId>
              </a:tblPr>
              <a:tblGrid>
                <a:gridCol w="1389718">
                  <a:extLst>
                    <a:ext uri="{9D8B030D-6E8A-4147-A177-3AD203B41FA5}">
                      <a16:colId xmlns:a16="http://schemas.microsoft.com/office/drawing/2014/main" val="53173131"/>
                    </a:ext>
                  </a:extLst>
                </a:gridCol>
                <a:gridCol w="2174897">
                  <a:extLst>
                    <a:ext uri="{9D8B030D-6E8A-4147-A177-3AD203B41FA5}">
                      <a16:colId xmlns:a16="http://schemas.microsoft.com/office/drawing/2014/main" val="1342317100"/>
                    </a:ext>
                  </a:extLst>
                </a:gridCol>
                <a:gridCol w="1412812">
                  <a:extLst>
                    <a:ext uri="{9D8B030D-6E8A-4147-A177-3AD203B41FA5}">
                      <a16:colId xmlns:a16="http://schemas.microsoft.com/office/drawing/2014/main" val="2372978062"/>
                    </a:ext>
                  </a:extLst>
                </a:gridCol>
                <a:gridCol w="1515450">
                  <a:extLst>
                    <a:ext uri="{9D8B030D-6E8A-4147-A177-3AD203B41FA5}">
                      <a16:colId xmlns:a16="http://schemas.microsoft.com/office/drawing/2014/main" val="1031762867"/>
                    </a:ext>
                  </a:extLst>
                </a:gridCol>
              </a:tblGrid>
              <a:tr h="662324">
                <a:tc>
                  <a:txBody>
                    <a:bodyPr/>
                    <a:lstStyle/>
                    <a:p>
                      <a:pPr>
                        <a:lnSpc>
                          <a:spcPct val="115000"/>
                        </a:lnSpc>
                        <a:spcAft>
                          <a:spcPts val="1000"/>
                        </a:spcAft>
                      </a:pPr>
                      <a:r>
                        <a:rPr lang="en-IE" sz="1800">
                          <a:effectLst/>
                        </a:rPr>
                        <a:t>Display type</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nSpc>
                          <a:spcPct val="115000"/>
                        </a:lnSpc>
                        <a:spcAft>
                          <a:spcPts val="1000"/>
                        </a:spcAft>
                      </a:pPr>
                      <a:r>
                        <a:rPr lang="en-IE" sz="1800">
                          <a:effectLst/>
                        </a:rPr>
                        <a:t>No. of device with display type</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nSpc>
                          <a:spcPct val="115000"/>
                        </a:lnSpc>
                        <a:spcAft>
                          <a:spcPts val="1000"/>
                        </a:spcAft>
                      </a:pPr>
                      <a:r>
                        <a:rPr lang="en-IE" sz="1800">
                          <a:effectLst/>
                        </a:rPr>
                        <a:t>MIN_price</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nSpc>
                          <a:spcPct val="115000"/>
                        </a:lnSpc>
                        <a:spcAft>
                          <a:spcPts val="1000"/>
                        </a:spcAft>
                      </a:pPr>
                      <a:r>
                        <a:rPr lang="en-IE" sz="1800">
                          <a:effectLst/>
                        </a:rPr>
                        <a:t>MAX_Price</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extLst>
                  <a:ext uri="{0D108BD9-81ED-4DB2-BD59-A6C34878D82A}">
                    <a16:rowId xmlns:a16="http://schemas.microsoft.com/office/drawing/2014/main" val="639329202"/>
                  </a:ext>
                </a:extLst>
              </a:tr>
              <a:tr h="662324">
                <a:tc>
                  <a:txBody>
                    <a:bodyPr/>
                    <a:lstStyle/>
                    <a:p>
                      <a:pPr>
                        <a:lnSpc>
                          <a:spcPct val="115000"/>
                        </a:lnSpc>
                        <a:spcAft>
                          <a:spcPts val="1000"/>
                        </a:spcAft>
                      </a:pPr>
                      <a:r>
                        <a:rPr lang="en-IE" sz="1800">
                          <a:effectLst/>
                        </a:rPr>
                        <a:t>Sapphire crystal</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gn="r">
                        <a:lnSpc>
                          <a:spcPct val="115000"/>
                        </a:lnSpc>
                        <a:spcAft>
                          <a:spcPts val="1000"/>
                        </a:spcAft>
                      </a:pPr>
                      <a:r>
                        <a:rPr lang="en-IE" sz="1800">
                          <a:effectLst/>
                        </a:rPr>
                        <a:t>5</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gn="r">
                        <a:lnSpc>
                          <a:spcPct val="115000"/>
                        </a:lnSpc>
                        <a:spcAft>
                          <a:spcPts val="1000"/>
                        </a:spcAft>
                      </a:pPr>
                      <a:r>
                        <a:rPr lang="en-IE" sz="1800">
                          <a:effectLst/>
                        </a:rPr>
                        <a:t>5000</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gn="r">
                        <a:lnSpc>
                          <a:spcPct val="115000"/>
                        </a:lnSpc>
                        <a:spcAft>
                          <a:spcPts val="1000"/>
                        </a:spcAft>
                      </a:pPr>
                      <a:r>
                        <a:rPr lang="en-IE" sz="1800">
                          <a:effectLst/>
                        </a:rPr>
                        <a:t>9000</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extLst>
                  <a:ext uri="{0D108BD9-81ED-4DB2-BD59-A6C34878D82A}">
                    <a16:rowId xmlns:a16="http://schemas.microsoft.com/office/drawing/2014/main" val="1856241466"/>
                  </a:ext>
                </a:extLst>
              </a:tr>
              <a:tr h="662324">
                <a:tc>
                  <a:txBody>
                    <a:bodyPr/>
                    <a:lstStyle/>
                    <a:p>
                      <a:pPr>
                        <a:lnSpc>
                          <a:spcPct val="115000"/>
                        </a:lnSpc>
                        <a:spcAft>
                          <a:spcPts val="1000"/>
                        </a:spcAft>
                      </a:pPr>
                      <a:r>
                        <a:rPr lang="en-IE" sz="1800">
                          <a:effectLst/>
                        </a:rPr>
                        <a:t>TFT capacitive</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gn="r">
                        <a:lnSpc>
                          <a:spcPct val="115000"/>
                        </a:lnSpc>
                        <a:spcAft>
                          <a:spcPts val="1000"/>
                        </a:spcAft>
                      </a:pPr>
                      <a:r>
                        <a:rPr lang="en-IE" sz="1800">
                          <a:effectLst/>
                        </a:rPr>
                        <a:t>912</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gn="r">
                        <a:lnSpc>
                          <a:spcPct val="115000"/>
                        </a:lnSpc>
                        <a:spcAft>
                          <a:spcPts val="1000"/>
                        </a:spcAft>
                      </a:pPr>
                      <a:r>
                        <a:rPr lang="en-IE" sz="1800">
                          <a:effectLst/>
                        </a:rPr>
                        <a:t>10</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gn="r">
                        <a:lnSpc>
                          <a:spcPct val="115000"/>
                        </a:lnSpc>
                        <a:spcAft>
                          <a:spcPts val="1000"/>
                        </a:spcAft>
                      </a:pPr>
                      <a:r>
                        <a:rPr lang="en-IE" sz="1800">
                          <a:effectLst/>
                        </a:rPr>
                        <a:t>800</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extLst>
                  <a:ext uri="{0D108BD9-81ED-4DB2-BD59-A6C34878D82A}">
                    <a16:rowId xmlns:a16="http://schemas.microsoft.com/office/drawing/2014/main" val="513330053"/>
                  </a:ext>
                </a:extLst>
              </a:tr>
              <a:tr h="350715">
                <a:tc>
                  <a:txBody>
                    <a:bodyPr/>
                    <a:lstStyle/>
                    <a:p>
                      <a:pPr>
                        <a:lnSpc>
                          <a:spcPct val="115000"/>
                        </a:lnSpc>
                        <a:spcAft>
                          <a:spcPts val="1000"/>
                        </a:spcAft>
                      </a:pPr>
                      <a:r>
                        <a:rPr lang="en-IE" sz="1800">
                          <a:effectLst/>
                        </a:rPr>
                        <a:t>TFT </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gn="r">
                        <a:lnSpc>
                          <a:spcPct val="115000"/>
                        </a:lnSpc>
                        <a:spcAft>
                          <a:spcPts val="1000"/>
                        </a:spcAft>
                      </a:pPr>
                      <a:r>
                        <a:rPr lang="en-IE" sz="1800">
                          <a:effectLst/>
                        </a:rPr>
                        <a:t>981</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gn="r">
                        <a:lnSpc>
                          <a:spcPct val="115000"/>
                        </a:lnSpc>
                        <a:spcAft>
                          <a:spcPts val="1000"/>
                        </a:spcAft>
                      </a:pPr>
                      <a:r>
                        <a:rPr lang="en-IE" sz="1800">
                          <a:effectLst/>
                        </a:rPr>
                        <a:t>10</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gn="r">
                        <a:lnSpc>
                          <a:spcPct val="115000"/>
                        </a:lnSpc>
                        <a:spcAft>
                          <a:spcPts val="1000"/>
                        </a:spcAft>
                      </a:pPr>
                      <a:r>
                        <a:rPr lang="en-IE" sz="1800">
                          <a:effectLst/>
                        </a:rPr>
                        <a:t>6140</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extLst>
                  <a:ext uri="{0D108BD9-81ED-4DB2-BD59-A6C34878D82A}">
                    <a16:rowId xmlns:a16="http://schemas.microsoft.com/office/drawing/2014/main" val="3947862279"/>
                  </a:ext>
                </a:extLst>
              </a:tr>
              <a:tr h="350715">
                <a:tc>
                  <a:txBody>
                    <a:bodyPr/>
                    <a:lstStyle/>
                    <a:p>
                      <a:pPr>
                        <a:lnSpc>
                          <a:spcPct val="115000"/>
                        </a:lnSpc>
                        <a:spcAft>
                          <a:spcPts val="1000"/>
                        </a:spcAft>
                      </a:pPr>
                      <a:r>
                        <a:rPr lang="en-IE" sz="1800">
                          <a:effectLst/>
                        </a:rPr>
                        <a:t>IPS LCD</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gn="r">
                        <a:lnSpc>
                          <a:spcPct val="115000"/>
                        </a:lnSpc>
                        <a:spcAft>
                          <a:spcPts val="1000"/>
                        </a:spcAft>
                      </a:pPr>
                      <a:r>
                        <a:rPr lang="en-IE" sz="1800">
                          <a:effectLst/>
                        </a:rPr>
                        <a:t>1216</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gn="r">
                        <a:lnSpc>
                          <a:spcPct val="115000"/>
                        </a:lnSpc>
                        <a:spcAft>
                          <a:spcPts val="1000"/>
                        </a:spcAft>
                      </a:pPr>
                      <a:r>
                        <a:rPr lang="en-IE" sz="1800">
                          <a:effectLst/>
                        </a:rPr>
                        <a:t>50</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tc>
                  <a:txBody>
                    <a:bodyPr/>
                    <a:lstStyle/>
                    <a:p>
                      <a:pPr algn="r">
                        <a:lnSpc>
                          <a:spcPct val="115000"/>
                        </a:lnSpc>
                        <a:spcAft>
                          <a:spcPts val="1000"/>
                        </a:spcAft>
                      </a:pPr>
                      <a:r>
                        <a:rPr lang="en-IE" sz="1800">
                          <a:effectLst/>
                        </a:rPr>
                        <a:t>770</a:t>
                      </a:r>
                      <a:endParaRPr lang="en-IE"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110849" marR="110849" marT="0" marB="0"/>
                </a:tc>
                <a:extLst>
                  <a:ext uri="{0D108BD9-81ED-4DB2-BD59-A6C34878D82A}">
                    <a16:rowId xmlns:a16="http://schemas.microsoft.com/office/drawing/2014/main" val="2649874299"/>
                  </a:ext>
                </a:extLst>
              </a:tr>
            </a:tbl>
          </a:graphicData>
        </a:graphic>
      </p:graphicFrame>
      <p:sp>
        <p:nvSpPr>
          <p:cNvPr id="5" name="Rectangle 1">
            <a:extLst>
              <a:ext uri="{FF2B5EF4-FFF2-40B4-BE49-F238E27FC236}">
                <a16:creationId xmlns:a16="http://schemas.microsoft.com/office/drawing/2014/main" id="{3B263B28-6AAF-48D5-A4F2-CCBE6F65F616}"/>
              </a:ext>
            </a:extLst>
          </p:cNvPr>
          <p:cNvSpPr>
            <a:spLocks noChangeArrowheads="1"/>
          </p:cNvSpPr>
          <p:nvPr/>
        </p:nvSpPr>
        <p:spPr bwMode="auto">
          <a:xfrm>
            <a:off x="0" y="97795"/>
            <a:ext cx="231505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GB" altLang="en-US" sz="1100" b="0" i="0" u="none" strike="noStrike" cap="none" normalizeH="0" baseline="0">
                <a:ln>
                  <a:noFill/>
                </a:l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Table 2. Devices Display comparison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642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64A162-4AAC-437A-A22D-0608013A739F}"/>
              </a:ext>
            </a:extLst>
          </p:cNvPr>
          <p:cNvSpPr>
            <a:spLocks noGrp="1"/>
          </p:cNvSpPr>
          <p:nvPr>
            <p:ph type="title"/>
          </p:nvPr>
        </p:nvSpPr>
        <p:spPr>
          <a:xfrm>
            <a:off x="826396" y="586855"/>
            <a:ext cx="4230100" cy="3387497"/>
          </a:xfrm>
        </p:spPr>
        <p:txBody>
          <a:bodyPr anchor="b">
            <a:normAutofit/>
          </a:bodyPr>
          <a:lstStyle/>
          <a:p>
            <a:pPr algn="r"/>
            <a:r>
              <a:rPr lang="en-GB" sz="40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Conclusion and prospective future work</a:t>
            </a:r>
            <a:br>
              <a:rPr lang="en-IE" sz="400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E" sz="4000">
              <a:solidFill>
                <a:srgbClr val="FFFFFF"/>
              </a:solidFill>
            </a:endParaRPr>
          </a:p>
        </p:txBody>
      </p:sp>
      <p:sp>
        <p:nvSpPr>
          <p:cNvPr id="3" name="Content Placeholder 2">
            <a:extLst>
              <a:ext uri="{FF2B5EF4-FFF2-40B4-BE49-F238E27FC236}">
                <a16:creationId xmlns:a16="http://schemas.microsoft.com/office/drawing/2014/main" id="{E7AEFE23-6EC4-4267-AD79-EF1C0A735AF0}"/>
              </a:ext>
            </a:extLst>
          </p:cNvPr>
          <p:cNvSpPr>
            <a:spLocks noGrp="1"/>
          </p:cNvSpPr>
          <p:nvPr>
            <p:ph idx="1"/>
          </p:nvPr>
        </p:nvSpPr>
        <p:spPr>
          <a:xfrm>
            <a:off x="6096000" y="649480"/>
            <a:ext cx="5269605" cy="5546047"/>
          </a:xfrm>
        </p:spPr>
        <p:txBody>
          <a:bodyPr anchor="ctr">
            <a:normAutofit/>
          </a:bodyPr>
          <a:lstStyle/>
          <a:p>
            <a:pPr>
              <a:spcAft>
                <a:spcPts val="1000"/>
              </a:spcAft>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The factors that influence a mobile device price varies but the most deciding factor was the display use and OS. Brand also influence the price but not as much as the other factors.</a:t>
            </a:r>
          </a:p>
          <a:p>
            <a:pPr>
              <a:spcAft>
                <a:spcPts val="1000"/>
              </a:spcAft>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If further studies was done the total sale and the region of sale will be investigated in the case his has an effect on the pricing of each Brand  </a:t>
            </a:r>
            <a:endParaRPr lang="en-IE"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495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7BF3-22C2-4FF6-8053-E12164FF05B8}"/>
              </a:ext>
            </a:extLst>
          </p:cNvPr>
          <p:cNvSpPr>
            <a:spLocks noGrp="1"/>
          </p:cNvSpPr>
          <p:nvPr>
            <p:ph type="title"/>
          </p:nvPr>
        </p:nvSpPr>
        <p:spPr/>
        <p:txBody>
          <a:bodyPr/>
          <a:lstStyle/>
          <a:p>
            <a:r>
              <a:rPr lang="en-IE" dirty="0"/>
              <a:t>Difficulties </a:t>
            </a:r>
          </a:p>
        </p:txBody>
      </p:sp>
      <p:sp>
        <p:nvSpPr>
          <p:cNvPr id="3" name="Content Placeholder 2">
            <a:extLst>
              <a:ext uri="{FF2B5EF4-FFF2-40B4-BE49-F238E27FC236}">
                <a16:creationId xmlns:a16="http://schemas.microsoft.com/office/drawing/2014/main" id="{D7D7AFCF-B53D-4CFC-8115-741B3AFEB2ED}"/>
              </a:ext>
            </a:extLst>
          </p:cNvPr>
          <p:cNvSpPr>
            <a:spLocks noGrp="1"/>
          </p:cNvSpPr>
          <p:nvPr>
            <p:ph idx="1"/>
          </p:nvPr>
        </p:nvSpPr>
        <p:spPr/>
        <p:txBody>
          <a:bodyPr>
            <a:normAutofit/>
          </a:bodyPr>
          <a:lstStyle/>
          <a:p>
            <a:pPr marL="0" indent="0">
              <a:buNone/>
            </a:pPr>
            <a:r>
              <a:rPr lang="en-GB" dirty="0"/>
              <a:t>As this dataset was scraped from a website the information and the state of the data depends on the website itself and the scraping method,</a:t>
            </a:r>
          </a:p>
          <a:p>
            <a:pPr marL="0" indent="0">
              <a:buNone/>
            </a:pPr>
            <a:r>
              <a:rPr lang="en-GB" dirty="0"/>
              <a:t>This affected the final analysis as some of the variables that were to be looked at required information to be looked up manually entered into the spreadsheet, This was avoided as much as possible not to add additional errors. </a:t>
            </a:r>
          </a:p>
          <a:p>
            <a:pPr marL="0" indent="0">
              <a:buNone/>
            </a:pPr>
            <a:r>
              <a:rPr lang="en-GB" dirty="0"/>
              <a:t>The  conversion of different value units made some variables ununiformed and hard to use in the investigation  </a:t>
            </a:r>
            <a:endParaRPr lang="en-IE" dirty="0"/>
          </a:p>
        </p:txBody>
      </p:sp>
    </p:spTree>
    <p:extLst>
      <p:ext uri="{BB962C8B-B14F-4D97-AF65-F5344CB8AC3E}">
        <p14:creationId xmlns:p14="http://schemas.microsoft.com/office/powerpoint/2010/main" val="669814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815</Words>
  <Application>Microsoft Office PowerPoint</Application>
  <PresentationFormat>Widescreen</PresentationFormat>
  <Paragraphs>149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Introduction </vt:lpstr>
      <vt:lpstr>Data Collection The data set used for this investigation was extracted from GSM Arena, one of the most popular online providers of mobile device information and holds a large collection of device specifications.   This dataset was scraped and posted on Kaggle.com by Arwin Neil Baichoo and contain the following variable that will be analysed using Microsoft excel  The data cleaning was difficult as multiple columns had multiple sub-values with the main value together, and deciding how much information to keep for each variable and how they will affect the final analysis was important</vt:lpstr>
      <vt:lpstr>The first variable that was investigated was the price of the device’s vs the brand.   In Table 1. The popular brands have such as Samsung and Apple the have phone as high priced as 900 but where not the most expensive devices, Vertu brand devices where priced as low as 2330 euro.</vt:lpstr>
      <vt:lpstr>The operating software (OS) chosen can increase the chance of sale and price the devices.   The  two OS that their devices was had a high average price was IOS followed by MediaTek even though Android was the most used OS. </vt:lpstr>
      <vt:lpstr>The year the phone was released was also looked at and a trend was seen from 2010 where the average price for devices increases every year with 2017 having the average price of 297 even though the number of devices released was lower compared to previous years. This can be seen in Graph 2. and Graph 3. bellow   </vt:lpstr>
      <vt:lpstr>Graph 3. Number of devices from each year  </vt:lpstr>
      <vt:lpstr>The factor that makes a major impact on the devices price was the display, as it the most expensive components in the manufacturing. Devices with a Sapphire crystal display where highly priced compared to the other display. This display are used in devices made by Vertu.  The most used display are: </vt:lpstr>
      <vt:lpstr>Conclusion and prospective future work </vt:lpstr>
      <vt:lpstr>Difficulties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Spread-Sheet Analysis Project  January 2022  Olatunbosun Akinade D00252416 </dc:title>
  <dc:creator>bosun akinade</dc:creator>
  <cp:lastModifiedBy>bosun akinade</cp:lastModifiedBy>
  <cp:revision>3</cp:revision>
  <dcterms:created xsi:type="dcterms:W3CDTF">2022-01-06T00:07:11Z</dcterms:created>
  <dcterms:modified xsi:type="dcterms:W3CDTF">2022-01-06T01:13:32Z</dcterms:modified>
</cp:coreProperties>
</file>