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8BCF5C-78CA-4D2C-BAAD-51FBA7AADBC8}"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4EA5D12-7938-422A-A96E-D3C74914DF24}">
      <dgm:prSet/>
      <dgm:spPr/>
      <dgm:t>
        <a:bodyPr/>
        <a:lstStyle/>
        <a:p>
          <a:r>
            <a:rPr lang="en-US" dirty="0"/>
            <a:t>The data set use for this project was from Kaggle on information collected from a small sample of customer that purchase 6 types of products from a business. The data set contain the customer information on 2250 observations which was reduced to 1995 omitting by 4 rows as the income for these rows were x6 the largest income from the data set used which was 98777 and 251 of the observation where duplicate data sets.</a:t>
          </a:r>
        </a:p>
      </dgm:t>
    </dgm:pt>
    <dgm:pt modelId="{EE9908BA-B2DE-4FAA-95C9-013689916D82}" type="parTrans" cxnId="{1A333FCC-DB80-40F7-BE2D-E8845E9A9023}">
      <dgm:prSet/>
      <dgm:spPr/>
      <dgm:t>
        <a:bodyPr/>
        <a:lstStyle/>
        <a:p>
          <a:endParaRPr lang="en-US"/>
        </a:p>
      </dgm:t>
    </dgm:pt>
    <dgm:pt modelId="{9EDD56A6-B223-4429-8561-C4575F60D8CB}" type="sibTrans" cxnId="{1A333FCC-DB80-40F7-BE2D-E8845E9A9023}">
      <dgm:prSet/>
      <dgm:spPr/>
      <dgm:t>
        <a:bodyPr/>
        <a:lstStyle/>
        <a:p>
          <a:endParaRPr lang="en-US"/>
        </a:p>
      </dgm:t>
    </dgm:pt>
    <dgm:pt modelId="{181C1B9E-58EC-4795-98EF-BC61C9C6B3BF}">
      <dgm:prSet/>
      <dgm:spPr/>
      <dgm:t>
        <a:bodyPr/>
        <a:lstStyle/>
        <a:p>
          <a:r>
            <a:rPr lang="en-US"/>
            <a:t>The information in the data set contained Year of birth, Education, Marital status, Income, Number of children, the product types they purchase from the business (Wine, Fruit, Meat, Fish, Sweet), the method that was used for purchase by the customer (Catalog, Store and Web) and the number of deals claimed by each customer. </a:t>
          </a:r>
        </a:p>
      </dgm:t>
    </dgm:pt>
    <dgm:pt modelId="{4C00CAD4-FCB0-48A1-923B-67B7A650E2F2}" type="parTrans" cxnId="{7F302CB6-05F5-4D87-B25B-BB7578AC0E2E}">
      <dgm:prSet/>
      <dgm:spPr/>
      <dgm:t>
        <a:bodyPr/>
        <a:lstStyle/>
        <a:p>
          <a:endParaRPr lang="en-US"/>
        </a:p>
      </dgm:t>
    </dgm:pt>
    <dgm:pt modelId="{F954478E-A627-4E84-8376-CA66A2C897EB}" type="sibTrans" cxnId="{7F302CB6-05F5-4D87-B25B-BB7578AC0E2E}">
      <dgm:prSet/>
      <dgm:spPr/>
      <dgm:t>
        <a:bodyPr/>
        <a:lstStyle/>
        <a:p>
          <a:endParaRPr lang="en-US"/>
        </a:p>
      </dgm:t>
    </dgm:pt>
    <dgm:pt modelId="{D00229C4-1290-41BE-8756-589F0A79E03F}">
      <dgm:prSet/>
      <dgm:spPr/>
      <dgm:t>
        <a:bodyPr/>
        <a:lstStyle/>
        <a:p>
          <a:r>
            <a:rPr lang="en-US"/>
            <a:t>The variable in the data set are Year_Birth, Education, Marital_Status, Income, Children, Wines_Products, Fruits_Products, Meat_Products, Fish_Products, Sweet_Products, PurchasesFromCatalog, PurchasesFromStore, PurchasesFromWeb, Deals_Claimed</a:t>
          </a:r>
        </a:p>
      </dgm:t>
    </dgm:pt>
    <dgm:pt modelId="{7ED36E49-EC2B-4B4F-BB6D-56B9BFC38B0E}" type="parTrans" cxnId="{2AF558E8-BCEC-4063-B0A7-2CEF1D350C35}">
      <dgm:prSet/>
      <dgm:spPr/>
      <dgm:t>
        <a:bodyPr/>
        <a:lstStyle/>
        <a:p>
          <a:endParaRPr lang="en-US"/>
        </a:p>
      </dgm:t>
    </dgm:pt>
    <dgm:pt modelId="{0E80D53C-68E1-409B-AD38-509267D2F510}" type="sibTrans" cxnId="{2AF558E8-BCEC-4063-B0A7-2CEF1D350C35}">
      <dgm:prSet/>
      <dgm:spPr/>
      <dgm:t>
        <a:bodyPr/>
        <a:lstStyle/>
        <a:p>
          <a:endParaRPr lang="en-US"/>
        </a:p>
      </dgm:t>
    </dgm:pt>
    <dgm:pt modelId="{BA361C06-2709-40E8-B558-F0CEFC23F222}" type="pres">
      <dgm:prSet presAssocID="{8B8BCF5C-78CA-4D2C-BAAD-51FBA7AADBC8}" presName="outerComposite" presStyleCnt="0">
        <dgm:presLayoutVars>
          <dgm:chMax val="5"/>
          <dgm:dir/>
          <dgm:resizeHandles val="exact"/>
        </dgm:presLayoutVars>
      </dgm:prSet>
      <dgm:spPr/>
    </dgm:pt>
    <dgm:pt modelId="{BCE764D4-2201-4263-982A-FFD028D8BB9E}" type="pres">
      <dgm:prSet presAssocID="{8B8BCF5C-78CA-4D2C-BAAD-51FBA7AADBC8}" presName="dummyMaxCanvas" presStyleCnt="0">
        <dgm:presLayoutVars/>
      </dgm:prSet>
      <dgm:spPr/>
    </dgm:pt>
    <dgm:pt modelId="{EF9C8A27-C2FA-42DE-A47B-B2D326E6EB20}" type="pres">
      <dgm:prSet presAssocID="{8B8BCF5C-78CA-4D2C-BAAD-51FBA7AADBC8}" presName="ThreeNodes_1" presStyleLbl="node1" presStyleIdx="0" presStyleCnt="3">
        <dgm:presLayoutVars>
          <dgm:bulletEnabled val="1"/>
        </dgm:presLayoutVars>
      </dgm:prSet>
      <dgm:spPr/>
    </dgm:pt>
    <dgm:pt modelId="{6FF2809E-0D54-4EA5-BE36-BD7D6DA9595A}" type="pres">
      <dgm:prSet presAssocID="{8B8BCF5C-78CA-4D2C-BAAD-51FBA7AADBC8}" presName="ThreeNodes_2" presStyleLbl="node1" presStyleIdx="1" presStyleCnt="3">
        <dgm:presLayoutVars>
          <dgm:bulletEnabled val="1"/>
        </dgm:presLayoutVars>
      </dgm:prSet>
      <dgm:spPr/>
    </dgm:pt>
    <dgm:pt modelId="{C293CC01-EAB1-4881-955F-15E0F08E4FCE}" type="pres">
      <dgm:prSet presAssocID="{8B8BCF5C-78CA-4D2C-BAAD-51FBA7AADBC8}" presName="ThreeNodes_3" presStyleLbl="node1" presStyleIdx="2" presStyleCnt="3">
        <dgm:presLayoutVars>
          <dgm:bulletEnabled val="1"/>
        </dgm:presLayoutVars>
      </dgm:prSet>
      <dgm:spPr/>
    </dgm:pt>
    <dgm:pt modelId="{070A59B9-06E0-4A21-A9FF-F4371DF3C1F9}" type="pres">
      <dgm:prSet presAssocID="{8B8BCF5C-78CA-4D2C-BAAD-51FBA7AADBC8}" presName="ThreeConn_1-2" presStyleLbl="fgAccFollowNode1" presStyleIdx="0" presStyleCnt="2">
        <dgm:presLayoutVars>
          <dgm:bulletEnabled val="1"/>
        </dgm:presLayoutVars>
      </dgm:prSet>
      <dgm:spPr/>
    </dgm:pt>
    <dgm:pt modelId="{6237AC29-D6B3-4879-AC22-FF71DC683998}" type="pres">
      <dgm:prSet presAssocID="{8B8BCF5C-78CA-4D2C-BAAD-51FBA7AADBC8}" presName="ThreeConn_2-3" presStyleLbl="fgAccFollowNode1" presStyleIdx="1" presStyleCnt="2">
        <dgm:presLayoutVars>
          <dgm:bulletEnabled val="1"/>
        </dgm:presLayoutVars>
      </dgm:prSet>
      <dgm:spPr/>
    </dgm:pt>
    <dgm:pt modelId="{15A45F99-6EAE-4C26-86E8-6FAB503D31A6}" type="pres">
      <dgm:prSet presAssocID="{8B8BCF5C-78CA-4D2C-BAAD-51FBA7AADBC8}" presName="ThreeNodes_1_text" presStyleLbl="node1" presStyleIdx="2" presStyleCnt="3">
        <dgm:presLayoutVars>
          <dgm:bulletEnabled val="1"/>
        </dgm:presLayoutVars>
      </dgm:prSet>
      <dgm:spPr/>
    </dgm:pt>
    <dgm:pt modelId="{D0DBF733-4EEB-4D12-9C7F-358DB4DD06D9}" type="pres">
      <dgm:prSet presAssocID="{8B8BCF5C-78CA-4D2C-BAAD-51FBA7AADBC8}" presName="ThreeNodes_2_text" presStyleLbl="node1" presStyleIdx="2" presStyleCnt="3">
        <dgm:presLayoutVars>
          <dgm:bulletEnabled val="1"/>
        </dgm:presLayoutVars>
      </dgm:prSet>
      <dgm:spPr/>
    </dgm:pt>
    <dgm:pt modelId="{2F4B703D-B8DF-4929-A8FA-C0C2E041AF54}" type="pres">
      <dgm:prSet presAssocID="{8B8BCF5C-78CA-4D2C-BAAD-51FBA7AADBC8}" presName="ThreeNodes_3_text" presStyleLbl="node1" presStyleIdx="2" presStyleCnt="3">
        <dgm:presLayoutVars>
          <dgm:bulletEnabled val="1"/>
        </dgm:presLayoutVars>
      </dgm:prSet>
      <dgm:spPr/>
    </dgm:pt>
  </dgm:ptLst>
  <dgm:cxnLst>
    <dgm:cxn modelId="{38D37F08-EC45-4FE7-B620-8C4B86370523}" type="presOf" srcId="{D00229C4-1290-41BE-8756-589F0A79E03F}" destId="{C293CC01-EAB1-4881-955F-15E0F08E4FCE}" srcOrd="0" destOrd="0" presId="urn:microsoft.com/office/officeart/2005/8/layout/vProcess5"/>
    <dgm:cxn modelId="{AE763642-40FF-4547-85F9-8A24B6BC3992}" type="presOf" srcId="{64EA5D12-7938-422A-A96E-D3C74914DF24}" destId="{EF9C8A27-C2FA-42DE-A47B-B2D326E6EB20}" srcOrd="0" destOrd="0" presId="urn:microsoft.com/office/officeart/2005/8/layout/vProcess5"/>
    <dgm:cxn modelId="{D7551764-564B-4CA0-95DD-E1D5CB81EA8B}" type="presOf" srcId="{8B8BCF5C-78CA-4D2C-BAAD-51FBA7AADBC8}" destId="{BA361C06-2709-40E8-B558-F0CEFC23F222}" srcOrd="0" destOrd="0" presId="urn:microsoft.com/office/officeart/2005/8/layout/vProcess5"/>
    <dgm:cxn modelId="{1E820A84-F6F7-4A32-A2E1-9BF6EB87C061}" type="presOf" srcId="{F954478E-A627-4E84-8376-CA66A2C897EB}" destId="{6237AC29-D6B3-4879-AC22-FF71DC683998}" srcOrd="0" destOrd="0" presId="urn:microsoft.com/office/officeart/2005/8/layout/vProcess5"/>
    <dgm:cxn modelId="{3145E49E-3BE7-4A9B-A720-9199EEB5AEB0}" type="presOf" srcId="{181C1B9E-58EC-4795-98EF-BC61C9C6B3BF}" destId="{6FF2809E-0D54-4EA5-BE36-BD7D6DA9595A}" srcOrd="0" destOrd="0" presId="urn:microsoft.com/office/officeart/2005/8/layout/vProcess5"/>
    <dgm:cxn modelId="{7F302CB6-05F5-4D87-B25B-BB7578AC0E2E}" srcId="{8B8BCF5C-78CA-4D2C-BAAD-51FBA7AADBC8}" destId="{181C1B9E-58EC-4795-98EF-BC61C9C6B3BF}" srcOrd="1" destOrd="0" parTransId="{4C00CAD4-FCB0-48A1-923B-67B7A650E2F2}" sibTransId="{F954478E-A627-4E84-8376-CA66A2C897EB}"/>
    <dgm:cxn modelId="{C807F0C6-3312-4AEC-BDD9-EF3EEDF092A1}" type="presOf" srcId="{D00229C4-1290-41BE-8756-589F0A79E03F}" destId="{2F4B703D-B8DF-4929-A8FA-C0C2E041AF54}" srcOrd="1" destOrd="0" presId="urn:microsoft.com/office/officeart/2005/8/layout/vProcess5"/>
    <dgm:cxn modelId="{03D42DC9-671E-4CC2-8A66-A7BDC18F7B22}" type="presOf" srcId="{181C1B9E-58EC-4795-98EF-BC61C9C6B3BF}" destId="{D0DBF733-4EEB-4D12-9C7F-358DB4DD06D9}" srcOrd="1" destOrd="0" presId="urn:microsoft.com/office/officeart/2005/8/layout/vProcess5"/>
    <dgm:cxn modelId="{1A333FCC-DB80-40F7-BE2D-E8845E9A9023}" srcId="{8B8BCF5C-78CA-4D2C-BAAD-51FBA7AADBC8}" destId="{64EA5D12-7938-422A-A96E-D3C74914DF24}" srcOrd="0" destOrd="0" parTransId="{EE9908BA-B2DE-4FAA-95C9-013689916D82}" sibTransId="{9EDD56A6-B223-4429-8561-C4575F60D8CB}"/>
    <dgm:cxn modelId="{E9F215E5-3506-455F-86EF-A80BFC28CF54}" type="presOf" srcId="{9EDD56A6-B223-4429-8561-C4575F60D8CB}" destId="{070A59B9-06E0-4A21-A9FF-F4371DF3C1F9}" srcOrd="0" destOrd="0" presId="urn:microsoft.com/office/officeart/2005/8/layout/vProcess5"/>
    <dgm:cxn modelId="{2AF558E8-BCEC-4063-B0A7-2CEF1D350C35}" srcId="{8B8BCF5C-78CA-4D2C-BAAD-51FBA7AADBC8}" destId="{D00229C4-1290-41BE-8756-589F0A79E03F}" srcOrd="2" destOrd="0" parTransId="{7ED36E49-EC2B-4B4F-BB6D-56B9BFC38B0E}" sibTransId="{0E80D53C-68E1-409B-AD38-509267D2F510}"/>
    <dgm:cxn modelId="{37FDEBEC-FA19-44B6-814E-CB874CF2A7FE}" type="presOf" srcId="{64EA5D12-7938-422A-A96E-D3C74914DF24}" destId="{15A45F99-6EAE-4C26-86E8-6FAB503D31A6}" srcOrd="1" destOrd="0" presId="urn:microsoft.com/office/officeart/2005/8/layout/vProcess5"/>
    <dgm:cxn modelId="{33C5A288-1B55-4600-B2A7-4DCA1DCB22FD}" type="presParOf" srcId="{BA361C06-2709-40E8-B558-F0CEFC23F222}" destId="{BCE764D4-2201-4263-982A-FFD028D8BB9E}" srcOrd="0" destOrd="0" presId="urn:microsoft.com/office/officeart/2005/8/layout/vProcess5"/>
    <dgm:cxn modelId="{1797C39A-2867-4128-A13D-F7CADAA09162}" type="presParOf" srcId="{BA361C06-2709-40E8-B558-F0CEFC23F222}" destId="{EF9C8A27-C2FA-42DE-A47B-B2D326E6EB20}" srcOrd="1" destOrd="0" presId="urn:microsoft.com/office/officeart/2005/8/layout/vProcess5"/>
    <dgm:cxn modelId="{7295F993-D11F-4265-B88F-77CE4DCF217F}" type="presParOf" srcId="{BA361C06-2709-40E8-B558-F0CEFC23F222}" destId="{6FF2809E-0D54-4EA5-BE36-BD7D6DA9595A}" srcOrd="2" destOrd="0" presId="urn:microsoft.com/office/officeart/2005/8/layout/vProcess5"/>
    <dgm:cxn modelId="{16B77095-08FF-4D1B-A442-76BAE6C55855}" type="presParOf" srcId="{BA361C06-2709-40E8-B558-F0CEFC23F222}" destId="{C293CC01-EAB1-4881-955F-15E0F08E4FCE}" srcOrd="3" destOrd="0" presId="urn:microsoft.com/office/officeart/2005/8/layout/vProcess5"/>
    <dgm:cxn modelId="{CECE6F8B-E540-4450-8FC6-7E9595F79833}" type="presParOf" srcId="{BA361C06-2709-40E8-B558-F0CEFC23F222}" destId="{070A59B9-06E0-4A21-A9FF-F4371DF3C1F9}" srcOrd="4" destOrd="0" presId="urn:microsoft.com/office/officeart/2005/8/layout/vProcess5"/>
    <dgm:cxn modelId="{B0FB6042-0ADF-456B-AEE8-4784B5CB7745}" type="presParOf" srcId="{BA361C06-2709-40E8-B558-F0CEFC23F222}" destId="{6237AC29-D6B3-4879-AC22-FF71DC683998}" srcOrd="5" destOrd="0" presId="urn:microsoft.com/office/officeart/2005/8/layout/vProcess5"/>
    <dgm:cxn modelId="{B7212FEF-9840-44AC-B011-41413563033A}" type="presParOf" srcId="{BA361C06-2709-40E8-B558-F0CEFC23F222}" destId="{15A45F99-6EAE-4C26-86E8-6FAB503D31A6}" srcOrd="6" destOrd="0" presId="urn:microsoft.com/office/officeart/2005/8/layout/vProcess5"/>
    <dgm:cxn modelId="{E4E12822-3D55-4D26-A730-B98C51CCA923}" type="presParOf" srcId="{BA361C06-2709-40E8-B558-F0CEFC23F222}" destId="{D0DBF733-4EEB-4D12-9C7F-358DB4DD06D9}" srcOrd="7" destOrd="0" presId="urn:microsoft.com/office/officeart/2005/8/layout/vProcess5"/>
    <dgm:cxn modelId="{878488CE-66B5-4FDB-933F-E66E85FAA63A}" type="presParOf" srcId="{BA361C06-2709-40E8-B558-F0CEFC23F222}" destId="{2F4B703D-B8DF-4929-A8FA-C0C2E041AF5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CFBC8-15AF-4B7C-B81E-52EF560D673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523522B-0443-483D-BAED-0BC821E05CF1}">
      <dgm:prSet/>
      <dgm:spPr/>
      <dgm:t>
        <a:bodyPr/>
        <a:lstStyle/>
        <a:p>
          <a:r>
            <a:rPr lang="en-GB"/>
            <a:t>Explore the data in relation to customer profiling in term:</a:t>
          </a:r>
          <a:endParaRPr lang="en-US"/>
        </a:p>
      </dgm:t>
    </dgm:pt>
    <dgm:pt modelId="{CD8EE0E7-3B35-4528-919F-C14AAC32C566}" type="parTrans" cxnId="{BD9DD7D0-97CB-4AD5-8E08-E1EB3E842FB1}">
      <dgm:prSet/>
      <dgm:spPr/>
      <dgm:t>
        <a:bodyPr/>
        <a:lstStyle/>
        <a:p>
          <a:endParaRPr lang="en-US"/>
        </a:p>
      </dgm:t>
    </dgm:pt>
    <dgm:pt modelId="{92DAB114-F2E3-4584-84DA-9844FAD09796}" type="sibTrans" cxnId="{BD9DD7D0-97CB-4AD5-8E08-E1EB3E842FB1}">
      <dgm:prSet/>
      <dgm:spPr/>
      <dgm:t>
        <a:bodyPr/>
        <a:lstStyle/>
        <a:p>
          <a:endParaRPr lang="en-US"/>
        </a:p>
      </dgm:t>
    </dgm:pt>
    <dgm:pt modelId="{1C866947-6250-41D7-819B-40EB8C5C872B}">
      <dgm:prSet/>
      <dgm:spPr/>
      <dgm:t>
        <a:bodyPr/>
        <a:lstStyle/>
        <a:p>
          <a:r>
            <a:rPr lang="en-GB"/>
            <a:t>What kind of customer buys the most and the least</a:t>
          </a:r>
          <a:endParaRPr lang="en-US"/>
        </a:p>
      </dgm:t>
    </dgm:pt>
    <dgm:pt modelId="{7D4D4992-779A-4A82-9DFF-587C1CD88FED}" type="parTrans" cxnId="{873F7246-AFCF-425F-9A93-95FB5851F565}">
      <dgm:prSet/>
      <dgm:spPr/>
      <dgm:t>
        <a:bodyPr/>
        <a:lstStyle/>
        <a:p>
          <a:endParaRPr lang="en-US"/>
        </a:p>
      </dgm:t>
    </dgm:pt>
    <dgm:pt modelId="{BD8BFD31-B0DF-4EDB-8367-36373BC5868D}" type="sibTrans" cxnId="{873F7246-AFCF-425F-9A93-95FB5851F565}">
      <dgm:prSet/>
      <dgm:spPr/>
      <dgm:t>
        <a:bodyPr/>
        <a:lstStyle/>
        <a:p>
          <a:endParaRPr lang="en-US"/>
        </a:p>
      </dgm:t>
    </dgm:pt>
    <dgm:pt modelId="{BED4F16F-441F-4E62-A02D-0782DE1F3CFA}">
      <dgm:prSet/>
      <dgm:spPr/>
      <dgm:t>
        <a:bodyPr/>
        <a:lstStyle/>
        <a:p>
          <a:r>
            <a:rPr lang="en-GB"/>
            <a:t>What factors influence how the method use to makes purchases</a:t>
          </a:r>
          <a:endParaRPr lang="en-US"/>
        </a:p>
      </dgm:t>
    </dgm:pt>
    <dgm:pt modelId="{FAA5F128-DE14-4D9B-ABD8-15AACCCCECD6}" type="parTrans" cxnId="{C2FD96F7-8E6E-4E19-A14D-21A7273C2BC0}">
      <dgm:prSet/>
      <dgm:spPr/>
      <dgm:t>
        <a:bodyPr/>
        <a:lstStyle/>
        <a:p>
          <a:endParaRPr lang="en-US"/>
        </a:p>
      </dgm:t>
    </dgm:pt>
    <dgm:pt modelId="{1A7F4636-54D2-47FC-A3EA-75A4A7C47852}" type="sibTrans" cxnId="{C2FD96F7-8E6E-4E19-A14D-21A7273C2BC0}">
      <dgm:prSet/>
      <dgm:spPr/>
      <dgm:t>
        <a:bodyPr/>
        <a:lstStyle/>
        <a:p>
          <a:endParaRPr lang="en-US"/>
        </a:p>
      </dgm:t>
    </dgm:pt>
    <dgm:pt modelId="{60C0A840-C07E-4916-9D1A-519794148C91}">
      <dgm:prSet/>
      <dgm:spPr/>
      <dgm:t>
        <a:bodyPr/>
        <a:lstStyle/>
        <a:p>
          <a:r>
            <a:rPr lang="en-GB" dirty="0"/>
            <a:t>What customer profile claims the most deal and those that don’t</a:t>
          </a:r>
          <a:endParaRPr lang="en-US" dirty="0"/>
        </a:p>
      </dgm:t>
    </dgm:pt>
    <dgm:pt modelId="{D18EC13A-7AA3-40F4-A3CD-1EA828FB1D15}" type="parTrans" cxnId="{35CD446D-F784-4AA3-B092-29BDD1B07143}">
      <dgm:prSet/>
      <dgm:spPr/>
      <dgm:t>
        <a:bodyPr/>
        <a:lstStyle/>
        <a:p>
          <a:endParaRPr lang="en-US"/>
        </a:p>
      </dgm:t>
    </dgm:pt>
    <dgm:pt modelId="{884BA25E-03E5-4249-8696-45D8F5848D22}" type="sibTrans" cxnId="{35CD446D-F784-4AA3-B092-29BDD1B07143}">
      <dgm:prSet/>
      <dgm:spPr/>
      <dgm:t>
        <a:bodyPr/>
        <a:lstStyle/>
        <a:p>
          <a:endParaRPr lang="en-US"/>
        </a:p>
      </dgm:t>
    </dgm:pt>
    <dgm:pt modelId="{ADC69492-16AA-4F4A-87A2-E9797E0C67FF}">
      <dgm:prSet/>
      <dgm:spPr/>
      <dgm:t>
        <a:bodyPr/>
        <a:lstStyle/>
        <a:p>
          <a:r>
            <a:rPr lang="en-GB" dirty="0"/>
            <a:t>Identify customer that doesn’t fit into a profile (Outliers)</a:t>
          </a:r>
          <a:endParaRPr lang="en-US" dirty="0"/>
        </a:p>
      </dgm:t>
    </dgm:pt>
    <dgm:pt modelId="{579E1035-C063-4162-AB65-5A6D2BC129DD}" type="parTrans" cxnId="{E1306C06-B8FD-44FC-93FF-3A9A40D8B28A}">
      <dgm:prSet/>
      <dgm:spPr/>
      <dgm:t>
        <a:bodyPr/>
        <a:lstStyle/>
        <a:p>
          <a:endParaRPr lang="en-US"/>
        </a:p>
      </dgm:t>
    </dgm:pt>
    <dgm:pt modelId="{5E90E4E3-2ADC-429F-BDAC-C96061640A42}" type="sibTrans" cxnId="{E1306C06-B8FD-44FC-93FF-3A9A40D8B28A}">
      <dgm:prSet/>
      <dgm:spPr/>
      <dgm:t>
        <a:bodyPr/>
        <a:lstStyle/>
        <a:p>
          <a:endParaRPr lang="en-US"/>
        </a:p>
      </dgm:t>
    </dgm:pt>
    <dgm:pt modelId="{628D3FCD-3777-4708-BFE7-69442E3113B4}">
      <dgm:prSet/>
      <dgm:spPr/>
      <dgm:t>
        <a:bodyPr/>
        <a:lstStyle/>
        <a:p>
          <a:r>
            <a:rPr lang="en-GB" dirty="0"/>
            <a:t>Identify customer that should be targeted for marketing purposes</a:t>
          </a:r>
          <a:endParaRPr lang="en-US" dirty="0"/>
        </a:p>
      </dgm:t>
    </dgm:pt>
    <dgm:pt modelId="{AA164D50-B4BB-4CC8-81CF-259FD0750AB1}" type="parTrans" cxnId="{B6E6C3B3-54D8-44B3-BB2A-FCED568A7FDE}">
      <dgm:prSet/>
      <dgm:spPr/>
      <dgm:t>
        <a:bodyPr/>
        <a:lstStyle/>
        <a:p>
          <a:endParaRPr lang="en-IE"/>
        </a:p>
      </dgm:t>
    </dgm:pt>
    <dgm:pt modelId="{3D53DDF3-D060-4AA9-9DA7-47736D90E1CC}" type="sibTrans" cxnId="{B6E6C3B3-54D8-44B3-BB2A-FCED568A7FDE}">
      <dgm:prSet/>
      <dgm:spPr/>
      <dgm:t>
        <a:bodyPr/>
        <a:lstStyle/>
        <a:p>
          <a:endParaRPr lang="en-IE"/>
        </a:p>
      </dgm:t>
    </dgm:pt>
    <dgm:pt modelId="{D42B199C-BA24-46E5-95E9-EB0BAE56B1B6}" type="pres">
      <dgm:prSet presAssocID="{B32CFBC8-15AF-4B7C-B81E-52EF560D6736}" presName="vert0" presStyleCnt="0">
        <dgm:presLayoutVars>
          <dgm:dir/>
          <dgm:animOne val="branch"/>
          <dgm:animLvl val="lvl"/>
        </dgm:presLayoutVars>
      </dgm:prSet>
      <dgm:spPr/>
    </dgm:pt>
    <dgm:pt modelId="{56E4E69F-A122-49C8-AC60-CEBDD5171CD8}" type="pres">
      <dgm:prSet presAssocID="{F523522B-0443-483D-BAED-0BC821E05CF1}" presName="thickLine" presStyleLbl="alignNode1" presStyleIdx="0" presStyleCnt="6"/>
      <dgm:spPr/>
    </dgm:pt>
    <dgm:pt modelId="{75E42B6D-D813-47C6-A6A3-0E54713F08DF}" type="pres">
      <dgm:prSet presAssocID="{F523522B-0443-483D-BAED-0BC821E05CF1}" presName="horz1" presStyleCnt="0"/>
      <dgm:spPr/>
    </dgm:pt>
    <dgm:pt modelId="{5AF2F382-8749-4826-AE7B-28C2BBCFAE66}" type="pres">
      <dgm:prSet presAssocID="{F523522B-0443-483D-BAED-0BC821E05CF1}" presName="tx1" presStyleLbl="revTx" presStyleIdx="0" presStyleCnt="6"/>
      <dgm:spPr/>
    </dgm:pt>
    <dgm:pt modelId="{9DBF0563-E109-4E4C-A528-1D9976C20423}" type="pres">
      <dgm:prSet presAssocID="{F523522B-0443-483D-BAED-0BC821E05CF1}" presName="vert1" presStyleCnt="0"/>
      <dgm:spPr/>
    </dgm:pt>
    <dgm:pt modelId="{869937A5-38BF-4D57-B88A-9F7380688DBF}" type="pres">
      <dgm:prSet presAssocID="{1C866947-6250-41D7-819B-40EB8C5C872B}" presName="thickLine" presStyleLbl="alignNode1" presStyleIdx="1" presStyleCnt="6"/>
      <dgm:spPr/>
    </dgm:pt>
    <dgm:pt modelId="{0525E5B2-B085-4EB2-AB5E-5DA65A1FE115}" type="pres">
      <dgm:prSet presAssocID="{1C866947-6250-41D7-819B-40EB8C5C872B}" presName="horz1" presStyleCnt="0"/>
      <dgm:spPr/>
    </dgm:pt>
    <dgm:pt modelId="{295C8DDA-2EF7-41A8-8925-F02F8EDFF12E}" type="pres">
      <dgm:prSet presAssocID="{1C866947-6250-41D7-819B-40EB8C5C872B}" presName="tx1" presStyleLbl="revTx" presStyleIdx="1" presStyleCnt="6"/>
      <dgm:spPr/>
    </dgm:pt>
    <dgm:pt modelId="{2A86CA84-2597-4241-9E45-2FBC4745ACFF}" type="pres">
      <dgm:prSet presAssocID="{1C866947-6250-41D7-819B-40EB8C5C872B}" presName="vert1" presStyleCnt="0"/>
      <dgm:spPr/>
    </dgm:pt>
    <dgm:pt modelId="{2F329688-4A57-4921-B2F0-740ECCE71FFD}" type="pres">
      <dgm:prSet presAssocID="{BED4F16F-441F-4E62-A02D-0782DE1F3CFA}" presName="thickLine" presStyleLbl="alignNode1" presStyleIdx="2" presStyleCnt="6"/>
      <dgm:spPr/>
    </dgm:pt>
    <dgm:pt modelId="{73FCB0C9-4F5D-4618-8D8E-BE0A2A2DC1F4}" type="pres">
      <dgm:prSet presAssocID="{BED4F16F-441F-4E62-A02D-0782DE1F3CFA}" presName="horz1" presStyleCnt="0"/>
      <dgm:spPr/>
    </dgm:pt>
    <dgm:pt modelId="{3C407FFD-C480-40C9-B3A0-17C34CE95C2C}" type="pres">
      <dgm:prSet presAssocID="{BED4F16F-441F-4E62-A02D-0782DE1F3CFA}" presName="tx1" presStyleLbl="revTx" presStyleIdx="2" presStyleCnt="6"/>
      <dgm:spPr/>
    </dgm:pt>
    <dgm:pt modelId="{35C70037-9B78-484B-A9D6-0282770F0821}" type="pres">
      <dgm:prSet presAssocID="{BED4F16F-441F-4E62-A02D-0782DE1F3CFA}" presName="vert1" presStyleCnt="0"/>
      <dgm:spPr/>
    </dgm:pt>
    <dgm:pt modelId="{CAD38399-74F7-4F4C-BB1D-C427E05E2C3F}" type="pres">
      <dgm:prSet presAssocID="{60C0A840-C07E-4916-9D1A-519794148C91}" presName="thickLine" presStyleLbl="alignNode1" presStyleIdx="3" presStyleCnt="6"/>
      <dgm:spPr/>
    </dgm:pt>
    <dgm:pt modelId="{53CFECBC-719B-49ED-B53D-67A801DEAA69}" type="pres">
      <dgm:prSet presAssocID="{60C0A840-C07E-4916-9D1A-519794148C91}" presName="horz1" presStyleCnt="0"/>
      <dgm:spPr/>
    </dgm:pt>
    <dgm:pt modelId="{39505A57-412B-47A1-87E0-E1279A591A95}" type="pres">
      <dgm:prSet presAssocID="{60C0A840-C07E-4916-9D1A-519794148C91}" presName="tx1" presStyleLbl="revTx" presStyleIdx="3" presStyleCnt="6"/>
      <dgm:spPr/>
    </dgm:pt>
    <dgm:pt modelId="{B3AE2634-EC2D-4046-9CFD-B5F14E38FDC3}" type="pres">
      <dgm:prSet presAssocID="{60C0A840-C07E-4916-9D1A-519794148C91}" presName="vert1" presStyleCnt="0"/>
      <dgm:spPr/>
    </dgm:pt>
    <dgm:pt modelId="{FA3CE267-219B-4E14-90B1-FD9377CEC3F0}" type="pres">
      <dgm:prSet presAssocID="{ADC69492-16AA-4F4A-87A2-E9797E0C67FF}" presName="thickLine" presStyleLbl="alignNode1" presStyleIdx="4" presStyleCnt="6"/>
      <dgm:spPr/>
    </dgm:pt>
    <dgm:pt modelId="{6229AE82-F785-4B73-8C02-FBB0AEB70810}" type="pres">
      <dgm:prSet presAssocID="{ADC69492-16AA-4F4A-87A2-E9797E0C67FF}" presName="horz1" presStyleCnt="0"/>
      <dgm:spPr/>
    </dgm:pt>
    <dgm:pt modelId="{994FBAEE-D726-4626-88BC-F47B7EEA4D31}" type="pres">
      <dgm:prSet presAssocID="{ADC69492-16AA-4F4A-87A2-E9797E0C67FF}" presName="tx1" presStyleLbl="revTx" presStyleIdx="4" presStyleCnt="6"/>
      <dgm:spPr/>
    </dgm:pt>
    <dgm:pt modelId="{05BC0DC0-0330-41AF-BB1D-13DE568DBD35}" type="pres">
      <dgm:prSet presAssocID="{ADC69492-16AA-4F4A-87A2-E9797E0C67FF}" presName="vert1" presStyleCnt="0"/>
      <dgm:spPr/>
    </dgm:pt>
    <dgm:pt modelId="{6ECB58BC-A99D-4227-B96B-6BDA56B9382B}" type="pres">
      <dgm:prSet presAssocID="{628D3FCD-3777-4708-BFE7-69442E3113B4}" presName="thickLine" presStyleLbl="alignNode1" presStyleIdx="5" presStyleCnt="6"/>
      <dgm:spPr/>
    </dgm:pt>
    <dgm:pt modelId="{2E8C0776-CCC8-494D-8C86-1B54178D714C}" type="pres">
      <dgm:prSet presAssocID="{628D3FCD-3777-4708-BFE7-69442E3113B4}" presName="horz1" presStyleCnt="0"/>
      <dgm:spPr/>
    </dgm:pt>
    <dgm:pt modelId="{F62FB8D4-F588-4DA5-AEC7-405F24F86092}" type="pres">
      <dgm:prSet presAssocID="{628D3FCD-3777-4708-BFE7-69442E3113B4}" presName="tx1" presStyleLbl="revTx" presStyleIdx="5" presStyleCnt="6"/>
      <dgm:spPr/>
    </dgm:pt>
    <dgm:pt modelId="{12DECBF9-A12C-4CAC-A886-92C097743F18}" type="pres">
      <dgm:prSet presAssocID="{628D3FCD-3777-4708-BFE7-69442E3113B4}" presName="vert1" presStyleCnt="0"/>
      <dgm:spPr/>
    </dgm:pt>
  </dgm:ptLst>
  <dgm:cxnLst>
    <dgm:cxn modelId="{0FD50101-3113-4CAB-95D2-E099186F0F97}" type="presOf" srcId="{1C866947-6250-41D7-819B-40EB8C5C872B}" destId="{295C8DDA-2EF7-41A8-8925-F02F8EDFF12E}" srcOrd="0" destOrd="0" presId="urn:microsoft.com/office/officeart/2008/layout/LinedList"/>
    <dgm:cxn modelId="{E1306C06-B8FD-44FC-93FF-3A9A40D8B28A}" srcId="{B32CFBC8-15AF-4B7C-B81E-52EF560D6736}" destId="{ADC69492-16AA-4F4A-87A2-E9797E0C67FF}" srcOrd="4" destOrd="0" parTransId="{579E1035-C063-4162-AB65-5A6D2BC129DD}" sibTransId="{5E90E4E3-2ADC-429F-BDAC-C96061640A42}"/>
    <dgm:cxn modelId="{0F1D310F-4516-4B1B-B009-9C558131E072}" type="presOf" srcId="{BED4F16F-441F-4E62-A02D-0782DE1F3CFA}" destId="{3C407FFD-C480-40C9-B3A0-17C34CE95C2C}" srcOrd="0" destOrd="0" presId="urn:microsoft.com/office/officeart/2008/layout/LinedList"/>
    <dgm:cxn modelId="{DDEF9417-C983-43CA-9A08-27A774B03B42}" type="presOf" srcId="{628D3FCD-3777-4708-BFE7-69442E3113B4}" destId="{F62FB8D4-F588-4DA5-AEC7-405F24F86092}" srcOrd="0" destOrd="0" presId="urn:microsoft.com/office/officeart/2008/layout/LinedList"/>
    <dgm:cxn modelId="{873F7246-AFCF-425F-9A93-95FB5851F565}" srcId="{B32CFBC8-15AF-4B7C-B81E-52EF560D6736}" destId="{1C866947-6250-41D7-819B-40EB8C5C872B}" srcOrd="1" destOrd="0" parTransId="{7D4D4992-779A-4A82-9DFF-587C1CD88FED}" sibTransId="{BD8BFD31-B0DF-4EDB-8367-36373BC5868D}"/>
    <dgm:cxn modelId="{BD860A69-5E0B-45AD-A673-C41081F226EF}" type="presOf" srcId="{60C0A840-C07E-4916-9D1A-519794148C91}" destId="{39505A57-412B-47A1-87E0-E1279A591A95}" srcOrd="0" destOrd="0" presId="urn:microsoft.com/office/officeart/2008/layout/LinedList"/>
    <dgm:cxn modelId="{A017976A-0B1E-4944-909E-9E7AB10FA4DF}" type="presOf" srcId="{F523522B-0443-483D-BAED-0BC821E05CF1}" destId="{5AF2F382-8749-4826-AE7B-28C2BBCFAE66}" srcOrd="0" destOrd="0" presId="urn:microsoft.com/office/officeart/2008/layout/LinedList"/>
    <dgm:cxn modelId="{35CD446D-F784-4AA3-B092-29BDD1B07143}" srcId="{B32CFBC8-15AF-4B7C-B81E-52EF560D6736}" destId="{60C0A840-C07E-4916-9D1A-519794148C91}" srcOrd="3" destOrd="0" parTransId="{D18EC13A-7AA3-40F4-A3CD-1EA828FB1D15}" sibTransId="{884BA25E-03E5-4249-8696-45D8F5848D22}"/>
    <dgm:cxn modelId="{12C93295-942B-417C-A332-B875DC714147}" type="presOf" srcId="{B32CFBC8-15AF-4B7C-B81E-52EF560D6736}" destId="{D42B199C-BA24-46E5-95E9-EB0BAE56B1B6}" srcOrd="0" destOrd="0" presId="urn:microsoft.com/office/officeart/2008/layout/LinedList"/>
    <dgm:cxn modelId="{B6E6C3B3-54D8-44B3-BB2A-FCED568A7FDE}" srcId="{B32CFBC8-15AF-4B7C-B81E-52EF560D6736}" destId="{628D3FCD-3777-4708-BFE7-69442E3113B4}" srcOrd="5" destOrd="0" parTransId="{AA164D50-B4BB-4CC8-81CF-259FD0750AB1}" sibTransId="{3D53DDF3-D060-4AA9-9DA7-47736D90E1CC}"/>
    <dgm:cxn modelId="{BD9DD7D0-97CB-4AD5-8E08-E1EB3E842FB1}" srcId="{B32CFBC8-15AF-4B7C-B81E-52EF560D6736}" destId="{F523522B-0443-483D-BAED-0BC821E05CF1}" srcOrd="0" destOrd="0" parTransId="{CD8EE0E7-3B35-4528-919F-C14AAC32C566}" sibTransId="{92DAB114-F2E3-4584-84DA-9844FAD09796}"/>
    <dgm:cxn modelId="{39E91DF2-D5EA-4121-BEAB-D6DBA90C348F}" type="presOf" srcId="{ADC69492-16AA-4F4A-87A2-E9797E0C67FF}" destId="{994FBAEE-D726-4626-88BC-F47B7EEA4D31}" srcOrd="0" destOrd="0" presId="urn:microsoft.com/office/officeart/2008/layout/LinedList"/>
    <dgm:cxn modelId="{C2FD96F7-8E6E-4E19-A14D-21A7273C2BC0}" srcId="{B32CFBC8-15AF-4B7C-B81E-52EF560D6736}" destId="{BED4F16F-441F-4E62-A02D-0782DE1F3CFA}" srcOrd="2" destOrd="0" parTransId="{FAA5F128-DE14-4D9B-ABD8-15AACCCCECD6}" sibTransId="{1A7F4636-54D2-47FC-A3EA-75A4A7C47852}"/>
    <dgm:cxn modelId="{312AEB55-8637-4ED0-87D6-B98A67E83DCC}" type="presParOf" srcId="{D42B199C-BA24-46E5-95E9-EB0BAE56B1B6}" destId="{56E4E69F-A122-49C8-AC60-CEBDD5171CD8}" srcOrd="0" destOrd="0" presId="urn:microsoft.com/office/officeart/2008/layout/LinedList"/>
    <dgm:cxn modelId="{050B6F09-2CDB-424B-85D3-CF776F134917}" type="presParOf" srcId="{D42B199C-BA24-46E5-95E9-EB0BAE56B1B6}" destId="{75E42B6D-D813-47C6-A6A3-0E54713F08DF}" srcOrd="1" destOrd="0" presId="urn:microsoft.com/office/officeart/2008/layout/LinedList"/>
    <dgm:cxn modelId="{CA22D943-3FEC-4C46-B62F-06182A2DAC47}" type="presParOf" srcId="{75E42B6D-D813-47C6-A6A3-0E54713F08DF}" destId="{5AF2F382-8749-4826-AE7B-28C2BBCFAE66}" srcOrd="0" destOrd="0" presId="urn:microsoft.com/office/officeart/2008/layout/LinedList"/>
    <dgm:cxn modelId="{BB1C3BF1-C35B-4BB2-B130-045005D5FC2A}" type="presParOf" srcId="{75E42B6D-D813-47C6-A6A3-0E54713F08DF}" destId="{9DBF0563-E109-4E4C-A528-1D9976C20423}" srcOrd="1" destOrd="0" presId="urn:microsoft.com/office/officeart/2008/layout/LinedList"/>
    <dgm:cxn modelId="{6B6DE42C-6CC2-4E38-99E9-E5C7107B4DF1}" type="presParOf" srcId="{D42B199C-BA24-46E5-95E9-EB0BAE56B1B6}" destId="{869937A5-38BF-4D57-B88A-9F7380688DBF}" srcOrd="2" destOrd="0" presId="urn:microsoft.com/office/officeart/2008/layout/LinedList"/>
    <dgm:cxn modelId="{6C339A5D-85BB-4D18-8A49-B530607E0378}" type="presParOf" srcId="{D42B199C-BA24-46E5-95E9-EB0BAE56B1B6}" destId="{0525E5B2-B085-4EB2-AB5E-5DA65A1FE115}" srcOrd="3" destOrd="0" presId="urn:microsoft.com/office/officeart/2008/layout/LinedList"/>
    <dgm:cxn modelId="{BEADF5A8-77BF-44E4-9CCA-67EC6F8B2648}" type="presParOf" srcId="{0525E5B2-B085-4EB2-AB5E-5DA65A1FE115}" destId="{295C8DDA-2EF7-41A8-8925-F02F8EDFF12E}" srcOrd="0" destOrd="0" presId="urn:microsoft.com/office/officeart/2008/layout/LinedList"/>
    <dgm:cxn modelId="{CA30B790-D985-459F-A21F-2A9C143ED017}" type="presParOf" srcId="{0525E5B2-B085-4EB2-AB5E-5DA65A1FE115}" destId="{2A86CA84-2597-4241-9E45-2FBC4745ACFF}" srcOrd="1" destOrd="0" presId="urn:microsoft.com/office/officeart/2008/layout/LinedList"/>
    <dgm:cxn modelId="{76FC356F-3069-4B48-8306-577B86F3E5A0}" type="presParOf" srcId="{D42B199C-BA24-46E5-95E9-EB0BAE56B1B6}" destId="{2F329688-4A57-4921-B2F0-740ECCE71FFD}" srcOrd="4" destOrd="0" presId="urn:microsoft.com/office/officeart/2008/layout/LinedList"/>
    <dgm:cxn modelId="{D810F01A-C662-49D8-98D6-84A02F8EDFC8}" type="presParOf" srcId="{D42B199C-BA24-46E5-95E9-EB0BAE56B1B6}" destId="{73FCB0C9-4F5D-4618-8D8E-BE0A2A2DC1F4}" srcOrd="5" destOrd="0" presId="urn:microsoft.com/office/officeart/2008/layout/LinedList"/>
    <dgm:cxn modelId="{A1DFE521-5134-43B4-875D-663EDFB56C2A}" type="presParOf" srcId="{73FCB0C9-4F5D-4618-8D8E-BE0A2A2DC1F4}" destId="{3C407FFD-C480-40C9-B3A0-17C34CE95C2C}" srcOrd="0" destOrd="0" presId="urn:microsoft.com/office/officeart/2008/layout/LinedList"/>
    <dgm:cxn modelId="{7737C85E-4BE7-4648-8F33-57A91C35F843}" type="presParOf" srcId="{73FCB0C9-4F5D-4618-8D8E-BE0A2A2DC1F4}" destId="{35C70037-9B78-484B-A9D6-0282770F0821}" srcOrd="1" destOrd="0" presId="urn:microsoft.com/office/officeart/2008/layout/LinedList"/>
    <dgm:cxn modelId="{CB611EDE-C58F-49B1-A1CE-047DC10AAD86}" type="presParOf" srcId="{D42B199C-BA24-46E5-95E9-EB0BAE56B1B6}" destId="{CAD38399-74F7-4F4C-BB1D-C427E05E2C3F}" srcOrd="6" destOrd="0" presId="urn:microsoft.com/office/officeart/2008/layout/LinedList"/>
    <dgm:cxn modelId="{E0556EBB-A783-4CD1-AD36-262B8AED4401}" type="presParOf" srcId="{D42B199C-BA24-46E5-95E9-EB0BAE56B1B6}" destId="{53CFECBC-719B-49ED-B53D-67A801DEAA69}" srcOrd="7" destOrd="0" presId="urn:microsoft.com/office/officeart/2008/layout/LinedList"/>
    <dgm:cxn modelId="{765DA77F-0BDC-472B-9958-8A4FA5332E36}" type="presParOf" srcId="{53CFECBC-719B-49ED-B53D-67A801DEAA69}" destId="{39505A57-412B-47A1-87E0-E1279A591A95}" srcOrd="0" destOrd="0" presId="urn:microsoft.com/office/officeart/2008/layout/LinedList"/>
    <dgm:cxn modelId="{9D84BF4E-2A93-4795-9212-41CC5C45059D}" type="presParOf" srcId="{53CFECBC-719B-49ED-B53D-67A801DEAA69}" destId="{B3AE2634-EC2D-4046-9CFD-B5F14E38FDC3}" srcOrd="1" destOrd="0" presId="urn:microsoft.com/office/officeart/2008/layout/LinedList"/>
    <dgm:cxn modelId="{C00578A5-A56D-4B06-A73E-AC7922936A60}" type="presParOf" srcId="{D42B199C-BA24-46E5-95E9-EB0BAE56B1B6}" destId="{FA3CE267-219B-4E14-90B1-FD9377CEC3F0}" srcOrd="8" destOrd="0" presId="urn:microsoft.com/office/officeart/2008/layout/LinedList"/>
    <dgm:cxn modelId="{B17E9DF1-ACD7-4F1B-A2F5-F2177A555D25}" type="presParOf" srcId="{D42B199C-BA24-46E5-95E9-EB0BAE56B1B6}" destId="{6229AE82-F785-4B73-8C02-FBB0AEB70810}" srcOrd="9" destOrd="0" presId="urn:microsoft.com/office/officeart/2008/layout/LinedList"/>
    <dgm:cxn modelId="{3BF1E833-BBCC-4D22-AF3C-FBF480827AEF}" type="presParOf" srcId="{6229AE82-F785-4B73-8C02-FBB0AEB70810}" destId="{994FBAEE-D726-4626-88BC-F47B7EEA4D31}" srcOrd="0" destOrd="0" presId="urn:microsoft.com/office/officeart/2008/layout/LinedList"/>
    <dgm:cxn modelId="{4F350417-0FDB-4671-9625-909F1BAFBBAE}" type="presParOf" srcId="{6229AE82-F785-4B73-8C02-FBB0AEB70810}" destId="{05BC0DC0-0330-41AF-BB1D-13DE568DBD35}" srcOrd="1" destOrd="0" presId="urn:microsoft.com/office/officeart/2008/layout/LinedList"/>
    <dgm:cxn modelId="{0BF698FD-A833-4325-A6FC-F56162BBBDCE}" type="presParOf" srcId="{D42B199C-BA24-46E5-95E9-EB0BAE56B1B6}" destId="{6ECB58BC-A99D-4227-B96B-6BDA56B9382B}" srcOrd="10" destOrd="0" presId="urn:microsoft.com/office/officeart/2008/layout/LinedList"/>
    <dgm:cxn modelId="{00ACE24E-CF60-492A-AE32-D19570DCEF94}" type="presParOf" srcId="{D42B199C-BA24-46E5-95E9-EB0BAE56B1B6}" destId="{2E8C0776-CCC8-494D-8C86-1B54178D714C}" srcOrd="11" destOrd="0" presId="urn:microsoft.com/office/officeart/2008/layout/LinedList"/>
    <dgm:cxn modelId="{FBB3B52C-DC7A-4FA3-B32D-D3E42A9F6F9A}" type="presParOf" srcId="{2E8C0776-CCC8-494D-8C86-1B54178D714C}" destId="{F62FB8D4-F588-4DA5-AEC7-405F24F86092}" srcOrd="0" destOrd="0" presId="urn:microsoft.com/office/officeart/2008/layout/LinedList"/>
    <dgm:cxn modelId="{7F22B97F-3298-48ED-97EB-DFBE0C330095}" type="presParOf" srcId="{2E8C0776-CCC8-494D-8C86-1B54178D714C}" destId="{12DECBF9-A12C-4CAC-A886-92C097743F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C8A27-C2FA-42DE-A47B-B2D326E6EB20}">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data set use for this project was from Kaggle on information collected from a small sample of customer that purchase 6 types of products from a business. The data set contain the customer information on 2250 observations which was reduced to 1995 omitting by 4 rows as the income for these rows were x6 the largest income from the data set used which was 98777 and 251 of the observation where duplicate data sets.</a:t>
          </a:r>
        </a:p>
      </dsp:txBody>
      <dsp:txXfrm>
        <a:off x="38234" y="38234"/>
        <a:ext cx="7529629" cy="1228933"/>
      </dsp:txXfrm>
    </dsp:sp>
    <dsp:sp modelId="{6FF2809E-0D54-4EA5-BE36-BD7D6DA9595A}">
      <dsp:nvSpPr>
        <dsp:cNvPr id="0" name=""/>
        <dsp:cNvSpPr/>
      </dsp:nvSpPr>
      <dsp:spPr>
        <a:xfrm>
          <a:off x="788669" y="1522968"/>
          <a:ext cx="8938260" cy="130540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information in the data set contained Year of birth, Education, Marital status, Income, Number of children, the product types they purchase from the business (Wine, Fruit, Meat, Fish, Sweet), the method that was used for purchase by the customer (Catalog, Store and Web) and the number of deals claimed by each customer. </a:t>
          </a:r>
        </a:p>
      </dsp:txBody>
      <dsp:txXfrm>
        <a:off x="826903" y="1561202"/>
        <a:ext cx="7224611" cy="1228933"/>
      </dsp:txXfrm>
    </dsp:sp>
    <dsp:sp modelId="{C293CC01-EAB1-4881-955F-15E0F08E4FCE}">
      <dsp:nvSpPr>
        <dsp:cNvPr id="0" name=""/>
        <dsp:cNvSpPr/>
      </dsp:nvSpPr>
      <dsp:spPr>
        <a:xfrm>
          <a:off x="1577339" y="3045936"/>
          <a:ext cx="8938260" cy="130540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variable in the data set are Year_Birth, Education, Marital_Status, Income, Children, Wines_Products, Fruits_Products, Meat_Products, Fish_Products, Sweet_Products, PurchasesFromCatalog, PurchasesFromStore, PurchasesFromWeb, Deals_Claimed</a:t>
          </a:r>
        </a:p>
      </dsp:txBody>
      <dsp:txXfrm>
        <a:off x="1615573" y="3084170"/>
        <a:ext cx="7224611" cy="1228933"/>
      </dsp:txXfrm>
    </dsp:sp>
    <dsp:sp modelId="{070A59B9-06E0-4A21-A9FF-F4371DF3C1F9}">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6237AC29-D6B3-4879-AC22-FF71DC683998}">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4E69F-A122-49C8-AC60-CEBDD5171CD8}">
      <dsp:nvSpPr>
        <dsp:cNvPr id="0" name=""/>
        <dsp:cNvSpPr/>
      </dsp:nvSpPr>
      <dsp:spPr>
        <a:xfrm>
          <a:off x="0" y="2703"/>
          <a:ext cx="6900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2F382-8749-4826-AE7B-28C2BBCFAE66}">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Explore the data in relation to customer profiling in term:</a:t>
          </a:r>
          <a:endParaRPr lang="en-US" sz="2500" kern="1200"/>
        </a:p>
      </dsp:txBody>
      <dsp:txXfrm>
        <a:off x="0" y="2703"/>
        <a:ext cx="6900512" cy="921789"/>
      </dsp:txXfrm>
    </dsp:sp>
    <dsp:sp modelId="{869937A5-38BF-4D57-B88A-9F7380688DBF}">
      <dsp:nvSpPr>
        <dsp:cNvPr id="0" name=""/>
        <dsp:cNvSpPr/>
      </dsp:nvSpPr>
      <dsp:spPr>
        <a:xfrm>
          <a:off x="0" y="924492"/>
          <a:ext cx="6900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C8DDA-2EF7-41A8-8925-F02F8EDFF12E}">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What kind of customer buys the most and the least</a:t>
          </a:r>
          <a:endParaRPr lang="en-US" sz="2500" kern="1200"/>
        </a:p>
      </dsp:txBody>
      <dsp:txXfrm>
        <a:off x="0" y="924492"/>
        <a:ext cx="6900512" cy="921789"/>
      </dsp:txXfrm>
    </dsp:sp>
    <dsp:sp modelId="{2F329688-4A57-4921-B2F0-740ECCE71FFD}">
      <dsp:nvSpPr>
        <dsp:cNvPr id="0" name=""/>
        <dsp:cNvSpPr/>
      </dsp:nvSpPr>
      <dsp:spPr>
        <a:xfrm>
          <a:off x="0" y="1846281"/>
          <a:ext cx="6900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07FFD-C480-40C9-B3A0-17C34CE95C2C}">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What factors influence how the method use to makes purchases</a:t>
          </a:r>
          <a:endParaRPr lang="en-US" sz="2500" kern="1200"/>
        </a:p>
      </dsp:txBody>
      <dsp:txXfrm>
        <a:off x="0" y="1846281"/>
        <a:ext cx="6900512" cy="921789"/>
      </dsp:txXfrm>
    </dsp:sp>
    <dsp:sp modelId="{CAD38399-74F7-4F4C-BB1D-C427E05E2C3F}">
      <dsp:nvSpPr>
        <dsp:cNvPr id="0" name=""/>
        <dsp:cNvSpPr/>
      </dsp:nvSpPr>
      <dsp:spPr>
        <a:xfrm>
          <a:off x="0" y="2768070"/>
          <a:ext cx="6900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505A57-412B-47A1-87E0-E1279A591A95}">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t>What customer profile claims the most deal and those that don’t</a:t>
          </a:r>
          <a:endParaRPr lang="en-US" sz="2500" kern="1200" dirty="0"/>
        </a:p>
      </dsp:txBody>
      <dsp:txXfrm>
        <a:off x="0" y="2768070"/>
        <a:ext cx="6900512" cy="921789"/>
      </dsp:txXfrm>
    </dsp:sp>
    <dsp:sp modelId="{FA3CE267-219B-4E14-90B1-FD9377CEC3F0}">
      <dsp:nvSpPr>
        <dsp:cNvPr id="0" name=""/>
        <dsp:cNvSpPr/>
      </dsp:nvSpPr>
      <dsp:spPr>
        <a:xfrm>
          <a:off x="0" y="3689859"/>
          <a:ext cx="6900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4FBAEE-D726-4626-88BC-F47B7EEA4D31}">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t>Identify customer that doesn’t fit into a profile (Outliers)</a:t>
          </a:r>
          <a:endParaRPr lang="en-US" sz="2500" kern="1200" dirty="0"/>
        </a:p>
      </dsp:txBody>
      <dsp:txXfrm>
        <a:off x="0" y="3689859"/>
        <a:ext cx="6900512" cy="921789"/>
      </dsp:txXfrm>
    </dsp:sp>
    <dsp:sp modelId="{6ECB58BC-A99D-4227-B96B-6BDA56B9382B}">
      <dsp:nvSpPr>
        <dsp:cNvPr id="0" name=""/>
        <dsp:cNvSpPr/>
      </dsp:nvSpPr>
      <dsp:spPr>
        <a:xfrm>
          <a:off x="0" y="4611648"/>
          <a:ext cx="6900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2FB8D4-F588-4DA5-AEC7-405F24F86092}">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t>Identify customer that should be targeted for marketing purposes</a:t>
          </a:r>
          <a:endParaRPr lang="en-US" sz="2500" kern="1200" dirty="0"/>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697C-EA91-4B61-8972-D9F83CF56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4D9DD95-E03B-4472-9CAD-2008C3D0D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1ECD40F-B716-4AF0-9E32-35B470489892}"/>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5" name="Footer Placeholder 4">
            <a:extLst>
              <a:ext uri="{FF2B5EF4-FFF2-40B4-BE49-F238E27FC236}">
                <a16:creationId xmlns:a16="http://schemas.microsoft.com/office/drawing/2014/main" id="{96DA3477-6FD2-41CA-BB8C-085DCFD24EA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F422C8A-48E3-4B11-947E-AE6AA147A261}"/>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65317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95BD-9EF4-4E3E-AFC8-98F3598C22A8}"/>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DB69561-1CB5-4B08-B339-C32E4ACC46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E3326EF-9336-485B-89E2-B3D53F3705E4}"/>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5" name="Footer Placeholder 4">
            <a:extLst>
              <a:ext uri="{FF2B5EF4-FFF2-40B4-BE49-F238E27FC236}">
                <a16:creationId xmlns:a16="http://schemas.microsoft.com/office/drawing/2014/main" id="{39885AF6-5B6D-42F5-8B70-11EB807EAAA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B18063A-2E47-40F8-B86D-9A5D1BF2DCF4}"/>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14536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049EF1-203B-41F3-AFC3-1D23A40F8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2D41E2A-3510-4D9B-A22E-235B711C66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110A9A1-5464-4E4F-932D-4C7EA13969E1}"/>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5" name="Footer Placeholder 4">
            <a:extLst>
              <a:ext uri="{FF2B5EF4-FFF2-40B4-BE49-F238E27FC236}">
                <a16:creationId xmlns:a16="http://schemas.microsoft.com/office/drawing/2014/main" id="{F144825F-926C-4D91-8AA9-3FA1F1E7157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BFE0A54-951B-4BC3-BB88-9C189E16C203}"/>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369516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1518-6207-40AC-8AF5-8873887F619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E3D934D-2F5E-4D29-818D-2954510B0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F970846-683B-4E89-B8CF-9CE4B1863880}"/>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5" name="Footer Placeholder 4">
            <a:extLst>
              <a:ext uri="{FF2B5EF4-FFF2-40B4-BE49-F238E27FC236}">
                <a16:creationId xmlns:a16="http://schemas.microsoft.com/office/drawing/2014/main" id="{6E30F0A4-F72E-4F42-9EBE-8296CDD4FDA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5B58F51-9AED-4FF5-9687-51A946535AE9}"/>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421531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7B34-A5C2-4C7F-A03B-75DDE6AE4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58369DF0-5785-48A0-8905-46FEC2F66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C4F8ED-E782-47CF-991B-9527F2C3188B}"/>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5" name="Footer Placeholder 4">
            <a:extLst>
              <a:ext uri="{FF2B5EF4-FFF2-40B4-BE49-F238E27FC236}">
                <a16:creationId xmlns:a16="http://schemas.microsoft.com/office/drawing/2014/main" id="{E9D5F206-1465-4907-B9AB-82C6ED0C89F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4A58CB9-51F2-4C95-859E-A9CA42E22D5C}"/>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128276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08B7-215D-4D3C-B534-71DAE1CF7BF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CD28B69-25ED-49D0-AC7C-45EC81044D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572591DE-B121-495C-9A02-BF6E23D192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450B4628-D43B-40AD-813A-E3F7072BE988}"/>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6" name="Footer Placeholder 5">
            <a:extLst>
              <a:ext uri="{FF2B5EF4-FFF2-40B4-BE49-F238E27FC236}">
                <a16:creationId xmlns:a16="http://schemas.microsoft.com/office/drawing/2014/main" id="{C0457A88-2A89-4E1F-A893-0FE302BE9FA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531FC2F-730A-4526-910A-8C1B9CBEB912}"/>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3102425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D00C-6409-4D42-90BD-127FD864830A}"/>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00605D4-648E-401B-9DB1-1FAD64152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E6C911-5CD7-40F2-B0EB-FD8CE1D214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F83CEEA-FEED-4CEB-B375-8AFFBE4B3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5D8F9-42FB-43AB-91BC-5F467CDCF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60224B58-0AD4-42F8-9C18-B171AA6015DF}"/>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8" name="Footer Placeholder 7">
            <a:extLst>
              <a:ext uri="{FF2B5EF4-FFF2-40B4-BE49-F238E27FC236}">
                <a16:creationId xmlns:a16="http://schemas.microsoft.com/office/drawing/2014/main" id="{7D6F3124-4A02-48F9-986F-0B00EDD7A9F6}"/>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098AED06-2FFF-4E85-BF06-5FEB6B8B16A1}"/>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251473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C53F-4F25-44AE-8A3F-8A9C64F71FBF}"/>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A0303AB5-E759-4B54-B484-309102419C47}"/>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4" name="Footer Placeholder 3">
            <a:extLst>
              <a:ext uri="{FF2B5EF4-FFF2-40B4-BE49-F238E27FC236}">
                <a16:creationId xmlns:a16="http://schemas.microsoft.com/office/drawing/2014/main" id="{9B0B5AFC-4981-459D-89A7-F61479890E7F}"/>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B5795BC6-47E2-4868-AE8C-24AF48F357B2}"/>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26614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52191-C08F-4ADD-B82D-56C8E430E929}"/>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3" name="Footer Placeholder 2">
            <a:extLst>
              <a:ext uri="{FF2B5EF4-FFF2-40B4-BE49-F238E27FC236}">
                <a16:creationId xmlns:a16="http://schemas.microsoft.com/office/drawing/2014/main" id="{AE89C4BA-1DE0-4B7D-B068-07218FB6352A}"/>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84D861AA-6565-4848-A3FE-24A856CA2D05}"/>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71616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11B3-F9A3-42DC-AAB9-F557DF2B0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2AB5F77-C1D6-4F7F-B0D2-7464573EE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1D378901-8663-4953-94A3-D00BAEFB8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3FA83-5457-4DBF-8AE4-E0BC2EB89E0F}"/>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6" name="Footer Placeholder 5">
            <a:extLst>
              <a:ext uri="{FF2B5EF4-FFF2-40B4-BE49-F238E27FC236}">
                <a16:creationId xmlns:a16="http://schemas.microsoft.com/office/drawing/2014/main" id="{F860D9BB-D704-4B9C-8860-CE2E3886330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FB0DDDB-4E4D-4650-B062-373A77FDF0BE}"/>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147035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0BF3-4519-40C1-A440-E1A1F76F7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03B07768-C4A0-4FAB-A6C1-123212A61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66AE2CF4-C60A-4873-9694-328D7DA24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11A72-36DB-4805-96D3-F6EF76C90A06}"/>
              </a:ext>
            </a:extLst>
          </p:cNvPr>
          <p:cNvSpPr>
            <a:spLocks noGrp="1"/>
          </p:cNvSpPr>
          <p:nvPr>
            <p:ph type="dt" sz="half" idx="10"/>
          </p:nvPr>
        </p:nvSpPr>
        <p:spPr/>
        <p:txBody>
          <a:bodyPr/>
          <a:lstStyle/>
          <a:p>
            <a:fld id="{15B2A950-286C-4EC8-A927-EEC1F403403E}" type="datetimeFigureOut">
              <a:rPr lang="en-IE" smtClean="0"/>
              <a:t>10/12/2021</a:t>
            </a:fld>
            <a:endParaRPr lang="en-IE"/>
          </a:p>
        </p:txBody>
      </p:sp>
      <p:sp>
        <p:nvSpPr>
          <p:cNvPr id="6" name="Footer Placeholder 5">
            <a:extLst>
              <a:ext uri="{FF2B5EF4-FFF2-40B4-BE49-F238E27FC236}">
                <a16:creationId xmlns:a16="http://schemas.microsoft.com/office/drawing/2014/main" id="{B29E1EA9-8032-4032-8513-47DA0FACF78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057C64E-F109-4857-8F70-7D4453F86231}"/>
              </a:ext>
            </a:extLst>
          </p:cNvPr>
          <p:cNvSpPr>
            <a:spLocks noGrp="1"/>
          </p:cNvSpPr>
          <p:nvPr>
            <p:ph type="sldNum" sz="quarter" idx="12"/>
          </p:nvPr>
        </p:nvSpPr>
        <p:spPr/>
        <p:txBody>
          <a:bodyPr/>
          <a:lstStyle/>
          <a:p>
            <a:fld id="{7CFA1A4C-C9A3-4AE2-AFFB-45E22D09A878}" type="slidenum">
              <a:rPr lang="en-IE" smtClean="0"/>
              <a:t>‹#›</a:t>
            </a:fld>
            <a:endParaRPr lang="en-IE"/>
          </a:p>
        </p:txBody>
      </p:sp>
    </p:spTree>
    <p:extLst>
      <p:ext uri="{BB962C8B-B14F-4D97-AF65-F5344CB8AC3E}">
        <p14:creationId xmlns:p14="http://schemas.microsoft.com/office/powerpoint/2010/main" val="304745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800574-A79D-4405-B1B4-C34966B5F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5EE998A-8EC6-4991-AE21-1BEE2BE65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4CB899B-2F3A-480E-98BB-C9C1F9A0E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2A950-286C-4EC8-A927-EEC1F403403E}" type="datetimeFigureOut">
              <a:rPr lang="en-IE" smtClean="0"/>
              <a:t>10/12/2021</a:t>
            </a:fld>
            <a:endParaRPr lang="en-IE"/>
          </a:p>
        </p:txBody>
      </p:sp>
      <p:sp>
        <p:nvSpPr>
          <p:cNvPr id="5" name="Footer Placeholder 4">
            <a:extLst>
              <a:ext uri="{FF2B5EF4-FFF2-40B4-BE49-F238E27FC236}">
                <a16:creationId xmlns:a16="http://schemas.microsoft.com/office/drawing/2014/main" id="{DA6A7AEC-153D-471F-A26B-517C9ADC2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DC76175A-A0DC-4167-9781-E203C2FB7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A1A4C-C9A3-4AE2-AFFB-45E22D09A878}" type="slidenum">
              <a:rPr lang="en-IE" smtClean="0"/>
              <a:t>‹#›</a:t>
            </a:fld>
            <a:endParaRPr lang="en-IE"/>
          </a:p>
        </p:txBody>
      </p:sp>
    </p:spTree>
    <p:extLst>
      <p:ext uri="{BB962C8B-B14F-4D97-AF65-F5344CB8AC3E}">
        <p14:creationId xmlns:p14="http://schemas.microsoft.com/office/powerpoint/2010/main" val="66413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6751DE9-8D1F-4AC7-A075-556654EA955F}"/>
              </a:ext>
            </a:extLst>
          </p:cNvPr>
          <p:cNvSpPr txBox="1"/>
          <p:nvPr/>
        </p:nvSpPr>
        <p:spPr>
          <a:xfrm>
            <a:off x="643467" y="321735"/>
            <a:ext cx="10905066" cy="912690"/>
          </a:xfrm>
          <a:prstGeom prst="rect">
            <a:avLst/>
          </a:prstGeom>
        </p:spPr>
        <p:txBody>
          <a:bodyPr vert="horz" lIns="91440" tIns="45720" rIns="91440" bIns="45720" rtlCol="0" anchor="ctr">
            <a:normAutofit fontScale="47500" lnSpcReduction="20000"/>
          </a:bodyPr>
          <a:lstStyle/>
          <a:p>
            <a:pPr>
              <a:lnSpc>
                <a:spcPct val="90000"/>
              </a:lnSpc>
              <a:spcBef>
                <a:spcPct val="0"/>
              </a:spcBef>
              <a:spcAft>
                <a:spcPts val="600"/>
              </a:spcAft>
            </a:pPr>
            <a:endParaRPr lang="en-US" sz="3600" b="1" kern="1200" dirty="0">
              <a:solidFill>
                <a:schemeClr val="tx1"/>
              </a:solidFill>
              <a:latin typeface="+mj-lt"/>
              <a:ea typeface="+mj-ea"/>
              <a:cs typeface="+mj-cs"/>
            </a:endParaRPr>
          </a:p>
          <a:p>
            <a:pPr algn="ctr">
              <a:lnSpc>
                <a:spcPct val="90000"/>
              </a:lnSpc>
              <a:spcBef>
                <a:spcPct val="0"/>
              </a:spcBef>
              <a:spcAft>
                <a:spcPts val="600"/>
              </a:spcAft>
            </a:pPr>
            <a:r>
              <a:rPr lang="en-US" sz="9300" b="1" kern="1200" dirty="0">
                <a:solidFill>
                  <a:schemeClr val="tx1"/>
                </a:solidFill>
                <a:latin typeface="Times New Roman" panose="02020603050405020304" pitchFamily="18" charset="0"/>
                <a:ea typeface="+mj-ea"/>
                <a:cs typeface="Times New Roman" panose="02020603050405020304" pitchFamily="18" charset="0"/>
              </a:rPr>
              <a:t>Data Set</a:t>
            </a:r>
          </a:p>
          <a:p>
            <a:pPr>
              <a:lnSpc>
                <a:spcPct val="90000"/>
              </a:lnSpc>
              <a:spcBef>
                <a:spcPct val="0"/>
              </a:spcBef>
              <a:spcAft>
                <a:spcPts val="600"/>
              </a:spcAft>
            </a:pPr>
            <a:endParaRPr lang="en-US" sz="36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extBox 6">
            <a:extLst>
              <a:ext uri="{FF2B5EF4-FFF2-40B4-BE49-F238E27FC236}">
                <a16:creationId xmlns:a16="http://schemas.microsoft.com/office/drawing/2014/main" id="{527428F9-61FC-4567-9BC2-E44A3968F292}"/>
              </a:ext>
            </a:extLst>
          </p:cNvPr>
          <p:cNvGraphicFramePr/>
          <p:nvPr>
            <p:extLst>
              <p:ext uri="{D42A27DB-BD31-4B8C-83A1-F6EECF244321}">
                <p14:modId xmlns:p14="http://schemas.microsoft.com/office/powerpoint/2010/main" val="41529037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423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C3351-8EDA-4C5B-85DB-3498042085D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4000" b="1" kern="1200" dirty="0">
                <a:solidFill>
                  <a:srgbClr val="FFFFFF"/>
                </a:solidFill>
                <a:latin typeface="+mj-lt"/>
                <a:ea typeface="+mj-ea"/>
                <a:cs typeface="+mj-cs"/>
              </a:rPr>
              <a:t>The data set variable</a:t>
            </a:r>
          </a:p>
        </p:txBody>
      </p:sp>
      <p:graphicFrame>
        <p:nvGraphicFramePr>
          <p:cNvPr id="4" name="Content Placeholder 3">
            <a:extLst>
              <a:ext uri="{FF2B5EF4-FFF2-40B4-BE49-F238E27FC236}">
                <a16:creationId xmlns:a16="http://schemas.microsoft.com/office/drawing/2014/main" id="{113DA9CB-6687-4A54-AF00-9AD37D10AE1E}"/>
              </a:ext>
            </a:extLst>
          </p:cNvPr>
          <p:cNvGraphicFramePr>
            <a:graphicFrameLocks noGrp="1"/>
          </p:cNvGraphicFramePr>
          <p:nvPr>
            <p:ph idx="1"/>
            <p:extLst>
              <p:ext uri="{D42A27DB-BD31-4B8C-83A1-F6EECF244321}">
                <p14:modId xmlns:p14="http://schemas.microsoft.com/office/powerpoint/2010/main" val="3030919296"/>
              </p:ext>
            </p:extLst>
          </p:nvPr>
        </p:nvGraphicFramePr>
        <p:xfrm>
          <a:off x="4207933" y="964918"/>
          <a:ext cx="7347538" cy="4929140"/>
        </p:xfrm>
        <a:graphic>
          <a:graphicData uri="http://schemas.openxmlformats.org/drawingml/2006/table">
            <a:tbl>
              <a:tblPr firstRow="1" firstCol="1" bandRow="1">
                <a:noFill/>
                <a:tableStyleId>{5C22544A-7EE6-4342-B048-85BDC9FD1C3A}</a:tableStyleId>
              </a:tblPr>
              <a:tblGrid>
                <a:gridCol w="3603233">
                  <a:extLst>
                    <a:ext uri="{9D8B030D-6E8A-4147-A177-3AD203B41FA5}">
                      <a16:colId xmlns:a16="http://schemas.microsoft.com/office/drawing/2014/main" val="3336025368"/>
                    </a:ext>
                  </a:extLst>
                </a:gridCol>
                <a:gridCol w="3744305">
                  <a:extLst>
                    <a:ext uri="{9D8B030D-6E8A-4147-A177-3AD203B41FA5}">
                      <a16:colId xmlns:a16="http://schemas.microsoft.com/office/drawing/2014/main" val="449804734"/>
                    </a:ext>
                  </a:extLst>
                </a:gridCol>
              </a:tblGrid>
              <a:tr h="643097">
                <a:tc gridSpan="2">
                  <a:txBody>
                    <a:bodyPr/>
                    <a:lstStyle/>
                    <a:p>
                      <a:pPr algn="just">
                        <a:lnSpc>
                          <a:spcPct val="115000"/>
                        </a:lnSpc>
                        <a:spcAft>
                          <a:spcPts val="500"/>
                        </a:spcAft>
                      </a:pPr>
                      <a:r>
                        <a:rPr lang="en-US" sz="2700" b="0" cap="none" spc="0">
                          <a:solidFill>
                            <a:schemeClr val="tx1"/>
                          </a:solidFill>
                          <a:effectLst/>
                        </a:rPr>
                        <a:t>Variable Type</a:t>
                      </a:r>
                      <a:endParaRPr lang="en-IE" sz="2700" b="0" cap="none" spc="0">
                        <a:solidFill>
                          <a:schemeClr val="tx1"/>
                        </a:solidFill>
                        <a:effectLst/>
                        <a:latin typeface="Arial" panose="020B0604020202020204" pitchFamily="34" charset="0"/>
                        <a:ea typeface="Arial" panose="020B0604020202020204" pitchFamily="34" charset="0"/>
                      </a:endParaRPr>
                    </a:p>
                  </a:txBody>
                  <a:tcPr marL="0" marR="112191" marT="29917" marB="149588" anchor="b">
                    <a:lnL w="12700" cmpd="sng">
                      <a:noFill/>
                    </a:lnL>
                    <a:lnR w="12700" cmpd="sng">
                      <a:noFill/>
                    </a:lnR>
                    <a:lnT w="9525" cap="flat" cmpd="sng" algn="ctr">
                      <a:noFill/>
                      <a:prstDash val="solid"/>
                    </a:lnT>
                    <a:lnB w="38100" cmpd="sng">
                      <a:noFill/>
                    </a:lnB>
                    <a:noFill/>
                  </a:tcPr>
                </a:tc>
                <a:tc hMerge="1">
                  <a:txBody>
                    <a:bodyPr/>
                    <a:lstStyle/>
                    <a:p>
                      <a:endParaRPr lang="en-IE"/>
                    </a:p>
                  </a:txBody>
                  <a:tcPr/>
                </a:tc>
                <a:extLst>
                  <a:ext uri="{0D108BD9-81ED-4DB2-BD59-A6C34878D82A}">
                    <a16:rowId xmlns:a16="http://schemas.microsoft.com/office/drawing/2014/main" val="2871499925"/>
                  </a:ext>
                </a:extLst>
              </a:tr>
              <a:tr h="658056">
                <a:tc>
                  <a:txBody>
                    <a:bodyPr/>
                    <a:lstStyle/>
                    <a:p>
                      <a:pPr algn="just">
                        <a:lnSpc>
                          <a:spcPct val="115000"/>
                        </a:lnSpc>
                        <a:spcAft>
                          <a:spcPts val="500"/>
                        </a:spcAft>
                      </a:pPr>
                      <a:r>
                        <a:rPr lang="en-US" sz="2700" b="0" cap="none" spc="0">
                          <a:solidFill>
                            <a:schemeClr val="tx1"/>
                          </a:solidFill>
                          <a:effectLst/>
                        </a:rPr>
                        <a:t>Categorical</a:t>
                      </a:r>
                      <a:endParaRPr lang="en-IE" sz="2700" b="0" cap="none" spc="0">
                        <a:solidFill>
                          <a:schemeClr val="tx1"/>
                        </a:solidFill>
                        <a:effectLst/>
                        <a:latin typeface="Arial" panose="020B0604020202020204" pitchFamily="34" charset="0"/>
                        <a:ea typeface="Arial" panose="020B0604020202020204" pitchFamily="34" charset="0"/>
                      </a:endParaRPr>
                    </a:p>
                  </a:txBody>
                  <a:tcPr marL="0" marR="112191" marT="44876" marB="149588">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just">
                        <a:lnSpc>
                          <a:spcPct val="115000"/>
                        </a:lnSpc>
                        <a:spcAft>
                          <a:spcPts val="500"/>
                        </a:spcAft>
                      </a:pPr>
                      <a:r>
                        <a:rPr lang="en-US" sz="2000" cap="none" spc="0">
                          <a:solidFill>
                            <a:schemeClr val="tx1"/>
                          </a:solidFill>
                          <a:effectLst/>
                        </a:rPr>
                        <a:t>Year_Birth, Education </a:t>
                      </a:r>
                      <a:endParaRPr lang="en-IE" sz="2000" cap="none" spc="0">
                        <a:solidFill>
                          <a:schemeClr val="tx1"/>
                        </a:solidFill>
                        <a:effectLst/>
                        <a:latin typeface="Arial" panose="020B0604020202020204" pitchFamily="34" charset="0"/>
                        <a:ea typeface="Arial" panose="020B0604020202020204" pitchFamily="34" charset="0"/>
                      </a:endParaRPr>
                    </a:p>
                  </a:txBody>
                  <a:tcPr marL="0" marR="112191" marT="44876" marB="149588">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771843870"/>
                  </a:ext>
                </a:extLst>
              </a:tr>
              <a:tr h="658056">
                <a:tc>
                  <a:txBody>
                    <a:bodyPr/>
                    <a:lstStyle/>
                    <a:p>
                      <a:pPr algn="just">
                        <a:lnSpc>
                          <a:spcPct val="115000"/>
                        </a:lnSpc>
                        <a:spcAft>
                          <a:spcPts val="500"/>
                        </a:spcAft>
                      </a:pPr>
                      <a:r>
                        <a:rPr lang="en-US" sz="2700" b="0" cap="none" spc="0">
                          <a:solidFill>
                            <a:schemeClr val="tx1"/>
                          </a:solidFill>
                          <a:effectLst/>
                        </a:rPr>
                        <a:t>Numerical Discrete</a:t>
                      </a:r>
                      <a:endParaRPr lang="en-IE" sz="2700" b="0" cap="none" spc="0">
                        <a:solidFill>
                          <a:schemeClr val="tx1"/>
                        </a:solidFill>
                        <a:effectLst/>
                        <a:latin typeface="Arial" panose="020B0604020202020204" pitchFamily="34" charset="0"/>
                        <a:ea typeface="Arial" panose="020B0604020202020204" pitchFamily="34" charset="0"/>
                      </a:endParaRPr>
                    </a:p>
                  </a:txBody>
                  <a:tcPr marL="0" marR="112191" marT="44876" marB="149588">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just">
                        <a:lnSpc>
                          <a:spcPct val="115000"/>
                        </a:lnSpc>
                        <a:spcAft>
                          <a:spcPts val="500"/>
                        </a:spcAft>
                      </a:pPr>
                      <a:r>
                        <a:rPr lang="en-US" sz="2000" cap="none" spc="0" dirty="0">
                          <a:solidFill>
                            <a:schemeClr val="tx1"/>
                          </a:solidFill>
                          <a:effectLst/>
                        </a:rPr>
                        <a:t>Children, Deals_Claimed</a:t>
                      </a:r>
                      <a:endParaRPr lang="en-IE" sz="2000" cap="none" spc="0" dirty="0">
                        <a:solidFill>
                          <a:schemeClr val="tx1"/>
                        </a:solidFill>
                        <a:effectLst/>
                        <a:latin typeface="Arial" panose="020B0604020202020204" pitchFamily="34" charset="0"/>
                        <a:ea typeface="Arial" panose="020B0604020202020204" pitchFamily="34" charset="0"/>
                      </a:endParaRPr>
                    </a:p>
                  </a:txBody>
                  <a:tcPr marL="0" marR="112191" marT="44876" marB="149588">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893635396"/>
                  </a:ext>
                </a:extLst>
              </a:tr>
              <a:tr h="2969931">
                <a:tc>
                  <a:txBody>
                    <a:bodyPr/>
                    <a:lstStyle/>
                    <a:p>
                      <a:pPr algn="just">
                        <a:lnSpc>
                          <a:spcPct val="115000"/>
                        </a:lnSpc>
                        <a:spcAft>
                          <a:spcPts val="500"/>
                        </a:spcAft>
                      </a:pPr>
                      <a:r>
                        <a:rPr lang="en-US" sz="2700" b="0" cap="none" spc="0">
                          <a:solidFill>
                            <a:schemeClr val="tx1"/>
                          </a:solidFill>
                          <a:effectLst/>
                        </a:rPr>
                        <a:t>Numerical Continuous</a:t>
                      </a:r>
                      <a:endParaRPr lang="en-IE" sz="2700" b="0" cap="none" spc="0">
                        <a:solidFill>
                          <a:schemeClr val="tx1"/>
                        </a:solidFill>
                        <a:effectLst/>
                        <a:latin typeface="Arial" panose="020B0604020202020204" pitchFamily="34" charset="0"/>
                        <a:ea typeface="Arial" panose="020B0604020202020204" pitchFamily="34" charset="0"/>
                      </a:endParaRPr>
                    </a:p>
                  </a:txBody>
                  <a:tcPr marL="0" marR="112191" marT="44876" marB="149588">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15000"/>
                        </a:lnSpc>
                        <a:spcAft>
                          <a:spcPts val="500"/>
                        </a:spcAft>
                      </a:pPr>
                      <a:r>
                        <a:rPr lang="en-US" sz="2000" cap="none" spc="0" dirty="0">
                          <a:solidFill>
                            <a:schemeClr val="tx1"/>
                          </a:solidFill>
                          <a:effectLst/>
                        </a:rPr>
                        <a:t>Marital_Status, Income, Wines_Products, Fruits_Products, Meat_Products, Fish_Products, Sweet_Products, PurchasesFromCatalog, PurchasesFromStore, PurchasesFromWeb</a:t>
                      </a:r>
                      <a:endParaRPr lang="en-IE" sz="2000" cap="none" spc="0" dirty="0">
                        <a:solidFill>
                          <a:schemeClr val="tx1"/>
                        </a:solidFill>
                        <a:effectLst/>
                        <a:latin typeface="Arial" panose="020B0604020202020204" pitchFamily="34" charset="0"/>
                        <a:ea typeface="Arial" panose="020B0604020202020204" pitchFamily="34" charset="0"/>
                      </a:endParaRPr>
                    </a:p>
                  </a:txBody>
                  <a:tcPr marL="0" marR="112191" marT="44876" marB="14958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15129680"/>
                  </a:ext>
                </a:extLst>
              </a:tr>
            </a:tbl>
          </a:graphicData>
        </a:graphic>
      </p:graphicFrame>
    </p:spTree>
    <p:extLst>
      <p:ext uri="{BB962C8B-B14F-4D97-AF65-F5344CB8AC3E}">
        <p14:creationId xmlns:p14="http://schemas.microsoft.com/office/powerpoint/2010/main" val="27435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30"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0B899BD-0FF0-453B-A438-BB726F7812CB}"/>
              </a:ext>
            </a:extLst>
          </p:cNvPr>
          <p:cNvSpPr>
            <a:spLocks noGrp="1"/>
          </p:cNvSpPr>
          <p:nvPr>
            <p:ph type="title"/>
          </p:nvPr>
        </p:nvSpPr>
        <p:spPr>
          <a:xfrm>
            <a:off x="1098468" y="885651"/>
            <a:ext cx="3408218" cy="4624603"/>
          </a:xfrm>
        </p:spPr>
        <p:txBody>
          <a:bodyPr>
            <a:normAutofit/>
          </a:bodyPr>
          <a:lstStyle/>
          <a:p>
            <a:pPr algn="ctr"/>
            <a:r>
              <a:rPr lang="en-GB" sz="4000" b="1" u="sng" dirty="0">
                <a:solidFill>
                  <a:srgbClr val="FFFFFF"/>
                </a:solidFill>
              </a:rPr>
              <a:t>Statistics with R</a:t>
            </a:r>
            <a:br>
              <a:rPr lang="en-GB" sz="4000" b="1" dirty="0">
                <a:solidFill>
                  <a:srgbClr val="FFFFFF"/>
                </a:solidFill>
              </a:rPr>
            </a:br>
            <a:r>
              <a:rPr lang="en-GB" sz="4000" b="1" dirty="0">
                <a:solidFill>
                  <a:srgbClr val="FFFFFF"/>
                </a:solidFill>
              </a:rPr>
              <a:t> </a:t>
            </a:r>
            <a:br>
              <a:rPr lang="en-GB" sz="4000" b="1" dirty="0">
                <a:solidFill>
                  <a:srgbClr val="FFFFFF"/>
                </a:solidFill>
              </a:rPr>
            </a:br>
            <a:r>
              <a:rPr lang="en-GB" sz="4000" b="1" dirty="0">
                <a:solidFill>
                  <a:srgbClr val="FFFFFF"/>
                </a:solidFill>
              </a:rPr>
              <a:t>Research Questions</a:t>
            </a:r>
            <a:endParaRPr lang="en-IE" sz="4000" b="1" dirty="0">
              <a:solidFill>
                <a:srgbClr val="FFFFFF"/>
              </a:solidFill>
            </a:endParaRPr>
          </a:p>
        </p:txBody>
      </p:sp>
      <p:sp>
        <p:nvSpPr>
          <p:cNvPr id="33" name="Content Placeholder 2">
            <a:extLst>
              <a:ext uri="{FF2B5EF4-FFF2-40B4-BE49-F238E27FC236}">
                <a16:creationId xmlns:a16="http://schemas.microsoft.com/office/drawing/2014/main" id="{F53947E2-3551-467D-AE55-203EA4A565F3}"/>
              </a:ext>
            </a:extLst>
          </p:cNvPr>
          <p:cNvSpPr>
            <a:spLocks noGrp="1"/>
          </p:cNvSpPr>
          <p:nvPr>
            <p:ph idx="1"/>
          </p:nvPr>
        </p:nvSpPr>
        <p:spPr>
          <a:xfrm>
            <a:off x="4978708" y="885651"/>
            <a:ext cx="6525220" cy="4616849"/>
          </a:xfrm>
        </p:spPr>
        <p:txBody>
          <a:bodyPr anchor="ctr">
            <a:normAutofit/>
          </a:bodyPr>
          <a:lstStyle/>
          <a:p>
            <a:pPr>
              <a:spcAft>
                <a:spcPts val="500"/>
              </a:spcAft>
            </a:pPr>
            <a:r>
              <a:rPr lang="en-US" sz="2400" dirty="0">
                <a:effectLst/>
                <a:latin typeface="Times" panose="02020603050405020304" pitchFamily="18" charset="0"/>
                <a:ea typeface="Times" panose="02020603050405020304" pitchFamily="18" charset="0"/>
              </a:rPr>
              <a:t>What variable have the most impact on the number of products bought, mainly :</a:t>
            </a:r>
          </a:p>
          <a:p>
            <a:pPr lvl="1">
              <a:spcAft>
                <a:spcPts val="500"/>
              </a:spcAft>
            </a:pPr>
            <a:r>
              <a:rPr lang="en-US" dirty="0">
                <a:effectLst/>
                <a:latin typeface="Times" panose="02020603050405020304" pitchFamily="18" charset="0"/>
                <a:ea typeface="Times" panose="02020603050405020304" pitchFamily="18" charset="0"/>
              </a:rPr>
              <a:t>If the number of children influence the amount of product being purchased? </a:t>
            </a:r>
            <a:endParaRPr lang="en-IE" dirty="0">
              <a:effectLst/>
              <a:latin typeface="Arial" panose="020B0604020202020204" pitchFamily="34" charset="0"/>
              <a:ea typeface="Arial" panose="020B0604020202020204" pitchFamily="34" charset="0"/>
            </a:endParaRPr>
          </a:p>
          <a:p>
            <a:pPr lvl="1">
              <a:spcAft>
                <a:spcPts val="500"/>
              </a:spcAft>
            </a:pPr>
            <a:r>
              <a:rPr lang="en-US" dirty="0">
                <a:effectLst/>
                <a:latin typeface="Times" panose="02020603050405020304" pitchFamily="18" charset="0"/>
                <a:ea typeface="Times" panose="02020603050405020304" pitchFamily="18" charset="0"/>
              </a:rPr>
              <a:t>If income influence the amount of product being purchased? </a:t>
            </a:r>
            <a:endParaRPr lang="en-IE" dirty="0">
              <a:effectLst/>
              <a:latin typeface="Arial" panose="020B0604020202020204" pitchFamily="34" charset="0"/>
              <a:ea typeface="Arial" panose="020B0604020202020204" pitchFamily="34" charset="0"/>
            </a:endParaRPr>
          </a:p>
          <a:p>
            <a:pPr lvl="1">
              <a:spcAft>
                <a:spcPts val="500"/>
              </a:spcAft>
            </a:pPr>
            <a:r>
              <a:rPr lang="en-US" dirty="0">
                <a:latin typeface="Times" panose="02020603050405020304" pitchFamily="18" charset="0"/>
                <a:ea typeface="Times" panose="02020603050405020304" pitchFamily="18" charset="0"/>
              </a:rPr>
              <a:t>I</a:t>
            </a:r>
            <a:r>
              <a:rPr lang="en-US" dirty="0">
                <a:effectLst/>
                <a:latin typeface="Times" panose="02020603050405020304" pitchFamily="18" charset="0"/>
                <a:ea typeface="Times" panose="02020603050405020304" pitchFamily="18" charset="0"/>
              </a:rPr>
              <a:t>f the deal </a:t>
            </a:r>
            <a:r>
              <a:rPr lang="en-US" dirty="0">
                <a:latin typeface="Times" panose="02020603050405020304" pitchFamily="18" charset="0"/>
                <a:ea typeface="Times" panose="02020603050405020304" pitchFamily="18" charset="0"/>
              </a:rPr>
              <a:t>claimed by the customer </a:t>
            </a:r>
            <a:r>
              <a:rPr lang="en-US" dirty="0">
                <a:effectLst/>
                <a:latin typeface="Times" panose="02020603050405020304" pitchFamily="18" charset="0"/>
                <a:ea typeface="Times" panose="02020603050405020304" pitchFamily="18" charset="0"/>
              </a:rPr>
              <a:t>influence the amount of product bought? </a:t>
            </a:r>
            <a:endParaRPr lang="en-IE" dirty="0">
              <a:effectLst/>
              <a:latin typeface="Arial" panose="020B0604020202020204" pitchFamily="34" charset="0"/>
              <a:ea typeface="Arial" panose="020B0604020202020204" pitchFamily="34" charset="0"/>
            </a:endParaRPr>
          </a:p>
          <a:p>
            <a:pPr>
              <a:spcAft>
                <a:spcPts val="500"/>
              </a:spcAft>
            </a:pPr>
            <a:r>
              <a:rPr lang="en-US" sz="2400" dirty="0">
                <a:effectLst/>
                <a:latin typeface="Times" panose="02020603050405020304" pitchFamily="18" charset="0"/>
                <a:ea typeface="Times" panose="02020603050405020304" pitchFamily="18" charset="0"/>
              </a:rPr>
              <a:t>What method of purchase is the most commonly used by the customers?</a:t>
            </a:r>
            <a:endParaRPr lang="en-IE" sz="2400" dirty="0">
              <a:effectLst/>
              <a:latin typeface="Arial" panose="020B0604020202020204" pitchFamily="34" charset="0"/>
              <a:ea typeface="Arial" panose="020B0604020202020204" pitchFamily="34" charset="0"/>
            </a:endParaRPr>
          </a:p>
          <a:p>
            <a:pPr marL="0" indent="0">
              <a:buNone/>
            </a:pPr>
            <a:endParaRPr lang="en-IE" sz="2400" dirty="0"/>
          </a:p>
        </p:txBody>
      </p:sp>
    </p:spTree>
    <p:extLst>
      <p:ext uri="{BB962C8B-B14F-4D97-AF65-F5344CB8AC3E}">
        <p14:creationId xmlns:p14="http://schemas.microsoft.com/office/powerpoint/2010/main" val="58165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55DD-DEC2-4395-BE81-158E545F044D}"/>
              </a:ext>
            </a:extLst>
          </p:cNvPr>
          <p:cNvSpPr>
            <a:spLocks noGrp="1"/>
          </p:cNvSpPr>
          <p:nvPr>
            <p:ph type="ctrTitle"/>
          </p:nvPr>
        </p:nvSpPr>
        <p:spPr>
          <a:xfrm>
            <a:off x="1524000" y="306745"/>
            <a:ext cx="9144000" cy="808263"/>
          </a:xfrm>
        </p:spPr>
        <p:txBody>
          <a:bodyPr>
            <a:normAutofit fontScale="90000"/>
          </a:bodyPr>
          <a:lstStyle/>
          <a:p>
            <a:r>
              <a:rPr lang="en-GB" sz="4400" dirty="0">
                <a:latin typeface="Times New Roman" panose="02020603050405020304" pitchFamily="18" charset="0"/>
                <a:cs typeface="Times New Roman" panose="02020603050405020304" pitchFamily="18" charset="0"/>
              </a:rPr>
              <a:t>Plot</a:t>
            </a:r>
            <a:r>
              <a:rPr lang="en-GB" dirty="0"/>
              <a:t> </a:t>
            </a:r>
            <a:endParaRPr lang="en-IE" dirty="0"/>
          </a:p>
        </p:txBody>
      </p:sp>
      <p:sp>
        <p:nvSpPr>
          <p:cNvPr id="3" name="Subtitle 2">
            <a:extLst>
              <a:ext uri="{FF2B5EF4-FFF2-40B4-BE49-F238E27FC236}">
                <a16:creationId xmlns:a16="http://schemas.microsoft.com/office/drawing/2014/main" id="{7F432425-2806-4944-94F0-92069DEABB9C}"/>
              </a:ext>
            </a:extLst>
          </p:cNvPr>
          <p:cNvSpPr>
            <a:spLocks noGrp="1"/>
          </p:cNvSpPr>
          <p:nvPr>
            <p:ph type="subTitle" idx="1"/>
          </p:nvPr>
        </p:nvSpPr>
        <p:spPr>
          <a:xfrm>
            <a:off x="1524000" y="1381273"/>
            <a:ext cx="9144000" cy="2026390"/>
          </a:xfrm>
        </p:spPr>
        <p:txBody>
          <a:bodyPr>
            <a:normAutofit/>
          </a:bodyPr>
          <a:lstStyle/>
          <a:p>
            <a:pPr algn="l"/>
            <a:r>
              <a:rPr lang="en-US" sz="2000" b="1" u="sng" dirty="0">
                <a:solidFill>
                  <a:srgbClr val="000000"/>
                </a:solidFill>
                <a:latin typeface="Times" panose="02020603050405020304" pitchFamily="18" charset="0"/>
                <a:ea typeface="Times" panose="02020603050405020304" pitchFamily="18" charset="0"/>
              </a:rPr>
              <a:t>Plot for Research Questions</a:t>
            </a:r>
            <a:endParaRPr lang="en-US" sz="2000" b="1" u="sng" dirty="0">
              <a:solidFill>
                <a:srgbClr val="000000"/>
              </a:solidFill>
              <a:effectLst/>
              <a:latin typeface="Times" panose="02020603050405020304" pitchFamily="18" charset="0"/>
              <a:ea typeface="Times" panose="02020603050405020304" pitchFamily="18" charset="0"/>
            </a:endParaRPr>
          </a:p>
          <a:p>
            <a:pPr algn="l"/>
            <a:r>
              <a:rPr lang="en-US" sz="1600" dirty="0">
                <a:solidFill>
                  <a:srgbClr val="000000"/>
                </a:solidFill>
                <a:effectLst/>
                <a:latin typeface="Times" panose="02020603050405020304" pitchFamily="18" charset="0"/>
                <a:ea typeface="Times" panose="02020603050405020304" pitchFamily="18" charset="0"/>
              </a:rPr>
              <a:t>Income vs Products : Income influence the total umber of product bought the most</a:t>
            </a:r>
            <a:endParaRPr lang="en-IE" sz="1600" dirty="0">
              <a:solidFill>
                <a:srgbClr val="000000"/>
              </a:solidFill>
              <a:effectLst/>
              <a:latin typeface="Arial" panose="020B0604020202020204" pitchFamily="34" charset="0"/>
              <a:ea typeface="Arial" panose="020B0604020202020204" pitchFamily="34" charset="0"/>
            </a:endParaRPr>
          </a:p>
          <a:p>
            <a:pPr algn="l"/>
            <a:r>
              <a:rPr lang="en-US" sz="1600" dirty="0">
                <a:solidFill>
                  <a:srgbClr val="000000"/>
                </a:solidFill>
                <a:effectLst/>
                <a:latin typeface="Times" panose="02020603050405020304" pitchFamily="18" charset="0"/>
                <a:ea typeface="Times" panose="02020603050405020304" pitchFamily="18" charset="0"/>
              </a:rPr>
              <a:t>Children VS Product: customer with more children tend to buy less from the business</a:t>
            </a:r>
            <a:endParaRPr lang="en-IE" sz="1600" dirty="0">
              <a:solidFill>
                <a:srgbClr val="000000"/>
              </a:solidFill>
              <a:effectLst/>
              <a:latin typeface="Arial" panose="020B0604020202020204" pitchFamily="34" charset="0"/>
              <a:ea typeface="Arial" panose="020B0604020202020204" pitchFamily="34" charset="0"/>
            </a:endParaRPr>
          </a:p>
          <a:p>
            <a:pPr algn="l"/>
            <a:r>
              <a:rPr lang="en-US" sz="1600" dirty="0">
                <a:solidFill>
                  <a:srgbClr val="000000"/>
                </a:solidFill>
                <a:effectLst/>
                <a:latin typeface="Times" panose="02020603050405020304" pitchFamily="18" charset="0"/>
                <a:ea typeface="Times" panose="02020603050405020304" pitchFamily="18" charset="0"/>
              </a:rPr>
              <a:t>Deals claimed Vs Product bought: Customer with the most purchase use clam less deals</a:t>
            </a:r>
          </a:p>
          <a:p>
            <a:pPr algn="l"/>
            <a:r>
              <a:rPr lang="en-US" sz="1600" dirty="0">
                <a:solidFill>
                  <a:srgbClr val="000000"/>
                </a:solidFill>
                <a:effectLst/>
                <a:latin typeface="Times" panose="02020603050405020304" pitchFamily="18" charset="0"/>
                <a:ea typeface="Times" panose="02020603050405020304" pitchFamily="18" charset="0"/>
              </a:rPr>
              <a:t>Purchase Methods: The purchase method with the most product sold was the store with 46% of the total purchase </a:t>
            </a:r>
            <a:endParaRPr lang="en-IE" sz="1600" dirty="0">
              <a:solidFill>
                <a:srgbClr val="000000"/>
              </a:solidFill>
              <a:effectLst/>
              <a:latin typeface="Arial" panose="020B0604020202020204" pitchFamily="34" charset="0"/>
              <a:ea typeface="Arial" panose="020B0604020202020204" pitchFamily="34" charset="0"/>
            </a:endParaRPr>
          </a:p>
          <a:p>
            <a:pPr algn="l"/>
            <a:endParaRPr lang="en-US" sz="1800" dirty="0">
              <a:solidFill>
                <a:srgbClr val="000000"/>
              </a:solidFill>
              <a:effectLst/>
              <a:latin typeface="Times" panose="02020603050405020304" pitchFamily="18" charset="0"/>
              <a:ea typeface="Times" panose="02020603050405020304" pitchFamily="18" charset="0"/>
            </a:endParaRPr>
          </a:p>
          <a:p>
            <a:endParaRPr lang="en-US" sz="1800" dirty="0">
              <a:solidFill>
                <a:srgbClr val="000000"/>
              </a:solidFill>
              <a:latin typeface="Times" panose="02020603050405020304" pitchFamily="18" charset="0"/>
              <a:ea typeface="Arial" panose="020B0604020202020204" pitchFamily="34" charset="0"/>
            </a:endParaRPr>
          </a:p>
          <a:p>
            <a:endParaRPr lang="en-IE" sz="1800" u="sng" dirty="0">
              <a:solidFill>
                <a:srgbClr val="000000"/>
              </a:solidFill>
              <a:effectLst/>
              <a:latin typeface="Arial" panose="020B0604020202020204" pitchFamily="34" charset="0"/>
              <a:ea typeface="Arial" panose="020B0604020202020204" pitchFamily="34" charset="0"/>
            </a:endParaRPr>
          </a:p>
          <a:p>
            <a:endParaRPr lang="en-IE" dirty="0"/>
          </a:p>
        </p:txBody>
      </p:sp>
      <p:sp>
        <p:nvSpPr>
          <p:cNvPr id="4" name="TextBox 3">
            <a:extLst>
              <a:ext uri="{FF2B5EF4-FFF2-40B4-BE49-F238E27FC236}">
                <a16:creationId xmlns:a16="http://schemas.microsoft.com/office/drawing/2014/main" id="{698D343F-DF2F-4AB9-BD72-1D05AD6B16DD}"/>
              </a:ext>
            </a:extLst>
          </p:cNvPr>
          <p:cNvSpPr txBox="1"/>
          <p:nvPr/>
        </p:nvSpPr>
        <p:spPr>
          <a:xfrm>
            <a:off x="1524000" y="3673928"/>
            <a:ext cx="9086849" cy="2243756"/>
          </a:xfrm>
          <a:prstGeom prst="rect">
            <a:avLst/>
          </a:prstGeom>
          <a:noFill/>
        </p:spPr>
        <p:txBody>
          <a:bodyPr wrap="square" rtlCol="0">
            <a:spAutoFit/>
          </a:bodyPr>
          <a:lstStyle/>
          <a:p>
            <a:pPr>
              <a:lnSpc>
                <a:spcPct val="150000"/>
              </a:lnSpc>
            </a:pPr>
            <a:r>
              <a:rPr lang="en-US" sz="2000" b="1" u="sng" dirty="0">
                <a:solidFill>
                  <a:srgbClr val="000000"/>
                </a:solidFill>
                <a:latin typeface="Times" panose="02020603050405020304" pitchFamily="18" charset="0"/>
                <a:ea typeface="Times" panose="02020603050405020304" pitchFamily="18" charset="0"/>
              </a:rPr>
              <a:t>Other Plots</a:t>
            </a:r>
            <a:endParaRPr lang="en-US" sz="2000" b="1" u="sng" dirty="0">
              <a:solidFill>
                <a:srgbClr val="000000"/>
              </a:solidFill>
              <a:effectLst/>
              <a:latin typeface="Times" panose="02020603050405020304" pitchFamily="18" charset="0"/>
              <a:ea typeface="Arial" panose="020B0604020202020204" pitchFamily="34" charset="0"/>
            </a:endParaRPr>
          </a:p>
          <a:p>
            <a:pPr>
              <a:lnSpc>
                <a:spcPct val="150000"/>
              </a:lnSpc>
            </a:pPr>
            <a:r>
              <a:rPr lang="en-IE" sz="1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Education Vs Income: Customer with higher level of education show to have higher income </a:t>
            </a:r>
          </a:p>
          <a:p>
            <a:pPr>
              <a:lnSpc>
                <a:spcPct val="150000"/>
              </a:lnSpc>
            </a:pPr>
            <a:r>
              <a:rPr lang="en-US" sz="1500" dirty="0">
                <a:solidFill>
                  <a:srgbClr val="000000"/>
                </a:solidFill>
                <a:effectLst/>
                <a:latin typeface="Times" panose="02020603050405020304" pitchFamily="18" charset="0"/>
                <a:ea typeface="Times" panose="02020603050405020304" pitchFamily="18" charset="0"/>
                <a:cs typeface="Times" panose="02020603050405020304" pitchFamily="18" charset="0"/>
              </a:rPr>
              <a:t>Marital_Status VS Children: </a:t>
            </a:r>
            <a:r>
              <a:rPr lang="en-GB" sz="1500" dirty="0">
                <a:solidFill>
                  <a:srgbClr val="000000"/>
                </a:solidFill>
                <a:effectLst/>
                <a:latin typeface="Times" panose="02020603050405020304" pitchFamily="18" charset="0"/>
                <a:ea typeface="Times" panose="02020603050405020304" pitchFamily="18" charset="0"/>
                <a:cs typeface="Times" panose="02020603050405020304" pitchFamily="18" charset="0"/>
              </a:rPr>
              <a:t>Married couple have the most children among the groups with most of the customer having 1 child being . </a:t>
            </a:r>
            <a:endParaRPr lang="en-IE" sz="1500" dirty="0">
              <a:solidFill>
                <a:srgbClr val="000000"/>
              </a:solidFill>
              <a:effectLst/>
              <a:latin typeface="Times" panose="02020603050405020304" pitchFamily="18" charset="0"/>
              <a:ea typeface="Arial" panose="020B0604020202020204" pitchFamily="34" charset="0"/>
              <a:cs typeface="Times" panose="02020603050405020304" pitchFamily="18" charset="0"/>
            </a:endParaRPr>
          </a:p>
          <a:p>
            <a:pPr>
              <a:lnSpc>
                <a:spcPct val="150000"/>
              </a:lnSpc>
            </a:pPr>
            <a:r>
              <a:rPr lang="en-US" sz="1500" dirty="0">
                <a:effectLst/>
                <a:latin typeface="Times" panose="02020603050405020304" pitchFamily="18" charset="0"/>
                <a:ea typeface="Times" panose="02020603050405020304" pitchFamily="18" charset="0"/>
                <a:cs typeface="Times" panose="02020603050405020304" pitchFamily="18" charset="0"/>
              </a:rPr>
              <a:t>Marital_Status VS Incomes</a:t>
            </a:r>
            <a:r>
              <a:rPr lang="en-IE" sz="1500" dirty="0">
                <a:solidFill>
                  <a:srgbClr val="000000"/>
                </a:solidFill>
                <a:latin typeface="Times" panose="02020603050405020304" pitchFamily="18" charset="0"/>
                <a:ea typeface="Times" panose="02020603050405020304" pitchFamily="18" charset="0"/>
                <a:cs typeface="Times" panose="02020603050405020304" pitchFamily="18" charset="0"/>
              </a:rPr>
              <a:t>:</a:t>
            </a:r>
            <a:r>
              <a:rPr lang="en-GB" sz="1500" dirty="0">
                <a:solidFill>
                  <a:srgbClr val="000000"/>
                </a:solidFill>
                <a:latin typeface="Times" panose="02020603050405020304" pitchFamily="18" charset="0"/>
                <a:ea typeface="Times" panose="02020603050405020304" pitchFamily="18" charset="0"/>
                <a:cs typeface="Times" panose="02020603050405020304" pitchFamily="18" charset="0"/>
              </a:rPr>
              <a:t>All income shows a normal distribution spread by marital status group with overlapping distributions but with widow having a higher median.</a:t>
            </a:r>
            <a:endParaRPr lang="en-IE" sz="1500" dirty="0">
              <a:solidFill>
                <a:srgbClr val="000000"/>
              </a:solidFill>
              <a:effectLst/>
              <a:latin typeface="Times" panose="02020603050405020304" pitchFamily="18" charset="0"/>
              <a:ea typeface="Arial" panose="020B0604020202020204" pitchFamily="34" charset="0"/>
              <a:cs typeface="Times" panose="02020603050405020304" pitchFamily="18" charset="0"/>
            </a:endParaRPr>
          </a:p>
        </p:txBody>
      </p:sp>
    </p:spTree>
    <p:extLst>
      <p:ext uri="{BB962C8B-B14F-4D97-AF65-F5344CB8AC3E}">
        <p14:creationId xmlns:p14="http://schemas.microsoft.com/office/powerpoint/2010/main" val="353973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0E67-76B5-4990-AF56-EAFBE3C38CCB}"/>
              </a:ext>
            </a:extLst>
          </p:cNvPr>
          <p:cNvSpPr>
            <a:spLocks noGrp="1"/>
          </p:cNvSpPr>
          <p:nvPr>
            <p:ph type="ctrTitle"/>
          </p:nvPr>
        </p:nvSpPr>
        <p:spPr>
          <a:xfrm>
            <a:off x="1524000" y="563335"/>
            <a:ext cx="9144000" cy="506187"/>
          </a:xfrm>
        </p:spPr>
        <p:txBody>
          <a:bodyPr>
            <a:noAutofit/>
          </a:bodyPr>
          <a:lstStyle/>
          <a:p>
            <a:r>
              <a:rPr lang="en-IE" sz="3200" b="1" dirty="0">
                <a:latin typeface="Times New Roman" panose="02020603050405020304" pitchFamily="18" charset="0"/>
                <a:ea typeface="Times New Roman" panose="02020603050405020304" pitchFamily="18" charset="0"/>
              </a:rPr>
              <a:t>H</a:t>
            </a:r>
            <a:r>
              <a:rPr lang="en-IE" sz="3200" b="1" dirty="0">
                <a:effectLst/>
                <a:latin typeface="Times New Roman" panose="02020603050405020304" pitchFamily="18" charset="0"/>
                <a:ea typeface="Times New Roman" panose="02020603050405020304" pitchFamily="18" charset="0"/>
              </a:rPr>
              <a:t>ypothesis testing </a:t>
            </a:r>
            <a:endParaRPr lang="en-IE" sz="3200" dirty="0"/>
          </a:p>
        </p:txBody>
      </p:sp>
      <p:sp>
        <p:nvSpPr>
          <p:cNvPr id="3" name="Subtitle 2">
            <a:extLst>
              <a:ext uri="{FF2B5EF4-FFF2-40B4-BE49-F238E27FC236}">
                <a16:creationId xmlns:a16="http://schemas.microsoft.com/office/drawing/2014/main" id="{6A26BC27-F3D2-4B08-8424-AC266C5C51FC}"/>
              </a:ext>
            </a:extLst>
          </p:cNvPr>
          <p:cNvSpPr>
            <a:spLocks noGrp="1"/>
          </p:cNvSpPr>
          <p:nvPr>
            <p:ph type="subTitle" idx="1"/>
          </p:nvPr>
        </p:nvSpPr>
        <p:spPr>
          <a:xfrm>
            <a:off x="1524000" y="1291545"/>
            <a:ext cx="9144000" cy="1990498"/>
          </a:xfrm>
        </p:spPr>
        <p:txBody>
          <a:bodyPr>
            <a:normAutofit fontScale="92500" lnSpcReduction="20000"/>
          </a:bodyPr>
          <a:lstStyle/>
          <a:p>
            <a:pPr algn="l">
              <a:lnSpc>
                <a:spcPct val="115000"/>
              </a:lnSpc>
            </a:pPr>
            <a:r>
              <a:rPr lang="en-IE" sz="1800" b="1" u="sng" dirty="0">
                <a:solidFill>
                  <a:srgbClr val="000000"/>
                </a:solidFill>
                <a:effectLst/>
                <a:latin typeface="Times New Roman" panose="02020603050405020304" pitchFamily="18" charset="0"/>
                <a:ea typeface="Times New Roman" panose="02020603050405020304" pitchFamily="18" charset="0"/>
              </a:rPr>
              <a:t>1 sample hypothesis tests to for means</a:t>
            </a:r>
          </a:p>
          <a:p>
            <a:pPr algn="l">
              <a:lnSpc>
                <a:spcPct val="115000"/>
              </a:lnSpc>
            </a:pPr>
            <a:r>
              <a:rPr lang="en-IE" sz="1800" dirty="0">
                <a:solidFill>
                  <a:srgbClr val="000000"/>
                </a:solidFill>
                <a:effectLst/>
                <a:latin typeface="Times New Roman" panose="02020603050405020304" pitchFamily="18" charset="0"/>
                <a:ea typeface="Times New Roman" panose="02020603050405020304" pitchFamily="18" charset="0"/>
              </a:rPr>
              <a:t>Ho : The income mean of the Data sample is the income mean of population that buys from the business</a:t>
            </a:r>
            <a:endParaRPr lang="en-IE" sz="1800" dirty="0">
              <a:solidFill>
                <a:srgbClr val="000000"/>
              </a:solidFill>
              <a:effectLst/>
              <a:latin typeface="Arial" panose="020B0604020202020204" pitchFamily="34" charset="0"/>
              <a:ea typeface="Arial" panose="020B0604020202020204" pitchFamily="34" charset="0"/>
            </a:endParaRPr>
          </a:p>
          <a:p>
            <a:pPr algn="l">
              <a:lnSpc>
                <a:spcPct val="115000"/>
              </a:lnSpc>
            </a:pPr>
            <a:r>
              <a:rPr lang="en-IE" sz="1800" dirty="0">
                <a:solidFill>
                  <a:srgbClr val="000000"/>
                </a:solidFill>
                <a:effectLst/>
                <a:latin typeface="Times New Roman" panose="02020603050405020304" pitchFamily="18" charset="0"/>
                <a:ea typeface="Times New Roman" panose="02020603050405020304" pitchFamily="18" charset="0"/>
              </a:rPr>
              <a:t>H1: The income mean of the Data sample is not the income mean of population that buys from the business</a:t>
            </a:r>
          </a:p>
          <a:p>
            <a:pPr algn="l">
              <a:lnSpc>
                <a:spcPct val="115000"/>
              </a:lnSpc>
            </a:pPr>
            <a:r>
              <a:rPr lang="en-IE" sz="1800" dirty="0" err="1">
                <a:latin typeface="Times New Roman" panose="02020603050405020304" pitchFamily="18" charset="0"/>
                <a:ea typeface="Times New Roman" panose="02020603050405020304" pitchFamily="18" charset="0"/>
              </a:rPr>
              <a:t>P</a:t>
            </a:r>
            <a:r>
              <a:rPr lang="en-IE" sz="1800" dirty="0" err="1">
                <a:effectLst/>
                <a:latin typeface="Times New Roman" panose="02020603050405020304" pitchFamily="18" charset="0"/>
                <a:ea typeface="Times New Roman" panose="02020603050405020304" pitchFamily="18" charset="0"/>
              </a:rPr>
              <a:t>.Value</a:t>
            </a:r>
            <a:r>
              <a:rPr lang="en-IE" sz="1800" dirty="0">
                <a:effectLst/>
                <a:latin typeface="Times New Roman" panose="02020603050405020304" pitchFamily="18" charset="0"/>
                <a:ea typeface="Times New Roman" panose="02020603050405020304" pitchFamily="18" charset="0"/>
              </a:rPr>
              <a:t> </a:t>
            </a:r>
            <a:r>
              <a:rPr lang="en-IE" sz="1800" dirty="0">
                <a:solidFill>
                  <a:srgbClr val="000000"/>
                </a:solidFill>
                <a:effectLst/>
                <a:latin typeface="Times New Roman" panose="02020603050405020304" pitchFamily="18" charset="0"/>
                <a:ea typeface="Times New Roman" panose="02020603050405020304" pitchFamily="18" charset="0"/>
              </a:rPr>
              <a:t>0.9201862</a:t>
            </a:r>
            <a:r>
              <a:rPr lang="en-IE" sz="1800" dirty="0">
                <a:effectLst/>
                <a:latin typeface="Times New Roman" panose="02020603050405020304" pitchFamily="18" charset="0"/>
                <a:ea typeface="Times New Roman" panose="02020603050405020304" pitchFamily="18" charset="0"/>
              </a:rPr>
              <a:t> &gt; 0.05 we fail to reject the H0</a:t>
            </a:r>
            <a:endParaRPr lang="en-IE" sz="1800" dirty="0">
              <a:solidFill>
                <a:srgbClr val="000000"/>
              </a:solidFill>
              <a:effectLst/>
              <a:latin typeface="Times New Roman" panose="02020603050405020304" pitchFamily="18" charset="0"/>
              <a:ea typeface="Times New Roman" panose="02020603050405020304" pitchFamily="18" charset="0"/>
            </a:endParaRPr>
          </a:p>
          <a:p>
            <a:pPr algn="l">
              <a:lnSpc>
                <a:spcPct val="115000"/>
              </a:lnSpc>
            </a:pPr>
            <a:endParaRPr lang="en-IE" sz="1800" dirty="0">
              <a:solidFill>
                <a:srgbClr val="000000"/>
              </a:solidFill>
              <a:effectLst/>
              <a:latin typeface="Times New Roman" panose="02020603050405020304" pitchFamily="18" charset="0"/>
              <a:ea typeface="Times New Roman" panose="02020603050405020304" pitchFamily="18" charset="0"/>
            </a:endParaRPr>
          </a:p>
          <a:p>
            <a:pPr algn="l">
              <a:lnSpc>
                <a:spcPct val="115000"/>
              </a:lnSpc>
            </a:pPr>
            <a:endParaRPr lang="en-IE" sz="1800" dirty="0">
              <a:solidFill>
                <a:srgbClr val="000000"/>
              </a:solidFill>
              <a:effectLst/>
              <a:latin typeface="Times New Roman" panose="02020603050405020304" pitchFamily="18" charset="0"/>
              <a:ea typeface="Times New Roman" panose="02020603050405020304" pitchFamily="18" charset="0"/>
            </a:endParaRPr>
          </a:p>
          <a:p>
            <a:pPr algn="l">
              <a:lnSpc>
                <a:spcPct val="115000"/>
              </a:lnSpc>
            </a:pPr>
            <a:endParaRPr lang="en-IE" sz="1800" dirty="0">
              <a:solidFill>
                <a:srgbClr val="000000"/>
              </a:solidFill>
              <a:effectLst/>
              <a:latin typeface="Arial" panose="020B0604020202020204" pitchFamily="34" charset="0"/>
              <a:ea typeface="Arial" panose="020B0604020202020204" pitchFamily="34" charset="0"/>
            </a:endParaRPr>
          </a:p>
          <a:p>
            <a:pPr algn="l"/>
            <a:endParaRPr lang="en-IE" dirty="0"/>
          </a:p>
        </p:txBody>
      </p:sp>
      <p:sp>
        <p:nvSpPr>
          <p:cNvPr id="4" name="Subtitle 2">
            <a:extLst>
              <a:ext uri="{FF2B5EF4-FFF2-40B4-BE49-F238E27FC236}">
                <a16:creationId xmlns:a16="http://schemas.microsoft.com/office/drawing/2014/main" id="{7A621745-D306-4E77-975A-ABF0DED5696F}"/>
              </a:ext>
            </a:extLst>
          </p:cNvPr>
          <p:cNvSpPr txBox="1">
            <a:spLocks/>
          </p:cNvSpPr>
          <p:nvPr/>
        </p:nvSpPr>
        <p:spPr>
          <a:xfrm>
            <a:off x="1524000" y="3412671"/>
            <a:ext cx="9144000" cy="19904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5000"/>
              </a:lnSpc>
            </a:pPr>
            <a:r>
              <a:rPr lang="en-IE" sz="1800" b="1" u="sng" dirty="0">
                <a:solidFill>
                  <a:srgbClr val="000000"/>
                </a:solidFill>
                <a:latin typeface="Times New Roman" panose="02020603050405020304" pitchFamily="18" charset="0"/>
                <a:ea typeface="Times New Roman" panose="02020603050405020304" pitchFamily="18" charset="0"/>
              </a:rPr>
              <a:t>1 sample hypothesis tests to for proportions</a:t>
            </a:r>
          </a:p>
          <a:p>
            <a:pPr algn="l">
              <a:lnSpc>
                <a:spcPct val="115000"/>
              </a:lnSpc>
            </a:pPr>
            <a:r>
              <a:rPr lang="en-GB" sz="1800" dirty="0">
                <a:solidFill>
                  <a:srgbClr val="000000"/>
                </a:solidFill>
                <a:latin typeface="Times New Roman" panose="02020603050405020304" pitchFamily="18" charset="0"/>
                <a:ea typeface="Times New Roman" panose="02020603050405020304" pitchFamily="18" charset="0"/>
              </a:rPr>
              <a:t>Ho= product are sold in store makes up 46% of the total population purchases </a:t>
            </a:r>
          </a:p>
          <a:p>
            <a:pPr algn="l">
              <a:lnSpc>
                <a:spcPct val="115000"/>
              </a:lnSpc>
            </a:pPr>
            <a:r>
              <a:rPr lang="en-GB" sz="1800" dirty="0">
                <a:solidFill>
                  <a:srgbClr val="000000"/>
                </a:solidFill>
                <a:latin typeface="Times New Roman" panose="02020603050405020304" pitchFamily="18" charset="0"/>
                <a:ea typeface="Times New Roman" panose="02020603050405020304" pitchFamily="18" charset="0"/>
              </a:rPr>
              <a:t>H1= product are sold in store does not makes up 46% of the total population purchases</a:t>
            </a:r>
          </a:p>
          <a:p>
            <a:pPr algn="l">
              <a:lnSpc>
                <a:spcPct val="115000"/>
              </a:lnSpc>
            </a:pPr>
            <a:r>
              <a:rPr lang="en-IE" sz="1800" dirty="0" err="1">
                <a:latin typeface="Times New Roman" panose="02020603050405020304" pitchFamily="18" charset="0"/>
                <a:ea typeface="Times New Roman" panose="02020603050405020304" pitchFamily="18" charset="0"/>
              </a:rPr>
              <a:t>P.Value</a:t>
            </a:r>
            <a:r>
              <a:rPr lang="en-IE" sz="1800" dirty="0">
                <a:latin typeface="Times New Roman" panose="02020603050405020304" pitchFamily="18" charset="0"/>
                <a:ea typeface="Times New Roman" panose="02020603050405020304" pitchFamily="18" charset="0"/>
              </a:rPr>
              <a:t> </a:t>
            </a:r>
            <a:r>
              <a:rPr lang="en-IE" sz="1800" dirty="0">
                <a:effectLst/>
                <a:latin typeface="Times New Roman" panose="02020603050405020304" pitchFamily="18" charset="0"/>
                <a:ea typeface="Times New Roman" panose="02020603050405020304" pitchFamily="18" charset="0"/>
              </a:rPr>
              <a:t>1.658765</a:t>
            </a:r>
            <a:r>
              <a:rPr lang="en-IE" sz="1800" dirty="0">
                <a:latin typeface="Times New Roman" panose="02020603050405020304" pitchFamily="18" charset="0"/>
                <a:ea typeface="Times New Roman" panose="02020603050405020304" pitchFamily="18" charset="0"/>
              </a:rPr>
              <a:t> &gt; 0.05 we fail to reject the H0</a:t>
            </a:r>
            <a:endParaRPr lang="en-IE" sz="1800" dirty="0">
              <a:solidFill>
                <a:srgbClr val="000000"/>
              </a:solidFill>
              <a:latin typeface="Times New Roman" panose="02020603050405020304" pitchFamily="18" charset="0"/>
              <a:ea typeface="Times New Roman" panose="02020603050405020304" pitchFamily="18" charset="0"/>
            </a:endParaRPr>
          </a:p>
          <a:p>
            <a:pPr algn="l">
              <a:lnSpc>
                <a:spcPct val="115000"/>
              </a:lnSpc>
            </a:pPr>
            <a:endParaRPr lang="en-IE" sz="1800" dirty="0">
              <a:solidFill>
                <a:srgbClr val="000000"/>
              </a:solidFill>
              <a:latin typeface="Times New Roman" panose="02020603050405020304" pitchFamily="18" charset="0"/>
              <a:ea typeface="Times New Roman" panose="02020603050405020304" pitchFamily="18" charset="0"/>
            </a:endParaRPr>
          </a:p>
          <a:p>
            <a:pPr algn="l">
              <a:lnSpc>
                <a:spcPct val="115000"/>
              </a:lnSpc>
            </a:pPr>
            <a:endParaRPr lang="en-IE" sz="1800" dirty="0">
              <a:solidFill>
                <a:srgbClr val="000000"/>
              </a:solidFill>
              <a:latin typeface="Times New Roman" panose="02020603050405020304" pitchFamily="18" charset="0"/>
              <a:ea typeface="Times New Roman" panose="02020603050405020304" pitchFamily="18" charset="0"/>
            </a:endParaRPr>
          </a:p>
          <a:p>
            <a:pPr algn="l">
              <a:lnSpc>
                <a:spcPct val="115000"/>
              </a:lnSpc>
            </a:pPr>
            <a:endParaRPr lang="en-IE" sz="1800" dirty="0">
              <a:solidFill>
                <a:srgbClr val="000000"/>
              </a:solidFill>
              <a:latin typeface="Arial" panose="020B0604020202020204" pitchFamily="34" charset="0"/>
              <a:ea typeface="Arial" panose="020B0604020202020204" pitchFamily="34" charset="0"/>
            </a:endParaRPr>
          </a:p>
          <a:p>
            <a:pPr algn="l"/>
            <a:endParaRPr lang="en-IE" dirty="0"/>
          </a:p>
        </p:txBody>
      </p:sp>
    </p:spTree>
    <p:extLst>
      <p:ext uri="{BB962C8B-B14F-4D97-AF65-F5344CB8AC3E}">
        <p14:creationId xmlns:p14="http://schemas.microsoft.com/office/powerpoint/2010/main" val="153143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A0DB-6A56-453D-ABE9-DEACF9DE687B}"/>
              </a:ext>
            </a:extLst>
          </p:cNvPr>
          <p:cNvSpPr>
            <a:spLocks noGrp="1"/>
          </p:cNvSpPr>
          <p:nvPr>
            <p:ph type="ctrTitle"/>
          </p:nvPr>
        </p:nvSpPr>
        <p:spPr>
          <a:xfrm>
            <a:off x="3440565" y="359827"/>
            <a:ext cx="5310868" cy="647336"/>
          </a:xfrm>
        </p:spPr>
        <p:txBody>
          <a:bodyPr>
            <a:normAutofit/>
          </a:bodyPr>
          <a:lstStyle/>
          <a:p>
            <a:r>
              <a:rPr lang="en-GB" sz="4000" b="1" dirty="0">
                <a:latin typeface="Times" panose="02020603050405020304" pitchFamily="18" charset="0"/>
                <a:cs typeface="Times" panose="02020603050405020304" pitchFamily="18" charset="0"/>
              </a:rPr>
              <a:t>Applied Data Base</a:t>
            </a:r>
            <a:endParaRPr lang="en-IE" sz="4000" b="1" dirty="0">
              <a:latin typeface="Times" panose="02020603050405020304" pitchFamily="18" charset="0"/>
              <a:cs typeface="Times" panose="02020603050405020304" pitchFamily="18" charset="0"/>
            </a:endParaRPr>
          </a:p>
        </p:txBody>
      </p:sp>
      <p:graphicFrame>
        <p:nvGraphicFramePr>
          <p:cNvPr id="5" name="Table 4">
            <a:extLst>
              <a:ext uri="{FF2B5EF4-FFF2-40B4-BE49-F238E27FC236}">
                <a16:creationId xmlns:a16="http://schemas.microsoft.com/office/drawing/2014/main" id="{D6A611EB-5B0B-4E0F-B8BA-142ADBE511EB}"/>
              </a:ext>
            </a:extLst>
          </p:cNvPr>
          <p:cNvGraphicFramePr>
            <a:graphicFrameLocks noGrp="1"/>
          </p:cNvGraphicFramePr>
          <p:nvPr>
            <p:extLst>
              <p:ext uri="{D42A27DB-BD31-4B8C-83A1-F6EECF244321}">
                <p14:modId xmlns:p14="http://schemas.microsoft.com/office/powerpoint/2010/main" val="2591397384"/>
              </p:ext>
            </p:extLst>
          </p:nvPr>
        </p:nvGraphicFramePr>
        <p:xfrm>
          <a:off x="4321564" y="1980592"/>
          <a:ext cx="3173185" cy="1528699"/>
        </p:xfrm>
        <a:graphic>
          <a:graphicData uri="http://schemas.openxmlformats.org/drawingml/2006/table">
            <a:tbl>
              <a:tblPr/>
              <a:tblGrid>
                <a:gridCol w="1013711">
                  <a:extLst>
                    <a:ext uri="{9D8B030D-6E8A-4147-A177-3AD203B41FA5}">
                      <a16:colId xmlns:a16="http://schemas.microsoft.com/office/drawing/2014/main" val="726407144"/>
                    </a:ext>
                  </a:extLst>
                </a:gridCol>
                <a:gridCol w="838933">
                  <a:extLst>
                    <a:ext uri="{9D8B030D-6E8A-4147-A177-3AD203B41FA5}">
                      <a16:colId xmlns:a16="http://schemas.microsoft.com/office/drawing/2014/main" val="2742813184"/>
                    </a:ext>
                  </a:extLst>
                </a:gridCol>
                <a:gridCol w="621431">
                  <a:extLst>
                    <a:ext uri="{9D8B030D-6E8A-4147-A177-3AD203B41FA5}">
                      <a16:colId xmlns:a16="http://schemas.microsoft.com/office/drawing/2014/main" val="2369097024"/>
                    </a:ext>
                  </a:extLst>
                </a:gridCol>
                <a:gridCol w="699110">
                  <a:extLst>
                    <a:ext uri="{9D8B030D-6E8A-4147-A177-3AD203B41FA5}">
                      <a16:colId xmlns:a16="http://schemas.microsoft.com/office/drawing/2014/main" val="1046629332"/>
                    </a:ext>
                  </a:extLst>
                </a:gridCol>
              </a:tblGrid>
              <a:tr h="295311">
                <a:tc>
                  <a:txBody>
                    <a:bodyPr/>
                    <a:lstStyle/>
                    <a:p>
                      <a:pPr algn="l" fontAlgn="b"/>
                      <a:r>
                        <a:rPr lang="en-IE" sz="1100" b="1" i="0" u="none" strike="noStrike" dirty="0" err="1">
                          <a:solidFill>
                            <a:srgbClr val="000000"/>
                          </a:solidFill>
                          <a:effectLst/>
                          <a:latin typeface="Calibri" panose="020F0502020204030204" pitchFamily="34" charset="0"/>
                        </a:rPr>
                        <a:t>Customer_ID</a:t>
                      </a:r>
                      <a:endParaRPr lang="en-IE"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IE" sz="1100" b="1" i="0" u="none" strike="noStrike" dirty="0">
                          <a:solidFill>
                            <a:srgbClr val="000000"/>
                          </a:solidFill>
                          <a:effectLst/>
                          <a:latin typeface="Calibri" panose="020F0502020204030204" pitchFamily="34" charset="0"/>
                        </a:rPr>
                        <a:t>Year_Birth</a:t>
                      </a:r>
                    </a:p>
                  </a:txBody>
                  <a:tcPr marL="9525" marR="9525" marT="9525" marB="0" anchor="b">
                    <a:lnL>
                      <a:noFill/>
                    </a:lnL>
                    <a:lnR>
                      <a:noFill/>
                    </a:lnR>
                    <a:lnT>
                      <a:noFill/>
                    </a:lnT>
                    <a:lnB>
                      <a:noFill/>
                    </a:lnB>
                  </a:tcPr>
                </a:tc>
                <a:tc>
                  <a:txBody>
                    <a:bodyPr/>
                    <a:lstStyle/>
                    <a:p>
                      <a:pPr algn="l" fontAlgn="b"/>
                      <a:r>
                        <a:rPr lang="en-IE" sz="1100" b="1" i="0" u="none" strike="noStrike" dirty="0">
                          <a:solidFill>
                            <a:srgbClr val="000000"/>
                          </a:solidFill>
                          <a:effectLst/>
                          <a:latin typeface="Calibri" panose="020F0502020204030204" pitchFamily="34" charset="0"/>
                        </a:rPr>
                        <a:t>Income</a:t>
                      </a:r>
                    </a:p>
                  </a:txBody>
                  <a:tcPr marL="9525" marR="9525" marT="9525" marB="0" anchor="b">
                    <a:lnL>
                      <a:noFill/>
                    </a:lnL>
                    <a:lnR>
                      <a:noFill/>
                    </a:lnR>
                    <a:lnT>
                      <a:noFill/>
                    </a:lnT>
                    <a:lnB>
                      <a:noFill/>
                    </a:lnB>
                  </a:tcPr>
                </a:tc>
                <a:tc>
                  <a:txBody>
                    <a:bodyPr/>
                    <a:lstStyle/>
                    <a:p>
                      <a:pPr algn="l" fontAlgn="b"/>
                      <a:r>
                        <a:rPr lang="en-IE" sz="1100" b="1" i="0" u="none" strike="noStrike" dirty="0">
                          <a:solidFill>
                            <a:srgbClr val="000000"/>
                          </a:solidFill>
                          <a:effectLst/>
                          <a:latin typeface="Calibri" panose="020F0502020204030204" pitchFamily="34" charset="0"/>
                        </a:rPr>
                        <a:t>Children</a:t>
                      </a:r>
                    </a:p>
                  </a:txBody>
                  <a:tcPr marL="9525" marR="9525" marT="9525" marB="0" anchor="b">
                    <a:lnL>
                      <a:noFill/>
                    </a:lnL>
                    <a:lnR>
                      <a:noFill/>
                    </a:lnR>
                    <a:lnT>
                      <a:noFill/>
                    </a:lnT>
                    <a:lnB>
                      <a:noFill/>
                    </a:lnB>
                  </a:tcPr>
                </a:tc>
                <a:extLst>
                  <a:ext uri="{0D108BD9-81ED-4DB2-BD59-A6C34878D82A}">
                    <a16:rowId xmlns:a16="http://schemas.microsoft.com/office/drawing/2014/main" val="1087180468"/>
                  </a:ext>
                </a:extLst>
              </a:tr>
              <a:tr h="347455">
                <a:tc>
                  <a:txBody>
                    <a:bodyPr/>
                    <a:lstStyle/>
                    <a:p>
                      <a:pPr algn="r" fontAlgn="b"/>
                      <a:r>
                        <a:rPr lang="en-IE" sz="11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1985</a:t>
                      </a:r>
                    </a:p>
                  </a:txBody>
                  <a:tcPr marL="9525" marR="9525" marT="9525" marB="0" anchor="b">
                    <a:lnL>
                      <a:noFill/>
                    </a:lnL>
                    <a:lnR>
                      <a:noFill/>
                    </a:lnR>
                    <a:lnT>
                      <a:noFill/>
                    </a:lnT>
                    <a:lnB>
                      <a:noFill/>
                    </a:lnB>
                  </a:tcPr>
                </a:tc>
                <a:tc>
                  <a:txBody>
                    <a:bodyPr/>
                    <a:lstStyle/>
                    <a:p>
                      <a:pPr algn="r" fontAlgn="b"/>
                      <a:r>
                        <a:rPr lang="en-IE" sz="1100" b="0" i="0" u="none" strike="noStrike" dirty="0">
                          <a:solidFill>
                            <a:srgbClr val="000000"/>
                          </a:solidFill>
                          <a:effectLst/>
                          <a:latin typeface="Calibri" panose="020F0502020204030204" pitchFamily="34" charset="0"/>
                        </a:rPr>
                        <a:t>70951</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958889696"/>
                  </a:ext>
                </a:extLst>
              </a:tr>
              <a:tr h="295311">
                <a:tc>
                  <a:txBody>
                    <a:bodyPr/>
                    <a:lstStyle/>
                    <a:p>
                      <a:pPr algn="r" fontAlgn="b"/>
                      <a:r>
                        <a:rPr lang="en-IE"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1961</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57091</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015716610"/>
                  </a:ext>
                </a:extLst>
              </a:tr>
              <a:tr h="295311">
                <a:tc>
                  <a:txBody>
                    <a:bodyPr/>
                    <a:lstStyle/>
                    <a:p>
                      <a:pPr algn="r" fontAlgn="b"/>
                      <a:r>
                        <a:rPr lang="en-IE"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1975</a:t>
                      </a:r>
                    </a:p>
                  </a:txBody>
                  <a:tcPr marL="9525" marR="9525" marT="9525" marB="0" anchor="b">
                    <a:lnL>
                      <a:noFill/>
                    </a:lnL>
                    <a:lnR>
                      <a:noFill/>
                    </a:lnR>
                    <a:lnT>
                      <a:noFill/>
                    </a:lnT>
                    <a:lnB>
                      <a:noFill/>
                    </a:lnB>
                  </a:tcPr>
                </a:tc>
                <a:tc>
                  <a:txBody>
                    <a:bodyPr/>
                    <a:lstStyle/>
                    <a:p>
                      <a:pPr algn="r" fontAlgn="b"/>
                      <a:r>
                        <a:rPr lang="en-IE" sz="1100" b="0" i="0" u="none" strike="noStrike" dirty="0">
                          <a:solidFill>
                            <a:srgbClr val="000000"/>
                          </a:solidFill>
                          <a:effectLst/>
                          <a:latin typeface="Calibri" panose="020F0502020204030204" pitchFamily="34" charset="0"/>
                        </a:rPr>
                        <a:t>46098</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749308473"/>
                  </a:ext>
                </a:extLst>
              </a:tr>
              <a:tr h="295311">
                <a:tc>
                  <a:txBody>
                    <a:bodyPr/>
                    <a:lstStyle/>
                    <a:p>
                      <a:pPr algn="r" fontAlgn="b"/>
                      <a:r>
                        <a:rPr lang="en-IE" sz="11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IE" sz="1100" b="0" i="0" u="none" strike="noStrike" dirty="0">
                          <a:solidFill>
                            <a:srgbClr val="000000"/>
                          </a:solidFill>
                          <a:effectLst/>
                          <a:latin typeface="Calibri" panose="020F0502020204030204" pitchFamily="34" charset="0"/>
                        </a:rPr>
                        <a:t>1947</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25358</a:t>
                      </a:r>
                    </a:p>
                  </a:txBody>
                  <a:tcPr marL="9525" marR="9525" marT="9525" marB="0" anchor="b">
                    <a:lnL>
                      <a:noFill/>
                    </a:lnL>
                    <a:lnR>
                      <a:noFill/>
                    </a:lnR>
                    <a:lnT>
                      <a:noFill/>
                    </a:lnT>
                    <a:lnB>
                      <a:noFill/>
                    </a:lnB>
                  </a:tcPr>
                </a:tc>
                <a:tc>
                  <a:txBody>
                    <a:bodyPr/>
                    <a:lstStyle/>
                    <a:p>
                      <a:pPr algn="r" fontAlgn="b"/>
                      <a:r>
                        <a:rPr lang="en-IE" sz="11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3018679914"/>
                  </a:ext>
                </a:extLst>
              </a:tr>
            </a:tbl>
          </a:graphicData>
        </a:graphic>
      </p:graphicFrame>
      <p:graphicFrame>
        <p:nvGraphicFramePr>
          <p:cNvPr id="6" name="Table 5">
            <a:extLst>
              <a:ext uri="{FF2B5EF4-FFF2-40B4-BE49-F238E27FC236}">
                <a16:creationId xmlns:a16="http://schemas.microsoft.com/office/drawing/2014/main" id="{DB05B170-CABE-4878-AF53-6F89EFD84F82}"/>
              </a:ext>
            </a:extLst>
          </p:cNvPr>
          <p:cNvGraphicFramePr>
            <a:graphicFrameLocks noGrp="1"/>
          </p:cNvGraphicFramePr>
          <p:nvPr>
            <p:extLst>
              <p:ext uri="{D42A27DB-BD31-4B8C-83A1-F6EECF244321}">
                <p14:modId xmlns:p14="http://schemas.microsoft.com/office/powerpoint/2010/main" val="3424297926"/>
              </p:ext>
            </p:extLst>
          </p:nvPr>
        </p:nvGraphicFramePr>
        <p:xfrm>
          <a:off x="2107845" y="4077917"/>
          <a:ext cx="1505986" cy="1528698"/>
        </p:xfrm>
        <a:graphic>
          <a:graphicData uri="http://schemas.openxmlformats.org/drawingml/2006/table">
            <a:tbl>
              <a:tblPr/>
              <a:tblGrid>
                <a:gridCol w="1137501">
                  <a:extLst>
                    <a:ext uri="{9D8B030D-6E8A-4147-A177-3AD203B41FA5}">
                      <a16:colId xmlns:a16="http://schemas.microsoft.com/office/drawing/2014/main" val="3269360636"/>
                    </a:ext>
                  </a:extLst>
                </a:gridCol>
                <a:gridCol w="368485">
                  <a:extLst>
                    <a:ext uri="{9D8B030D-6E8A-4147-A177-3AD203B41FA5}">
                      <a16:colId xmlns:a16="http://schemas.microsoft.com/office/drawing/2014/main" val="3014695112"/>
                    </a:ext>
                  </a:extLst>
                </a:gridCol>
              </a:tblGrid>
              <a:tr h="254783">
                <a:tc>
                  <a:txBody>
                    <a:bodyPr/>
                    <a:lstStyle/>
                    <a:p>
                      <a:pPr algn="l" fontAlgn="b"/>
                      <a:r>
                        <a:rPr lang="en-IE" sz="1100" b="1" i="0" u="none" strike="noStrike" dirty="0">
                          <a:solidFill>
                            <a:srgbClr val="000000"/>
                          </a:solidFill>
                          <a:effectLst/>
                          <a:latin typeface="Calibri" panose="020F0502020204030204" pitchFamily="34" charset="0"/>
                        </a:rPr>
                        <a:t>Education</a:t>
                      </a:r>
                    </a:p>
                  </a:txBody>
                  <a:tcPr marL="9525" marR="9525" marT="9525" marB="0" anchor="b">
                    <a:lnL>
                      <a:noFill/>
                    </a:lnL>
                    <a:lnR>
                      <a:noFill/>
                    </a:lnR>
                    <a:lnT>
                      <a:noFill/>
                    </a:lnT>
                    <a:lnB>
                      <a:noFill/>
                    </a:lnB>
                  </a:tcPr>
                </a:tc>
                <a:tc>
                  <a:txBody>
                    <a:bodyPr/>
                    <a:lstStyle/>
                    <a:p>
                      <a:pPr algn="l" fontAlgn="b"/>
                      <a:r>
                        <a:rPr lang="en-IE" sz="1100" b="1" i="0" u="none" strike="noStrike" dirty="0">
                          <a:solidFill>
                            <a:srgbClr val="000000"/>
                          </a:solidFill>
                          <a:effectLst/>
                          <a:latin typeface="Calibri" panose="020F0502020204030204" pitchFamily="34" charset="0"/>
                        </a:rPr>
                        <a:t>ID</a:t>
                      </a:r>
                    </a:p>
                  </a:txBody>
                  <a:tcPr marL="9525" marR="9525" marT="9525" marB="0" anchor="b">
                    <a:lnL>
                      <a:noFill/>
                    </a:lnL>
                    <a:lnR>
                      <a:noFill/>
                    </a:lnR>
                    <a:lnT>
                      <a:noFill/>
                    </a:lnT>
                    <a:lnB>
                      <a:noFill/>
                    </a:lnB>
                  </a:tcPr>
                </a:tc>
                <a:extLst>
                  <a:ext uri="{0D108BD9-81ED-4DB2-BD59-A6C34878D82A}">
                    <a16:rowId xmlns:a16="http://schemas.microsoft.com/office/drawing/2014/main" val="56915138"/>
                  </a:ext>
                </a:extLst>
              </a:tr>
              <a:tr h="254783">
                <a:tc>
                  <a:txBody>
                    <a:bodyPr/>
                    <a:lstStyle/>
                    <a:p>
                      <a:pPr algn="l" fontAlgn="b"/>
                      <a:r>
                        <a:rPr lang="en-IE" sz="1100" b="0" i="0" u="none" strike="noStrike" dirty="0">
                          <a:solidFill>
                            <a:srgbClr val="000000"/>
                          </a:solidFill>
                          <a:effectLst/>
                          <a:latin typeface="Calibri" panose="020F0502020204030204" pitchFamily="34" charset="0"/>
                        </a:rPr>
                        <a:t>Graduate</a:t>
                      </a:r>
                    </a:p>
                  </a:txBody>
                  <a:tcPr marL="9525" marR="9525" marT="9525" marB="0" anchor="b">
                    <a:lnL>
                      <a:noFill/>
                    </a:lnL>
                    <a:lnR>
                      <a:noFill/>
                    </a:lnR>
                    <a:lnT>
                      <a:noFill/>
                    </a:lnT>
                    <a:lnB>
                      <a:noFill/>
                    </a:lnB>
                  </a:tcPr>
                </a:tc>
                <a:tc>
                  <a:txBody>
                    <a:bodyPr/>
                    <a:lstStyle/>
                    <a:p>
                      <a:pPr algn="l" fontAlgn="b"/>
                      <a:r>
                        <a:rPr lang="en-IE" sz="1100" b="0" i="0" u="none" strike="noStrike">
                          <a:solidFill>
                            <a:srgbClr val="000000"/>
                          </a:solidFill>
                          <a:effectLst/>
                          <a:latin typeface="Calibri" panose="020F0502020204030204" pitchFamily="34" charset="0"/>
                        </a:rPr>
                        <a:t>A1</a:t>
                      </a:r>
                    </a:p>
                  </a:txBody>
                  <a:tcPr marL="9525" marR="9525" marT="9525" marB="0" anchor="b">
                    <a:lnL>
                      <a:noFill/>
                    </a:lnL>
                    <a:lnR>
                      <a:noFill/>
                    </a:lnR>
                    <a:lnT>
                      <a:noFill/>
                    </a:lnT>
                    <a:lnB>
                      <a:noFill/>
                    </a:lnB>
                  </a:tcPr>
                </a:tc>
                <a:extLst>
                  <a:ext uri="{0D108BD9-81ED-4DB2-BD59-A6C34878D82A}">
                    <a16:rowId xmlns:a16="http://schemas.microsoft.com/office/drawing/2014/main" val="2110838998"/>
                  </a:ext>
                </a:extLst>
              </a:tr>
              <a:tr h="254783">
                <a:tc>
                  <a:txBody>
                    <a:bodyPr/>
                    <a:lstStyle/>
                    <a:p>
                      <a:pPr algn="l" fontAlgn="b"/>
                      <a:r>
                        <a:rPr lang="en-IE" sz="1100" b="0" i="0" u="none" strike="noStrike">
                          <a:solidFill>
                            <a:srgbClr val="000000"/>
                          </a:solidFill>
                          <a:effectLst/>
                          <a:latin typeface="Calibri" panose="020F0502020204030204" pitchFamily="34" charset="0"/>
                        </a:rPr>
                        <a:t>Master</a:t>
                      </a:r>
                    </a:p>
                  </a:txBody>
                  <a:tcPr marL="9525" marR="9525" marT="9525" marB="0" anchor="b">
                    <a:lnL>
                      <a:noFill/>
                    </a:lnL>
                    <a:lnR>
                      <a:noFill/>
                    </a:lnR>
                    <a:lnT>
                      <a:noFill/>
                    </a:lnT>
                    <a:lnB>
                      <a:noFill/>
                    </a:lnB>
                  </a:tcPr>
                </a:tc>
                <a:tc>
                  <a:txBody>
                    <a:bodyPr/>
                    <a:lstStyle/>
                    <a:p>
                      <a:pPr algn="l" fontAlgn="b"/>
                      <a:r>
                        <a:rPr lang="en-IE" sz="1100" b="0" i="0" u="none" strike="noStrike">
                          <a:solidFill>
                            <a:srgbClr val="000000"/>
                          </a:solidFill>
                          <a:effectLst/>
                          <a:latin typeface="Calibri" panose="020F0502020204030204" pitchFamily="34" charset="0"/>
                        </a:rPr>
                        <a:t>B2</a:t>
                      </a:r>
                    </a:p>
                  </a:txBody>
                  <a:tcPr marL="9525" marR="9525" marT="9525" marB="0" anchor="b">
                    <a:lnL>
                      <a:noFill/>
                    </a:lnL>
                    <a:lnR>
                      <a:noFill/>
                    </a:lnR>
                    <a:lnT>
                      <a:noFill/>
                    </a:lnT>
                    <a:lnB>
                      <a:noFill/>
                    </a:lnB>
                  </a:tcPr>
                </a:tc>
                <a:extLst>
                  <a:ext uri="{0D108BD9-81ED-4DB2-BD59-A6C34878D82A}">
                    <a16:rowId xmlns:a16="http://schemas.microsoft.com/office/drawing/2014/main" val="54491748"/>
                  </a:ext>
                </a:extLst>
              </a:tr>
              <a:tr h="254783">
                <a:tc>
                  <a:txBody>
                    <a:bodyPr/>
                    <a:lstStyle/>
                    <a:p>
                      <a:pPr algn="l" fontAlgn="b"/>
                      <a:r>
                        <a:rPr lang="en-IE" sz="1100" b="0" i="0" u="none" strike="noStrike" dirty="0">
                          <a:solidFill>
                            <a:srgbClr val="000000"/>
                          </a:solidFill>
                          <a:effectLst/>
                          <a:latin typeface="Calibri" panose="020F0502020204030204" pitchFamily="34" charset="0"/>
                        </a:rPr>
                        <a:t>PhD</a:t>
                      </a:r>
                    </a:p>
                  </a:txBody>
                  <a:tcPr marL="9525" marR="9525" marT="9525" marB="0" anchor="b">
                    <a:lnL>
                      <a:noFill/>
                    </a:lnL>
                    <a:lnR>
                      <a:noFill/>
                    </a:lnR>
                    <a:lnT>
                      <a:noFill/>
                    </a:lnT>
                    <a:lnB>
                      <a:noFill/>
                    </a:lnB>
                  </a:tcPr>
                </a:tc>
                <a:tc>
                  <a:txBody>
                    <a:bodyPr/>
                    <a:lstStyle/>
                    <a:p>
                      <a:pPr algn="l" fontAlgn="b"/>
                      <a:r>
                        <a:rPr lang="en-IE" sz="1100" b="0" i="0" u="none" strike="noStrike">
                          <a:solidFill>
                            <a:srgbClr val="000000"/>
                          </a:solidFill>
                          <a:effectLst/>
                          <a:latin typeface="Calibri" panose="020F0502020204030204" pitchFamily="34" charset="0"/>
                        </a:rPr>
                        <a:t>C3</a:t>
                      </a:r>
                    </a:p>
                  </a:txBody>
                  <a:tcPr marL="9525" marR="9525" marT="9525" marB="0" anchor="b">
                    <a:lnL>
                      <a:noFill/>
                    </a:lnL>
                    <a:lnR>
                      <a:noFill/>
                    </a:lnR>
                    <a:lnT>
                      <a:noFill/>
                    </a:lnT>
                    <a:lnB>
                      <a:noFill/>
                    </a:lnB>
                  </a:tcPr>
                </a:tc>
                <a:extLst>
                  <a:ext uri="{0D108BD9-81ED-4DB2-BD59-A6C34878D82A}">
                    <a16:rowId xmlns:a16="http://schemas.microsoft.com/office/drawing/2014/main" val="3609993218"/>
                  </a:ext>
                </a:extLst>
              </a:tr>
              <a:tr h="254783">
                <a:tc>
                  <a:txBody>
                    <a:bodyPr/>
                    <a:lstStyle/>
                    <a:p>
                      <a:pPr algn="l" fontAlgn="b"/>
                      <a:r>
                        <a:rPr lang="en-IE" sz="1100" b="0" i="0" u="none" strike="noStrike">
                          <a:solidFill>
                            <a:srgbClr val="000000"/>
                          </a:solidFill>
                          <a:effectLst/>
                          <a:latin typeface="Calibri" panose="020F0502020204030204" pitchFamily="34" charset="0"/>
                        </a:rPr>
                        <a:t>Secondary</a:t>
                      </a:r>
                    </a:p>
                  </a:txBody>
                  <a:tcPr marL="9525" marR="9525" marT="9525" marB="0" anchor="b">
                    <a:lnL>
                      <a:noFill/>
                    </a:lnL>
                    <a:lnR>
                      <a:noFill/>
                    </a:lnR>
                    <a:lnT>
                      <a:noFill/>
                    </a:lnT>
                    <a:lnB>
                      <a:noFill/>
                    </a:lnB>
                  </a:tcPr>
                </a:tc>
                <a:tc>
                  <a:txBody>
                    <a:bodyPr/>
                    <a:lstStyle/>
                    <a:p>
                      <a:pPr algn="l" fontAlgn="b"/>
                      <a:r>
                        <a:rPr lang="en-IE" sz="1100" b="0" i="0" u="none" strike="noStrike">
                          <a:solidFill>
                            <a:srgbClr val="000000"/>
                          </a:solidFill>
                          <a:effectLst/>
                          <a:latin typeface="Calibri" panose="020F0502020204030204" pitchFamily="34" charset="0"/>
                        </a:rPr>
                        <a:t>D4</a:t>
                      </a:r>
                    </a:p>
                  </a:txBody>
                  <a:tcPr marL="9525" marR="9525" marT="9525" marB="0" anchor="b">
                    <a:lnL>
                      <a:noFill/>
                    </a:lnL>
                    <a:lnR>
                      <a:noFill/>
                    </a:lnR>
                    <a:lnT>
                      <a:noFill/>
                    </a:lnT>
                    <a:lnB>
                      <a:noFill/>
                    </a:lnB>
                  </a:tcPr>
                </a:tc>
                <a:extLst>
                  <a:ext uri="{0D108BD9-81ED-4DB2-BD59-A6C34878D82A}">
                    <a16:rowId xmlns:a16="http://schemas.microsoft.com/office/drawing/2014/main" val="4201125750"/>
                  </a:ext>
                </a:extLst>
              </a:tr>
              <a:tr h="254783">
                <a:tc>
                  <a:txBody>
                    <a:bodyPr/>
                    <a:lstStyle/>
                    <a:p>
                      <a:pPr algn="l" fontAlgn="b"/>
                      <a:r>
                        <a:rPr lang="en-IE" sz="1100" b="0" i="0" u="none" strike="noStrike" dirty="0">
                          <a:solidFill>
                            <a:srgbClr val="000000"/>
                          </a:solidFill>
                          <a:effectLst/>
                          <a:latin typeface="Calibri" panose="020F0502020204030204" pitchFamily="34" charset="0"/>
                        </a:rPr>
                        <a:t>Basic</a:t>
                      </a:r>
                    </a:p>
                  </a:txBody>
                  <a:tcPr marL="9525" marR="9525" marT="9525" marB="0" anchor="b">
                    <a:lnL>
                      <a:noFill/>
                    </a:lnL>
                    <a:lnR>
                      <a:noFill/>
                    </a:lnR>
                    <a:lnT>
                      <a:noFill/>
                    </a:lnT>
                    <a:lnB>
                      <a:noFill/>
                    </a:lnB>
                  </a:tcPr>
                </a:tc>
                <a:tc>
                  <a:txBody>
                    <a:bodyPr/>
                    <a:lstStyle/>
                    <a:p>
                      <a:pPr algn="l" fontAlgn="b"/>
                      <a:r>
                        <a:rPr lang="en-IE" sz="1100" b="0" i="0" u="none" strike="noStrike" dirty="0">
                          <a:solidFill>
                            <a:srgbClr val="000000"/>
                          </a:solidFill>
                          <a:effectLst/>
                          <a:latin typeface="Calibri" panose="020F0502020204030204" pitchFamily="34" charset="0"/>
                        </a:rPr>
                        <a:t>E5</a:t>
                      </a:r>
                    </a:p>
                  </a:txBody>
                  <a:tcPr marL="9525" marR="9525" marT="9525" marB="0" anchor="b">
                    <a:lnL>
                      <a:noFill/>
                    </a:lnL>
                    <a:lnR>
                      <a:noFill/>
                    </a:lnR>
                    <a:lnT>
                      <a:noFill/>
                    </a:lnT>
                    <a:lnB>
                      <a:noFill/>
                    </a:lnB>
                  </a:tcPr>
                </a:tc>
                <a:extLst>
                  <a:ext uri="{0D108BD9-81ED-4DB2-BD59-A6C34878D82A}">
                    <a16:rowId xmlns:a16="http://schemas.microsoft.com/office/drawing/2014/main" val="3884619882"/>
                  </a:ext>
                </a:extLst>
              </a:tr>
            </a:tbl>
          </a:graphicData>
        </a:graphic>
      </p:graphicFrame>
      <p:graphicFrame>
        <p:nvGraphicFramePr>
          <p:cNvPr id="7" name="Table 6">
            <a:extLst>
              <a:ext uri="{FF2B5EF4-FFF2-40B4-BE49-F238E27FC236}">
                <a16:creationId xmlns:a16="http://schemas.microsoft.com/office/drawing/2014/main" id="{A48D5EC0-7556-4E8B-974A-1E6116F5647E}"/>
              </a:ext>
            </a:extLst>
          </p:cNvPr>
          <p:cNvGraphicFramePr>
            <a:graphicFrameLocks noGrp="1"/>
          </p:cNvGraphicFramePr>
          <p:nvPr>
            <p:extLst>
              <p:ext uri="{D42A27DB-BD31-4B8C-83A1-F6EECF244321}">
                <p14:modId xmlns:p14="http://schemas.microsoft.com/office/powerpoint/2010/main" val="2668321351"/>
              </p:ext>
            </p:extLst>
          </p:nvPr>
        </p:nvGraphicFramePr>
        <p:xfrm>
          <a:off x="5343007" y="4077919"/>
          <a:ext cx="1505986" cy="1528698"/>
        </p:xfrm>
        <a:graphic>
          <a:graphicData uri="http://schemas.openxmlformats.org/drawingml/2006/table">
            <a:tbl>
              <a:tblPr/>
              <a:tblGrid>
                <a:gridCol w="1252168">
                  <a:extLst>
                    <a:ext uri="{9D8B030D-6E8A-4147-A177-3AD203B41FA5}">
                      <a16:colId xmlns:a16="http://schemas.microsoft.com/office/drawing/2014/main" val="2753355076"/>
                    </a:ext>
                  </a:extLst>
                </a:gridCol>
                <a:gridCol w="253818">
                  <a:extLst>
                    <a:ext uri="{9D8B030D-6E8A-4147-A177-3AD203B41FA5}">
                      <a16:colId xmlns:a16="http://schemas.microsoft.com/office/drawing/2014/main" val="898366775"/>
                    </a:ext>
                  </a:extLst>
                </a:gridCol>
              </a:tblGrid>
              <a:tr h="254783">
                <a:tc>
                  <a:txBody>
                    <a:bodyPr/>
                    <a:lstStyle/>
                    <a:p>
                      <a:pPr algn="l" fontAlgn="b"/>
                      <a:r>
                        <a:rPr lang="en-IE" sz="1100" b="1" i="0" u="none" strike="noStrike">
                          <a:solidFill>
                            <a:srgbClr val="000000"/>
                          </a:solidFill>
                          <a:effectLst/>
                          <a:latin typeface="Calibri" panose="020F0502020204030204" pitchFamily="34" charset="0"/>
                        </a:rPr>
                        <a:t>Marital_Status</a:t>
                      </a:r>
                    </a:p>
                  </a:txBody>
                  <a:tcPr marL="9525" marR="9525" marT="9525" marB="0" anchor="b">
                    <a:lnL>
                      <a:noFill/>
                    </a:lnL>
                    <a:lnR>
                      <a:noFill/>
                    </a:lnR>
                    <a:lnT>
                      <a:noFill/>
                    </a:lnT>
                    <a:lnB>
                      <a:noFill/>
                    </a:lnB>
                  </a:tcPr>
                </a:tc>
                <a:tc>
                  <a:txBody>
                    <a:bodyPr/>
                    <a:lstStyle/>
                    <a:p>
                      <a:pPr algn="l" fontAlgn="b"/>
                      <a:r>
                        <a:rPr lang="en-IE" sz="1100" b="1" i="0" u="none" strike="noStrike">
                          <a:solidFill>
                            <a:srgbClr val="000000"/>
                          </a:solidFill>
                          <a:effectLst/>
                          <a:latin typeface="Calibri" panose="020F0502020204030204" pitchFamily="34" charset="0"/>
                        </a:rPr>
                        <a:t>ID</a:t>
                      </a:r>
                    </a:p>
                  </a:txBody>
                  <a:tcPr marL="9525" marR="9525" marT="9525" marB="0" anchor="b">
                    <a:lnL>
                      <a:noFill/>
                    </a:lnL>
                    <a:lnR>
                      <a:noFill/>
                    </a:lnR>
                    <a:lnT>
                      <a:noFill/>
                    </a:lnT>
                    <a:lnB>
                      <a:noFill/>
                    </a:lnB>
                  </a:tcPr>
                </a:tc>
                <a:extLst>
                  <a:ext uri="{0D108BD9-81ED-4DB2-BD59-A6C34878D82A}">
                    <a16:rowId xmlns:a16="http://schemas.microsoft.com/office/drawing/2014/main" val="2747470096"/>
                  </a:ext>
                </a:extLst>
              </a:tr>
              <a:tr h="254783">
                <a:tc>
                  <a:txBody>
                    <a:bodyPr/>
                    <a:lstStyle/>
                    <a:p>
                      <a:pPr algn="l" fontAlgn="b"/>
                      <a:r>
                        <a:rPr lang="en-IE" sz="1100" b="0" i="0" u="none" strike="noStrike" dirty="0">
                          <a:solidFill>
                            <a:srgbClr val="000000"/>
                          </a:solidFill>
                          <a:effectLst/>
                          <a:latin typeface="Calibri" panose="020F0502020204030204" pitchFamily="34" charset="0"/>
                        </a:rPr>
                        <a:t>Married</a:t>
                      </a:r>
                    </a:p>
                  </a:txBody>
                  <a:tcPr marL="9525" marR="9525" marT="9525" marB="0" anchor="b">
                    <a:lnL>
                      <a:noFill/>
                    </a:lnL>
                    <a:lnR>
                      <a:noFill/>
                    </a:lnR>
                    <a:lnT>
                      <a:noFill/>
                    </a:lnT>
                    <a:lnB>
                      <a:noFill/>
                    </a:lnB>
                  </a:tcPr>
                </a:tc>
                <a:tc>
                  <a:txBody>
                    <a:bodyPr/>
                    <a:lstStyle/>
                    <a:p>
                      <a:pPr algn="l" fontAlgn="b"/>
                      <a:r>
                        <a:rPr lang="en-IE" sz="1100" b="0" i="0" u="none" strike="noStrike" dirty="0">
                          <a:solidFill>
                            <a:srgbClr val="000000"/>
                          </a:solidFill>
                          <a:effectLst/>
                          <a:latin typeface="Calibri" panose="020F0502020204030204" pitchFamily="34" charset="0"/>
                        </a:rPr>
                        <a:t>A</a:t>
                      </a:r>
                    </a:p>
                  </a:txBody>
                  <a:tcPr marL="9525" marR="9525" marT="9525" marB="0" anchor="b">
                    <a:lnL>
                      <a:noFill/>
                    </a:lnL>
                    <a:lnR>
                      <a:noFill/>
                    </a:lnR>
                    <a:lnT>
                      <a:noFill/>
                    </a:lnT>
                    <a:lnB>
                      <a:noFill/>
                    </a:lnB>
                  </a:tcPr>
                </a:tc>
                <a:extLst>
                  <a:ext uri="{0D108BD9-81ED-4DB2-BD59-A6C34878D82A}">
                    <a16:rowId xmlns:a16="http://schemas.microsoft.com/office/drawing/2014/main" val="1640860040"/>
                  </a:ext>
                </a:extLst>
              </a:tr>
              <a:tr h="254783">
                <a:tc>
                  <a:txBody>
                    <a:bodyPr/>
                    <a:lstStyle/>
                    <a:p>
                      <a:pPr algn="l" fontAlgn="b"/>
                      <a:r>
                        <a:rPr lang="en-IE" sz="1100" b="0" i="0" u="none" strike="noStrike">
                          <a:solidFill>
                            <a:srgbClr val="000000"/>
                          </a:solidFill>
                          <a:effectLst/>
                          <a:latin typeface="Calibri" panose="020F0502020204030204" pitchFamily="34" charset="0"/>
                        </a:rPr>
                        <a:t>Single</a:t>
                      </a:r>
                    </a:p>
                  </a:txBody>
                  <a:tcPr marL="9525" marR="9525" marT="9525" marB="0" anchor="b">
                    <a:lnL>
                      <a:noFill/>
                    </a:lnL>
                    <a:lnR>
                      <a:noFill/>
                    </a:lnR>
                    <a:lnT>
                      <a:noFill/>
                    </a:lnT>
                    <a:lnB>
                      <a:noFill/>
                    </a:lnB>
                  </a:tcPr>
                </a:tc>
                <a:tc>
                  <a:txBody>
                    <a:bodyPr/>
                    <a:lstStyle/>
                    <a:p>
                      <a:pPr algn="l" fontAlgn="b"/>
                      <a:r>
                        <a:rPr lang="en-IE" sz="1100" b="0" i="0" u="none" strike="noStrike">
                          <a:solidFill>
                            <a:srgbClr val="000000"/>
                          </a:solidFill>
                          <a:effectLst/>
                          <a:latin typeface="Calibri" panose="020F0502020204030204" pitchFamily="34" charset="0"/>
                        </a:rPr>
                        <a:t>B</a:t>
                      </a:r>
                    </a:p>
                  </a:txBody>
                  <a:tcPr marL="9525" marR="9525" marT="9525" marB="0" anchor="b">
                    <a:lnL>
                      <a:noFill/>
                    </a:lnL>
                    <a:lnR>
                      <a:noFill/>
                    </a:lnR>
                    <a:lnT>
                      <a:noFill/>
                    </a:lnT>
                    <a:lnB>
                      <a:noFill/>
                    </a:lnB>
                  </a:tcPr>
                </a:tc>
                <a:extLst>
                  <a:ext uri="{0D108BD9-81ED-4DB2-BD59-A6C34878D82A}">
                    <a16:rowId xmlns:a16="http://schemas.microsoft.com/office/drawing/2014/main" val="777793108"/>
                  </a:ext>
                </a:extLst>
              </a:tr>
              <a:tr h="254783">
                <a:tc>
                  <a:txBody>
                    <a:bodyPr/>
                    <a:lstStyle/>
                    <a:p>
                      <a:pPr algn="l" fontAlgn="b"/>
                      <a:r>
                        <a:rPr lang="en-IE" sz="1100" b="0" i="0" u="none" strike="noStrike">
                          <a:solidFill>
                            <a:srgbClr val="000000"/>
                          </a:solidFill>
                          <a:effectLst/>
                          <a:latin typeface="Calibri" panose="020F0502020204030204" pitchFamily="34" charset="0"/>
                        </a:rPr>
                        <a:t>Widow</a:t>
                      </a:r>
                    </a:p>
                  </a:txBody>
                  <a:tcPr marL="9525" marR="9525" marT="9525" marB="0" anchor="b">
                    <a:lnL>
                      <a:noFill/>
                    </a:lnL>
                    <a:lnR>
                      <a:noFill/>
                    </a:lnR>
                    <a:lnT>
                      <a:noFill/>
                    </a:lnT>
                    <a:lnB>
                      <a:noFill/>
                    </a:lnB>
                  </a:tcPr>
                </a:tc>
                <a:tc>
                  <a:txBody>
                    <a:bodyPr/>
                    <a:lstStyle/>
                    <a:p>
                      <a:pPr algn="l" fontAlgn="b"/>
                      <a:r>
                        <a:rPr lang="en-IE" sz="1100" b="0" i="0" u="none" strike="noStrike">
                          <a:solidFill>
                            <a:srgbClr val="000000"/>
                          </a:solidFill>
                          <a:effectLst/>
                          <a:latin typeface="Calibri" panose="020F0502020204030204" pitchFamily="34" charset="0"/>
                        </a:rPr>
                        <a:t>C</a:t>
                      </a:r>
                    </a:p>
                  </a:txBody>
                  <a:tcPr marL="9525" marR="9525" marT="9525" marB="0" anchor="b">
                    <a:lnL>
                      <a:noFill/>
                    </a:lnL>
                    <a:lnR>
                      <a:noFill/>
                    </a:lnR>
                    <a:lnT>
                      <a:noFill/>
                    </a:lnT>
                    <a:lnB>
                      <a:noFill/>
                    </a:lnB>
                  </a:tcPr>
                </a:tc>
                <a:extLst>
                  <a:ext uri="{0D108BD9-81ED-4DB2-BD59-A6C34878D82A}">
                    <a16:rowId xmlns:a16="http://schemas.microsoft.com/office/drawing/2014/main" val="3528253469"/>
                  </a:ext>
                </a:extLst>
              </a:tr>
              <a:tr h="254783">
                <a:tc>
                  <a:txBody>
                    <a:bodyPr/>
                    <a:lstStyle/>
                    <a:p>
                      <a:pPr algn="l" fontAlgn="b"/>
                      <a:r>
                        <a:rPr lang="en-IE" sz="1100" b="0" i="0" u="none" strike="noStrike">
                          <a:solidFill>
                            <a:srgbClr val="000000"/>
                          </a:solidFill>
                          <a:effectLst/>
                          <a:latin typeface="Calibri" panose="020F0502020204030204" pitchFamily="34" charset="0"/>
                        </a:rPr>
                        <a:t>Divorced</a:t>
                      </a:r>
                    </a:p>
                  </a:txBody>
                  <a:tcPr marL="9525" marR="9525" marT="9525" marB="0" anchor="b">
                    <a:lnL>
                      <a:noFill/>
                    </a:lnL>
                    <a:lnR>
                      <a:noFill/>
                    </a:lnR>
                    <a:lnT>
                      <a:noFill/>
                    </a:lnT>
                    <a:lnB>
                      <a:noFill/>
                    </a:lnB>
                  </a:tcPr>
                </a:tc>
                <a:tc>
                  <a:txBody>
                    <a:bodyPr/>
                    <a:lstStyle/>
                    <a:p>
                      <a:pPr algn="l" fontAlgn="b"/>
                      <a:r>
                        <a:rPr lang="en-IE" sz="1100" b="0" i="0" u="none" strike="noStrike">
                          <a:solidFill>
                            <a:srgbClr val="000000"/>
                          </a:solidFill>
                          <a:effectLst/>
                          <a:latin typeface="Calibri" panose="020F0502020204030204" pitchFamily="34" charset="0"/>
                        </a:rPr>
                        <a:t>D</a:t>
                      </a:r>
                    </a:p>
                  </a:txBody>
                  <a:tcPr marL="9525" marR="9525" marT="9525" marB="0" anchor="b">
                    <a:lnL>
                      <a:noFill/>
                    </a:lnL>
                    <a:lnR>
                      <a:noFill/>
                    </a:lnR>
                    <a:lnT>
                      <a:noFill/>
                    </a:lnT>
                    <a:lnB>
                      <a:noFill/>
                    </a:lnB>
                  </a:tcPr>
                </a:tc>
                <a:extLst>
                  <a:ext uri="{0D108BD9-81ED-4DB2-BD59-A6C34878D82A}">
                    <a16:rowId xmlns:a16="http://schemas.microsoft.com/office/drawing/2014/main" val="336848053"/>
                  </a:ext>
                </a:extLst>
              </a:tr>
              <a:tr h="254783">
                <a:tc>
                  <a:txBody>
                    <a:bodyPr/>
                    <a:lstStyle/>
                    <a:p>
                      <a:pPr algn="l" fontAlgn="b"/>
                      <a:r>
                        <a:rPr lang="en-IE" sz="1100" b="0" i="0" u="none" strike="noStrike">
                          <a:solidFill>
                            <a:srgbClr val="000000"/>
                          </a:solidFill>
                          <a:effectLst/>
                          <a:latin typeface="Calibri" panose="020F0502020204030204" pitchFamily="34" charset="0"/>
                        </a:rPr>
                        <a:t>Together</a:t>
                      </a:r>
                    </a:p>
                  </a:txBody>
                  <a:tcPr marL="9525" marR="9525" marT="9525" marB="0" anchor="b">
                    <a:lnL>
                      <a:noFill/>
                    </a:lnL>
                    <a:lnR>
                      <a:noFill/>
                    </a:lnR>
                    <a:lnT>
                      <a:noFill/>
                    </a:lnT>
                    <a:lnB>
                      <a:noFill/>
                    </a:lnB>
                  </a:tcPr>
                </a:tc>
                <a:tc>
                  <a:txBody>
                    <a:bodyPr/>
                    <a:lstStyle/>
                    <a:p>
                      <a:pPr algn="l" fontAlgn="b"/>
                      <a:r>
                        <a:rPr lang="en-IE" sz="1100" b="0" i="0" u="none" strike="noStrike" dirty="0">
                          <a:solidFill>
                            <a:srgbClr val="000000"/>
                          </a:solidFill>
                          <a:effectLst/>
                          <a:latin typeface="Calibri" panose="020F0502020204030204" pitchFamily="34" charset="0"/>
                        </a:rPr>
                        <a:t>E</a:t>
                      </a:r>
                    </a:p>
                  </a:txBody>
                  <a:tcPr marL="9525" marR="9525" marT="9525" marB="0" anchor="b">
                    <a:lnL>
                      <a:noFill/>
                    </a:lnL>
                    <a:lnR>
                      <a:noFill/>
                    </a:lnR>
                    <a:lnT>
                      <a:noFill/>
                    </a:lnT>
                    <a:lnB>
                      <a:noFill/>
                    </a:lnB>
                  </a:tcPr>
                </a:tc>
                <a:extLst>
                  <a:ext uri="{0D108BD9-81ED-4DB2-BD59-A6C34878D82A}">
                    <a16:rowId xmlns:a16="http://schemas.microsoft.com/office/drawing/2014/main" val="3187933476"/>
                  </a:ext>
                </a:extLst>
              </a:tr>
            </a:tbl>
          </a:graphicData>
        </a:graphic>
      </p:graphicFrame>
      <p:graphicFrame>
        <p:nvGraphicFramePr>
          <p:cNvPr id="8" name="Table 7">
            <a:extLst>
              <a:ext uri="{FF2B5EF4-FFF2-40B4-BE49-F238E27FC236}">
                <a16:creationId xmlns:a16="http://schemas.microsoft.com/office/drawing/2014/main" id="{B397F998-9C5E-4201-9D18-0CB271EB3E31}"/>
              </a:ext>
            </a:extLst>
          </p:cNvPr>
          <p:cNvGraphicFramePr>
            <a:graphicFrameLocks noGrp="1"/>
          </p:cNvGraphicFramePr>
          <p:nvPr>
            <p:extLst>
              <p:ext uri="{D42A27DB-BD31-4B8C-83A1-F6EECF244321}">
                <p14:modId xmlns:p14="http://schemas.microsoft.com/office/powerpoint/2010/main" val="186414618"/>
              </p:ext>
            </p:extLst>
          </p:nvPr>
        </p:nvGraphicFramePr>
        <p:xfrm>
          <a:off x="7968413" y="4077917"/>
          <a:ext cx="2003737" cy="1528700"/>
        </p:xfrm>
        <a:graphic>
          <a:graphicData uri="http://schemas.openxmlformats.org/drawingml/2006/table">
            <a:tbl>
              <a:tblPr/>
              <a:tblGrid>
                <a:gridCol w="887904">
                  <a:extLst>
                    <a:ext uri="{9D8B030D-6E8A-4147-A177-3AD203B41FA5}">
                      <a16:colId xmlns:a16="http://schemas.microsoft.com/office/drawing/2014/main" val="2396822735"/>
                    </a:ext>
                  </a:extLst>
                </a:gridCol>
                <a:gridCol w="1115833">
                  <a:extLst>
                    <a:ext uri="{9D8B030D-6E8A-4147-A177-3AD203B41FA5}">
                      <a16:colId xmlns:a16="http://schemas.microsoft.com/office/drawing/2014/main" val="3988912273"/>
                    </a:ext>
                  </a:extLst>
                </a:gridCol>
              </a:tblGrid>
              <a:tr h="305740">
                <a:tc>
                  <a:txBody>
                    <a:bodyPr/>
                    <a:lstStyle/>
                    <a:p>
                      <a:pPr algn="l" fontAlgn="b"/>
                      <a:r>
                        <a:rPr lang="en-IE" sz="1100" b="1" i="0" u="none" strike="noStrike" dirty="0" err="1">
                          <a:solidFill>
                            <a:srgbClr val="000000"/>
                          </a:solidFill>
                          <a:effectLst/>
                          <a:latin typeface="Calibri" panose="020F0502020204030204" pitchFamily="34" charset="0"/>
                        </a:rPr>
                        <a:t>Customer_ID</a:t>
                      </a:r>
                      <a:endParaRPr lang="en-IE"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IE" sz="1100" b="1" i="0" u="none" strike="noStrike">
                          <a:solidFill>
                            <a:srgbClr val="000000"/>
                          </a:solidFill>
                          <a:effectLst/>
                          <a:latin typeface="Calibri" panose="020F0502020204030204" pitchFamily="34" charset="0"/>
                        </a:rPr>
                        <a:t>Wines_Products</a:t>
                      </a:r>
                    </a:p>
                  </a:txBody>
                  <a:tcPr marL="9525" marR="9525" marT="9525" marB="0" anchor="b">
                    <a:lnL>
                      <a:noFill/>
                    </a:lnL>
                    <a:lnR>
                      <a:noFill/>
                    </a:lnR>
                    <a:lnT>
                      <a:noFill/>
                    </a:lnT>
                    <a:lnB>
                      <a:noFill/>
                    </a:lnB>
                  </a:tcPr>
                </a:tc>
                <a:extLst>
                  <a:ext uri="{0D108BD9-81ED-4DB2-BD59-A6C34878D82A}">
                    <a16:rowId xmlns:a16="http://schemas.microsoft.com/office/drawing/2014/main" val="2804119143"/>
                  </a:ext>
                </a:extLst>
              </a:tr>
              <a:tr h="305740">
                <a:tc>
                  <a:txBody>
                    <a:bodyPr/>
                    <a:lstStyle/>
                    <a:p>
                      <a:pPr algn="r" fontAlgn="b"/>
                      <a:r>
                        <a:rPr lang="en-IE" sz="11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IE" sz="1100" b="0" i="0" u="none" strike="noStrike" dirty="0">
                          <a:solidFill>
                            <a:srgbClr val="000000"/>
                          </a:solidFill>
                          <a:effectLst/>
                          <a:latin typeface="Calibri" panose="020F0502020204030204" pitchFamily="34" charset="0"/>
                        </a:rPr>
                        <a:t>239</a:t>
                      </a:r>
                    </a:p>
                  </a:txBody>
                  <a:tcPr marL="9525" marR="9525" marT="9525" marB="0" anchor="b">
                    <a:lnL>
                      <a:noFill/>
                    </a:lnL>
                    <a:lnR>
                      <a:noFill/>
                    </a:lnR>
                    <a:lnT>
                      <a:noFill/>
                    </a:lnT>
                    <a:lnB>
                      <a:noFill/>
                    </a:lnB>
                  </a:tcPr>
                </a:tc>
                <a:extLst>
                  <a:ext uri="{0D108BD9-81ED-4DB2-BD59-A6C34878D82A}">
                    <a16:rowId xmlns:a16="http://schemas.microsoft.com/office/drawing/2014/main" val="3223526311"/>
                  </a:ext>
                </a:extLst>
              </a:tr>
              <a:tr h="305740">
                <a:tc>
                  <a:txBody>
                    <a:bodyPr/>
                    <a:lstStyle/>
                    <a:p>
                      <a:pPr algn="r" fontAlgn="b"/>
                      <a:r>
                        <a:rPr lang="en-IE"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464</a:t>
                      </a:r>
                    </a:p>
                  </a:txBody>
                  <a:tcPr marL="9525" marR="9525" marT="9525" marB="0" anchor="b">
                    <a:lnL>
                      <a:noFill/>
                    </a:lnL>
                    <a:lnR>
                      <a:noFill/>
                    </a:lnR>
                    <a:lnT>
                      <a:noFill/>
                    </a:lnT>
                    <a:lnB>
                      <a:noFill/>
                    </a:lnB>
                  </a:tcPr>
                </a:tc>
                <a:extLst>
                  <a:ext uri="{0D108BD9-81ED-4DB2-BD59-A6C34878D82A}">
                    <a16:rowId xmlns:a16="http://schemas.microsoft.com/office/drawing/2014/main" val="2821587046"/>
                  </a:ext>
                </a:extLst>
              </a:tr>
              <a:tr h="305740">
                <a:tc>
                  <a:txBody>
                    <a:bodyPr/>
                    <a:lstStyle/>
                    <a:p>
                      <a:pPr algn="r" fontAlgn="b"/>
                      <a:r>
                        <a:rPr lang="en-IE" sz="11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IE" sz="1100" b="0" i="0" u="none" strike="noStrike">
                          <a:solidFill>
                            <a:srgbClr val="000000"/>
                          </a:solidFill>
                          <a:effectLst/>
                          <a:latin typeface="Calibri" panose="020F0502020204030204" pitchFamily="34" charset="0"/>
                        </a:rPr>
                        <a:t>57</a:t>
                      </a:r>
                    </a:p>
                  </a:txBody>
                  <a:tcPr marL="9525" marR="9525" marT="9525" marB="0" anchor="b">
                    <a:lnL>
                      <a:noFill/>
                    </a:lnL>
                    <a:lnR>
                      <a:noFill/>
                    </a:lnR>
                    <a:lnT>
                      <a:noFill/>
                    </a:lnT>
                    <a:lnB>
                      <a:noFill/>
                    </a:lnB>
                  </a:tcPr>
                </a:tc>
                <a:extLst>
                  <a:ext uri="{0D108BD9-81ED-4DB2-BD59-A6C34878D82A}">
                    <a16:rowId xmlns:a16="http://schemas.microsoft.com/office/drawing/2014/main" val="376421081"/>
                  </a:ext>
                </a:extLst>
              </a:tr>
              <a:tr h="305740">
                <a:tc>
                  <a:txBody>
                    <a:bodyPr/>
                    <a:lstStyle/>
                    <a:p>
                      <a:pPr algn="r" fontAlgn="b"/>
                      <a:r>
                        <a:rPr lang="en-IE" sz="11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IE" sz="1100" b="0" i="0" u="none" strike="noStrike" dirty="0">
                          <a:solidFill>
                            <a:srgbClr val="000000"/>
                          </a:solidFill>
                          <a:effectLst/>
                          <a:latin typeface="Calibri" panose="020F0502020204030204" pitchFamily="34" charset="0"/>
                        </a:rPr>
                        <a:t>19</a:t>
                      </a:r>
                    </a:p>
                  </a:txBody>
                  <a:tcPr marL="9525" marR="9525" marT="9525" marB="0" anchor="b">
                    <a:lnL>
                      <a:noFill/>
                    </a:lnL>
                    <a:lnR>
                      <a:noFill/>
                    </a:lnR>
                    <a:lnT>
                      <a:noFill/>
                    </a:lnT>
                    <a:lnB>
                      <a:noFill/>
                    </a:lnB>
                  </a:tcPr>
                </a:tc>
                <a:extLst>
                  <a:ext uri="{0D108BD9-81ED-4DB2-BD59-A6C34878D82A}">
                    <a16:rowId xmlns:a16="http://schemas.microsoft.com/office/drawing/2014/main" val="1462017224"/>
                  </a:ext>
                </a:extLst>
              </a:tr>
            </a:tbl>
          </a:graphicData>
        </a:graphic>
      </p:graphicFrame>
      <p:cxnSp>
        <p:nvCxnSpPr>
          <p:cNvPr id="10" name="Straight Arrow Connector 9">
            <a:extLst>
              <a:ext uri="{FF2B5EF4-FFF2-40B4-BE49-F238E27FC236}">
                <a16:creationId xmlns:a16="http://schemas.microsoft.com/office/drawing/2014/main" id="{DF0BC3D1-C2B2-4371-8AD4-A9536EDA3474}"/>
              </a:ext>
            </a:extLst>
          </p:cNvPr>
          <p:cNvCxnSpPr/>
          <p:nvPr/>
        </p:nvCxnSpPr>
        <p:spPr>
          <a:xfrm flipV="1">
            <a:off x="3583955" y="3358512"/>
            <a:ext cx="1245637" cy="76977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1AB80ED4-C153-49DC-B2F9-A1CB4A9DF78A}"/>
              </a:ext>
            </a:extLst>
          </p:cNvPr>
          <p:cNvCxnSpPr/>
          <p:nvPr/>
        </p:nvCxnSpPr>
        <p:spPr>
          <a:xfrm flipV="1">
            <a:off x="6095999" y="3575213"/>
            <a:ext cx="0" cy="57892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B8AD3766-176F-474F-A73C-4F108492340D}"/>
              </a:ext>
            </a:extLst>
          </p:cNvPr>
          <p:cNvCxnSpPr/>
          <p:nvPr/>
        </p:nvCxnSpPr>
        <p:spPr>
          <a:xfrm flipH="1" flipV="1">
            <a:off x="7727172" y="3384357"/>
            <a:ext cx="1067965" cy="76977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0E795548-9927-4060-9677-25BD9162BB4F}"/>
              </a:ext>
            </a:extLst>
          </p:cNvPr>
          <p:cNvSpPr txBox="1"/>
          <p:nvPr/>
        </p:nvSpPr>
        <p:spPr>
          <a:xfrm>
            <a:off x="5275432" y="1511612"/>
            <a:ext cx="1641135" cy="369332"/>
          </a:xfrm>
          <a:prstGeom prst="rect">
            <a:avLst/>
          </a:prstGeom>
          <a:noFill/>
        </p:spPr>
        <p:txBody>
          <a:bodyPr wrap="square">
            <a:spAutoFit/>
          </a:bodyPr>
          <a:lstStyle/>
          <a:p>
            <a:r>
              <a:rPr lang="en-US" sz="1800" b="1" dirty="0">
                <a:effectLst/>
                <a:latin typeface="Times" panose="02020603050405020304" pitchFamily="18" charset="0"/>
                <a:ea typeface="Times" panose="02020603050405020304" pitchFamily="18" charset="0"/>
              </a:rPr>
              <a:t>Sample 3NF</a:t>
            </a:r>
            <a:endParaRPr lang="en-IE" b="1" dirty="0"/>
          </a:p>
        </p:txBody>
      </p:sp>
    </p:spTree>
    <p:extLst>
      <p:ext uri="{BB962C8B-B14F-4D97-AF65-F5344CB8AC3E}">
        <p14:creationId xmlns:p14="http://schemas.microsoft.com/office/powerpoint/2010/main" val="220679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C4FB4-8899-4465-9344-4E6F3CF77A99}"/>
              </a:ext>
            </a:extLst>
          </p:cNvPr>
          <p:cNvSpPr>
            <a:spLocks noGrp="1"/>
          </p:cNvSpPr>
          <p:nvPr>
            <p:ph type="title"/>
          </p:nvPr>
        </p:nvSpPr>
        <p:spPr>
          <a:xfrm>
            <a:off x="635000" y="640823"/>
            <a:ext cx="3418659" cy="5583148"/>
          </a:xfrm>
        </p:spPr>
        <p:txBody>
          <a:bodyPr anchor="ctr">
            <a:normAutofit/>
          </a:bodyPr>
          <a:lstStyle/>
          <a:p>
            <a:r>
              <a:rPr lang="en-US" sz="4600" b="1">
                <a:effectLst/>
                <a:latin typeface="Times" panose="02020603050405020304" pitchFamily="18" charset="0"/>
                <a:ea typeface="Times" panose="02020603050405020304" pitchFamily="18" charset="0"/>
              </a:rPr>
              <a:t>Exploration</a:t>
            </a:r>
            <a:endParaRPr lang="en-IE" sz="4600" b="1"/>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B8C95E5-ACEC-4587-9B05-5C591AB04963}"/>
              </a:ext>
            </a:extLst>
          </p:cNvPr>
          <p:cNvGraphicFramePr>
            <a:graphicFrameLocks noGrp="1"/>
          </p:cNvGraphicFramePr>
          <p:nvPr>
            <p:ph idx="1"/>
            <p:extLst>
              <p:ext uri="{D42A27DB-BD31-4B8C-83A1-F6EECF244321}">
                <p14:modId xmlns:p14="http://schemas.microsoft.com/office/powerpoint/2010/main" val="101937852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787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B9D14-0C58-4E39-84D9-AEC761E96726}"/>
              </a:ext>
            </a:extLst>
          </p:cNvPr>
          <p:cNvSpPr>
            <a:spLocks noGrp="1"/>
          </p:cNvSpPr>
          <p:nvPr>
            <p:ph type="title"/>
          </p:nvPr>
        </p:nvSpPr>
        <p:spPr>
          <a:xfrm>
            <a:off x="5618230" y="2714086"/>
            <a:ext cx="5319433" cy="782456"/>
          </a:xfrm>
        </p:spPr>
        <p:txBody>
          <a:bodyPr vert="horz" lIns="91440" tIns="45720" rIns="91440" bIns="45720" rtlCol="0" anchor="t">
            <a:normAutofit fontScale="90000"/>
          </a:bodyPr>
          <a:lstStyle/>
          <a:p>
            <a:pPr algn="ctr"/>
            <a:r>
              <a:rPr lang="en-US" sz="6000" b="1" kern="1200" dirty="0">
                <a:solidFill>
                  <a:schemeClr val="bg1"/>
                </a:solidFill>
                <a:latin typeface="+mj-lt"/>
                <a:ea typeface="+mj-ea"/>
                <a:cs typeface="+mj-cs"/>
              </a:rPr>
              <a:t>Thank you</a:t>
            </a:r>
          </a:p>
        </p:txBody>
      </p:sp>
      <p:sp>
        <p:nvSpPr>
          <p:cNvPr id="19" name="Freeform: Shape 10">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2">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5" descr="Smiling Face with No Fill">
            <a:extLst>
              <a:ext uri="{FF2B5EF4-FFF2-40B4-BE49-F238E27FC236}">
                <a16:creationId xmlns:a16="http://schemas.microsoft.com/office/drawing/2014/main" id="{63728E3E-2FAC-4BA7-8498-41E38D45D3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3188602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711</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vt:lpstr>
      <vt:lpstr>Times New Roman</vt:lpstr>
      <vt:lpstr>Office Theme</vt:lpstr>
      <vt:lpstr>PowerPoint Presentation</vt:lpstr>
      <vt:lpstr>The data set variable</vt:lpstr>
      <vt:lpstr>Statistics with R   Research Questions</vt:lpstr>
      <vt:lpstr>Plot </vt:lpstr>
      <vt:lpstr>Hypothesis testing </vt:lpstr>
      <vt:lpstr>Applied Data Base</vt:lpstr>
      <vt:lpstr>Exploration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bosun akinade</dc:creator>
  <cp:lastModifiedBy>bosun akinade</cp:lastModifiedBy>
  <cp:revision>12</cp:revision>
  <dcterms:created xsi:type="dcterms:W3CDTF">2021-12-10T09:37:26Z</dcterms:created>
  <dcterms:modified xsi:type="dcterms:W3CDTF">2021-12-10T11:58:20Z</dcterms:modified>
</cp:coreProperties>
</file>