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ormorant Garamond Bold Italics" charset="1" panose="00000800000000000000"/>
      <p:regular r:id="rId19"/>
    </p:embeddedFont>
    <p:embeddedFont>
      <p:font typeface="Montserrat" charset="1" panose="00000500000000000000"/>
      <p:regular r:id="rId20"/>
    </p:embeddedFont>
    <p:embeddedFont>
      <p:font typeface="Montserrat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1234370"/>
            <a:ext cx="16229942" cy="3240908"/>
          </a:xfrm>
          <a:prstGeom prst="rect">
            <a:avLst/>
          </a:prstGeom>
        </p:spPr>
        <p:txBody>
          <a:bodyPr anchor="t" rtlCol="false" tIns="0" lIns="0" bIns="0" rIns="0">
            <a:spAutoFit/>
          </a:bodyPr>
          <a:lstStyle/>
          <a:p>
            <a:pPr algn="ctr" marL="0" indent="0" lvl="0">
              <a:lnSpc>
                <a:spcPts val="12992"/>
              </a:lnSpc>
              <a:spcBef>
                <a:spcPct val="0"/>
              </a:spcBef>
            </a:pPr>
            <a:r>
              <a:rPr lang="en-US" b="true" sz="9280" i="true">
                <a:solidFill>
                  <a:srgbClr val="0F4662"/>
                </a:solidFill>
                <a:latin typeface="Cormorant Garamond Bold Italics"/>
                <a:ea typeface="Cormorant Garamond Bold Italics"/>
                <a:cs typeface="Cormorant Garamond Bold Italics"/>
                <a:sym typeface="Cormorant Garamond Bold Italics"/>
              </a:rPr>
              <a:t>Wakanda Forever Twitter Analysis: A Tribute to Chadwick Boseman</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52274" y="4790874"/>
            <a:ext cx="12812922" cy="1916073"/>
          </a:xfrm>
          <a:prstGeom prst="rect">
            <a:avLst/>
          </a:prstGeom>
        </p:spPr>
        <p:txBody>
          <a:bodyPr anchor="t" rtlCol="false" tIns="0" lIns="0" bIns="0" rIns="0">
            <a:spAutoFit/>
          </a:bodyPr>
          <a:lstStyle/>
          <a:p>
            <a:pPr algn="ctr" marL="0" indent="0" lvl="0">
              <a:lnSpc>
                <a:spcPts val="5164"/>
              </a:lnSpc>
              <a:spcBef>
                <a:spcPct val="0"/>
              </a:spcBef>
            </a:pPr>
            <a:r>
              <a:rPr lang="en-US" sz="3689">
                <a:solidFill>
                  <a:srgbClr val="0F4662"/>
                </a:solidFill>
                <a:latin typeface="Montserrat"/>
                <a:ea typeface="Montserrat"/>
                <a:cs typeface="Montserrat"/>
                <a:sym typeface="Montserrat"/>
              </a:rPr>
              <a:t>Analyzing the global reaction on Twitter to Chadwick Boseman's passing, exploring the shared grief, and studying the complex network created</a:t>
            </a:r>
          </a:p>
        </p:txBody>
      </p:sp>
      <p:sp>
        <p:nvSpPr>
          <p:cNvPr name="TextBox 7" id="7"/>
          <p:cNvSpPr txBox="true"/>
          <p:nvPr/>
        </p:nvSpPr>
        <p:spPr>
          <a:xfrm rot="0">
            <a:off x="5649752"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Montserrat"/>
                <a:ea typeface="Montserrat"/>
                <a:cs typeface="Montserrat"/>
                <a:sym typeface="Montserrat"/>
              </a:rPr>
              <a:t>O.E. Harbi</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664487" y="7691093"/>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Montserrat"/>
                <a:ea typeface="Montserrat"/>
                <a:cs typeface="Montserrat"/>
                <a:sym typeface="Montserrat"/>
              </a:rPr>
              <a:t>28 January,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913502" y="2411319"/>
            <a:ext cx="12251919" cy="4067175"/>
          </a:xfrm>
          <a:prstGeom prst="rect">
            <a:avLst/>
          </a:prstGeom>
        </p:spPr>
        <p:txBody>
          <a:bodyPr anchor="t" rtlCol="false" tIns="0" lIns="0" bIns="0" rIns="0">
            <a:spAutoFit/>
          </a:bodyPr>
          <a:lstStyle/>
          <a:p>
            <a:pPr algn="l">
              <a:lnSpc>
                <a:spcPts val="4079"/>
              </a:lnSpc>
            </a:pPr>
            <a:r>
              <a:rPr lang="en-US" sz="2400">
                <a:solidFill>
                  <a:srgbClr val="0F4662"/>
                </a:solidFill>
                <a:latin typeface="Montserrat"/>
                <a:ea typeface="Montserrat"/>
                <a:cs typeface="Montserrat"/>
                <a:sym typeface="Montserrat"/>
              </a:rPr>
              <a:t>🚀 </a:t>
            </a:r>
            <a:r>
              <a:rPr lang="en-US" sz="2400" b="true">
                <a:solidFill>
                  <a:srgbClr val="0F4662"/>
                </a:solidFill>
                <a:latin typeface="Montserrat Bold"/>
                <a:ea typeface="Montserrat Bold"/>
                <a:cs typeface="Montserrat Bold"/>
                <a:sym typeface="Montserrat Bold"/>
              </a:rPr>
              <a:t>Expand Analysis </a:t>
            </a:r>
            <a:r>
              <a:rPr lang="en-US" sz="2400">
                <a:solidFill>
                  <a:srgbClr val="0F4662"/>
                </a:solidFill>
                <a:latin typeface="Montserrat"/>
                <a:ea typeface="Montserrat"/>
                <a:cs typeface="Montserrat"/>
                <a:sym typeface="Montserrat"/>
              </a:rPr>
              <a:t>– Integrate real-time data collection &amp; enhance network visualization.</a:t>
            </a:r>
          </a:p>
          <a:p>
            <a:pPr algn="l">
              <a:lnSpc>
                <a:spcPts val="4079"/>
              </a:lnSpc>
            </a:pPr>
            <a:r>
              <a:rPr lang="en-US" sz="2400">
                <a:solidFill>
                  <a:srgbClr val="0F4662"/>
                </a:solidFill>
                <a:latin typeface="Montserrat"/>
                <a:ea typeface="Montserrat"/>
                <a:cs typeface="Montserrat"/>
                <a:sym typeface="Montserrat"/>
              </a:rPr>
              <a:t>🤖</a:t>
            </a:r>
            <a:r>
              <a:rPr lang="en-US" sz="2400" b="true">
                <a:solidFill>
                  <a:srgbClr val="0F4662"/>
                </a:solidFill>
                <a:latin typeface="Montserrat Bold"/>
                <a:ea typeface="Montserrat Bold"/>
                <a:cs typeface="Montserrat Bold"/>
                <a:sym typeface="Montserrat Bold"/>
              </a:rPr>
              <a:t> Leverage AI </a:t>
            </a:r>
            <a:r>
              <a:rPr lang="en-US" sz="2400">
                <a:solidFill>
                  <a:srgbClr val="0F4662"/>
                </a:solidFill>
                <a:latin typeface="Montserrat"/>
                <a:ea typeface="Montserrat"/>
                <a:cs typeface="Montserrat"/>
                <a:sym typeface="Montserrat"/>
              </a:rPr>
              <a:t>– Use machine learning to predict engagement &amp; influence trends.</a:t>
            </a:r>
          </a:p>
          <a:p>
            <a:pPr algn="l">
              <a:lnSpc>
                <a:spcPts val="4079"/>
              </a:lnSpc>
            </a:pPr>
            <a:r>
              <a:rPr lang="en-US" sz="2400">
                <a:solidFill>
                  <a:srgbClr val="0F4662"/>
                </a:solidFill>
                <a:latin typeface="Montserrat"/>
                <a:ea typeface="Montserrat"/>
                <a:cs typeface="Montserrat"/>
                <a:sym typeface="Montserrat"/>
              </a:rPr>
              <a:t>🌍</a:t>
            </a:r>
            <a:r>
              <a:rPr lang="en-US" sz="2400" b="true">
                <a:solidFill>
                  <a:srgbClr val="0F4662"/>
                </a:solidFill>
                <a:latin typeface="Montserrat Bold"/>
                <a:ea typeface="Montserrat Bold"/>
                <a:cs typeface="Montserrat Bold"/>
                <a:sym typeface="Montserrat Bold"/>
              </a:rPr>
              <a:t> Cross-Platform Growth</a:t>
            </a:r>
            <a:r>
              <a:rPr lang="en-US" sz="2400">
                <a:solidFill>
                  <a:srgbClr val="0F4662"/>
                </a:solidFill>
                <a:latin typeface="Montserrat"/>
                <a:ea typeface="Montserrat"/>
                <a:cs typeface="Montserrat"/>
                <a:sym typeface="Montserrat"/>
              </a:rPr>
              <a:t> – Extend research beyond Twitter to Reddit, TikTok, and YouTube.</a:t>
            </a:r>
          </a:p>
          <a:p>
            <a:pPr algn="l" marL="0" indent="0" lvl="0">
              <a:lnSpc>
                <a:spcPts val="4079"/>
              </a:lnSpc>
            </a:pPr>
            <a:r>
              <a:rPr lang="en-US" sz="2400">
                <a:solidFill>
                  <a:srgbClr val="0F4662"/>
                </a:solidFill>
                <a:latin typeface="Montserrat"/>
                <a:ea typeface="Montserrat"/>
                <a:cs typeface="Montserrat"/>
                <a:sym typeface="Montserrat"/>
              </a:rPr>
              <a:t>☁️ </a:t>
            </a:r>
            <a:r>
              <a:rPr lang="en-US" b="true" sz="2400">
                <a:solidFill>
                  <a:srgbClr val="0F4662"/>
                </a:solidFill>
                <a:latin typeface="Montserrat Bold"/>
                <a:ea typeface="Montserrat Bold"/>
                <a:cs typeface="Montserrat Bold"/>
                <a:sym typeface="Montserrat Bold"/>
              </a:rPr>
              <a:t>Scale &amp; Automate </a:t>
            </a:r>
            <a:r>
              <a:rPr lang="en-US" sz="2400">
                <a:solidFill>
                  <a:srgbClr val="0F4662"/>
                </a:solidFill>
                <a:latin typeface="Montserrat"/>
                <a:ea typeface="Montserrat"/>
                <a:cs typeface="Montserrat"/>
                <a:sym typeface="Montserrat"/>
              </a:rPr>
              <a:t>– Deploy models for real-time tracking &amp; cloud-based analysis</a:t>
            </a:r>
          </a:p>
        </p:txBody>
      </p:sp>
      <p:sp>
        <p:nvSpPr>
          <p:cNvPr name="AutoShape 3" id="3"/>
          <p:cNvSpPr/>
          <p:nvPr/>
        </p:nvSpPr>
        <p:spPr>
          <a:xfrm>
            <a:off x="6109146" y="164682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30743" y="9133350"/>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14999521" y="1435025"/>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Next Steps</a:t>
            </a:r>
          </a:p>
        </p:txBody>
      </p:sp>
      <p:sp>
        <p:nvSpPr>
          <p:cNvPr name="Freeform 7" id="7"/>
          <p:cNvSpPr/>
          <p:nvPr/>
        </p:nvSpPr>
        <p:spPr>
          <a:xfrm flipH="false" flipV="false" rot="0">
            <a:off x="1445970" y="9008400"/>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748186" y="2525078"/>
            <a:ext cx="16123151" cy="4584411"/>
          </a:xfrm>
          <a:prstGeom prst="rect">
            <a:avLst/>
          </a:prstGeom>
        </p:spPr>
        <p:txBody>
          <a:bodyPr anchor="t" rtlCol="false" tIns="0" lIns="0" bIns="0" rIns="0">
            <a:spAutoFit/>
          </a:bodyPr>
          <a:lstStyle/>
          <a:p>
            <a:pPr algn="l">
              <a:lnSpc>
                <a:spcPts val="3681"/>
              </a:lnSpc>
            </a:pPr>
            <a:r>
              <a:rPr lang="en-US" sz="2165">
                <a:solidFill>
                  <a:srgbClr val="0F4662"/>
                </a:solidFill>
                <a:latin typeface="Montserrat"/>
                <a:ea typeface="Montserrat"/>
                <a:cs typeface="Montserrat"/>
                <a:sym typeface="Montserrat"/>
              </a:rPr>
              <a:t>🙏 Thank You to Our Supporters &amp; Inspirations</a:t>
            </a:r>
          </a:p>
          <a:p>
            <a:pPr algn="l">
              <a:lnSpc>
                <a:spcPts val="3681"/>
              </a:lnSpc>
            </a:pPr>
          </a:p>
          <a:p>
            <a:pPr algn="l">
              <a:lnSpc>
                <a:spcPts val="3681"/>
              </a:lnSpc>
            </a:pPr>
            <a:r>
              <a:rPr lang="en-US" sz="2165">
                <a:solidFill>
                  <a:srgbClr val="0F4662"/>
                </a:solidFill>
                <a:latin typeface="Montserrat"/>
                <a:ea typeface="Montserrat"/>
                <a:cs typeface="Montserrat"/>
                <a:sym typeface="Montserrat"/>
              </a:rPr>
              <a:t>🔹 Open-Source Community – Gratitude to the developers behind Twikit, NetworkX, Matplotlib, Seaborn, and Plotly, whose tools made this analysis possible.</a:t>
            </a:r>
          </a:p>
          <a:p>
            <a:pPr algn="l">
              <a:lnSpc>
                <a:spcPts val="3681"/>
              </a:lnSpc>
            </a:pPr>
          </a:p>
          <a:p>
            <a:pPr algn="l">
              <a:lnSpc>
                <a:spcPts val="3681"/>
              </a:lnSpc>
            </a:pPr>
            <a:r>
              <a:rPr lang="en-US" sz="2165">
                <a:solidFill>
                  <a:srgbClr val="0F4662"/>
                </a:solidFill>
                <a:latin typeface="Montserrat"/>
                <a:ea typeface="Montserrat"/>
                <a:cs typeface="Montserrat"/>
                <a:sym typeface="Montserrat"/>
              </a:rPr>
              <a:t>🔹 Python &amp; Data Science Community – Appreciation for the vast knowledge shared by developers, researchers, and educators in the Python ecosystem.</a:t>
            </a:r>
          </a:p>
          <a:p>
            <a:pPr algn="l">
              <a:lnSpc>
                <a:spcPts val="3681"/>
              </a:lnSpc>
            </a:pPr>
          </a:p>
          <a:p>
            <a:pPr algn="l" marL="0" indent="0" lvl="0">
              <a:lnSpc>
                <a:spcPts val="3681"/>
              </a:lnSpc>
            </a:pPr>
            <a:r>
              <a:rPr lang="en-US" sz="2165">
                <a:solidFill>
                  <a:srgbClr val="0F4662"/>
                </a:solidFill>
                <a:latin typeface="Montserrat"/>
                <a:ea typeface="Montserrat"/>
                <a:cs typeface="Montserrat"/>
                <a:sym typeface="Montserrat"/>
              </a:rPr>
              <a:t>🔹 Inspiration from Chadwick Boseman – His legacy continues to inspire meaningful conversations, and this analysis is a tribute to the global impact he made.</a:t>
            </a:r>
          </a:p>
        </p:txBody>
      </p:sp>
      <p:sp>
        <p:nvSpPr>
          <p:cNvPr name="AutoShape 3" id="3"/>
          <p:cNvSpPr/>
          <p:nvPr/>
        </p:nvSpPr>
        <p:spPr>
          <a:xfrm>
            <a:off x="5830743" y="9133350"/>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14999521" y="1435025"/>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Acknowledgments</a:t>
            </a:r>
          </a:p>
        </p:txBody>
      </p:sp>
      <p:sp>
        <p:nvSpPr>
          <p:cNvPr name="Freeform 6" id="6"/>
          <p:cNvSpPr/>
          <p:nvPr/>
        </p:nvSpPr>
        <p:spPr>
          <a:xfrm flipH="false" flipV="false" rot="0">
            <a:off x="1445970" y="9008400"/>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7570600" y="114252"/>
            <a:ext cx="651386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465047" y="1389313"/>
            <a:ext cx="16230600" cy="4067175"/>
          </a:xfrm>
          <a:prstGeom prst="rect">
            <a:avLst/>
          </a:prstGeom>
        </p:spPr>
        <p:txBody>
          <a:bodyPr anchor="t" rtlCol="false" tIns="0" lIns="0" bIns="0" rIns="0">
            <a:spAutoFit/>
          </a:bodyPr>
          <a:lstStyle/>
          <a:p>
            <a:pPr algn="ctr">
              <a:lnSpc>
                <a:spcPts val="4079"/>
              </a:lnSpc>
            </a:pPr>
            <a:r>
              <a:rPr lang="en-US" sz="2400">
                <a:solidFill>
                  <a:srgbClr val="0F4662"/>
                </a:solidFill>
                <a:latin typeface="Montserrat"/>
                <a:ea typeface="Montserrat"/>
                <a:cs typeface="Montserrat"/>
                <a:sym typeface="Montserrat"/>
              </a:rPr>
              <a:t>🔹 </a:t>
            </a:r>
            <a:r>
              <a:rPr lang="en-US" sz="2400" b="true">
                <a:solidFill>
                  <a:srgbClr val="0F4662"/>
                </a:solidFill>
                <a:latin typeface="Montserrat Bold"/>
                <a:ea typeface="Montserrat Bold"/>
                <a:cs typeface="Montserrat Bold"/>
                <a:sym typeface="Montserrat Bold"/>
              </a:rPr>
              <a:t>Key Takeaways</a:t>
            </a:r>
          </a:p>
          <a:p>
            <a:pPr algn="ctr">
              <a:lnSpc>
                <a:spcPts val="4079"/>
              </a:lnSpc>
            </a:pPr>
            <a:r>
              <a:rPr lang="en-US" sz="2400">
                <a:solidFill>
                  <a:srgbClr val="0F4662"/>
                </a:solidFill>
                <a:latin typeface="Montserrat"/>
                <a:ea typeface="Montserrat"/>
                <a:cs typeface="Montserrat"/>
                <a:sym typeface="Montserrat"/>
              </a:rPr>
              <a:t>📊</a:t>
            </a:r>
            <a:r>
              <a:rPr lang="en-US" sz="2400" b="true">
                <a:solidFill>
                  <a:srgbClr val="0F4662"/>
                </a:solidFill>
                <a:latin typeface="Montserrat Bold"/>
                <a:ea typeface="Montserrat Bold"/>
                <a:cs typeface="Montserrat Bold"/>
                <a:sym typeface="Montserrat Bold"/>
              </a:rPr>
              <a:t> Influence is concentrated</a:t>
            </a:r>
            <a:r>
              <a:rPr lang="en-US" sz="2400">
                <a:solidFill>
                  <a:srgbClr val="0F4662"/>
                </a:solidFill>
                <a:latin typeface="Montserrat"/>
                <a:ea typeface="Montserrat"/>
                <a:cs typeface="Montserrat"/>
                <a:sym typeface="Montserrat"/>
              </a:rPr>
              <a:t> – Most engagement happens within a few key users before rapidly decaying.</a:t>
            </a:r>
          </a:p>
          <a:p>
            <a:pPr algn="ctr">
              <a:lnSpc>
                <a:spcPts val="4079"/>
              </a:lnSpc>
            </a:pPr>
            <a:r>
              <a:rPr lang="en-US" sz="2400">
                <a:solidFill>
                  <a:srgbClr val="0F4662"/>
                </a:solidFill>
                <a:latin typeface="Montserrat"/>
                <a:ea typeface="Montserrat"/>
                <a:cs typeface="Montserrat"/>
                <a:sym typeface="Montserrat"/>
              </a:rPr>
              <a:t>🔗</a:t>
            </a:r>
            <a:r>
              <a:rPr lang="en-US" sz="2400" b="true">
                <a:solidFill>
                  <a:srgbClr val="0F4662"/>
                </a:solidFill>
                <a:latin typeface="Montserrat Bold"/>
                <a:ea typeface="Montserrat Bold"/>
                <a:cs typeface="Montserrat Bold"/>
                <a:sym typeface="Montserrat Bold"/>
              </a:rPr>
              <a:t> Communities</a:t>
            </a:r>
            <a:r>
              <a:rPr lang="en-US" sz="2400">
                <a:solidFill>
                  <a:srgbClr val="0F4662"/>
                </a:solidFill>
                <a:latin typeface="Montserrat"/>
                <a:ea typeface="Montserrat"/>
                <a:cs typeface="Montserrat"/>
                <a:sym typeface="Montserrat"/>
              </a:rPr>
              <a:t> form around shared interests &amp; emotions – </a:t>
            </a:r>
            <a:r>
              <a:rPr lang="en-US" sz="2400" b="true">
                <a:solidFill>
                  <a:srgbClr val="0F4662"/>
                </a:solidFill>
                <a:latin typeface="Montserrat Bold"/>
                <a:ea typeface="Montserrat Bold"/>
                <a:cs typeface="Montserrat Bold"/>
                <a:sym typeface="Montserrat Bold"/>
              </a:rPr>
              <a:t>Sentiment trends</a:t>
            </a:r>
            <a:r>
              <a:rPr lang="en-US" sz="2400">
                <a:solidFill>
                  <a:srgbClr val="0F4662"/>
                </a:solidFill>
                <a:latin typeface="Montserrat"/>
                <a:ea typeface="Montserrat"/>
                <a:cs typeface="Montserrat"/>
                <a:sym typeface="Montserrat"/>
              </a:rPr>
              <a:t> shaped the network’s structure.</a:t>
            </a:r>
          </a:p>
          <a:p>
            <a:pPr algn="ctr">
              <a:lnSpc>
                <a:spcPts val="4079"/>
              </a:lnSpc>
            </a:pPr>
            <a:r>
              <a:rPr lang="en-US" sz="2400">
                <a:solidFill>
                  <a:srgbClr val="0F4662"/>
                </a:solidFill>
                <a:latin typeface="Montserrat"/>
                <a:ea typeface="Montserrat"/>
                <a:cs typeface="Montserrat"/>
                <a:sym typeface="Montserrat"/>
              </a:rPr>
              <a:t>🎯 </a:t>
            </a:r>
            <a:r>
              <a:rPr lang="en-US" sz="2400" b="true">
                <a:solidFill>
                  <a:srgbClr val="0F4662"/>
                </a:solidFill>
                <a:latin typeface="Montserrat Bold"/>
                <a:ea typeface="Montserrat Bold"/>
                <a:cs typeface="Montserrat Bold"/>
                <a:sym typeface="Montserrat Bold"/>
              </a:rPr>
              <a:t>Key influencers</a:t>
            </a:r>
            <a:r>
              <a:rPr lang="en-US" sz="2400">
                <a:solidFill>
                  <a:srgbClr val="0F4662"/>
                </a:solidFill>
                <a:latin typeface="Montserrat"/>
                <a:ea typeface="Montserrat"/>
                <a:cs typeface="Montserrat"/>
                <a:sym typeface="Montserrat"/>
              </a:rPr>
              <a:t> like </a:t>
            </a:r>
            <a:r>
              <a:rPr lang="en-US" sz="2400" b="true">
                <a:solidFill>
                  <a:srgbClr val="0F4662"/>
                </a:solidFill>
                <a:latin typeface="Montserrat Bold"/>
                <a:ea typeface="Montserrat Bold"/>
                <a:cs typeface="Montserrat Bold"/>
                <a:sym typeface="Montserrat Bold"/>
              </a:rPr>
              <a:t>Marvel Studios</a:t>
            </a:r>
            <a:r>
              <a:rPr lang="en-US" sz="2400">
                <a:solidFill>
                  <a:srgbClr val="0F4662"/>
                </a:solidFill>
                <a:latin typeface="Montserrat"/>
                <a:ea typeface="Montserrat"/>
                <a:cs typeface="Montserrat"/>
                <a:sym typeface="Montserrat"/>
              </a:rPr>
              <a:t> bridge communities – Information flows through a few highly connected nodes.</a:t>
            </a:r>
          </a:p>
          <a:p>
            <a:pPr algn="ctr" marL="0" indent="0" lvl="0">
              <a:lnSpc>
                <a:spcPts val="4079"/>
              </a:lnSpc>
            </a:pPr>
            <a:r>
              <a:rPr lang="en-US" sz="2400">
                <a:solidFill>
                  <a:srgbClr val="0F4662"/>
                </a:solidFill>
                <a:latin typeface="Montserrat"/>
                <a:ea typeface="Montserrat"/>
                <a:cs typeface="Montserrat"/>
                <a:sym typeface="Montserrat"/>
              </a:rPr>
              <a:t>📉 </a:t>
            </a:r>
            <a:r>
              <a:rPr lang="en-US" b="true" sz="2400">
                <a:solidFill>
                  <a:srgbClr val="0F4662"/>
                </a:solidFill>
                <a:latin typeface="Montserrat Bold"/>
                <a:ea typeface="Montserrat Bold"/>
                <a:cs typeface="Montserrat Bold"/>
                <a:sym typeface="Montserrat Bold"/>
              </a:rPr>
              <a:t>Engagement</a:t>
            </a:r>
            <a:r>
              <a:rPr lang="en-US" sz="2400">
                <a:solidFill>
                  <a:srgbClr val="0F4662"/>
                </a:solidFill>
                <a:latin typeface="Montserrat"/>
                <a:ea typeface="Montserrat"/>
                <a:cs typeface="Montserrat"/>
                <a:sym typeface="Montserrat"/>
              </a:rPr>
              <a:t> weakens beyond 2–3 hops – Influence fades quickly as it spreads through the network.</a:t>
            </a:r>
          </a:p>
        </p:txBody>
      </p:sp>
      <p:sp>
        <p:nvSpPr>
          <p:cNvPr name="AutoShape 4" id="4"/>
          <p:cNvSpPr/>
          <p:nvPr/>
        </p:nvSpPr>
        <p:spPr>
          <a:xfrm>
            <a:off x="6071281" y="1237567"/>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6077882" y="9553638"/>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779623"/>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903444" y="6235103"/>
            <a:ext cx="16841116" cy="2143125"/>
          </a:xfrm>
          <a:prstGeom prst="rect">
            <a:avLst/>
          </a:prstGeom>
        </p:spPr>
        <p:txBody>
          <a:bodyPr anchor="t" rtlCol="false" tIns="0" lIns="0" bIns="0" rIns="0">
            <a:spAutoFit/>
          </a:bodyPr>
          <a:lstStyle/>
          <a:p>
            <a:pPr algn="ctr">
              <a:lnSpc>
                <a:spcPts val="4249"/>
              </a:lnSpc>
            </a:pPr>
            <a:r>
              <a:rPr lang="en-US" sz="2499">
                <a:solidFill>
                  <a:srgbClr val="0F4662"/>
                </a:solidFill>
                <a:latin typeface="Montserrat"/>
                <a:ea typeface="Montserrat"/>
                <a:cs typeface="Montserrat"/>
                <a:sym typeface="Montserrat"/>
              </a:rPr>
              <a:t>💬 </a:t>
            </a:r>
            <a:r>
              <a:rPr lang="en-US" sz="2499">
                <a:solidFill>
                  <a:srgbClr val="0F4662"/>
                </a:solidFill>
                <a:latin typeface="Montserrat"/>
                <a:ea typeface="Montserrat"/>
                <a:cs typeface="Montserrat"/>
                <a:sym typeface="Montserrat"/>
              </a:rPr>
              <a:t> </a:t>
            </a:r>
            <a:r>
              <a:rPr lang="en-US" sz="2499" b="true">
                <a:solidFill>
                  <a:srgbClr val="0F4662"/>
                </a:solidFill>
                <a:latin typeface="Montserrat Bold"/>
                <a:ea typeface="Montserrat Bold"/>
                <a:cs typeface="Montserrat Bold"/>
                <a:sym typeface="Montserrat Bold"/>
              </a:rPr>
              <a:t>Final Thought </a:t>
            </a:r>
          </a:p>
          <a:p>
            <a:pPr algn="ctr" marL="0" indent="0" lvl="0">
              <a:lnSpc>
                <a:spcPts val="4419"/>
              </a:lnSpc>
            </a:pPr>
            <a:r>
              <a:rPr lang="en-US" b="true" sz="2599">
                <a:solidFill>
                  <a:srgbClr val="0F4662"/>
                </a:solidFill>
                <a:latin typeface="Montserrat Bold"/>
                <a:ea typeface="Montserrat Bold"/>
                <a:cs typeface="Montserrat Bold"/>
                <a:sym typeface="Montserrat Bold"/>
              </a:rPr>
              <a:t>Digital influence is more than just numbers—it’s about voices, connections, and the stories we share. The legacy of Chadwick Boseman and the conversations sparked by his work remind us that impact transcends platforms, echoing across communities and generations.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342518" y="2377493"/>
            <a:ext cx="9960491" cy="4346575"/>
          </a:xfrm>
          <a:prstGeom prst="rect">
            <a:avLst/>
          </a:prstGeom>
        </p:spPr>
        <p:txBody>
          <a:bodyPr anchor="t" rtlCol="false" tIns="0" lIns="0" bIns="0" rIns="0">
            <a:spAutoFit/>
          </a:bodyPr>
          <a:lstStyle/>
          <a:p>
            <a:pPr algn="l" marL="561339" indent="-280669" lvl="1">
              <a:lnSpc>
                <a:spcPts val="4419"/>
              </a:lnSpc>
              <a:buFont typeface="Arial"/>
              <a:buChar char="•"/>
            </a:pPr>
            <a:r>
              <a:rPr lang="en-US" sz="2599">
                <a:solidFill>
                  <a:srgbClr val="0F4662"/>
                </a:solidFill>
                <a:latin typeface="Montserrat"/>
                <a:ea typeface="Montserrat"/>
                <a:cs typeface="Montserrat"/>
                <a:sym typeface="Montserrat"/>
              </a:rPr>
              <a:t>Understand the global X conversation about Chadwick Boseman’s passing.</a:t>
            </a:r>
          </a:p>
          <a:p>
            <a:pPr algn="l" marL="561339" indent="-280669" lvl="1">
              <a:lnSpc>
                <a:spcPts val="4419"/>
              </a:lnSpc>
              <a:buFont typeface="Arial"/>
              <a:buChar char="•"/>
            </a:pPr>
            <a:r>
              <a:rPr lang="en-US" sz="2599">
                <a:solidFill>
                  <a:srgbClr val="0F4662"/>
                </a:solidFill>
                <a:latin typeface="Montserrat"/>
                <a:ea typeface="Montserrat"/>
                <a:cs typeface="Montserrat"/>
                <a:sym typeface="Montserrat"/>
              </a:rPr>
              <a:t>Analyze community structures and influential users.</a:t>
            </a:r>
          </a:p>
          <a:p>
            <a:pPr algn="l" marL="561339" indent="-280669" lvl="1">
              <a:lnSpc>
                <a:spcPts val="4419"/>
              </a:lnSpc>
              <a:buFont typeface="Arial"/>
              <a:buChar char="•"/>
            </a:pPr>
            <a:r>
              <a:rPr lang="en-US" sz="2599">
                <a:solidFill>
                  <a:srgbClr val="0F4662"/>
                </a:solidFill>
                <a:latin typeface="Montserrat"/>
                <a:ea typeface="Montserrat"/>
                <a:cs typeface="Montserrat"/>
                <a:sym typeface="Montserrat"/>
              </a:rPr>
              <a:t>Investigate sentiment trends and influence propagation within the network.</a:t>
            </a:r>
          </a:p>
          <a:p>
            <a:pPr algn="l" marL="561339" indent="-280669" lvl="1">
              <a:lnSpc>
                <a:spcPts val="4419"/>
              </a:lnSpc>
              <a:buFont typeface="Arial"/>
              <a:buChar char="•"/>
            </a:pPr>
            <a:r>
              <a:rPr lang="en-US" sz="2599">
                <a:solidFill>
                  <a:srgbClr val="0F4662"/>
                </a:solidFill>
                <a:latin typeface="Montserrat"/>
                <a:ea typeface="Montserrat"/>
                <a:cs typeface="Montserrat"/>
                <a:sym typeface="Montserrat"/>
              </a:rPr>
              <a:t>Provide data-driven visualizations of X's reaction to this deeply impactful news.</a:t>
            </a:r>
          </a:p>
          <a:p>
            <a:pPr algn="ctr">
              <a:lnSpc>
                <a:spcPts val="4079"/>
              </a:lnSpc>
            </a:pPr>
          </a:p>
        </p:txBody>
      </p:sp>
      <p:sp>
        <p:nvSpPr>
          <p:cNvPr name="AutoShape 3" id="3"/>
          <p:cNvSpPr/>
          <p:nvPr/>
        </p:nvSpPr>
        <p:spPr>
          <a:xfrm>
            <a:off x="5897880" y="209174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1559974"/>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Objectives</a:t>
            </a:r>
          </a:p>
        </p:txBody>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1793771"/>
            <a:ext cx="10854310" cy="25241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Montserrat"/>
                <a:ea typeface="Montserrat"/>
                <a:cs typeface="Montserrat"/>
                <a:sym typeface="Montserrat"/>
              </a:rPr>
              <a:t>How We Gathered the Data:</a:t>
            </a:r>
          </a:p>
          <a:p>
            <a:pPr algn="l" marL="1036320" indent="-345440" lvl="2">
              <a:lnSpc>
                <a:spcPts val="4079"/>
              </a:lnSpc>
              <a:buFont typeface="Arial"/>
              <a:buChar char="⚬"/>
            </a:pPr>
            <a:r>
              <a:rPr lang="en-US" sz="2400">
                <a:solidFill>
                  <a:srgbClr val="0F4662"/>
                </a:solidFill>
                <a:latin typeface="Montserrat"/>
                <a:ea typeface="Montserrat"/>
                <a:cs typeface="Montserrat"/>
                <a:sym typeface="Montserrat"/>
              </a:rPr>
              <a:t>Used Twikit ( not the Twitter API) to scrape tweets.</a:t>
            </a:r>
          </a:p>
          <a:p>
            <a:pPr algn="l" marL="1036320" indent="-345440" lvl="2">
              <a:lnSpc>
                <a:spcPts val="4079"/>
              </a:lnSpc>
              <a:buFont typeface="Arial"/>
              <a:buChar char="⚬"/>
            </a:pPr>
            <a:r>
              <a:rPr lang="en-US" sz="2400">
                <a:solidFill>
                  <a:srgbClr val="0F4662"/>
                </a:solidFill>
                <a:latin typeface="Montserrat"/>
                <a:ea typeface="Montserrat"/>
                <a:cs typeface="Montserrat"/>
                <a:sym typeface="Montserrat"/>
              </a:rPr>
              <a:t>Focused on Chandwick Boseman, Black Panther, and Wakanda Forever.</a:t>
            </a:r>
          </a:p>
          <a:p>
            <a:pPr algn="l" marL="1036320" indent="-345440" lvl="2">
              <a:lnSpc>
                <a:spcPts val="4079"/>
              </a:lnSpc>
              <a:buFont typeface="Arial"/>
              <a:buChar char="⚬"/>
            </a:pPr>
            <a:r>
              <a:rPr lang="en-US" sz="2400">
                <a:solidFill>
                  <a:srgbClr val="0F4662"/>
                </a:solidFill>
                <a:latin typeface="Montserrat"/>
                <a:ea typeface="Montserrat"/>
                <a:cs typeface="Montserrat"/>
                <a:sym typeface="Montserrat"/>
              </a:rPr>
              <a:t>Data collection period: September 19, 2020- October 29, 2022.</a:t>
            </a:r>
          </a:p>
        </p:txBody>
      </p:sp>
      <p:sp>
        <p:nvSpPr>
          <p:cNvPr name="AutoShape 3" id="3"/>
          <p:cNvSpPr/>
          <p:nvPr/>
        </p:nvSpPr>
        <p:spPr>
          <a:xfrm>
            <a:off x="1028700" y="172302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28700" y="9220200"/>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1028700" y="599709"/>
            <a:ext cx="1136142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 Collection Methodology</a:t>
            </a:r>
          </a:p>
        </p:txBody>
      </p:sp>
      <p:sp>
        <p:nvSpPr>
          <p:cNvPr name="Freeform 6" id="6"/>
          <p:cNvSpPr/>
          <p:nvPr/>
        </p:nvSpPr>
        <p:spPr>
          <a:xfrm flipH="false" flipV="false" rot="0">
            <a:off x="8304001" y="9400884"/>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223715" y="4213121"/>
            <a:ext cx="10894151" cy="2381250"/>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Montserrat"/>
                <a:ea typeface="Montserrat"/>
                <a:cs typeface="Montserrat"/>
                <a:sym typeface="Montserrat"/>
              </a:rPr>
              <a:t>Query Used:</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(#ChadwickBoseman OR "Wakanda Forever" OR "Black Panther" OR "TChalla" OR "Marvel") (passed away OR death OR tribute OR film OR premiere OR actor OR legacy OR RIP) since:2020-09-19 until:2022-10-29</a:t>
            </a:r>
          </a:p>
          <a:p>
            <a:pPr algn="l">
              <a:lnSpc>
                <a:spcPts val="4079"/>
              </a:lnSpc>
            </a:pPr>
          </a:p>
        </p:txBody>
      </p:sp>
      <p:sp>
        <p:nvSpPr>
          <p:cNvPr name="TextBox 8" id="8"/>
          <p:cNvSpPr txBox="true"/>
          <p:nvPr/>
        </p:nvSpPr>
        <p:spPr>
          <a:xfrm rot="0">
            <a:off x="904829" y="6381750"/>
            <a:ext cx="9960491" cy="20097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Montserrat"/>
                <a:ea typeface="Montserrat"/>
                <a:cs typeface="Montserrat"/>
                <a:sym typeface="Montserrat"/>
              </a:rPr>
              <a:t>Total tweets collected: 7879</a:t>
            </a:r>
          </a:p>
          <a:p>
            <a:pPr algn="l" marL="518160" indent="-259080" lvl="1">
              <a:lnSpc>
                <a:spcPts val="4079"/>
              </a:lnSpc>
              <a:buFont typeface="Arial"/>
              <a:buChar char="•"/>
            </a:pPr>
            <a:r>
              <a:rPr lang="en-US" sz="2400">
                <a:solidFill>
                  <a:srgbClr val="0F4662"/>
                </a:solidFill>
                <a:latin typeface="Montserrat"/>
                <a:ea typeface="Montserrat"/>
                <a:cs typeface="Montserrat"/>
                <a:sym typeface="Montserrat"/>
              </a:rPr>
              <a:t>Metadata: Usernames, retweet counts, favorites, timestamps, and user details.</a:t>
            </a:r>
          </a:p>
          <a:p>
            <a:pPr algn="l">
              <a:lnSpc>
                <a:spcPts val="407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230271" y="2019300"/>
            <a:ext cx="9960491" cy="7197725"/>
          </a:xfrm>
          <a:prstGeom prst="rect">
            <a:avLst/>
          </a:prstGeom>
        </p:spPr>
        <p:txBody>
          <a:bodyPr anchor="t" rtlCol="false" tIns="0" lIns="0" bIns="0" rIns="0">
            <a:spAutoFit/>
          </a:bodyPr>
          <a:lstStyle/>
          <a:p>
            <a:pPr algn="l">
              <a:lnSpc>
                <a:spcPts val="4249"/>
              </a:lnSpc>
            </a:pPr>
            <a:r>
              <a:rPr lang="en-US" sz="2499" b="true">
                <a:solidFill>
                  <a:srgbClr val="0F4662"/>
                </a:solidFill>
                <a:latin typeface="Montserrat Bold"/>
                <a:ea typeface="Montserrat Bold"/>
                <a:cs typeface="Montserrat Bold"/>
                <a:sym typeface="Montserrat Bold"/>
              </a:rPr>
              <a:t>📌 Key Preprocessing Steps:</a:t>
            </a:r>
          </a:p>
          <a:p>
            <a:pPr algn="l">
              <a:lnSpc>
                <a:spcPts val="4249"/>
              </a:lnSpc>
            </a:pPr>
          </a:p>
          <a:p>
            <a:pPr algn="l">
              <a:lnSpc>
                <a:spcPts val="4079"/>
              </a:lnSpc>
            </a:pPr>
            <a:r>
              <a:rPr lang="en-US" sz="2400">
                <a:solidFill>
                  <a:srgbClr val="0F4662"/>
                </a:solidFill>
                <a:latin typeface="Montserrat"/>
                <a:ea typeface="Montserrat"/>
                <a:cs typeface="Montserrat"/>
                <a:sym typeface="Montserrat"/>
              </a:rPr>
              <a:t>🧹 </a:t>
            </a:r>
            <a:r>
              <a:rPr lang="en-US" sz="2400" b="true">
                <a:solidFill>
                  <a:srgbClr val="0F4662"/>
                </a:solidFill>
                <a:latin typeface="Montserrat Bold"/>
                <a:ea typeface="Montserrat Bold"/>
                <a:cs typeface="Montserrat Bold"/>
                <a:sym typeface="Montserrat Bold"/>
              </a:rPr>
              <a:t>Data Cleaning</a:t>
            </a:r>
            <a:r>
              <a:rPr lang="en-US" sz="2400">
                <a:solidFill>
                  <a:srgbClr val="0F4662"/>
                </a:solidFill>
                <a:latin typeface="Montserrat"/>
                <a:ea typeface="Montserrat"/>
                <a:cs typeface="Montserrat"/>
                <a:sym typeface="Montserrat"/>
              </a:rPr>
              <a:t>: Removed missing values, standardized text, and filtered bot-generated content.</a:t>
            </a:r>
          </a:p>
          <a:p>
            <a:pPr algn="l">
              <a:lnSpc>
                <a:spcPts val="4079"/>
              </a:lnSpc>
            </a:pPr>
            <a:r>
              <a:rPr lang="en-US" sz="2400">
                <a:solidFill>
                  <a:srgbClr val="0F4662"/>
                </a:solidFill>
                <a:latin typeface="Montserrat"/>
                <a:ea typeface="Montserrat"/>
                <a:cs typeface="Montserrat"/>
                <a:sym typeface="Montserrat"/>
              </a:rPr>
              <a:t>🔗</a:t>
            </a:r>
            <a:r>
              <a:rPr lang="en-US" sz="2400" b="true">
                <a:solidFill>
                  <a:srgbClr val="0F4662"/>
                </a:solidFill>
                <a:latin typeface="Montserrat Bold"/>
                <a:ea typeface="Montserrat Bold"/>
                <a:cs typeface="Montserrat Bold"/>
                <a:sym typeface="Montserrat Bold"/>
              </a:rPr>
              <a:t> Network Construction</a:t>
            </a:r>
            <a:r>
              <a:rPr lang="en-US" sz="2400">
                <a:solidFill>
                  <a:srgbClr val="0F4662"/>
                </a:solidFill>
                <a:latin typeface="Montserrat"/>
                <a:ea typeface="Montserrat"/>
                <a:cs typeface="Montserrat"/>
                <a:sym typeface="Montserrat"/>
              </a:rPr>
              <a:t>: Built a directed graph, extracted nodes/edges, and eliminated invalid connections.</a:t>
            </a:r>
          </a:p>
          <a:p>
            <a:pPr algn="l">
              <a:lnSpc>
                <a:spcPts val="4079"/>
              </a:lnSpc>
            </a:pPr>
            <a:r>
              <a:rPr lang="en-US" sz="2400">
                <a:solidFill>
                  <a:srgbClr val="0F4662"/>
                </a:solidFill>
                <a:latin typeface="Montserrat"/>
                <a:ea typeface="Montserrat"/>
                <a:cs typeface="Montserrat"/>
                <a:sym typeface="Montserrat"/>
              </a:rPr>
              <a:t>🔗</a:t>
            </a:r>
            <a:r>
              <a:rPr lang="en-US" sz="2400" b="true">
                <a:solidFill>
                  <a:srgbClr val="0F4662"/>
                </a:solidFill>
                <a:latin typeface="Montserrat Bold"/>
                <a:ea typeface="Montserrat Bold"/>
                <a:cs typeface="Montserrat Bold"/>
                <a:sym typeface="Montserrat Bold"/>
              </a:rPr>
              <a:t>Subgraph Analysis</a:t>
            </a:r>
            <a:r>
              <a:rPr lang="en-US" sz="2400">
                <a:solidFill>
                  <a:srgbClr val="0F4662"/>
                </a:solidFill>
                <a:latin typeface="Montserrat"/>
                <a:ea typeface="Montserrat"/>
                <a:cs typeface="Montserrat"/>
                <a:sym typeface="Montserrat"/>
              </a:rPr>
              <a:t>: Isolated influential user groups, verified referenced users, and applied community detection.</a:t>
            </a:r>
          </a:p>
          <a:p>
            <a:pPr algn="l">
              <a:lnSpc>
                <a:spcPts val="4079"/>
              </a:lnSpc>
            </a:pPr>
            <a:r>
              <a:rPr lang="en-US" sz="2400">
                <a:solidFill>
                  <a:srgbClr val="0F4662"/>
                </a:solidFill>
                <a:latin typeface="Montserrat"/>
                <a:ea typeface="Montserrat"/>
                <a:cs typeface="Montserrat"/>
                <a:sym typeface="Montserrat"/>
              </a:rPr>
              <a:t>📊 </a:t>
            </a:r>
            <a:r>
              <a:rPr lang="en-US" sz="2400" b="true">
                <a:solidFill>
                  <a:srgbClr val="0F4662"/>
                </a:solidFill>
                <a:latin typeface="Montserrat Bold"/>
                <a:ea typeface="Montserrat Bold"/>
                <a:cs typeface="Montserrat Bold"/>
                <a:sym typeface="Montserrat Bold"/>
              </a:rPr>
              <a:t>Feature Engineering</a:t>
            </a:r>
            <a:r>
              <a:rPr lang="en-US" sz="2400">
                <a:solidFill>
                  <a:srgbClr val="0F4662"/>
                </a:solidFill>
                <a:latin typeface="Montserrat"/>
                <a:ea typeface="Montserrat"/>
                <a:cs typeface="Montserrat"/>
                <a:sym typeface="Montserrat"/>
              </a:rPr>
              <a:t>: Calculated centrality metrics, engagement scores, and influence decay rates.</a:t>
            </a:r>
          </a:p>
          <a:p>
            <a:pPr algn="l">
              <a:lnSpc>
                <a:spcPts val="4079"/>
              </a:lnSpc>
            </a:pPr>
            <a:r>
              <a:rPr lang="en-US" sz="2400">
                <a:solidFill>
                  <a:srgbClr val="0F4662"/>
                </a:solidFill>
                <a:latin typeface="Montserrat"/>
                <a:ea typeface="Montserrat"/>
                <a:cs typeface="Montserrat"/>
                <a:sym typeface="Montserrat"/>
              </a:rPr>
              <a:t>💾 </a:t>
            </a:r>
            <a:r>
              <a:rPr lang="en-US" sz="2400" b="true">
                <a:solidFill>
                  <a:srgbClr val="0F4662"/>
                </a:solidFill>
                <a:latin typeface="Montserrat Bold"/>
                <a:ea typeface="Montserrat Bold"/>
                <a:cs typeface="Montserrat Bold"/>
                <a:sym typeface="Montserrat Bold"/>
              </a:rPr>
              <a:t>Data Export &amp; Reports</a:t>
            </a:r>
            <a:r>
              <a:rPr lang="en-US" sz="2400">
                <a:solidFill>
                  <a:srgbClr val="0F4662"/>
                </a:solidFill>
                <a:latin typeface="Montserrat"/>
                <a:ea typeface="Montserrat"/>
                <a:cs typeface="Montserrat"/>
                <a:sym typeface="Montserrat"/>
              </a:rPr>
              <a:t>: Saved cleaned network files, community analysis, and influence tracking datasets.</a:t>
            </a:r>
          </a:p>
          <a:p>
            <a:pPr algn="l">
              <a:lnSpc>
                <a:spcPts val="4079"/>
              </a:lnSpc>
            </a:pPr>
          </a:p>
          <a:p>
            <a:pPr algn="l" marL="0" indent="0" lvl="0">
              <a:lnSpc>
                <a:spcPts val="4079"/>
              </a:lnSpc>
            </a:pPr>
          </a:p>
        </p:txBody>
      </p:sp>
      <p:sp>
        <p:nvSpPr>
          <p:cNvPr name="AutoShape 3" id="3"/>
          <p:cNvSpPr/>
          <p:nvPr/>
        </p:nvSpPr>
        <p:spPr>
          <a:xfrm>
            <a:off x="11395275" y="1066800"/>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620381" y="9741523"/>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790480" y="428942"/>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 Preprocessing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23987" y="2112799"/>
            <a:ext cx="12134173" cy="5422452"/>
          </a:xfrm>
          <a:prstGeom prst="rect">
            <a:avLst/>
          </a:prstGeom>
        </p:spPr>
        <p:txBody>
          <a:bodyPr anchor="t" rtlCol="false" tIns="0" lIns="0" bIns="0" rIns="0">
            <a:spAutoFit/>
          </a:bodyPr>
          <a:lstStyle/>
          <a:p>
            <a:pPr algn="l">
              <a:lnSpc>
                <a:spcPts val="3902"/>
              </a:lnSpc>
            </a:pPr>
            <a:r>
              <a:rPr lang="en-US" sz="2295" b="true">
                <a:solidFill>
                  <a:srgbClr val="0F4662"/>
                </a:solidFill>
                <a:latin typeface="Montserrat Bold"/>
                <a:ea typeface="Montserrat Bold"/>
                <a:cs typeface="Montserrat Bold"/>
                <a:sym typeface="Montserrat Bold"/>
              </a:rPr>
              <a:t>🔹 Key Insights from Twitter Network Construction</a:t>
            </a:r>
          </a:p>
          <a:p>
            <a:pPr algn="l">
              <a:lnSpc>
                <a:spcPts val="3902"/>
              </a:lnSpc>
            </a:pPr>
          </a:p>
          <a:p>
            <a:pPr algn="l">
              <a:lnSpc>
                <a:spcPts val="3577"/>
              </a:lnSpc>
            </a:pPr>
            <a:r>
              <a:rPr lang="en-US" sz="2104">
                <a:solidFill>
                  <a:srgbClr val="0F4662"/>
                </a:solidFill>
                <a:latin typeface="Montserrat"/>
                <a:ea typeface="Montserrat"/>
                <a:cs typeface="Montserrat"/>
                <a:sym typeface="Montserrat"/>
              </a:rPr>
              <a:t>✅ </a:t>
            </a:r>
            <a:r>
              <a:rPr lang="en-US" sz="2104" b="true">
                <a:solidFill>
                  <a:srgbClr val="0F4662"/>
                </a:solidFill>
                <a:latin typeface="Montserrat Bold"/>
                <a:ea typeface="Montserrat Bold"/>
                <a:cs typeface="Montserrat Bold"/>
                <a:sym typeface="Montserrat Bold"/>
              </a:rPr>
              <a:t>Built a Directed Graph</a:t>
            </a:r>
            <a:r>
              <a:rPr lang="en-US" sz="2104">
                <a:solidFill>
                  <a:srgbClr val="0F4662"/>
                </a:solidFill>
                <a:latin typeface="Montserrat"/>
                <a:ea typeface="Montserrat"/>
                <a:cs typeface="Montserrat"/>
                <a:sym typeface="Montserrat"/>
              </a:rPr>
              <a:t> – Nodes represent users, and edges represent mentions, retweets, and replies.</a:t>
            </a:r>
          </a:p>
          <a:p>
            <a:pPr algn="l">
              <a:lnSpc>
                <a:spcPts val="3577"/>
              </a:lnSpc>
            </a:pPr>
            <a:r>
              <a:rPr lang="en-US" sz="2104">
                <a:solidFill>
                  <a:srgbClr val="0F4662"/>
                </a:solidFill>
                <a:latin typeface="Montserrat"/>
                <a:ea typeface="Montserrat"/>
                <a:cs typeface="Montserrat"/>
                <a:sym typeface="Montserrat"/>
              </a:rPr>
              <a:t>✅ </a:t>
            </a:r>
            <a:r>
              <a:rPr lang="en-US" sz="2104" b="true">
                <a:solidFill>
                  <a:srgbClr val="0F4662"/>
                </a:solidFill>
                <a:latin typeface="Montserrat Bold"/>
                <a:ea typeface="Montserrat Bold"/>
                <a:cs typeface="Montserrat Bold"/>
                <a:sym typeface="Montserrat Bold"/>
              </a:rPr>
              <a:t>Computed Centrality Metrics</a:t>
            </a:r>
            <a:r>
              <a:rPr lang="en-US" sz="2104">
                <a:solidFill>
                  <a:srgbClr val="0F4662"/>
                </a:solidFill>
                <a:latin typeface="Montserrat"/>
                <a:ea typeface="Montserrat"/>
                <a:cs typeface="Montserrat"/>
                <a:sym typeface="Montserrat"/>
              </a:rPr>
              <a:t> – Identified key influencers using Degree, Betweenness, and Closeness centrality.</a:t>
            </a:r>
          </a:p>
          <a:p>
            <a:pPr algn="l">
              <a:lnSpc>
                <a:spcPts val="3577"/>
              </a:lnSpc>
            </a:pPr>
            <a:r>
              <a:rPr lang="en-US" sz="2104">
                <a:solidFill>
                  <a:srgbClr val="0F4662"/>
                </a:solidFill>
                <a:latin typeface="Montserrat"/>
                <a:ea typeface="Montserrat"/>
                <a:cs typeface="Montserrat"/>
                <a:sym typeface="Montserrat"/>
              </a:rPr>
              <a:t>✅ </a:t>
            </a:r>
            <a:r>
              <a:rPr lang="en-US" sz="2104" b="true">
                <a:solidFill>
                  <a:srgbClr val="0F4662"/>
                </a:solidFill>
                <a:latin typeface="Montserrat Bold"/>
                <a:ea typeface="Montserrat Bold"/>
                <a:cs typeface="Montserrat Bold"/>
                <a:sym typeface="Montserrat Bold"/>
              </a:rPr>
              <a:t>Applied Community Detection</a:t>
            </a:r>
            <a:r>
              <a:rPr lang="en-US" sz="2104">
                <a:solidFill>
                  <a:srgbClr val="0F4662"/>
                </a:solidFill>
                <a:latin typeface="Montserrat"/>
                <a:ea typeface="Montserrat"/>
                <a:cs typeface="Montserrat"/>
                <a:sym typeface="Montserrat"/>
              </a:rPr>
              <a:t> – Used the Louvain algorithm to identify engagement clusters.</a:t>
            </a:r>
          </a:p>
          <a:p>
            <a:pPr algn="l">
              <a:lnSpc>
                <a:spcPts val="3577"/>
              </a:lnSpc>
            </a:pPr>
            <a:r>
              <a:rPr lang="en-US" sz="2104">
                <a:solidFill>
                  <a:srgbClr val="0F4662"/>
                </a:solidFill>
                <a:latin typeface="Montserrat"/>
                <a:ea typeface="Montserrat"/>
                <a:cs typeface="Montserrat"/>
                <a:sym typeface="Montserrat"/>
              </a:rPr>
              <a:t>✅</a:t>
            </a:r>
            <a:r>
              <a:rPr lang="en-US" sz="2104" b="true">
                <a:solidFill>
                  <a:srgbClr val="0F4662"/>
                </a:solidFill>
                <a:latin typeface="Montserrat Bold"/>
                <a:ea typeface="Montserrat Bold"/>
                <a:cs typeface="Montserrat Bold"/>
                <a:sym typeface="Montserrat Bold"/>
              </a:rPr>
              <a:t> Analyzed Influence Spread</a:t>
            </a:r>
            <a:r>
              <a:rPr lang="en-US" sz="2104">
                <a:solidFill>
                  <a:srgbClr val="0F4662"/>
                </a:solidFill>
                <a:latin typeface="Montserrat"/>
                <a:ea typeface="Montserrat"/>
                <a:cs typeface="Montserrat"/>
                <a:sym typeface="Montserrat"/>
              </a:rPr>
              <a:t> – Mapped how information propagates and modeled influence decay over hops.</a:t>
            </a:r>
          </a:p>
          <a:p>
            <a:pPr algn="l">
              <a:lnSpc>
                <a:spcPts val="3577"/>
              </a:lnSpc>
            </a:pPr>
            <a:r>
              <a:rPr lang="en-US" sz="2104">
                <a:solidFill>
                  <a:srgbClr val="0F4662"/>
                </a:solidFill>
                <a:latin typeface="Montserrat"/>
                <a:ea typeface="Montserrat"/>
                <a:cs typeface="Montserrat"/>
                <a:sym typeface="Montserrat"/>
              </a:rPr>
              <a:t>✅ </a:t>
            </a:r>
            <a:r>
              <a:rPr lang="en-US" sz="2104" b="true">
                <a:solidFill>
                  <a:srgbClr val="0F4662"/>
                </a:solidFill>
                <a:latin typeface="Montserrat Bold"/>
                <a:ea typeface="Montserrat Bold"/>
                <a:cs typeface="Montserrat Bold"/>
                <a:sym typeface="Montserrat Bold"/>
              </a:rPr>
              <a:t>Final Visualizations &amp; Reports</a:t>
            </a:r>
            <a:r>
              <a:rPr lang="en-US" sz="2104">
                <a:solidFill>
                  <a:srgbClr val="0F4662"/>
                </a:solidFill>
                <a:latin typeface="Montserrat"/>
                <a:ea typeface="Montserrat"/>
                <a:cs typeface="Montserrat"/>
                <a:sym typeface="Montserrat"/>
              </a:rPr>
              <a:t> – Created network diagrams, engagement heatmaps, and influence decay models.</a:t>
            </a:r>
          </a:p>
        </p:txBody>
      </p:sp>
      <p:sp>
        <p:nvSpPr>
          <p:cNvPr name="AutoShape 3" id="3"/>
          <p:cNvSpPr/>
          <p:nvPr/>
        </p:nvSpPr>
        <p:spPr>
          <a:xfrm>
            <a:off x="423987" y="152187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10767060" y="9904572"/>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14797424" y="1310075"/>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23987" y="349810"/>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Network Construction</a:t>
            </a:r>
          </a:p>
        </p:txBody>
      </p:sp>
      <p:sp>
        <p:nvSpPr>
          <p:cNvPr name="Freeform 7" id="7"/>
          <p:cNvSpPr/>
          <p:nvPr/>
        </p:nvSpPr>
        <p:spPr>
          <a:xfrm flipH="false" flipV="false" rot="0">
            <a:off x="423987"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817434" y="1943865"/>
            <a:ext cx="9960491" cy="898525"/>
          </a:xfrm>
          <a:prstGeom prst="rect">
            <a:avLst/>
          </a:prstGeom>
        </p:spPr>
        <p:txBody>
          <a:bodyPr anchor="t" rtlCol="false" tIns="0" lIns="0" bIns="0" rIns="0">
            <a:spAutoFit/>
          </a:bodyPr>
          <a:lstStyle/>
          <a:p>
            <a:pPr algn="l">
              <a:lnSpc>
                <a:spcPts val="3740"/>
              </a:lnSpc>
            </a:pPr>
            <a:r>
              <a:rPr lang="en-US" sz="2200">
                <a:solidFill>
                  <a:srgbClr val="0F4662"/>
                </a:solidFill>
                <a:latin typeface="Montserrat"/>
                <a:ea typeface="Montserrat"/>
                <a:cs typeface="Montserrat"/>
                <a:sym typeface="Montserrat"/>
              </a:rPr>
              <a:t>We used the VADER sentiment analysis tool to reveal a nuanced emotional response across communities</a:t>
            </a:r>
          </a:p>
        </p:txBody>
      </p:sp>
      <p:sp>
        <p:nvSpPr>
          <p:cNvPr name="AutoShape 3" id="3"/>
          <p:cNvSpPr/>
          <p:nvPr/>
        </p:nvSpPr>
        <p:spPr>
          <a:xfrm>
            <a:off x="917634" y="172302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917634" y="9779623"/>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236864" y="1435025"/>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68705"/>
          </a:xfrm>
          <a:prstGeom prst="rect">
            <a:avLst/>
          </a:prstGeom>
        </p:spPr>
        <p:txBody>
          <a:bodyPr anchor="t" rtlCol="false" tIns="0" lIns="0" bIns="0" rIns="0">
            <a:spAutoFit/>
          </a:bodyPr>
          <a:lstStyle/>
          <a:p>
            <a:pPr algn="l" marL="0" indent="0" lvl="0">
              <a:lnSpc>
                <a:spcPts val="8819"/>
              </a:lnSpc>
              <a:spcBef>
                <a:spcPct val="0"/>
              </a:spcBef>
            </a:pPr>
            <a:r>
              <a:rPr lang="en-US" b="true" sz="6300" i="true">
                <a:solidFill>
                  <a:srgbClr val="0F4662"/>
                </a:solidFill>
                <a:latin typeface="Cormorant Garamond Bold Italics"/>
                <a:ea typeface="Cormorant Garamond Bold Italics"/>
                <a:cs typeface="Cormorant Garamond Bold Italics"/>
                <a:sym typeface="Cormorant Garamond Bold Italics"/>
              </a:rPr>
              <a:t>Sentiment Analysis</a:t>
            </a:r>
          </a:p>
        </p:txBody>
      </p:sp>
      <p:sp>
        <p:nvSpPr>
          <p:cNvPr name="Freeform 7" id="7"/>
          <p:cNvSpPr/>
          <p:nvPr/>
        </p:nvSpPr>
        <p:spPr>
          <a:xfrm flipH="false" flipV="false" rot="0">
            <a:off x="8236864" y="9654673"/>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817434" y="3192590"/>
            <a:ext cx="9960491" cy="1752600"/>
          </a:xfrm>
          <a:prstGeom prst="rect">
            <a:avLst/>
          </a:prstGeom>
        </p:spPr>
        <p:txBody>
          <a:bodyPr anchor="t" rtlCol="false" tIns="0" lIns="0" bIns="0" rIns="0">
            <a:spAutoFit/>
          </a:bodyPr>
          <a:lstStyle/>
          <a:p>
            <a:pPr algn="l" marL="453392" indent="-226696" lvl="1">
              <a:lnSpc>
                <a:spcPts val="3570"/>
              </a:lnSpc>
              <a:buFont typeface="Arial"/>
              <a:buChar char="•"/>
            </a:pPr>
            <a:r>
              <a:rPr lang="en-US" sz="2100">
                <a:solidFill>
                  <a:srgbClr val="0F4662"/>
                </a:solidFill>
                <a:latin typeface="Montserrat"/>
                <a:ea typeface="Montserrat"/>
                <a:cs typeface="Montserrat"/>
                <a:sym typeface="Montserrat"/>
              </a:rPr>
              <a:t>Predominantly Neutral:</a:t>
            </a:r>
          </a:p>
          <a:p>
            <a:pPr algn="l" marL="906783" indent="-302261" lvl="2">
              <a:lnSpc>
                <a:spcPts val="3570"/>
              </a:lnSpc>
              <a:buFont typeface="Arial"/>
              <a:buChar char="⚬"/>
            </a:pPr>
            <a:r>
              <a:rPr lang="en-US" sz="2100">
                <a:solidFill>
                  <a:srgbClr val="0F4662"/>
                </a:solidFill>
                <a:latin typeface="Montserrat"/>
                <a:ea typeface="Montserrat"/>
                <a:cs typeface="Montserrat"/>
                <a:sym typeface="Montserrat"/>
              </a:rPr>
              <a:t>Most tweets expressed neutral sentiment (scores 0.6–0.9).</a:t>
            </a:r>
          </a:p>
          <a:p>
            <a:pPr algn="l" marL="906783" indent="-302261" lvl="2">
              <a:lnSpc>
                <a:spcPts val="3570"/>
              </a:lnSpc>
              <a:buFont typeface="Arial"/>
              <a:buChar char="⚬"/>
            </a:pPr>
            <a:r>
              <a:rPr lang="en-US" sz="2100">
                <a:solidFill>
                  <a:srgbClr val="0F4662"/>
                </a:solidFill>
                <a:latin typeface="Montserrat"/>
                <a:ea typeface="Montserrat"/>
                <a:cs typeface="Montserrat"/>
                <a:sym typeface="Montserrat"/>
              </a:rPr>
              <a:t>Included factual or informative content: condolences, news sharing, and discussions of Boseman’s work</a:t>
            </a:r>
          </a:p>
        </p:txBody>
      </p:sp>
      <p:sp>
        <p:nvSpPr>
          <p:cNvPr name="TextBox 9" id="9"/>
          <p:cNvSpPr txBox="true"/>
          <p:nvPr/>
        </p:nvSpPr>
        <p:spPr>
          <a:xfrm rot="0">
            <a:off x="917634" y="5235065"/>
            <a:ext cx="9960491" cy="1365250"/>
          </a:xfrm>
          <a:prstGeom prst="rect">
            <a:avLst/>
          </a:prstGeom>
        </p:spPr>
        <p:txBody>
          <a:bodyPr anchor="t" rtlCol="false" tIns="0" lIns="0" bIns="0" rIns="0">
            <a:spAutoFit/>
          </a:bodyPr>
          <a:lstStyle/>
          <a:p>
            <a:pPr algn="l" marL="474981" indent="-237491" lvl="1">
              <a:lnSpc>
                <a:spcPts val="3740"/>
              </a:lnSpc>
              <a:buFont typeface="Arial"/>
              <a:buChar char="•"/>
            </a:pPr>
            <a:r>
              <a:rPr lang="en-US" sz="2200">
                <a:solidFill>
                  <a:srgbClr val="0F4662"/>
                </a:solidFill>
                <a:latin typeface="Montserrat"/>
                <a:ea typeface="Montserrat"/>
                <a:cs typeface="Montserrat"/>
                <a:sym typeface="Montserrat"/>
              </a:rPr>
              <a:t>Negative Sentiment:</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Significant presence (scores 0.1–0.2).</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Reflected sadness, grief, and shock over his passing.</a:t>
            </a:r>
          </a:p>
        </p:txBody>
      </p:sp>
      <p:sp>
        <p:nvSpPr>
          <p:cNvPr name="TextBox 10" id="10"/>
          <p:cNvSpPr txBox="true"/>
          <p:nvPr/>
        </p:nvSpPr>
        <p:spPr>
          <a:xfrm rot="0">
            <a:off x="917634" y="7130540"/>
            <a:ext cx="9960491" cy="1949450"/>
          </a:xfrm>
          <a:prstGeom prst="rect">
            <a:avLst/>
          </a:prstGeom>
        </p:spPr>
        <p:txBody>
          <a:bodyPr anchor="t" rtlCol="false" tIns="0" lIns="0" bIns="0" rIns="0">
            <a:spAutoFit/>
          </a:bodyPr>
          <a:lstStyle/>
          <a:p>
            <a:pPr algn="l" marL="496571" indent="-248285" lvl="1">
              <a:lnSpc>
                <a:spcPts val="3910"/>
              </a:lnSpc>
              <a:buFont typeface="Arial"/>
              <a:buChar char="•"/>
            </a:pPr>
            <a:r>
              <a:rPr lang="en-US" sz="2300">
                <a:solidFill>
                  <a:srgbClr val="0F4662"/>
                </a:solidFill>
                <a:latin typeface="Montserrat"/>
                <a:ea typeface="Montserrat"/>
                <a:cs typeface="Montserrat"/>
                <a:sym typeface="Montserrat"/>
              </a:rPr>
              <a:t>Positive Sentiment:</a:t>
            </a:r>
          </a:p>
          <a:p>
            <a:pPr algn="l" marL="993141" indent="-331047" lvl="2">
              <a:lnSpc>
                <a:spcPts val="3910"/>
              </a:lnSpc>
              <a:buFont typeface="Arial"/>
              <a:buChar char="⚬"/>
            </a:pPr>
            <a:r>
              <a:rPr lang="en-US" sz="2300">
                <a:solidFill>
                  <a:srgbClr val="0F4662"/>
                </a:solidFill>
                <a:latin typeface="Montserrat"/>
                <a:ea typeface="Montserrat"/>
                <a:cs typeface="Montserrat"/>
                <a:sym typeface="Montserrat"/>
              </a:rPr>
              <a:t>Less common (scores mostly below 0.2).</a:t>
            </a:r>
          </a:p>
          <a:p>
            <a:pPr algn="l" marL="993141" indent="-331047" lvl="2">
              <a:lnSpc>
                <a:spcPts val="3910"/>
              </a:lnSpc>
              <a:buFont typeface="Arial"/>
              <a:buChar char="⚬"/>
            </a:pPr>
            <a:r>
              <a:rPr lang="en-US" sz="2300">
                <a:solidFill>
                  <a:srgbClr val="0F4662"/>
                </a:solidFill>
                <a:latin typeface="Montserrat"/>
                <a:ea typeface="Montserrat"/>
                <a:cs typeface="Montserrat"/>
                <a:sym typeface="Montserrat"/>
              </a:rPr>
              <a:t>Highlighted celebrations of Boseman’s life, achievements, and legacy.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16137" y="1338736"/>
            <a:ext cx="9960491" cy="2298700"/>
          </a:xfrm>
          <a:prstGeom prst="rect">
            <a:avLst/>
          </a:prstGeom>
        </p:spPr>
        <p:txBody>
          <a:bodyPr anchor="t" rtlCol="false" tIns="0" lIns="0" bIns="0" rIns="0">
            <a:spAutoFit/>
          </a:bodyPr>
          <a:lstStyle/>
          <a:p>
            <a:pPr algn="l" marL="474981" indent="-237491" lvl="1">
              <a:lnSpc>
                <a:spcPts val="3740"/>
              </a:lnSpc>
              <a:buAutoNum type="arabicPeriod" startAt="1"/>
            </a:pPr>
            <a:r>
              <a:rPr lang="en-US" b="true" sz="2200">
                <a:solidFill>
                  <a:srgbClr val="0F4662"/>
                </a:solidFill>
                <a:latin typeface="Montserrat Bold"/>
                <a:ea typeface="Montserrat Bold"/>
                <a:cs typeface="Montserrat Bold"/>
                <a:sym typeface="Montserrat Bold"/>
              </a:rPr>
              <a:t>Community Sentiment Trends</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Neutral sentiment dominates most communities, reflecting factual discussions &amp; condolences.</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Some communities lean negative (grief, shock), while others are positive (celebrating Boseman’s legacy)</a:t>
            </a:r>
          </a:p>
        </p:txBody>
      </p:sp>
      <p:sp>
        <p:nvSpPr>
          <p:cNvPr name="AutoShape 3" id="3"/>
          <p:cNvSpPr/>
          <p:nvPr/>
        </p:nvSpPr>
        <p:spPr>
          <a:xfrm>
            <a:off x="12715268" y="1028700"/>
            <a:ext cx="5265286" cy="38100"/>
          </a:xfrm>
          <a:prstGeom prst="line">
            <a:avLst/>
          </a:prstGeom>
          <a:ln cap="flat" w="76200">
            <a:solidFill>
              <a:srgbClr val="0F4662"/>
            </a:solidFill>
            <a:prstDash val="solid"/>
            <a:headEnd type="none" len="sm" w="sm"/>
            <a:tailEnd type="none" len="sm" w="sm"/>
          </a:ln>
        </p:spPr>
      </p:sp>
      <p:sp>
        <p:nvSpPr>
          <p:cNvPr name="AutoShape 4" id="4"/>
          <p:cNvSpPr/>
          <p:nvPr/>
        </p:nvSpPr>
        <p:spPr>
          <a:xfrm>
            <a:off x="216137" y="9817723"/>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216137" y="200661"/>
            <a:ext cx="12062224" cy="828039"/>
          </a:xfrm>
          <a:prstGeom prst="rect">
            <a:avLst/>
          </a:prstGeom>
        </p:spPr>
        <p:txBody>
          <a:bodyPr anchor="t" rtlCol="false" tIns="0" lIns="0" bIns="0" rIns="0">
            <a:spAutoFit/>
          </a:bodyPr>
          <a:lstStyle/>
          <a:p>
            <a:pPr algn="l" marL="0" indent="0" lvl="0">
              <a:lnSpc>
                <a:spcPts val="6860"/>
              </a:lnSpc>
              <a:spcBef>
                <a:spcPct val="0"/>
              </a:spcBef>
            </a:pPr>
            <a:r>
              <a:rPr lang="en-US" b="true" sz="4900" i="true">
                <a:solidFill>
                  <a:srgbClr val="0F4662"/>
                </a:solidFill>
                <a:latin typeface="Cormorant Garamond Bold Italics"/>
                <a:ea typeface="Cormorant Garamond Bold Italics"/>
                <a:cs typeface="Cormorant Garamond Bold Italics"/>
                <a:sym typeface="Cormorant Garamond Bold Italics"/>
              </a:rPr>
              <a:t>Key Insights from Community &amp; Influence Analysis</a:t>
            </a:r>
          </a:p>
        </p:txBody>
      </p:sp>
      <p:sp>
        <p:nvSpPr>
          <p:cNvPr name="TextBox 6" id="6"/>
          <p:cNvSpPr txBox="true"/>
          <p:nvPr/>
        </p:nvSpPr>
        <p:spPr>
          <a:xfrm rot="0">
            <a:off x="216137" y="4244975"/>
            <a:ext cx="9960491" cy="1831975"/>
          </a:xfrm>
          <a:prstGeom prst="rect">
            <a:avLst/>
          </a:prstGeom>
        </p:spPr>
        <p:txBody>
          <a:bodyPr anchor="t" rtlCol="false" tIns="0" lIns="0" bIns="0" rIns="0">
            <a:spAutoFit/>
          </a:bodyPr>
          <a:lstStyle/>
          <a:p>
            <a:pPr algn="l">
              <a:lnSpc>
                <a:spcPts val="3740"/>
              </a:lnSpc>
            </a:pPr>
            <a:r>
              <a:rPr lang="en-US" sz="2200">
                <a:solidFill>
                  <a:srgbClr val="0F4662"/>
                </a:solidFill>
                <a:latin typeface="Montserrat"/>
                <a:ea typeface="Montserrat"/>
                <a:cs typeface="Montserrat"/>
                <a:sym typeface="Montserrat"/>
              </a:rPr>
              <a:t>2. </a:t>
            </a:r>
            <a:r>
              <a:rPr lang="en-US" sz="2200" b="true">
                <a:solidFill>
                  <a:srgbClr val="0F4662"/>
                </a:solidFill>
                <a:latin typeface="Montserrat Bold"/>
                <a:ea typeface="Montserrat Bold"/>
                <a:cs typeface="Montserrat Bold"/>
                <a:sym typeface="Montserrat Bold"/>
              </a:rPr>
              <a:t>Isolated Community Structures</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97.8% of interactions happen within the same community.</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Low cross-community engagement, indicating limited information spread and possible echo chambers.</a:t>
            </a:r>
          </a:p>
        </p:txBody>
      </p:sp>
      <p:sp>
        <p:nvSpPr>
          <p:cNvPr name="TextBox 7" id="7"/>
          <p:cNvSpPr txBox="true"/>
          <p:nvPr/>
        </p:nvSpPr>
        <p:spPr>
          <a:xfrm rot="0">
            <a:off x="216137" y="6391275"/>
            <a:ext cx="9960491" cy="2765425"/>
          </a:xfrm>
          <a:prstGeom prst="rect">
            <a:avLst/>
          </a:prstGeom>
        </p:spPr>
        <p:txBody>
          <a:bodyPr anchor="t" rtlCol="false" tIns="0" lIns="0" bIns="0" rIns="0">
            <a:spAutoFit/>
          </a:bodyPr>
          <a:lstStyle/>
          <a:p>
            <a:pPr algn="l">
              <a:lnSpc>
                <a:spcPts val="3740"/>
              </a:lnSpc>
            </a:pPr>
            <a:r>
              <a:rPr lang="en-US" sz="2200">
                <a:solidFill>
                  <a:srgbClr val="0F4662"/>
                </a:solidFill>
                <a:latin typeface="Montserrat"/>
                <a:ea typeface="Montserrat"/>
                <a:cs typeface="Montserrat"/>
                <a:sym typeface="Montserrat"/>
              </a:rPr>
              <a:t>3. </a:t>
            </a:r>
            <a:r>
              <a:rPr lang="en-US" sz="2200" b="true">
                <a:solidFill>
                  <a:srgbClr val="0F4662"/>
                </a:solidFill>
                <a:latin typeface="Montserrat Bold"/>
                <a:ea typeface="Montserrat Bold"/>
                <a:cs typeface="Montserrat Bold"/>
                <a:sym typeface="Montserrat Bold"/>
              </a:rPr>
              <a:t>Key Influencers &amp; Information Flow</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Marvel Studios is the central bridge connecting different communities.</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Other key influencers: DiscussingFilm, FandomWire spread information widely.</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Most other users have low influence beyond their own groups.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16137" y="1149325"/>
            <a:ext cx="13936107" cy="2111374"/>
          </a:xfrm>
          <a:prstGeom prst="rect">
            <a:avLst/>
          </a:prstGeom>
        </p:spPr>
        <p:txBody>
          <a:bodyPr anchor="t" rtlCol="false" tIns="0" lIns="0" bIns="0" rIns="0">
            <a:spAutoFit/>
          </a:bodyPr>
          <a:lstStyle/>
          <a:p>
            <a:pPr algn="l" marL="431802" indent="-215901" lvl="1">
              <a:lnSpc>
                <a:spcPts val="3400"/>
              </a:lnSpc>
              <a:buAutoNum type="arabicPeriod" startAt="1"/>
            </a:pPr>
            <a:r>
              <a:rPr lang="en-US" b="true" sz="2000">
                <a:solidFill>
                  <a:srgbClr val="0F4662"/>
                </a:solidFill>
                <a:latin typeface="Montserrat Bold"/>
                <a:ea typeface="Montserrat Bold"/>
                <a:cs typeface="Montserrat Bold"/>
                <a:sym typeface="Montserrat Bold"/>
              </a:rPr>
              <a:t>Influence Decay Across Hops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 Engagement drops significantly after 2–3 hops, meaning most retweets happen close to the original tweet before losing momentum.</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 Marvel Studios, DiscussingFilm, and FandomWire act as key amplifiers, but their influence weakens as tweets spread further.</a:t>
            </a:r>
          </a:p>
        </p:txBody>
      </p:sp>
      <p:sp>
        <p:nvSpPr>
          <p:cNvPr name="AutoShape 3" id="3"/>
          <p:cNvSpPr/>
          <p:nvPr/>
        </p:nvSpPr>
        <p:spPr>
          <a:xfrm>
            <a:off x="11488313" y="1066800"/>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216137" y="9817723"/>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216137" y="200661"/>
            <a:ext cx="12062224" cy="828039"/>
          </a:xfrm>
          <a:prstGeom prst="rect">
            <a:avLst/>
          </a:prstGeom>
        </p:spPr>
        <p:txBody>
          <a:bodyPr anchor="t" rtlCol="false" tIns="0" lIns="0" bIns="0" rIns="0">
            <a:spAutoFit/>
          </a:bodyPr>
          <a:lstStyle/>
          <a:p>
            <a:pPr algn="l" marL="0" indent="0" lvl="0">
              <a:lnSpc>
                <a:spcPts val="6860"/>
              </a:lnSpc>
              <a:spcBef>
                <a:spcPct val="0"/>
              </a:spcBef>
            </a:pPr>
            <a:r>
              <a:rPr lang="en-US" b="true" sz="4900" i="true">
                <a:solidFill>
                  <a:srgbClr val="0F4662"/>
                </a:solidFill>
                <a:latin typeface="Cormorant Garamond Bold Italics"/>
                <a:ea typeface="Cormorant Garamond Bold Italics"/>
                <a:cs typeface="Cormorant Garamond Bold Italics"/>
                <a:sym typeface="Cormorant Garamond Bold Italics"/>
              </a:rPr>
              <a:t>Influence Propagation &amp; Sentiment Shifts Over Time</a:t>
            </a:r>
          </a:p>
        </p:txBody>
      </p:sp>
      <p:sp>
        <p:nvSpPr>
          <p:cNvPr name="TextBox 6" id="6"/>
          <p:cNvSpPr txBox="true"/>
          <p:nvPr/>
        </p:nvSpPr>
        <p:spPr>
          <a:xfrm rot="0">
            <a:off x="216137" y="3462637"/>
            <a:ext cx="13787101" cy="3397249"/>
          </a:xfrm>
          <a:prstGeom prst="rect">
            <a:avLst/>
          </a:prstGeom>
        </p:spPr>
        <p:txBody>
          <a:bodyPr anchor="t" rtlCol="false" tIns="0" lIns="0" bIns="0" rIns="0">
            <a:spAutoFit/>
          </a:bodyPr>
          <a:lstStyle/>
          <a:p>
            <a:pPr algn="l">
              <a:lnSpc>
                <a:spcPts val="3400"/>
              </a:lnSpc>
            </a:pPr>
            <a:r>
              <a:rPr lang="en-US" sz="2000">
                <a:solidFill>
                  <a:srgbClr val="0F4662"/>
                </a:solidFill>
                <a:latin typeface="Montserrat"/>
                <a:ea typeface="Montserrat"/>
                <a:cs typeface="Montserrat"/>
                <a:sym typeface="Montserrat"/>
              </a:rPr>
              <a:t>2. </a:t>
            </a:r>
            <a:r>
              <a:rPr lang="en-US" sz="2000" b="true">
                <a:solidFill>
                  <a:srgbClr val="0F4662"/>
                </a:solidFill>
                <a:latin typeface="Montserrat Bold"/>
                <a:ea typeface="Montserrat Bold"/>
                <a:cs typeface="Montserrat Bold"/>
                <a:sym typeface="Montserrat Bold"/>
              </a:rPr>
              <a:t>Sentiment Peaks &amp; Emotional Shifts Over Time</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 Major spikes in sentiment correlate with key events: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August 2021 &amp; 2022: Peaks likely due to Boseman’s death anniversary, triggering widespread emotional responses.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Mid-2021: Spikes during movie-related announcements, driving increased engagement and emotional discussions.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Fluctuations show waves of grief and celebration, indicating dynamic community reactions to cultural moments.</a:t>
            </a:r>
          </a:p>
        </p:txBody>
      </p:sp>
      <p:sp>
        <p:nvSpPr>
          <p:cNvPr name="TextBox 7" id="7"/>
          <p:cNvSpPr txBox="true"/>
          <p:nvPr/>
        </p:nvSpPr>
        <p:spPr>
          <a:xfrm rot="0">
            <a:off x="216137" y="7052298"/>
            <a:ext cx="12690703" cy="2765425"/>
          </a:xfrm>
          <a:prstGeom prst="rect">
            <a:avLst/>
          </a:prstGeom>
        </p:spPr>
        <p:txBody>
          <a:bodyPr anchor="t" rtlCol="false" tIns="0" lIns="0" bIns="0" rIns="0">
            <a:spAutoFit/>
          </a:bodyPr>
          <a:lstStyle/>
          <a:p>
            <a:pPr algn="l">
              <a:lnSpc>
                <a:spcPts val="3740"/>
              </a:lnSpc>
            </a:pPr>
            <a:r>
              <a:rPr lang="en-US" sz="2200">
                <a:solidFill>
                  <a:srgbClr val="0F4662"/>
                </a:solidFill>
                <a:latin typeface="Montserrat"/>
                <a:ea typeface="Montserrat"/>
                <a:cs typeface="Montserrat"/>
                <a:sym typeface="Montserrat"/>
              </a:rPr>
              <a:t>3.</a:t>
            </a:r>
            <a:r>
              <a:rPr lang="en-US" sz="2200" b="true">
                <a:solidFill>
                  <a:srgbClr val="0F4662"/>
                </a:solidFill>
                <a:latin typeface="Montserrat Bold"/>
                <a:ea typeface="Montserrat Bold"/>
                <a:cs typeface="Montserrat Bold"/>
                <a:sym typeface="Montserrat Bold"/>
              </a:rPr>
              <a:t>Network Bridges &amp; Cross-Community Impact</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 Marvel Studios is the strongest bridge, connecting otherwise isolated communities and driving major conversations.</a:t>
            </a:r>
          </a:p>
          <a:p>
            <a:pPr algn="l" marL="949962" indent="-316654" lvl="2">
              <a:lnSpc>
                <a:spcPts val="3740"/>
              </a:lnSpc>
              <a:buFont typeface="Arial"/>
              <a:buChar char="⚬"/>
            </a:pPr>
            <a:r>
              <a:rPr lang="en-US" sz="2200">
                <a:solidFill>
                  <a:srgbClr val="0F4662"/>
                </a:solidFill>
                <a:latin typeface="Montserrat"/>
                <a:ea typeface="Montserrat"/>
                <a:cs typeface="Montserrat"/>
                <a:sym typeface="Montserrat"/>
              </a:rPr>
              <a:t>🛑 Low cross-community interaction (97.8% of interactions remain within the same groups), suggesting echo chambers where ideas circulate within rather than between communities.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16137" y="1204993"/>
            <a:ext cx="14283326" cy="1269999"/>
          </a:xfrm>
          <a:prstGeom prst="rect">
            <a:avLst/>
          </a:prstGeom>
        </p:spPr>
        <p:txBody>
          <a:bodyPr anchor="t" rtlCol="false" tIns="0" lIns="0" bIns="0" rIns="0">
            <a:spAutoFit/>
          </a:bodyPr>
          <a:lstStyle/>
          <a:p>
            <a:pPr algn="l" marL="453392" indent="-226696" lvl="1">
              <a:lnSpc>
                <a:spcPts val="3570"/>
              </a:lnSpc>
              <a:buAutoNum type="arabicPeriod" startAt="1"/>
            </a:pPr>
            <a:r>
              <a:rPr lang="en-US" b="true" sz="2100">
                <a:solidFill>
                  <a:srgbClr val="0F4662"/>
                </a:solidFill>
                <a:latin typeface="Montserrat Bold"/>
                <a:ea typeface="Montserrat Bold"/>
                <a:cs typeface="Montserrat Bold"/>
                <a:sym typeface="Montserrat Bold"/>
              </a:rPr>
              <a:t>Data Issues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Cleaning &amp; Formatting Errors- Missing nodes, duplicate data, Unicode issues disrupted analysis.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Engagement Gaps - Missing values &amp; conversion errors required fixes.</a:t>
            </a:r>
          </a:p>
        </p:txBody>
      </p:sp>
      <p:sp>
        <p:nvSpPr>
          <p:cNvPr name="AutoShape 3" id="3"/>
          <p:cNvSpPr/>
          <p:nvPr/>
        </p:nvSpPr>
        <p:spPr>
          <a:xfrm>
            <a:off x="12592786" y="1028700"/>
            <a:ext cx="5387767" cy="38100"/>
          </a:xfrm>
          <a:prstGeom prst="line">
            <a:avLst/>
          </a:prstGeom>
          <a:ln cap="flat" w="76200">
            <a:solidFill>
              <a:srgbClr val="0F4662"/>
            </a:solidFill>
            <a:prstDash val="solid"/>
            <a:headEnd type="none" len="sm" w="sm"/>
            <a:tailEnd type="none" len="sm" w="sm"/>
          </a:ln>
        </p:spPr>
      </p:sp>
      <p:sp>
        <p:nvSpPr>
          <p:cNvPr name="AutoShape 4" id="4"/>
          <p:cNvSpPr/>
          <p:nvPr/>
        </p:nvSpPr>
        <p:spPr>
          <a:xfrm>
            <a:off x="216137" y="9817723"/>
            <a:ext cx="6492240"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216137" y="200661"/>
            <a:ext cx="12062224" cy="828039"/>
          </a:xfrm>
          <a:prstGeom prst="rect">
            <a:avLst/>
          </a:prstGeom>
        </p:spPr>
        <p:txBody>
          <a:bodyPr anchor="t" rtlCol="false" tIns="0" lIns="0" bIns="0" rIns="0">
            <a:spAutoFit/>
          </a:bodyPr>
          <a:lstStyle/>
          <a:p>
            <a:pPr algn="l" marL="0" indent="0" lvl="0">
              <a:lnSpc>
                <a:spcPts val="6860"/>
              </a:lnSpc>
              <a:spcBef>
                <a:spcPct val="0"/>
              </a:spcBef>
            </a:pPr>
            <a:r>
              <a:rPr lang="en-US" b="true" sz="4900" i="true">
                <a:solidFill>
                  <a:srgbClr val="0F4662"/>
                </a:solidFill>
                <a:latin typeface="Cormorant Garamond Bold Italics"/>
                <a:ea typeface="Cormorant Garamond Bold Italics"/>
                <a:cs typeface="Cormorant Garamond Bold Italics"/>
                <a:sym typeface="Cormorant Garamond Bold Italics"/>
              </a:rPr>
              <a:t>Challenges in Twitter ‘X’ Network Analysis</a:t>
            </a:r>
          </a:p>
        </p:txBody>
      </p:sp>
      <p:sp>
        <p:nvSpPr>
          <p:cNvPr name="TextBox 6" id="6"/>
          <p:cNvSpPr txBox="true"/>
          <p:nvPr/>
        </p:nvSpPr>
        <p:spPr>
          <a:xfrm rot="0">
            <a:off x="314272" y="2690893"/>
            <a:ext cx="12788210" cy="1269999"/>
          </a:xfrm>
          <a:prstGeom prst="rect">
            <a:avLst/>
          </a:prstGeom>
        </p:spPr>
        <p:txBody>
          <a:bodyPr anchor="t" rtlCol="false" tIns="0" lIns="0" bIns="0" rIns="0">
            <a:spAutoFit/>
          </a:bodyPr>
          <a:lstStyle/>
          <a:p>
            <a:pPr algn="l">
              <a:lnSpc>
                <a:spcPts val="3570"/>
              </a:lnSpc>
            </a:pPr>
            <a:r>
              <a:rPr lang="en-US" sz="2100">
                <a:solidFill>
                  <a:srgbClr val="0F4662"/>
                </a:solidFill>
                <a:latin typeface="Montserrat"/>
                <a:ea typeface="Montserrat"/>
                <a:cs typeface="Montserrat"/>
                <a:sym typeface="Montserrat"/>
              </a:rPr>
              <a:t>2. </a:t>
            </a:r>
            <a:r>
              <a:rPr lang="en-US" sz="2100" b="true">
                <a:solidFill>
                  <a:srgbClr val="0F4662"/>
                </a:solidFill>
                <a:latin typeface="Montserrat Bold"/>
                <a:ea typeface="Montserrat Bold"/>
                <a:cs typeface="Montserrat Bold"/>
                <a:sym typeface="Montserrat Bold"/>
              </a:rPr>
              <a:t>Network &amp; Influence Problems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Tracking Influence Paths - Some key users had zero influence due to filtering inconsistencies.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Disconnected Communities - Isolated groups affected propagation analysis.</a:t>
            </a:r>
          </a:p>
        </p:txBody>
      </p:sp>
      <p:sp>
        <p:nvSpPr>
          <p:cNvPr name="TextBox 7" id="7"/>
          <p:cNvSpPr txBox="true"/>
          <p:nvPr/>
        </p:nvSpPr>
        <p:spPr>
          <a:xfrm rot="0">
            <a:off x="216137" y="4240295"/>
            <a:ext cx="11390602" cy="1269999"/>
          </a:xfrm>
          <a:prstGeom prst="rect">
            <a:avLst/>
          </a:prstGeom>
        </p:spPr>
        <p:txBody>
          <a:bodyPr anchor="t" rtlCol="false" tIns="0" lIns="0" bIns="0" rIns="0">
            <a:spAutoFit/>
          </a:bodyPr>
          <a:lstStyle/>
          <a:p>
            <a:pPr algn="l">
              <a:lnSpc>
                <a:spcPts val="3570"/>
              </a:lnSpc>
            </a:pPr>
            <a:r>
              <a:rPr lang="en-US" sz="2100">
                <a:solidFill>
                  <a:srgbClr val="0F4662"/>
                </a:solidFill>
                <a:latin typeface="Montserrat"/>
                <a:ea typeface="Montserrat"/>
                <a:cs typeface="Montserrat"/>
                <a:sym typeface="Montserrat"/>
              </a:rPr>
              <a:t>3. </a:t>
            </a:r>
            <a:r>
              <a:rPr lang="en-US" sz="2100" b="true">
                <a:solidFill>
                  <a:srgbClr val="0F4662"/>
                </a:solidFill>
                <a:latin typeface="Montserrat Bold"/>
                <a:ea typeface="Montserrat Bold"/>
                <a:cs typeface="Montserrat Bold"/>
                <a:sym typeface="Montserrat Bold"/>
              </a:rPr>
              <a:t>Visualization Challenges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Cluttered Network Graphs - Overlapping nodes &amp; unclear community structures.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Color Mapping &amp; Font Errors- Cluster differentiation &amp; Unicode glyph issues.</a:t>
            </a:r>
          </a:p>
        </p:txBody>
      </p:sp>
      <p:sp>
        <p:nvSpPr>
          <p:cNvPr name="TextBox 8" id="8"/>
          <p:cNvSpPr txBox="true"/>
          <p:nvPr/>
        </p:nvSpPr>
        <p:spPr>
          <a:xfrm rot="0">
            <a:off x="313645" y="5850020"/>
            <a:ext cx="11390602" cy="1269999"/>
          </a:xfrm>
          <a:prstGeom prst="rect">
            <a:avLst/>
          </a:prstGeom>
        </p:spPr>
        <p:txBody>
          <a:bodyPr anchor="t" rtlCol="false" tIns="0" lIns="0" bIns="0" rIns="0">
            <a:spAutoFit/>
          </a:bodyPr>
          <a:lstStyle/>
          <a:p>
            <a:pPr algn="l">
              <a:lnSpc>
                <a:spcPts val="3570"/>
              </a:lnSpc>
            </a:pPr>
            <a:r>
              <a:rPr lang="en-US" sz="2100">
                <a:solidFill>
                  <a:srgbClr val="0F4662"/>
                </a:solidFill>
                <a:latin typeface="Montserrat"/>
                <a:ea typeface="Montserrat"/>
                <a:cs typeface="Montserrat"/>
                <a:sym typeface="Montserrat"/>
              </a:rPr>
              <a:t>4. </a:t>
            </a:r>
            <a:r>
              <a:rPr lang="en-US" sz="2100" b="true">
                <a:solidFill>
                  <a:srgbClr val="0F4662"/>
                </a:solidFill>
                <a:latin typeface="Montserrat Bold"/>
                <a:ea typeface="Montserrat Bold"/>
                <a:cs typeface="Montserrat Bold"/>
                <a:sym typeface="Montserrat Bold"/>
              </a:rPr>
              <a:t>File Handling &amp; Export Issues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Format Mismatches- CSV lacked proper columns, requiring manual corrections.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Image Export Errors - Large network plots caused memory failures.</a:t>
            </a:r>
          </a:p>
        </p:txBody>
      </p:sp>
      <p:sp>
        <p:nvSpPr>
          <p:cNvPr name="TextBox 9" id="9"/>
          <p:cNvSpPr txBox="true"/>
          <p:nvPr/>
        </p:nvSpPr>
        <p:spPr>
          <a:xfrm rot="0">
            <a:off x="313645" y="7707491"/>
            <a:ext cx="11390602" cy="1698624"/>
          </a:xfrm>
          <a:prstGeom prst="rect">
            <a:avLst/>
          </a:prstGeom>
        </p:spPr>
        <p:txBody>
          <a:bodyPr anchor="t" rtlCol="false" tIns="0" lIns="0" bIns="0" rIns="0">
            <a:spAutoFit/>
          </a:bodyPr>
          <a:lstStyle/>
          <a:p>
            <a:pPr algn="l">
              <a:lnSpc>
                <a:spcPts val="3570"/>
              </a:lnSpc>
            </a:pPr>
            <a:r>
              <a:rPr lang="en-US" sz="2100">
                <a:solidFill>
                  <a:srgbClr val="0F4662"/>
                </a:solidFill>
                <a:latin typeface="Montserrat"/>
                <a:ea typeface="Montserrat"/>
                <a:cs typeface="Montserrat"/>
                <a:sym typeface="Montserrat"/>
              </a:rPr>
              <a:t>5. </a:t>
            </a:r>
            <a:r>
              <a:rPr lang="en-US" sz="2100" b="true">
                <a:solidFill>
                  <a:srgbClr val="0F4662"/>
                </a:solidFill>
                <a:latin typeface="Montserrat Bold"/>
                <a:ea typeface="Montserrat Bold"/>
                <a:cs typeface="Montserrat Bold"/>
                <a:sym typeface="Montserrat Bold"/>
              </a:rPr>
              <a:t>Performance &amp; Debugging</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Slow Computation - Large datasets slowed centrality &amp; influence calculations.</a:t>
            </a:r>
          </a:p>
          <a:p>
            <a:pPr algn="l" marL="863604" indent="-287868" lvl="2">
              <a:lnSpc>
                <a:spcPts val="3400"/>
              </a:lnSpc>
              <a:buFont typeface="Arial"/>
              <a:buChar char="⚬"/>
            </a:pPr>
            <a:r>
              <a:rPr lang="en-US" sz="2000">
                <a:solidFill>
                  <a:srgbClr val="0F4662"/>
                </a:solidFill>
                <a:latin typeface="Montserrat"/>
                <a:ea typeface="Montserrat"/>
                <a:cs typeface="Montserrat"/>
                <a:sym typeface="Montserrat"/>
              </a:rPr>
              <a:t>Multiple Iterations - Refinements required for engagement &amp; visualization accuracy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DAGdZ0q9kQU</dc:identifier>
  <dcterms:modified xsi:type="dcterms:W3CDTF">2011-08-01T06:04:30Z</dcterms:modified>
  <cp:revision>1</cp:revision>
  <dc:title>White Blue Simple Modern Enhancing Sales Strategy Presentation</dc:title>
</cp:coreProperties>
</file>