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
      <p:font typeface="Maven Pro"/>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19" Type="http://schemas.openxmlformats.org/officeDocument/2006/relationships/font" Target="fonts/MavenPro-regular.fntdata"/><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8c65624639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8c6562463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
            </a:r>
            <a:r>
              <a:rPr lang="en"/>
              <a:t>or our main project， we design three main functions in monitor althlete. First one is communications </a:t>
            </a:r>
            <a:endParaRPr/>
          </a:p>
          <a:p>
            <a:pPr indent="0" lvl="0" marL="0" rtl="0" algn="l">
              <a:spcBef>
                <a:spcPts val="0"/>
              </a:spcBef>
              <a:spcAft>
                <a:spcPts val="0"/>
              </a:spcAft>
              <a:buNone/>
            </a:pPr>
            <a:r>
              <a:rPr lang="en"/>
              <a:t>Yutao will introduce the main function of use story 11 and 3</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8c65624639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8c65624639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will introduce two main functions in this project, one is friend list, the other is post and review function. The project aims to connect coach and athlete by matching different types of users. Meanwhile, Coach can post task and athlete can view task posted from coach. For user story 11, a user can check if there is a friend request that submit by other users, and become friend for each other.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8c65624639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8c65624639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user story 3, a coach can post a task to athlete. By adding date, content and the athlete who want assigned to. </a:t>
            </a:r>
            <a:endParaRPr/>
          </a:p>
          <a:p>
            <a:pPr indent="0" lvl="0" marL="0" rtl="0" algn="l">
              <a:spcBef>
                <a:spcPts val="0"/>
              </a:spcBef>
              <a:spcAft>
                <a:spcPts val="0"/>
              </a:spcAft>
              <a:buNone/>
            </a:pPr>
            <a:r>
              <a:rPr lang="en"/>
              <a:t>Next part, we will introduce implmentaion challenge and successs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8c65624639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8c65624639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8c6562463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c6562463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8c65624639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8c65624639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8c65624639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8c65624639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8c65624639_8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8c65624639_8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11700" y="778050"/>
            <a:ext cx="8520600" cy="162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Athlete Monitor-Group 21</a:t>
            </a:r>
            <a:endParaRPr/>
          </a:p>
          <a:p>
            <a:pPr indent="0" lvl="0" marL="0" rtl="0" algn="l">
              <a:spcBef>
                <a:spcPts val="0"/>
              </a:spcBef>
              <a:spcAft>
                <a:spcPts val="0"/>
              </a:spcAft>
              <a:buNone/>
            </a:pPr>
            <a:r>
              <a:t/>
            </a:r>
            <a:endParaRPr/>
          </a:p>
        </p:txBody>
      </p:sp>
      <p:sp>
        <p:nvSpPr>
          <p:cNvPr id="278" name="Google Shape;278;p13"/>
          <p:cNvSpPr txBox="1"/>
          <p:nvPr>
            <p:ph idx="1" type="subTitle"/>
          </p:nvPr>
        </p:nvSpPr>
        <p:spPr>
          <a:xfrm>
            <a:off x="311700" y="17791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Presentation</a:t>
            </a:r>
            <a:endParaRPr/>
          </a:p>
        </p:txBody>
      </p:sp>
      <p:sp>
        <p:nvSpPr>
          <p:cNvPr id="279" name="Google Shape;279;p13"/>
          <p:cNvSpPr txBox="1"/>
          <p:nvPr/>
        </p:nvSpPr>
        <p:spPr>
          <a:xfrm>
            <a:off x="2720250" y="2571750"/>
            <a:ext cx="3703500" cy="22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3F3F3"/>
                </a:solidFill>
              </a:rPr>
              <a:t>Group Members:</a:t>
            </a:r>
            <a:endParaRPr sz="1600">
              <a:solidFill>
                <a:srgbClr val="F3F3F3"/>
              </a:solidFill>
            </a:endParaRPr>
          </a:p>
          <a:p>
            <a:pPr indent="0" lvl="0" marL="0" rtl="0" algn="ctr">
              <a:spcBef>
                <a:spcPts val="0"/>
              </a:spcBef>
              <a:spcAft>
                <a:spcPts val="0"/>
              </a:spcAft>
              <a:buNone/>
            </a:pPr>
            <a:r>
              <a:rPr lang="en">
                <a:solidFill>
                  <a:srgbClr val="F3F3F3"/>
                </a:solidFill>
              </a:rPr>
              <a:t>Chengpei Zhang</a:t>
            </a:r>
            <a:endParaRPr>
              <a:solidFill>
                <a:srgbClr val="F3F3F3"/>
              </a:solidFill>
            </a:endParaRPr>
          </a:p>
          <a:p>
            <a:pPr indent="0" lvl="0" marL="0" rtl="0" algn="ctr">
              <a:spcBef>
                <a:spcPts val="0"/>
              </a:spcBef>
              <a:spcAft>
                <a:spcPts val="0"/>
              </a:spcAft>
              <a:buNone/>
            </a:pPr>
            <a:r>
              <a:rPr lang="en">
                <a:solidFill>
                  <a:srgbClr val="F3F3F3"/>
                </a:solidFill>
              </a:rPr>
              <a:t>Donghao Lyu</a:t>
            </a:r>
            <a:endParaRPr>
              <a:solidFill>
                <a:srgbClr val="F3F3F3"/>
              </a:solidFill>
            </a:endParaRPr>
          </a:p>
          <a:p>
            <a:pPr indent="0" lvl="0" marL="0" rtl="0" algn="ctr">
              <a:spcBef>
                <a:spcPts val="0"/>
              </a:spcBef>
              <a:spcAft>
                <a:spcPts val="0"/>
              </a:spcAft>
              <a:buNone/>
            </a:pPr>
            <a:r>
              <a:rPr lang="en">
                <a:solidFill>
                  <a:srgbClr val="F3F3F3"/>
                </a:solidFill>
              </a:rPr>
              <a:t>Guanjie Wang</a:t>
            </a:r>
            <a:endParaRPr>
              <a:solidFill>
                <a:srgbClr val="F3F3F3"/>
              </a:solidFill>
            </a:endParaRPr>
          </a:p>
          <a:p>
            <a:pPr indent="0" lvl="0" marL="0" rtl="0" algn="ctr">
              <a:spcBef>
                <a:spcPts val="0"/>
              </a:spcBef>
              <a:spcAft>
                <a:spcPts val="0"/>
              </a:spcAft>
              <a:buNone/>
            </a:pPr>
            <a:r>
              <a:rPr lang="en">
                <a:solidFill>
                  <a:srgbClr val="F3F3F3"/>
                </a:solidFill>
              </a:rPr>
              <a:t>Ruiyuan Wang</a:t>
            </a:r>
            <a:endParaRPr>
              <a:solidFill>
                <a:srgbClr val="F3F3F3"/>
              </a:solidFill>
            </a:endParaRPr>
          </a:p>
          <a:p>
            <a:pPr indent="0" lvl="0" marL="0" rtl="0" algn="ctr">
              <a:spcBef>
                <a:spcPts val="0"/>
              </a:spcBef>
              <a:spcAft>
                <a:spcPts val="0"/>
              </a:spcAft>
              <a:buNone/>
            </a:pPr>
            <a:r>
              <a:rPr lang="en">
                <a:solidFill>
                  <a:srgbClr val="F3F3F3"/>
                </a:solidFill>
              </a:rPr>
              <a:t>Yutao Xu</a:t>
            </a:r>
            <a:endParaRPr>
              <a:solidFill>
                <a:srgbClr val="F3F3F3"/>
              </a:solidFill>
            </a:endParaRPr>
          </a:p>
          <a:p>
            <a:pPr indent="0" lvl="0" marL="0" rtl="0" algn="ctr">
              <a:spcBef>
                <a:spcPts val="0"/>
              </a:spcBef>
              <a:spcAft>
                <a:spcPts val="0"/>
              </a:spcAft>
              <a:buNone/>
            </a:pPr>
            <a:r>
              <a:rPr lang="en">
                <a:solidFill>
                  <a:srgbClr val="F3F3F3"/>
                </a:solidFill>
              </a:rPr>
              <a:t>Yufan Xu</a:t>
            </a:r>
            <a:endParaRPr>
              <a:solidFill>
                <a:srgbClr val="F3F3F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14"/>
          <p:cNvSpPr txBox="1"/>
          <p:nvPr>
            <p:ph type="ctrTitle"/>
          </p:nvPr>
        </p:nvSpPr>
        <p:spPr>
          <a:xfrm>
            <a:off x="167100" y="85098"/>
            <a:ext cx="4172400" cy="63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285" name="Google Shape;285;p14"/>
          <p:cNvSpPr txBox="1"/>
          <p:nvPr/>
        </p:nvSpPr>
        <p:spPr>
          <a:xfrm>
            <a:off x="286725" y="852450"/>
            <a:ext cx="4586100" cy="23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Maven Pro"/>
                <a:ea typeface="Maven Pro"/>
                <a:cs typeface="Maven Pro"/>
                <a:sym typeface="Maven Pro"/>
              </a:rPr>
              <a:t>Purpose:</a:t>
            </a:r>
            <a:endParaRPr sz="20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2000">
              <a:solidFill>
                <a:schemeClr val="lt1"/>
              </a:solidFill>
              <a:latin typeface="Maven Pro"/>
              <a:ea typeface="Maven Pro"/>
              <a:cs typeface="Maven Pro"/>
              <a:sym typeface="Maven Pro"/>
            </a:endParaRPr>
          </a:p>
          <a:p>
            <a:pPr indent="-336550" lvl="0" marL="457200" rtl="0" algn="l">
              <a:lnSpc>
                <a:spcPct val="200000"/>
              </a:lnSpc>
              <a:spcBef>
                <a:spcPts val="0"/>
              </a:spcBef>
              <a:spcAft>
                <a:spcPts val="0"/>
              </a:spcAft>
              <a:buClr>
                <a:schemeClr val="lt1"/>
              </a:buClr>
              <a:buSzPts val="1700"/>
              <a:buFont typeface="Maven Pro"/>
              <a:buAutoNum type="arabicPeriod"/>
            </a:pPr>
            <a:r>
              <a:rPr lang="en" sz="1700">
                <a:solidFill>
                  <a:schemeClr val="lt1"/>
                </a:solidFill>
                <a:latin typeface="Maven Pro"/>
                <a:ea typeface="Maven Pro"/>
                <a:cs typeface="Maven Pro"/>
                <a:sym typeface="Maven Pro"/>
              </a:rPr>
              <a:t>C</a:t>
            </a:r>
            <a:r>
              <a:rPr lang="en" sz="1700">
                <a:solidFill>
                  <a:schemeClr val="lt1"/>
                </a:solidFill>
                <a:latin typeface="Maven Pro"/>
                <a:ea typeface="Maven Pro"/>
                <a:cs typeface="Maven Pro"/>
                <a:sym typeface="Maven Pro"/>
              </a:rPr>
              <a:t>ommunication</a:t>
            </a:r>
            <a:r>
              <a:rPr lang="en" sz="1700">
                <a:solidFill>
                  <a:schemeClr val="lt1"/>
                </a:solidFill>
                <a:latin typeface="Maven Pro"/>
                <a:ea typeface="Maven Pro"/>
                <a:cs typeface="Maven Pro"/>
                <a:sym typeface="Maven Pro"/>
              </a:rPr>
              <a:t> </a:t>
            </a:r>
            <a:r>
              <a:rPr lang="en" sz="1700">
                <a:solidFill>
                  <a:schemeClr val="lt1"/>
                </a:solidFill>
                <a:latin typeface="Maven Pro"/>
                <a:ea typeface="Maven Pro"/>
                <a:cs typeface="Maven Pro"/>
                <a:sym typeface="Maven Pro"/>
              </a:rPr>
              <a:t>(post reply) </a:t>
            </a:r>
            <a:r>
              <a:rPr lang="en" sz="1700">
                <a:solidFill>
                  <a:schemeClr val="lt1"/>
                </a:solidFill>
                <a:latin typeface="Maven Pro"/>
                <a:ea typeface="Maven Pro"/>
                <a:cs typeface="Maven Pro"/>
                <a:sym typeface="Maven Pro"/>
              </a:rPr>
              <a:t>(US 3, 4, 11)</a:t>
            </a:r>
            <a:endParaRPr sz="1700">
              <a:solidFill>
                <a:schemeClr val="lt1"/>
              </a:solidFill>
              <a:latin typeface="Maven Pro"/>
              <a:ea typeface="Maven Pro"/>
              <a:cs typeface="Maven Pro"/>
              <a:sym typeface="Maven Pro"/>
            </a:endParaRPr>
          </a:p>
          <a:p>
            <a:pPr indent="-336550" lvl="0" marL="457200" rtl="0" algn="l">
              <a:spcBef>
                <a:spcPts val="0"/>
              </a:spcBef>
              <a:spcAft>
                <a:spcPts val="0"/>
              </a:spcAft>
              <a:buClr>
                <a:schemeClr val="lt1"/>
              </a:buClr>
              <a:buSzPts val="1700"/>
              <a:buFont typeface="Maven Pro"/>
              <a:buAutoNum type="arabicPeriod"/>
            </a:pPr>
            <a:r>
              <a:rPr lang="en" sz="1700">
                <a:solidFill>
                  <a:schemeClr val="lt1"/>
                </a:solidFill>
                <a:latin typeface="Maven Pro"/>
                <a:ea typeface="Maven Pro"/>
                <a:cs typeface="Maven Pro"/>
                <a:sym typeface="Maven Pro"/>
              </a:rPr>
              <a:t>Friends list (US 17)</a:t>
            </a:r>
            <a:endParaRPr sz="1700">
              <a:solidFill>
                <a:schemeClr val="lt1"/>
              </a:solidFill>
              <a:latin typeface="Maven Pro"/>
              <a:ea typeface="Maven Pro"/>
              <a:cs typeface="Maven Pro"/>
              <a:sym typeface="Maven Pro"/>
            </a:endParaRPr>
          </a:p>
          <a:p>
            <a:pPr indent="0" lvl="0" marL="457200" rtl="0" algn="l">
              <a:spcBef>
                <a:spcPts val="0"/>
              </a:spcBef>
              <a:spcAft>
                <a:spcPts val="0"/>
              </a:spcAft>
              <a:buNone/>
            </a:pPr>
            <a:r>
              <a:t/>
            </a:r>
            <a:endParaRPr sz="1700">
              <a:solidFill>
                <a:schemeClr val="lt1"/>
              </a:solidFill>
              <a:latin typeface="Maven Pro"/>
              <a:ea typeface="Maven Pro"/>
              <a:cs typeface="Maven Pro"/>
              <a:sym typeface="Maven Pro"/>
            </a:endParaRPr>
          </a:p>
          <a:p>
            <a:pPr indent="-336550" lvl="0" marL="457200" rtl="0" algn="l">
              <a:spcBef>
                <a:spcPts val="0"/>
              </a:spcBef>
              <a:spcAft>
                <a:spcPts val="0"/>
              </a:spcAft>
              <a:buClr>
                <a:schemeClr val="lt1"/>
              </a:buClr>
              <a:buSzPts val="1700"/>
              <a:buFont typeface="Maven Pro"/>
              <a:buAutoNum type="arabicPeriod"/>
            </a:pPr>
            <a:r>
              <a:rPr lang="en" sz="1700">
                <a:solidFill>
                  <a:schemeClr val="lt1"/>
                </a:solidFill>
                <a:latin typeface="Maven Pro"/>
                <a:ea typeface="Maven Pro"/>
                <a:cs typeface="Maven Pro"/>
                <a:sym typeface="Maven Pro"/>
              </a:rPr>
              <a:t>Checking train record(US 13, 15)</a:t>
            </a:r>
            <a:endParaRPr sz="1700">
              <a:solidFill>
                <a:schemeClr val="lt1"/>
              </a:solidFill>
              <a:latin typeface="Maven Pro"/>
              <a:ea typeface="Maven Pro"/>
              <a:cs typeface="Maven Pro"/>
              <a:sym typeface="Maven Pro"/>
            </a:endParaRPr>
          </a:p>
        </p:txBody>
      </p:sp>
      <p:pic>
        <p:nvPicPr>
          <p:cNvPr id="286" name="Google Shape;286;p14"/>
          <p:cNvPicPr preferRelativeResize="0"/>
          <p:nvPr/>
        </p:nvPicPr>
        <p:blipFill>
          <a:blip r:embed="rId3">
            <a:alphaModFix/>
          </a:blip>
          <a:stretch>
            <a:fillRect/>
          </a:stretch>
        </p:blipFill>
        <p:spPr>
          <a:xfrm>
            <a:off x="4572000" y="1259831"/>
            <a:ext cx="4393975" cy="2326618"/>
          </a:xfrm>
          <a:prstGeom prst="rect">
            <a:avLst/>
          </a:prstGeom>
          <a:noFill/>
          <a:ln>
            <a:noFill/>
          </a:ln>
        </p:spPr>
      </p:pic>
      <p:sp>
        <p:nvSpPr>
          <p:cNvPr id="287" name="Google Shape;287;p14"/>
          <p:cNvSpPr txBox="1"/>
          <p:nvPr/>
        </p:nvSpPr>
        <p:spPr>
          <a:xfrm>
            <a:off x="4469675" y="3618300"/>
            <a:ext cx="3246600" cy="7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lt1"/>
                </a:solidFill>
                <a:latin typeface="Maven Pro"/>
                <a:ea typeface="Maven Pro"/>
                <a:cs typeface="Maven Pro"/>
                <a:sym typeface="Maven Pro"/>
              </a:rPr>
              <a:t>Image Copyright 2014 DigitalGlobe Inc</a:t>
            </a:r>
            <a:endParaRPr sz="800">
              <a:solidFill>
                <a:schemeClr val="lt1"/>
              </a:solidFill>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15"/>
          <p:cNvSpPr txBox="1"/>
          <p:nvPr>
            <p:ph type="ctrTitle"/>
          </p:nvPr>
        </p:nvSpPr>
        <p:spPr>
          <a:xfrm>
            <a:off x="474275" y="422649"/>
            <a:ext cx="4208100" cy="586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User Story 11</a:t>
            </a:r>
            <a:endParaRPr/>
          </a:p>
        </p:txBody>
      </p:sp>
      <p:sp>
        <p:nvSpPr>
          <p:cNvPr id="293" name="Google Shape;293;p15"/>
          <p:cNvSpPr txBox="1"/>
          <p:nvPr/>
        </p:nvSpPr>
        <p:spPr>
          <a:xfrm>
            <a:off x="339550" y="1268600"/>
            <a:ext cx="5118600" cy="35466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As a coach, I Want to pair multiple athletes So That I can assign different tasks to different athletes.</a:t>
            </a:r>
            <a:endParaRPr>
              <a:solidFill>
                <a:schemeClr val="lt1"/>
              </a:solidFill>
              <a:latin typeface="Maven Pro"/>
              <a:ea typeface="Maven Pro"/>
              <a:cs typeface="Maven Pro"/>
              <a:sym typeface="Maven Pro"/>
            </a:endParaRPr>
          </a:p>
        </p:txBody>
      </p:sp>
      <p:pic>
        <p:nvPicPr>
          <p:cNvPr id="294" name="Google Shape;294;p15"/>
          <p:cNvPicPr preferRelativeResize="0"/>
          <p:nvPr/>
        </p:nvPicPr>
        <p:blipFill>
          <a:blip r:embed="rId3">
            <a:alphaModFix/>
          </a:blip>
          <a:stretch>
            <a:fillRect/>
          </a:stretch>
        </p:blipFill>
        <p:spPr>
          <a:xfrm>
            <a:off x="6419975" y="422650"/>
            <a:ext cx="2351525" cy="41820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16"/>
          <p:cNvSpPr txBox="1"/>
          <p:nvPr>
            <p:ph type="ctrTitle"/>
          </p:nvPr>
        </p:nvSpPr>
        <p:spPr>
          <a:xfrm>
            <a:off x="556100" y="200694"/>
            <a:ext cx="4255500" cy="104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User Story 3 </a:t>
            </a:r>
            <a:endParaRPr/>
          </a:p>
        </p:txBody>
      </p:sp>
      <p:sp>
        <p:nvSpPr>
          <p:cNvPr id="300" name="Google Shape;300;p16"/>
          <p:cNvSpPr txBox="1"/>
          <p:nvPr>
            <p:ph idx="1" type="subTitle"/>
          </p:nvPr>
        </p:nvSpPr>
        <p:spPr>
          <a:xfrm>
            <a:off x="421925" y="1460000"/>
            <a:ext cx="5572200" cy="3402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Maven Pro"/>
              <a:buChar char="●"/>
            </a:pPr>
            <a:r>
              <a:rPr lang="en">
                <a:latin typeface="Maven Pro"/>
                <a:ea typeface="Maven Pro"/>
                <a:cs typeface="Maven Pro"/>
                <a:sym typeface="Maven Pro"/>
              </a:rPr>
              <a:t>As a coach, I Want to post and assign a task to athlete So That they can know their training schedule. </a:t>
            </a:r>
            <a:endParaRPr>
              <a:latin typeface="Maven Pro"/>
              <a:ea typeface="Maven Pro"/>
              <a:cs typeface="Maven Pro"/>
              <a:sym typeface="Maven Pro"/>
            </a:endParaRPr>
          </a:p>
        </p:txBody>
      </p:sp>
      <p:pic>
        <p:nvPicPr>
          <p:cNvPr id="301" name="Google Shape;301;p16"/>
          <p:cNvPicPr preferRelativeResize="0"/>
          <p:nvPr/>
        </p:nvPicPr>
        <p:blipFill>
          <a:blip r:embed="rId3">
            <a:alphaModFix/>
          </a:blip>
          <a:stretch>
            <a:fillRect/>
          </a:stretch>
        </p:blipFill>
        <p:spPr>
          <a:xfrm>
            <a:off x="6537751" y="518225"/>
            <a:ext cx="2309325" cy="41070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17"/>
          <p:cNvSpPr txBox="1"/>
          <p:nvPr/>
        </p:nvSpPr>
        <p:spPr>
          <a:xfrm>
            <a:off x="28350" y="1380350"/>
            <a:ext cx="9087300" cy="16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lt1"/>
                </a:solidFill>
                <a:latin typeface="Maven Pro"/>
                <a:ea typeface="Maven Pro"/>
                <a:cs typeface="Maven Pro"/>
                <a:sym typeface="Maven Pro"/>
              </a:rPr>
              <a:t>Implementation Success:</a:t>
            </a:r>
            <a:endParaRPr b="1" sz="24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b="1" sz="2400">
              <a:solidFill>
                <a:schemeClr val="lt1"/>
              </a:solidFill>
              <a:latin typeface="Maven Pro"/>
              <a:ea typeface="Maven Pro"/>
              <a:cs typeface="Maven Pro"/>
              <a:sym typeface="Maven Pro"/>
            </a:endParaRPr>
          </a:p>
          <a:p>
            <a:pPr indent="-323850" lvl="0" marL="914400" rtl="0" algn="l">
              <a:spcBef>
                <a:spcPts val="0"/>
              </a:spcBef>
              <a:spcAft>
                <a:spcPts val="0"/>
              </a:spcAft>
              <a:buClr>
                <a:schemeClr val="lt1"/>
              </a:buClr>
              <a:buSzPts val="1500"/>
              <a:buFont typeface="Maven Pro"/>
              <a:buChar char="●"/>
            </a:pPr>
            <a:r>
              <a:rPr b="1" lang="en" sz="1500">
                <a:solidFill>
                  <a:schemeClr val="lt1"/>
                </a:solidFill>
                <a:latin typeface="Maven Pro"/>
                <a:ea typeface="Maven Pro"/>
                <a:cs typeface="Maven Pro"/>
                <a:sym typeface="Maven Pro"/>
              </a:rPr>
              <a:t>Friend List RecyclerView</a:t>
            </a:r>
            <a:endParaRPr b="1" sz="1500">
              <a:solidFill>
                <a:schemeClr val="lt1"/>
              </a:solidFill>
              <a:latin typeface="Maven Pro"/>
              <a:ea typeface="Maven Pro"/>
              <a:cs typeface="Maven Pro"/>
              <a:sym typeface="Maven Pro"/>
            </a:endParaRPr>
          </a:p>
          <a:p>
            <a:pPr indent="-323850" lvl="1" marL="1828800" rtl="0" algn="l">
              <a:spcBef>
                <a:spcPts val="0"/>
              </a:spcBef>
              <a:spcAft>
                <a:spcPts val="0"/>
              </a:spcAft>
              <a:buClr>
                <a:schemeClr val="lt1"/>
              </a:buClr>
              <a:buSzPts val="1500"/>
              <a:buFont typeface="Maven Pro"/>
              <a:buAutoNum type="alphaLcPeriod"/>
            </a:pPr>
            <a:r>
              <a:rPr b="1" lang="en" sz="1500">
                <a:solidFill>
                  <a:schemeClr val="lt1"/>
                </a:solidFill>
                <a:latin typeface="Maven Pro"/>
                <a:ea typeface="Maven Pro"/>
                <a:cs typeface="Maven Pro"/>
                <a:sym typeface="Maven Pro"/>
              </a:rPr>
              <a:t>Nicely showing the friend data from Firestore.</a:t>
            </a:r>
            <a:endParaRPr b="1" sz="2400">
              <a:solidFill>
                <a:schemeClr val="lt1"/>
              </a:solidFill>
              <a:latin typeface="Maven Pro"/>
              <a:ea typeface="Maven Pro"/>
              <a:cs typeface="Maven Pro"/>
              <a:sym typeface="Maven Pro"/>
            </a:endParaRPr>
          </a:p>
        </p:txBody>
      </p:sp>
      <p:pic>
        <p:nvPicPr>
          <p:cNvPr id="307" name="Google Shape;307;p17"/>
          <p:cNvPicPr preferRelativeResize="0"/>
          <p:nvPr/>
        </p:nvPicPr>
        <p:blipFill>
          <a:blip r:embed="rId3">
            <a:alphaModFix/>
          </a:blip>
          <a:stretch>
            <a:fillRect/>
          </a:stretch>
        </p:blipFill>
        <p:spPr>
          <a:xfrm>
            <a:off x="6462850" y="572750"/>
            <a:ext cx="2342550" cy="41661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18"/>
          <p:cNvSpPr txBox="1"/>
          <p:nvPr/>
        </p:nvSpPr>
        <p:spPr>
          <a:xfrm>
            <a:off x="28350" y="1388575"/>
            <a:ext cx="90873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lt1"/>
                </a:solidFill>
                <a:latin typeface="Maven Pro"/>
                <a:ea typeface="Maven Pro"/>
                <a:cs typeface="Maven Pro"/>
                <a:sym typeface="Maven Pro"/>
              </a:rPr>
              <a:t>Implementation Challenge:</a:t>
            </a:r>
            <a:endParaRPr b="1" sz="24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b="1" sz="2400">
              <a:solidFill>
                <a:schemeClr val="lt1"/>
              </a:solidFill>
              <a:latin typeface="Maven Pro"/>
              <a:ea typeface="Maven Pro"/>
              <a:cs typeface="Maven Pro"/>
              <a:sym typeface="Maven Pro"/>
            </a:endParaRPr>
          </a:p>
          <a:p>
            <a:pPr indent="-323850" lvl="0" marL="914400" rtl="0" algn="l">
              <a:spcBef>
                <a:spcPts val="0"/>
              </a:spcBef>
              <a:spcAft>
                <a:spcPts val="0"/>
              </a:spcAft>
              <a:buClr>
                <a:schemeClr val="lt1"/>
              </a:buClr>
              <a:buSzPts val="1500"/>
              <a:buFont typeface="Maven Pro"/>
              <a:buChar char="●"/>
            </a:pPr>
            <a:r>
              <a:rPr b="1" lang="en" sz="1500">
                <a:solidFill>
                  <a:schemeClr val="lt1"/>
                </a:solidFill>
                <a:latin typeface="Maven Pro"/>
                <a:ea typeface="Maven Pro"/>
                <a:cs typeface="Maven Pro"/>
                <a:sym typeface="Maven Pro"/>
              </a:rPr>
              <a:t>Firestore database</a:t>
            </a:r>
            <a:endParaRPr b="1" sz="1500">
              <a:solidFill>
                <a:schemeClr val="lt1"/>
              </a:solidFill>
              <a:latin typeface="Maven Pro"/>
              <a:ea typeface="Maven Pro"/>
              <a:cs typeface="Maven Pro"/>
              <a:sym typeface="Maven Pro"/>
            </a:endParaRPr>
          </a:p>
          <a:p>
            <a:pPr indent="-323850" lvl="1" marL="1828800" rtl="0" algn="l">
              <a:spcBef>
                <a:spcPts val="0"/>
              </a:spcBef>
              <a:spcAft>
                <a:spcPts val="0"/>
              </a:spcAft>
              <a:buClr>
                <a:schemeClr val="lt1"/>
              </a:buClr>
              <a:buSzPts val="1500"/>
              <a:buFont typeface="Maven Pro"/>
              <a:buAutoNum type="alphaLcPeriod"/>
            </a:pPr>
            <a:r>
              <a:rPr b="1" lang="en" sz="1500">
                <a:solidFill>
                  <a:schemeClr val="lt1"/>
                </a:solidFill>
                <a:latin typeface="Maven Pro"/>
                <a:ea typeface="Maven Pro"/>
                <a:cs typeface="Maven Pro"/>
                <a:sym typeface="Maven Pro"/>
              </a:rPr>
              <a:t>Login issue while testing</a:t>
            </a:r>
            <a:endParaRPr b="1" sz="1500">
              <a:solidFill>
                <a:schemeClr val="lt1"/>
              </a:solidFill>
              <a:latin typeface="Maven Pro"/>
              <a:ea typeface="Maven Pro"/>
              <a:cs typeface="Maven Pro"/>
              <a:sym typeface="Maven Pro"/>
            </a:endParaRPr>
          </a:p>
          <a:p>
            <a:pPr indent="0" lvl="0" marL="1828800" rtl="0" algn="l">
              <a:spcBef>
                <a:spcPts val="0"/>
              </a:spcBef>
              <a:spcAft>
                <a:spcPts val="0"/>
              </a:spcAft>
              <a:buNone/>
            </a:pPr>
            <a:r>
              <a:t/>
            </a:r>
            <a:endParaRPr b="1" sz="1500">
              <a:solidFill>
                <a:schemeClr val="lt1"/>
              </a:solidFill>
              <a:latin typeface="Maven Pro"/>
              <a:ea typeface="Maven Pro"/>
              <a:cs typeface="Maven Pro"/>
              <a:sym typeface="Maven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19"/>
          <p:cNvSpPr txBox="1"/>
          <p:nvPr>
            <p:ph idx="1" type="subTitle"/>
          </p:nvPr>
        </p:nvSpPr>
        <p:spPr>
          <a:xfrm>
            <a:off x="274625" y="204450"/>
            <a:ext cx="3901500" cy="6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latin typeface="Maven Pro"/>
                <a:ea typeface="Maven Pro"/>
                <a:cs typeface="Maven Pro"/>
                <a:sym typeface="Maven Pro"/>
              </a:rPr>
              <a:t>Success in software process:</a:t>
            </a:r>
            <a:endParaRPr b="1" sz="2300">
              <a:latin typeface="Maven Pro"/>
              <a:ea typeface="Maven Pro"/>
              <a:cs typeface="Maven Pro"/>
              <a:sym typeface="Maven Pro"/>
            </a:endParaRPr>
          </a:p>
        </p:txBody>
      </p:sp>
      <p:sp>
        <p:nvSpPr>
          <p:cNvPr id="318" name="Google Shape;318;p19"/>
          <p:cNvSpPr txBox="1"/>
          <p:nvPr/>
        </p:nvSpPr>
        <p:spPr>
          <a:xfrm>
            <a:off x="4808075" y="204450"/>
            <a:ext cx="3901500" cy="6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19" name="Google Shape;319;p19"/>
          <p:cNvSpPr txBox="1"/>
          <p:nvPr/>
        </p:nvSpPr>
        <p:spPr>
          <a:xfrm>
            <a:off x="330350" y="1096300"/>
            <a:ext cx="3264600" cy="22245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Testing codes </a:t>
            </a:r>
            <a:r>
              <a:rPr lang="en">
                <a:solidFill>
                  <a:schemeClr val="lt1"/>
                </a:solidFill>
                <a:latin typeface="Maven Pro"/>
                <a:ea typeface="Maven Pro"/>
                <a:cs typeface="Maven Pro"/>
                <a:sym typeface="Maven Pro"/>
              </a:rPr>
              <a:t>oftenly </a:t>
            </a:r>
            <a:endParaRPr>
              <a:solidFill>
                <a:schemeClr val="lt1"/>
              </a:solidFill>
              <a:latin typeface="Maven Pro"/>
              <a:ea typeface="Maven Pro"/>
              <a:cs typeface="Maven Pro"/>
              <a:sym typeface="Maven Pro"/>
            </a:endParaRPr>
          </a:p>
          <a:p>
            <a:pPr indent="0" lvl="0" marL="0" rtl="0" algn="l">
              <a:lnSpc>
                <a:spcPct val="200000"/>
              </a:lnSpc>
              <a:spcBef>
                <a:spcPts val="0"/>
              </a:spcBef>
              <a:spcAft>
                <a:spcPts val="0"/>
              </a:spcAft>
              <a:buNone/>
            </a:pPr>
            <a:r>
              <a:t/>
            </a:r>
            <a:endParaRPr>
              <a:solidFill>
                <a:schemeClr val="lt1"/>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a:solidFill>
                <a:schemeClr val="lt1"/>
              </a:solidFill>
              <a:latin typeface="Times New Roman"/>
              <a:ea typeface="Times New Roman"/>
              <a:cs typeface="Times New Roman"/>
              <a:sym typeface="Times New Roman"/>
            </a:endParaRPr>
          </a:p>
        </p:txBody>
      </p:sp>
      <p:pic>
        <p:nvPicPr>
          <p:cNvPr id="320" name="Google Shape;320;p19"/>
          <p:cNvPicPr preferRelativeResize="0"/>
          <p:nvPr/>
        </p:nvPicPr>
        <p:blipFill>
          <a:blip r:embed="rId3">
            <a:alphaModFix/>
          </a:blip>
          <a:stretch>
            <a:fillRect/>
          </a:stretch>
        </p:blipFill>
        <p:spPr>
          <a:xfrm>
            <a:off x="4301100" y="524175"/>
            <a:ext cx="4713400" cy="3561650"/>
          </a:xfrm>
          <a:prstGeom prst="rect">
            <a:avLst/>
          </a:prstGeom>
          <a:noFill/>
          <a:ln>
            <a:noFill/>
          </a:ln>
        </p:spPr>
      </p:pic>
      <p:sp>
        <p:nvSpPr>
          <p:cNvPr id="321" name="Google Shape;321;p19"/>
          <p:cNvSpPr txBox="1"/>
          <p:nvPr/>
        </p:nvSpPr>
        <p:spPr>
          <a:xfrm>
            <a:off x="4164400" y="3974225"/>
            <a:ext cx="4148100" cy="1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Nunito"/>
                <a:ea typeface="Nunito"/>
                <a:cs typeface="Nunito"/>
                <a:sym typeface="Nunito"/>
              </a:rPr>
              <a:t>(lecture 2 p.16)</a:t>
            </a:r>
            <a:endParaRPr sz="1000">
              <a:solidFill>
                <a:schemeClr val="lt1"/>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20"/>
          <p:cNvSpPr txBox="1"/>
          <p:nvPr>
            <p:ph idx="1" type="subTitle"/>
          </p:nvPr>
        </p:nvSpPr>
        <p:spPr>
          <a:xfrm>
            <a:off x="222925" y="100975"/>
            <a:ext cx="4117500" cy="94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latin typeface="Maven Pro"/>
                <a:ea typeface="Maven Pro"/>
                <a:cs typeface="Maven Pro"/>
                <a:sym typeface="Maven Pro"/>
              </a:rPr>
              <a:t>Challenges in software process:</a:t>
            </a:r>
            <a:endParaRPr b="1" sz="2300">
              <a:latin typeface="Maven Pro"/>
              <a:ea typeface="Maven Pro"/>
              <a:cs typeface="Maven Pro"/>
              <a:sym typeface="Maven Pro"/>
            </a:endParaRPr>
          </a:p>
        </p:txBody>
      </p:sp>
      <p:sp>
        <p:nvSpPr>
          <p:cNvPr id="327" name="Google Shape;327;p20"/>
          <p:cNvSpPr txBox="1"/>
          <p:nvPr/>
        </p:nvSpPr>
        <p:spPr>
          <a:xfrm>
            <a:off x="318575" y="1043550"/>
            <a:ext cx="3646500" cy="25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a:p>
            <a:pPr indent="-317500" lvl="0" marL="457200" rtl="0" algn="l">
              <a:lnSpc>
                <a:spcPct val="200000"/>
              </a:lnSpc>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Unfamiliar cooperation tools (Git)</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pic>
        <p:nvPicPr>
          <p:cNvPr id="328" name="Google Shape;328;p20"/>
          <p:cNvPicPr preferRelativeResize="0"/>
          <p:nvPr/>
        </p:nvPicPr>
        <p:blipFill>
          <a:blip r:embed="rId3">
            <a:alphaModFix/>
          </a:blip>
          <a:stretch>
            <a:fillRect/>
          </a:stretch>
        </p:blipFill>
        <p:spPr>
          <a:xfrm>
            <a:off x="4997500" y="1043550"/>
            <a:ext cx="3667125" cy="2286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21"/>
          <p:cNvSpPr txBox="1"/>
          <p:nvPr>
            <p:ph type="ctrTitle"/>
          </p:nvPr>
        </p:nvSpPr>
        <p:spPr>
          <a:xfrm>
            <a:off x="2444250" y="1037838"/>
            <a:ext cx="4255500" cy="187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 Time!</a:t>
            </a:r>
            <a:endParaRPr/>
          </a:p>
        </p:txBody>
      </p:sp>
      <p:sp>
        <p:nvSpPr>
          <p:cNvPr id="334" name="Google Shape;334;p21"/>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