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6"/>
  </p:notesMasterIdLst>
  <p:handoutMasterIdLst>
    <p:handoutMasterId r:id="rId77"/>
  </p:handoutMasterIdLst>
  <p:sldIdLst>
    <p:sldId id="256" r:id="rId2"/>
    <p:sldId id="258" r:id="rId3"/>
    <p:sldId id="330" r:id="rId4"/>
    <p:sldId id="300" r:id="rId5"/>
    <p:sldId id="333" r:id="rId6"/>
    <p:sldId id="323" r:id="rId7"/>
    <p:sldId id="282" r:id="rId8"/>
    <p:sldId id="391" r:id="rId9"/>
    <p:sldId id="378" r:id="rId10"/>
    <p:sldId id="386" r:id="rId11"/>
    <p:sldId id="367" r:id="rId12"/>
    <p:sldId id="368" r:id="rId13"/>
    <p:sldId id="325" r:id="rId14"/>
    <p:sldId id="327" r:id="rId15"/>
    <p:sldId id="329" r:id="rId16"/>
    <p:sldId id="328" r:id="rId17"/>
    <p:sldId id="319" r:id="rId18"/>
    <p:sldId id="400" r:id="rId19"/>
    <p:sldId id="335" r:id="rId20"/>
    <p:sldId id="371" r:id="rId21"/>
    <p:sldId id="374" r:id="rId22"/>
    <p:sldId id="373" r:id="rId23"/>
    <p:sldId id="372" r:id="rId24"/>
    <p:sldId id="301" r:id="rId25"/>
    <p:sldId id="287" r:id="rId26"/>
    <p:sldId id="289" r:id="rId27"/>
    <p:sldId id="337" r:id="rId28"/>
    <p:sldId id="342" r:id="rId29"/>
    <p:sldId id="338" r:id="rId30"/>
    <p:sldId id="339" r:id="rId31"/>
    <p:sldId id="340" r:id="rId32"/>
    <p:sldId id="341" r:id="rId33"/>
    <p:sldId id="343" r:id="rId34"/>
    <p:sldId id="344" r:id="rId35"/>
    <p:sldId id="366" r:id="rId36"/>
    <p:sldId id="392" r:id="rId37"/>
    <p:sldId id="377" r:id="rId38"/>
    <p:sldId id="310" r:id="rId39"/>
    <p:sldId id="296" r:id="rId40"/>
    <p:sldId id="380" r:id="rId41"/>
    <p:sldId id="309" r:id="rId42"/>
    <p:sldId id="401" r:id="rId43"/>
    <p:sldId id="389" r:id="rId44"/>
    <p:sldId id="381" r:id="rId45"/>
    <p:sldId id="394" r:id="rId46"/>
    <p:sldId id="384" r:id="rId47"/>
    <p:sldId id="313" r:id="rId48"/>
    <p:sldId id="395" r:id="rId49"/>
    <p:sldId id="273" r:id="rId50"/>
    <p:sldId id="397" r:id="rId51"/>
    <p:sldId id="396" r:id="rId52"/>
    <p:sldId id="275" r:id="rId53"/>
    <p:sldId id="347" r:id="rId54"/>
    <p:sldId id="322" r:id="rId55"/>
    <p:sldId id="358" r:id="rId56"/>
    <p:sldId id="350" r:id="rId57"/>
    <p:sldId id="352" r:id="rId58"/>
    <p:sldId id="399" r:id="rId59"/>
    <p:sldId id="356" r:id="rId60"/>
    <p:sldId id="332" r:id="rId61"/>
    <p:sldId id="281" r:id="rId62"/>
    <p:sldId id="404" r:id="rId63"/>
    <p:sldId id="405" r:id="rId64"/>
    <p:sldId id="406" r:id="rId65"/>
    <p:sldId id="320" r:id="rId66"/>
    <p:sldId id="403" r:id="rId67"/>
    <p:sldId id="303" r:id="rId68"/>
    <p:sldId id="407" r:id="rId69"/>
    <p:sldId id="334" r:id="rId70"/>
    <p:sldId id="388" r:id="rId71"/>
    <p:sldId id="402" r:id="rId72"/>
    <p:sldId id="346" r:id="rId73"/>
    <p:sldId id="259" r:id="rId74"/>
    <p:sldId id="271" r:id="rId7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p15:clr>
            <a:srgbClr val="A4A3A4"/>
          </p15:clr>
        </p15:guide>
        <p15:guide id="3" orient="horz" pos="16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CDCDCD"/>
    <a:srgbClr val="232323"/>
    <a:srgbClr val="343434"/>
    <a:srgbClr val="191919"/>
    <a:srgbClr val="FFFFFF"/>
    <a:srgbClr val="222222"/>
    <a:srgbClr val="F8BE0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94"/>
  </p:normalViewPr>
  <p:slideViewPr>
    <p:cSldViewPr snapToGrid="0" snapToObjects="1">
      <p:cViewPr varScale="1">
        <p:scale>
          <a:sx n="104" d="100"/>
          <a:sy n="104" d="100"/>
        </p:scale>
        <p:origin x="101" y="264"/>
      </p:cViewPr>
      <p:guideLst>
        <p:guide pos="2880"/>
        <p:guide orient="horz" pos="1620"/>
      </p:guideLst>
    </p:cSldViewPr>
  </p:slideViewPr>
  <p:notesTextViewPr>
    <p:cViewPr>
      <p:scale>
        <a:sx n="3" d="2"/>
        <a:sy n="3" d="2"/>
      </p:scale>
      <p:origin x="0" y="0"/>
    </p:cViewPr>
  </p:notesTextViewPr>
  <p:notesViewPr>
    <p:cSldViewPr snapToGrid="0" snapToObjects="1" showGuides="1">
      <p:cViewPr varScale="1">
        <p:scale>
          <a:sx n="120" d="100"/>
          <a:sy n="120" d="100"/>
        </p:scale>
        <p:origin x="4962" y="12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zayr Mohammed (Strategy Unit, hosted by MLCSU)" userId="9eb91352-5a39-4b2f-b13a-d0600be75e6f" providerId="ADAL" clId="{6E8113B9-7453-4B5F-8423-19B2EAF9CEEC}"/>
    <pc:docChg chg="custSel modSld">
      <pc:chgData name="Ozayr Mohammed (Strategy Unit, hosted by MLCSU)" userId="9eb91352-5a39-4b2f-b13a-d0600be75e6f" providerId="ADAL" clId="{6E8113B9-7453-4B5F-8423-19B2EAF9CEEC}" dt="2021-09-23T13:44:08.364" v="4" actId="700"/>
      <pc:docMkLst>
        <pc:docMk/>
      </pc:docMkLst>
      <pc:sldChg chg="addSp delSp modSp mod modClrScheme chgLayout">
        <pc:chgData name="Ozayr Mohammed (Strategy Unit, hosted by MLCSU)" userId="9eb91352-5a39-4b2f-b13a-d0600be75e6f" providerId="ADAL" clId="{6E8113B9-7453-4B5F-8423-19B2EAF9CEEC}" dt="2021-09-23T13:44:08.364" v="4" actId="700"/>
        <pc:sldMkLst>
          <pc:docMk/>
          <pc:sldMk cId="2007287431" sldId="256"/>
        </pc:sldMkLst>
        <pc:spChg chg="mod ord">
          <ac:chgData name="Ozayr Mohammed (Strategy Unit, hosted by MLCSU)" userId="9eb91352-5a39-4b2f-b13a-d0600be75e6f" providerId="ADAL" clId="{6E8113B9-7453-4B5F-8423-19B2EAF9CEEC}" dt="2021-09-23T13:44:08.364" v="4" actId="700"/>
          <ac:spMkLst>
            <pc:docMk/>
            <pc:sldMk cId="2007287431" sldId="256"/>
            <ac:spMk id="2" creationId="{00000000-0000-0000-0000-000000000000}"/>
          </ac:spMkLst>
        </pc:spChg>
        <pc:spChg chg="del mod ord">
          <ac:chgData name="Ozayr Mohammed (Strategy Unit, hosted by MLCSU)" userId="9eb91352-5a39-4b2f-b13a-d0600be75e6f" providerId="ADAL" clId="{6E8113B9-7453-4B5F-8423-19B2EAF9CEEC}" dt="2021-09-23T13:44:08.364" v="4" actId="700"/>
          <ac:spMkLst>
            <pc:docMk/>
            <pc:sldMk cId="2007287431" sldId="256"/>
            <ac:spMk id="3" creationId="{00000000-0000-0000-0000-000000000000}"/>
          </ac:spMkLst>
        </pc:spChg>
        <pc:spChg chg="add mod ord">
          <ac:chgData name="Ozayr Mohammed (Strategy Unit, hosted by MLCSU)" userId="9eb91352-5a39-4b2f-b13a-d0600be75e6f" providerId="ADAL" clId="{6E8113B9-7453-4B5F-8423-19B2EAF9CEEC}" dt="2021-09-23T13:44:08.364" v="4" actId="700"/>
          <ac:spMkLst>
            <pc:docMk/>
            <pc:sldMk cId="2007287431" sldId="256"/>
            <ac:spMk id="4" creationId="{2CC24257-0D9D-40B4-B9AD-06ED72CCADFE}"/>
          </ac:spMkLst>
        </pc:spChg>
      </pc:sldChg>
      <pc:sldChg chg="modSp mod">
        <pc:chgData name="Ozayr Mohammed (Strategy Unit, hosted by MLCSU)" userId="9eb91352-5a39-4b2f-b13a-d0600be75e6f" providerId="ADAL" clId="{6E8113B9-7453-4B5F-8423-19B2EAF9CEEC}" dt="2021-09-23T13:15:02.695" v="3" actId="5793"/>
        <pc:sldMkLst>
          <pc:docMk/>
          <pc:sldMk cId="1695455111" sldId="388"/>
        </pc:sldMkLst>
        <pc:spChg chg="mod">
          <ac:chgData name="Ozayr Mohammed (Strategy Unit, hosted by MLCSU)" userId="9eb91352-5a39-4b2f-b13a-d0600be75e6f" providerId="ADAL" clId="{6E8113B9-7453-4B5F-8423-19B2EAF9CEEC}" dt="2021-09-23T13:15:02.695" v="3" actId="5793"/>
          <ac:spMkLst>
            <pc:docMk/>
            <pc:sldMk cId="1695455111" sldId="388"/>
            <ac:spMk id="6" creationId="{5CA1C7F9-2613-4435-95DD-27A410F5F13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91665C-C9F7-244F-A659-99107B330E05}" type="datetimeFigureOut">
              <a:t>9/23/2021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ECE58-3283-124E-AC2C-03B80BE2C308}" type="slidenum">
              <a:t>‹#›</a:t>
            </a:fld>
            <a:endParaRPr lang="en-US"/>
          </a:p>
        </p:txBody>
      </p:sp>
    </p:spTree>
    <p:extLst>
      <p:ext uri="{BB962C8B-B14F-4D97-AF65-F5344CB8AC3E}">
        <p14:creationId xmlns:p14="http://schemas.microsoft.com/office/powerpoint/2010/main" val="11998512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FD2DFF-D9E3-3740-A154-DC041768FBA3}" type="datetimeFigureOut">
              <a:t>9/23/2021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307271-1E27-DD4A-B5DE-0F9CBD18BCAD}" type="slidenum">
              <a:t>‹#›</a:t>
            </a:fld>
            <a:endParaRPr lang="en-US"/>
          </a:p>
        </p:txBody>
      </p:sp>
    </p:spTree>
    <p:extLst>
      <p:ext uri="{BB962C8B-B14F-4D97-AF65-F5344CB8AC3E}">
        <p14:creationId xmlns:p14="http://schemas.microsoft.com/office/powerpoint/2010/main" val="301012211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42925"/>
            <a:r>
              <a:rPr lang="en-GB" dirty="0">
                <a:latin typeface="Segoe UI Light" panose="020B0502040204020203" pitchFamily="34" charset="0"/>
                <a:ea typeface="Segoe UI Emoji" panose="020B0502040204020203" pitchFamily="34" charset="0"/>
              </a:rPr>
              <a:t>A&amp;E pressures are often linked to increases in demand, while role of capacity (having the resources to do the required work), and its interaction with demand, is usually ignored.  Picture diagram</a:t>
            </a:r>
          </a:p>
          <a:p>
            <a:pPr marL="542925"/>
            <a:r>
              <a:rPr lang="en-GB" dirty="0">
                <a:latin typeface="Segoe UI Light" panose="020B0502040204020203" pitchFamily="34" charset="0"/>
                <a:ea typeface="Segoe UI Emoji" panose="020B0502040204020203" pitchFamily="34" charset="0"/>
              </a:rPr>
              <a:t>Capacity could be defined as “possessing the resources to do the required work”.</a:t>
            </a:r>
          </a:p>
          <a:p>
            <a:pPr marL="542925"/>
            <a:r>
              <a:rPr lang="en-GB" dirty="0">
                <a:latin typeface="Segoe UI Light" panose="020B0502040204020203" pitchFamily="34" charset="0"/>
                <a:ea typeface="Segoe UI Emoji" panose="020B0502040204020203" pitchFamily="34" charset="0"/>
              </a:rPr>
              <a:t>Capacity factors in an urgent care setting include the number of cubicles and rooms, the number of ambulance bays, staffing levels and key diagnostics by modality. These factors summarise the ability of the service to treat patients in a safe and timely manner. The focus of this analysis will be on staffing levels and infrastructure available at A&amp;E and whether it has an effect on average length of attendance.</a:t>
            </a:r>
          </a:p>
          <a:p>
            <a:endParaRPr lang="en-GB" dirty="0"/>
          </a:p>
        </p:txBody>
      </p:sp>
      <p:sp>
        <p:nvSpPr>
          <p:cNvPr id="4" name="Slide Number Placeholder 3"/>
          <p:cNvSpPr>
            <a:spLocks noGrp="1"/>
          </p:cNvSpPr>
          <p:nvPr>
            <p:ph type="sldNum" sz="quarter" idx="5"/>
          </p:nvPr>
        </p:nvSpPr>
        <p:spPr/>
        <p:txBody>
          <a:bodyPr/>
          <a:lstStyle/>
          <a:p>
            <a:fld id="{3737C15B-F325-4E1B-8D01-22104E2DC43C}" type="slidenum">
              <a:rPr lang="en-GB" smtClean="0"/>
              <a:pPr/>
              <a:t>8</a:t>
            </a:fld>
            <a:endParaRPr lang="en-GB"/>
          </a:p>
        </p:txBody>
      </p:sp>
    </p:spTree>
    <p:extLst>
      <p:ext uri="{BB962C8B-B14F-4D97-AF65-F5344CB8AC3E}">
        <p14:creationId xmlns:p14="http://schemas.microsoft.com/office/powerpoint/2010/main" val="3323326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737C15B-F325-4E1B-8D01-22104E2DC43C}" type="slidenum">
              <a:rPr lang="en-GB" smtClean="0"/>
              <a:pPr/>
              <a:t>66</a:t>
            </a:fld>
            <a:endParaRPr lang="en-GB"/>
          </a:p>
        </p:txBody>
      </p:sp>
    </p:spTree>
    <p:extLst>
      <p:ext uri="{BB962C8B-B14F-4D97-AF65-F5344CB8AC3E}">
        <p14:creationId xmlns:p14="http://schemas.microsoft.com/office/powerpoint/2010/main" val="31804904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CD4AB83-EB0F-477B-81F8-82F00E17FFEC}"/>
              </a:ext>
            </a:extLst>
          </p:cNvPr>
          <p:cNvSpPr/>
          <p:nvPr userDrawn="1"/>
        </p:nvSpPr>
        <p:spPr>
          <a:xfrm>
            <a:off x="854785" y="-745697"/>
            <a:ext cx="2919600" cy="2919600"/>
          </a:xfrm>
          <a:prstGeom prst="ellipse">
            <a:avLst/>
          </a:prstGeom>
          <a:solidFill>
            <a:srgbClr val="232323"/>
          </a:solidFill>
          <a:ln w="6350">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GB" dirty="0">
              <a:solidFill>
                <a:schemeClr val="tx1"/>
              </a:solidFill>
            </a:endParaRPr>
          </a:p>
        </p:txBody>
      </p:sp>
      <p:sp>
        <p:nvSpPr>
          <p:cNvPr id="2" name="Title 1"/>
          <p:cNvSpPr>
            <a:spLocks noGrp="1"/>
          </p:cNvSpPr>
          <p:nvPr>
            <p:ph type="ctrTitle"/>
          </p:nvPr>
        </p:nvSpPr>
        <p:spPr>
          <a:xfrm>
            <a:off x="457200" y="2197510"/>
            <a:ext cx="6208610" cy="1596184"/>
          </a:xfrm>
        </p:spPr>
        <p:txBody>
          <a:bodyPr anchor="ctr" anchorCtr="0">
            <a:noAutofit/>
          </a:bodyPr>
          <a:lstStyle>
            <a:lvl1pPr>
              <a:defRPr sz="28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169196"/>
            <a:ext cx="3844456" cy="637320"/>
          </a:xfrm>
        </p:spPr>
        <p:txBody>
          <a:bodyPr anchor="b">
            <a:noAutofit/>
          </a:bodyPr>
          <a:lstStyle>
            <a:lvl1pPr marL="0" indent="0" algn="l">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1" name="Picture 10">
            <a:extLst>
              <a:ext uri="{FF2B5EF4-FFF2-40B4-BE49-F238E27FC236}">
                <a16:creationId xmlns:a16="http://schemas.microsoft.com/office/drawing/2014/main" id="{C46B29FC-BA61-F54B-AEDC-E6AAA77C65F0}"/>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6494859" y="4294313"/>
            <a:ext cx="2189319" cy="512202"/>
          </a:xfrm>
          <a:prstGeom prst="rect">
            <a:avLst/>
          </a:prstGeom>
        </p:spPr>
      </p:pic>
      <p:pic>
        <p:nvPicPr>
          <p:cNvPr id="6" name="Graphic 5">
            <a:extLst>
              <a:ext uri="{FF2B5EF4-FFF2-40B4-BE49-F238E27FC236}">
                <a16:creationId xmlns:a16="http://schemas.microsoft.com/office/drawing/2014/main" id="{80646E95-AA2A-486B-BFF1-275FF76D615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44830" y="-721712"/>
            <a:ext cx="2919222" cy="2919222"/>
          </a:xfrm>
          <a:prstGeom prst="rect">
            <a:avLst/>
          </a:prstGeom>
        </p:spPr>
      </p:pic>
      <p:pic>
        <p:nvPicPr>
          <p:cNvPr id="8" name="Picture 7" descr="A picture containing text, clipart&#10;&#10;Description automatically generated">
            <a:extLst>
              <a:ext uri="{FF2B5EF4-FFF2-40B4-BE49-F238E27FC236}">
                <a16:creationId xmlns:a16="http://schemas.microsoft.com/office/drawing/2014/main" id="{CE6C94BA-EE03-4081-9123-9A735DDA48E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7787083" y="347347"/>
            <a:ext cx="908426" cy="366756"/>
          </a:xfrm>
          <a:prstGeom prst="rect">
            <a:avLst/>
          </a:prstGeom>
        </p:spPr>
      </p:pic>
    </p:spTree>
    <p:extLst>
      <p:ext uri="{BB962C8B-B14F-4D97-AF65-F5344CB8AC3E}">
        <p14:creationId xmlns:p14="http://schemas.microsoft.com/office/powerpoint/2010/main" val="324388852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9" name="Picture Placeholder 11">
            <a:extLst>
              <a:ext uri="{FF2B5EF4-FFF2-40B4-BE49-F238E27FC236}">
                <a16:creationId xmlns:a16="http://schemas.microsoft.com/office/drawing/2014/main" id="{038E8EF6-C3A3-5244-B239-653ACB0044C1}"/>
              </a:ext>
            </a:extLst>
          </p:cNvPr>
          <p:cNvSpPr>
            <a:spLocks noGrp="1"/>
          </p:cNvSpPr>
          <p:nvPr>
            <p:ph type="pic" sz="quarter" idx="15"/>
          </p:nvPr>
        </p:nvSpPr>
        <p:spPr>
          <a:xfrm>
            <a:off x="5103813" y="288236"/>
            <a:ext cx="3746983" cy="4091678"/>
          </a:xfrm>
        </p:spPr>
        <p:txBody>
          <a:bodyPr/>
          <a:lstStyle>
            <a:lvl1pPr marL="0" indent="0">
              <a:buNone/>
              <a:defRPr/>
            </a:lvl1pPr>
          </a:lstStyle>
          <a:p>
            <a:r>
              <a:rPr lang="en-US"/>
              <a:t>Click icon to add picture</a:t>
            </a:r>
            <a:endParaRPr lang="en-US" dirty="0"/>
          </a:p>
        </p:txBody>
      </p:sp>
      <p:sp>
        <p:nvSpPr>
          <p:cNvPr id="3" name="Subtitle 2"/>
          <p:cNvSpPr>
            <a:spLocks noGrp="1"/>
          </p:cNvSpPr>
          <p:nvPr>
            <p:ph type="subTitle" idx="1" hasCustomPrompt="1"/>
          </p:nvPr>
        </p:nvSpPr>
        <p:spPr>
          <a:xfrm>
            <a:off x="457201" y="1496517"/>
            <a:ext cx="4384765" cy="2883396"/>
          </a:xfrm>
        </p:spPr>
        <p:txBody>
          <a:bodyPr>
            <a:noAutofit/>
          </a:bodyPr>
          <a:lstStyle>
            <a:lvl1pPr marL="0" indent="0" algn="l">
              <a:lnSpc>
                <a:spcPct val="130000"/>
              </a:lnSpc>
              <a:spcBef>
                <a:spcPts val="0"/>
              </a:spcBef>
              <a:spcAft>
                <a:spcPts val="400"/>
              </a:spcAft>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Slide A, body text continued</a:t>
            </a:r>
          </a:p>
        </p:txBody>
      </p:sp>
      <p:sp>
        <p:nvSpPr>
          <p:cNvPr id="11" name="Date Placeholder 3">
            <a:extLst>
              <a:ext uri="{FF2B5EF4-FFF2-40B4-BE49-F238E27FC236}">
                <a16:creationId xmlns:a16="http://schemas.microsoft.com/office/drawing/2014/main" id="{1394CFE3-05CF-440B-BBD2-A2AC55E220D5}"/>
              </a:ext>
            </a:extLst>
          </p:cNvPr>
          <p:cNvSpPr>
            <a:spLocks noGrp="1"/>
          </p:cNvSpPr>
          <p:nvPr>
            <p:ph type="dt" sz="half" idx="2"/>
          </p:nvPr>
        </p:nvSpPr>
        <p:spPr>
          <a:xfrm>
            <a:off x="457200" y="4767263"/>
            <a:ext cx="1321904" cy="273844"/>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Date</a:t>
            </a:r>
            <a:endParaRPr lang="en-US" dirty="0"/>
          </a:p>
        </p:txBody>
      </p:sp>
      <p:sp>
        <p:nvSpPr>
          <p:cNvPr id="12" name="Footer Placeholder 4">
            <a:extLst>
              <a:ext uri="{FF2B5EF4-FFF2-40B4-BE49-F238E27FC236}">
                <a16:creationId xmlns:a16="http://schemas.microsoft.com/office/drawing/2014/main" id="{596CE548-A3FB-437F-81A1-82A54B01653A}"/>
              </a:ext>
            </a:extLst>
          </p:cNvPr>
          <p:cNvSpPr>
            <a:spLocks noGrp="1"/>
          </p:cNvSpPr>
          <p:nvPr>
            <p:ph type="ftr" sz="quarter" idx="3"/>
          </p:nvPr>
        </p:nvSpPr>
        <p:spPr>
          <a:xfrm>
            <a:off x="1779104" y="4767263"/>
            <a:ext cx="5988326" cy="273844"/>
          </a:xfrm>
          <a:prstGeom prst="rect">
            <a:avLst/>
          </a:prstGeom>
        </p:spPr>
        <p:txBody>
          <a:bodyPr vert="horz" lIns="91440" tIns="45720" rIns="91440" bIns="45720" rtlCol="0" anchor="ctr"/>
          <a:lstStyle>
            <a:lvl1pPr algn="ctr">
              <a:defRPr sz="1000">
                <a:solidFill>
                  <a:schemeClr val="tx1">
                    <a:tint val="75000"/>
                  </a:schemeClr>
                </a:solidFill>
              </a:defRPr>
            </a:lvl1pPr>
          </a:lstStyle>
          <a:p>
            <a:pPr algn="l"/>
            <a:r>
              <a:rPr lang="en-US"/>
              <a:t>Presentation title</a:t>
            </a:r>
            <a:endParaRPr lang="en-US" dirty="0"/>
          </a:p>
        </p:txBody>
      </p:sp>
      <p:sp>
        <p:nvSpPr>
          <p:cNvPr id="13" name="Slide Number Placeholder 5">
            <a:extLst>
              <a:ext uri="{FF2B5EF4-FFF2-40B4-BE49-F238E27FC236}">
                <a16:creationId xmlns:a16="http://schemas.microsoft.com/office/drawing/2014/main" id="{F93F9E19-422B-4681-B5F6-D36BDBD91F43}"/>
              </a:ext>
            </a:extLst>
          </p:cNvPr>
          <p:cNvSpPr>
            <a:spLocks noGrp="1"/>
          </p:cNvSpPr>
          <p:nvPr>
            <p:ph type="sldNum" sz="quarter" idx="4"/>
          </p:nvPr>
        </p:nvSpPr>
        <p:spPr>
          <a:xfrm>
            <a:off x="7767430" y="4767263"/>
            <a:ext cx="919370" cy="273844"/>
          </a:xfrm>
          <a:prstGeom prst="rect">
            <a:avLst/>
          </a:prstGeom>
        </p:spPr>
        <p:txBody>
          <a:bodyPr vert="horz" lIns="91440" tIns="45720" rIns="91440" bIns="45720" rtlCol="0" anchor="ctr"/>
          <a:lstStyle>
            <a:lvl1pPr algn="r">
              <a:defRPr sz="1000">
                <a:solidFill>
                  <a:schemeClr val="tx1">
                    <a:tint val="75000"/>
                  </a:schemeClr>
                </a:solidFill>
              </a:defRPr>
            </a:lvl1pPr>
          </a:lstStyle>
          <a:p>
            <a:fld id="{450B0164-1B0E-EC47-A805-AF4E4DD1E6D8}" type="slidenum">
              <a:rPr lang="en-GB" smtClean="0"/>
              <a:pPr/>
              <a:t>‹#›</a:t>
            </a:fld>
            <a:endParaRPr lang="en-GB" dirty="0"/>
          </a:p>
        </p:txBody>
      </p:sp>
    </p:spTree>
    <p:extLst>
      <p:ext uri="{BB962C8B-B14F-4D97-AF65-F5344CB8AC3E}">
        <p14:creationId xmlns:p14="http://schemas.microsoft.com/office/powerpoint/2010/main" val="2921357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61535-4ACF-4917-BE64-49193791F447}"/>
              </a:ext>
            </a:extLst>
          </p:cNvPr>
          <p:cNvSpPr>
            <a:spLocks noGrp="1"/>
          </p:cNvSpPr>
          <p:nvPr>
            <p:ph type="title"/>
          </p:nvPr>
        </p:nvSpPr>
        <p:spPr>
          <a:xfrm>
            <a:off x="457199" y="205979"/>
            <a:ext cx="5844209" cy="857250"/>
          </a:xfrm>
        </p:spPr>
        <p:txBody>
          <a:bodyPr/>
          <a:lstStyle/>
          <a:p>
            <a:r>
              <a:rPr lang="en-US"/>
              <a:t>Click to edit Master title style</a:t>
            </a:r>
            <a:endParaRPr lang="en-GB" dirty="0"/>
          </a:p>
        </p:txBody>
      </p:sp>
      <p:sp>
        <p:nvSpPr>
          <p:cNvPr id="7" name="Picture Placeholder 6">
            <a:extLst>
              <a:ext uri="{FF2B5EF4-FFF2-40B4-BE49-F238E27FC236}">
                <a16:creationId xmlns:a16="http://schemas.microsoft.com/office/drawing/2014/main" id="{4478467B-5413-4BA9-8667-F37B2152C838}"/>
              </a:ext>
            </a:extLst>
          </p:cNvPr>
          <p:cNvSpPr>
            <a:spLocks noGrp="1"/>
          </p:cNvSpPr>
          <p:nvPr>
            <p:ph type="pic" sz="quarter" idx="13"/>
          </p:nvPr>
        </p:nvSpPr>
        <p:spPr>
          <a:xfrm>
            <a:off x="4617278" y="687523"/>
            <a:ext cx="3960000" cy="3960000"/>
          </a:xfrm>
          <a:prstGeom prst="ellipse">
            <a:avLst/>
          </a:prstGeom>
        </p:spPr>
        <p:txBody>
          <a:bodyPr/>
          <a:lstStyle/>
          <a:p>
            <a:r>
              <a:rPr lang="en-US"/>
              <a:t>Click icon to add picture</a:t>
            </a:r>
            <a:endParaRPr lang="en-GB" dirty="0"/>
          </a:p>
        </p:txBody>
      </p:sp>
      <p:sp>
        <p:nvSpPr>
          <p:cNvPr id="12" name="Content Placeholder 11">
            <a:extLst>
              <a:ext uri="{FF2B5EF4-FFF2-40B4-BE49-F238E27FC236}">
                <a16:creationId xmlns:a16="http://schemas.microsoft.com/office/drawing/2014/main" id="{E96816E3-14A0-4436-85C3-930D3A22C416}"/>
              </a:ext>
            </a:extLst>
          </p:cNvPr>
          <p:cNvSpPr>
            <a:spLocks noGrp="1"/>
          </p:cNvSpPr>
          <p:nvPr>
            <p:ph sz="quarter" idx="14"/>
          </p:nvPr>
        </p:nvSpPr>
        <p:spPr>
          <a:xfrm>
            <a:off x="459255" y="1096962"/>
            <a:ext cx="4256862" cy="3550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Date Placeholder 3">
            <a:extLst>
              <a:ext uri="{FF2B5EF4-FFF2-40B4-BE49-F238E27FC236}">
                <a16:creationId xmlns:a16="http://schemas.microsoft.com/office/drawing/2014/main" id="{4ED47099-E320-4E91-99B1-AB5B199071E5}"/>
              </a:ext>
            </a:extLst>
          </p:cNvPr>
          <p:cNvSpPr>
            <a:spLocks noGrp="1"/>
          </p:cNvSpPr>
          <p:nvPr>
            <p:ph type="dt" sz="half" idx="2"/>
          </p:nvPr>
        </p:nvSpPr>
        <p:spPr>
          <a:xfrm>
            <a:off x="457200" y="4767263"/>
            <a:ext cx="1321904" cy="273844"/>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Date</a:t>
            </a:r>
            <a:endParaRPr lang="en-US" dirty="0"/>
          </a:p>
        </p:txBody>
      </p:sp>
      <p:sp>
        <p:nvSpPr>
          <p:cNvPr id="14" name="Footer Placeholder 4">
            <a:extLst>
              <a:ext uri="{FF2B5EF4-FFF2-40B4-BE49-F238E27FC236}">
                <a16:creationId xmlns:a16="http://schemas.microsoft.com/office/drawing/2014/main" id="{7F0499BA-191D-4F1F-8CB0-72C1B522052F}"/>
              </a:ext>
            </a:extLst>
          </p:cNvPr>
          <p:cNvSpPr>
            <a:spLocks noGrp="1"/>
          </p:cNvSpPr>
          <p:nvPr>
            <p:ph type="ftr" sz="quarter" idx="3"/>
          </p:nvPr>
        </p:nvSpPr>
        <p:spPr>
          <a:xfrm>
            <a:off x="1779104" y="4767263"/>
            <a:ext cx="5988326" cy="273844"/>
          </a:xfrm>
          <a:prstGeom prst="rect">
            <a:avLst/>
          </a:prstGeom>
        </p:spPr>
        <p:txBody>
          <a:bodyPr vert="horz" lIns="91440" tIns="45720" rIns="91440" bIns="45720" rtlCol="0" anchor="ctr"/>
          <a:lstStyle>
            <a:lvl1pPr algn="ctr">
              <a:defRPr sz="1000">
                <a:solidFill>
                  <a:schemeClr val="tx1">
                    <a:tint val="75000"/>
                  </a:schemeClr>
                </a:solidFill>
              </a:defRPr>
            </a:lvl1pPr>
          </a:lstStyle>
          <a:p>
            <a:pPr algn="l"/>
            <a:r>
              <a:rPr lang="en-US"/>
              <a:t>Presentation title</a:t>
            </a:r>
            <a:endParaRPr lang="en-US" dirty="0"/>
          </a:p>
        </p:txBody>
      </p:sp>
      <p:sp>
        <p:nvSpPr>
          <p:cNvPr id="15" name="Slide Number Placeholder 5">
            <a:extLst>
              <a:ext uri="{FF2B5EF4-FFF2-40B4-BE49-F238E27FC236}">
                <a16:creationId xmlns:a16="http://schemas.microsoft.com/office/drawing/2014/main" id="{57339ADD-4FB8-48D9-A7B0-45058E526679}"/>
              </a:ext>
            </a:extLst>
          </p:cNvPr>
          <p:cNvSpPr>
            <a:spLocks noGrp="1"/>
          </p:cNvSpPr>
          <p:nvPr>
            <p:ph type="sldNum" sz="quarter" idx="4"/>
          </p:nvPr>
        </p:nvSpPr>
        <p:spPr>
          <a:xfrm>
            <a:off x="7767430" y="4767263"/>
            <a:ext cx="919370" cy="273844"/>
          </a:xfrm>
          <a:prstGeom prst="rect">
            <a:avLst/>
          </a:prstGeom>
        </p:spPr>
        <p:txBody>
          <a:bodyPr vert="horz" lIns="91440" tIns="45720" rIns="91440" bIns="45720" rtlCol="0" anchor="ctr"/>
          <a:lstStyle>
            <a:lvl1pPr algn="r">
              <a:defRPr sz="1000">
                <a:solidFill>
                  <a:schemeClr val="tx1">
                    <a:tint val="75000"/>
                  </a:schemeClr>
                </a:solidFill>
              </a:defRPr>
            </a:lvl1pPr>
          </a:lstStyle>
          <a:p>
            <a:fld id="{450B0164-1B0E-EC47-A805-AF4E4DD1E6D8}" type="slidenum">
              <a:rPr lang="en-GB" smtClean="0"/>
              <a:pPr/>
              <a:t>‹#›</a:t>
            </a:fld>
            <a:endParaRPr lang="en-GB" dirty="0"/>
          </a:p>
        </p:txBody>
      </p:sp>
    </p:spTree>
    <p:extLst>
      <p:ext uri="{BB962C8B-B14F-4D97-AF65-F5344CB8AC3E}">
        <p14:creationId xmlns:p14="http://schemas.microsoft.com/office/powerpoint/2010/main" val="3143423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green">
    <p:bg>
      <p:bgPr>
        <a:solidFill>
          <a:schemeClr val="bg2"/>
        </a:solidFill>
        <a:effectLst/>
      </p:bgPr>
    </p:bg>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C9F7428C-16C3-714B-992C-267551C3749F}"/>
              </a:ext>
            </a:extLst>
          </p:cNvPr>
          <p:cNvSpPr>
            <a:spLocks noGrp="1"/>
          </p:cNvSpPr>
          <p:nvPr>
            <p:ph type="subTitle" idx="1" hasCustomPrompt="1"/>
          </p:nvPr>
        </p:nvSpPr>
        <p:spPr>
          <a:xfrm>
            <a:off x="1532708" y="1229117"/>
            <a:ext cx="6078583" cy="1615792"/>
          </a:xfrm>
        </p:spPr>
        <p:txBody>
          <a:bodyPr anchor="ctr">
            <a:noAutofit/>
          </a:bodyPr>
          <a:lstStyle>
            <a:lvl1pPr marL="0" marR="0" indent="0" algn="ctr" defTabSz="457200" rtl="0" eaLnBrk="1" fontAlgn="auto" latinLnBrk="0" hangingPunct="1">
              <a:lnSpc>
                <a:spcPct val="130000"/>
              </a:lnSpc>
              <a:spcBef>
                <a:spcPts val="0"/>
              </a:spcBef>
              <a:spcAft>
                <a:spcPts val="400"/>
              </a:spcAft>
              <a:buClrTx/>
              <a:buSzTx/>
              <a:buFont typeface="Arial"/>
              <a:buNone/>
              <a:tabLst/>
              <a:defRPr sz="20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Quote goes here</a:t>
            </a:r>
          </a:p>
        </p:txBody>
      </p:sp>
      <p:sp>
        <p:nvSpPr>
          <p:cNvPr id="15" name="Text Placeholder 8">
            <a:extLst>
              <a:ext uri="{FF2B5EF4-FFF2-40B4-BE49-F238E27FC236}">
                <a16:creationId xmlns:a16="http://schemas.microsoft.com/office/drawing/2014/main" id="{BE87A265-BAE7-E84C-9CE5-08F3F6D236AD}"/>
              </a:ext>
            </a:extLst>
          </p:cNvPr>
          <p:cNvSpPr>
            <a:spLocks noGrp="1"/>
          </p:cNvSpPr>
          <p:nvPr>
            <p:ph type="body" sz="quarter" idx="13" hasCustomPrompt="1"/>
          </p:nvPr>
        </p:nvSpPr>
        <p:spPr>
          <a:xfrm>
            <a:off x="1981199" y="3405391"/>
            <a:ext cx="5181600" cy="1017984"/>
          </a:xfrm>
        </p:spPr>
        <p:txBody>
          <a:bodyPr anchor="ctr"/>
          <a:lstStyle>
            <a:lvl1pPr marL="0" indent="0" algn="ctr">
              <a:lnSpc>
                <a:spcPct val="100000"/>
              </a:lnSpc>
              <a:buNone/>
              <a:defRPr sz="1200" b="0">
                <a:solidFill>
                  <a:schemeClr val="tx2"/>
                </a:solidFill>
              </a:defRPr>
            </a:lvl1pPr>
          </a:lstStyle>
          <a:p>
            <a:r>
              <a:rPr lang="en-GB" dirty="0"/>
              <a:t>Name Surname</a:t>
            </a:r>
          </a:p>
          <a:p>
            <a:r>
              <a:rPr lang="en-GB" dirty="0"/>
              <a:t>Job title</a:t>
            </a:r>
          </a:p>
        </p:txBody>
      </p:sp>
      <p:sp>
        <p:nvSpPr>
          <p:cNvPr id="7" name="Date Placeholder 3">
            <a:extLst>
              <a:ext uri="{FF2B5EF4-FFF2-40B4-BE49-F238E27FC236}">
                <a16:creationId xmlns:a16="http://schemas.microsoft.com/office/drawing/2014/main" id="{20021671-C68E-4A96-B555-4D754730F57F}"/>
              </a:ext>
            </a:extLst>
          </p:cNvPr>
          <p:cNvSpPr>
            <a:spLocks noGrp="1"/>
          </p:cNvSpPr>
          <p:nvPr>
            <p:ph type="dt" sz="half" idx="10"/>
          </p:nvPr>
        </p:nvSpPr>
        <p:spPr>
          <a:xfrm>
            <a:off x="457200" y="4767263"/>
            <a:ext cx="1321904" cy="273844"/>
          </a:xfrm>
          <a:prstGeom prst="rect">
            <a:avLst/>
          </a:prstGeom>
        </p:spPr>
        <p:txBody>
          <a:bodyPr vert="horz" lIns="91440" tIns="45720" rIns="91440" bIns="45720" rtlCol="0" anchor="ctr"/>
          <a:lstStyle>
            <a:lvl1pPr algn="l">
              <a:defRPr sz="1000">
                <a:solidFill>
                  <a:schemeClr val="tx1"/>
                </a:solidFill>
              </a:defRPr>
            </a:lvl1pPr>
          </a:lstStyle>
          <a:p>
            <a:r>
              <a:rPr lang="en-US"/>
              <a:t>Date</a:t>
            </a:r>
            <a:endParaRPr lang="en-US" dirty="0"/>
          </a:p>
        </p:txBody>
      </p:sp>
      <p:sp>
        <p:nvSpPr>
          <p:cNvPr id="8" name="Footer Placeholder 4">
            <a:extLst>
              <a:ext uri="{FF2B5EF4-FFF2-40B4-BE49-F238E27FC236}">
                <a16:creationId xmlns:a16="http://schemas.microsoft.com/office/drawing/2014/main" id="{B82801C7-8F0D-4D3D-8308-981E58B8B8BC}"/>
              </a:ext>
            </a:extLst>
          </p:cNvPr>
          <p:cNvSpPr>
            <a:spLocks noGrp="1"/>
          </p:cNvSpPr>
          <p:nvPr>
            <p:ph type="ftr" sz="quarter" idx="3"/>
          </p:nvPr>
        </p:nvSpPr>
        <p:spPr>
          <a:xfrm>
            <a:off x="1779104" y="4767263"/>
            <a:ext cx="5988326" cy="273844"/>
          </a:xfrm>
          <a:prstGeom prst="rect">
            <a:avLst/>
          </a:prstGeom>
        </p:spPr>
        <p:txBody>
          <a:bodyPr vert="horz" lIns="91440" tIns="45720" rIns="91440" bIns="45720" rtlCol="0" anchor="ctr"/>
          <a:lstStyle>
            <a:lvl1pPr algn="ctr">
              <a:defRPr sz="1000">
                <a:solidFill>
                  <a:schemeClr val="tx1"/>
                </a:solidFill>
              </a:defRPr>
            </a:lvl1pPr>
          </a:lstStyle>
          <a:p>
            <a:pPr algn="l"/>
            <a:r>
              <a:rPr lang="en-US"/>
              <a:t>Presentation title</a:t>
            </a:r>
            <a:endParaRPr lang="en-US" dirty="0"/>
          </a:p>
        </p:txBody>
      </p:sp>
      <p:sp>
        <p:nvSpPr>
          <p:cNvPr id="9" name="Slide Number Placeholder 5">
            <a:extLst>
              <a:ext uri="{FF2B5EF4-FFF2-40B4-BE49-F238E27FC236}">
                <a16:creationId xmlns:a16="http://schemas.microsoft.com/office/drawing/2014/main" id="{FDFAF371-1098-4956-AC7A-94C7790C7AC3}"/>
              </a:ext>
            </a:extLst>
          </p:cNvPr>
          <p:cNvSpPr>
            <a:spLocks noGrp="1"/>
          </p:cNvSpPr>
          <p:nvPr>
            <p:ph type="sldNum" sz="quarter" idx="4"/>
          </p:nvPr>
        </p:nvSpPr>
        <p:spPr>
          <a:xfrm>
            <a:off x="7767430" y="4767263"/>
            <a:ext cx="919370" cy="273844"/>
          </a:xfrm>
          <a:prstGeom prst="rect">
            <a:avLst/>
          </a:prstGeom>
        </p:spPr>
        <p:txBody>
          <a:bodyPr vert="horz" lIns="91440" tIns="45720" rIns="91440" bIns="45720" rtlCol="0" anchor="ctr"/>
          <a:lstStyle>
            <a:lvl1pPr algn="r">
              <a:defRPr sz="1000">
                <a:solidFill>
                  <a:schemeClr val="tx1"/>
                </a:solidFill>
              </a:defRPr>
            </a:lvl1pPr>
          </a:lstStyle>
          <a:p>
            <a:fld id="{450B0164-1B0E-EC47-A805-AF4E4DD1E6D8}" type="slidenum">
              <a:rPr lang="en-GB" smtClean="0"/>
              <a:pPr/>
              <a:t>‹#›</a:t>
            </a:fld>
            <a:endParaRPr lang="en-GB" dirty="0"/>
          </a:p>
        </p:txBody>
      </p:sp>
    </p:spTree>
    <p:extLst>
      <p:ext uri="{BB962C8B-B14F-4D97-AF65-F5344CB8AC3E}">
        <p14:creationId xmlns:p14="http://schemas.microsoft.com/office/powerpoint/2010/main" val="2367029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black">
    <p:bg>
      <p:bgRef idx="1001">
        <a:schemeClr val="bg2"/>
      </p:bgRef>
    </p:bg>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017BE2AD-B466-4A41-A6CA-35CEC5332192}"/>
              </a:ext>
            </a:extLst>
          </p:cNvPr>
          <p:cNvSpPr>
            <a:spLocks noGrp="1"/>
          </p:cNvSpPr>
          <p:nvPr>
            <p:ph type="subTitle" idx="1" hasCustomPrompt="1"/>
          </p:nvPr>
        </p:nvSpPr>
        <p:spPr>
          <a:xfrm>
            <a:off x="1532706" y="1237826"/>
            <a:ext cx="6078583" cy="1615792"/>
          </a:xfrm>
        </p:spPr>
        <p:txBody>
          <a:bodyPr anchor="ctr">
            <a:noAutofit/>
          </a:bodyPr>
          <a:lstStyle>
            <a:lvl1pPr marL="0" marR="0" indent="0" algn="ctr" defTabSz="457200" rtl="0" eaLnBrk="1" fontAlgn="auto" latinLnBrk="0" hangingPunct="1">
              <a:lnSpc>
                <a:spcPct val="130000"/>
              </a:lnSpc>
              <a:spcBef>
                <a:spcPts val="0"/>
              </a:spcBef>
              <a:spcAft>
                <a:spcPts val="400"/>
              </a:spcAft>
              <a:buClrTx/>
              <a:buSzTx/>
              <a:buFont typeface="Arial"/>
              <a:buNone/>
              <a:tabLst/>
              <a:defRPr sz="20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Quote goes here</a:t>
            </a:r>
          </a:p>
        </p:txBody>
      </p:sp>
      <p:sp>
        <p:nvSpPr>
          <p:cNvPr id="11" name="Text Placeholder 8">
            <a:extLst>
              <a:ext uri="{FF2B5EF4-FFF2-40B4-BE49-F238E27FC236}">
                <a16:creationId xmlns:a16="http://schemas.microsoft.com/office/drawing/2014/main" id="{FB2C3A53-15AF-4349-8B06-04BA39170AF6}"/>
              </a:ext>
            </a:extLst>
          </p:cNvPr>
          <p:cNvSpPr>
            <a:spLocks noGrp="1"/>
          </p:cNvSpPr>
          <p:nvPr>
            <p:ph type="body" sz="quarter" idx="13" hasCustomPrompt="1"/>
          </p:nvPr>
        </p:nvSpPr>
        <p:spPr>
          <a:xfrm>
            <a:off x="1981198" y="3405391"/>
            <a:ext cx="5181600" cy="1017984"/>
          </a:xfrm>
        </p:spPr>
        <p:txBody>
          <a:bodyPr anchor="ctr"/>
          <a:lstStyle>
            <a:lvl1pPr marL="0" indent="0" algn="ctr">
              <a:lnSpc>
                <a:spcPct val="100000"/>
              </a:lnSpc>
              <a:buNone/>
              <a:defRPr sz="1200" b="0">
                <a:solidFill>
                  <a:schemeClr val="tx2"/>
                </a:solidFill>
              </a:defRPr>
            </a:lvl1pPr>
          </a:lstStyle>
          <a:p>
            <a:r>
              <a:rPr lang="en-GB" dirty="0"/>
              <a:t>Name Surname</a:t>
            </a:r>
          </a:p>
          <a:p>
            <a:r>
              <a:rPr lang="en-GB" dirty="0"/>
              <a:t>Job title</a:t>
            </a:r>
          </a:p>
        </p:txBody>
      </p:sp>
      <p:sp>
        <p:nvSpPr>
          <p:cNvPr id="7" name="Date Placeholder 3">
            <a:extLst>
              <a:ext uri="{FF2B5EF4-FFF2-40B4-BE49-F238E27FC236}">
                <a16:creationId xmlns:a16="http://schemas.microsoft.com/office/drawing/2014/main" id="{ED51EB03-D4A9-4B95-99A0-DCC5A0838FEB}"/>
              </a:ext>
            </a:extLst>
          </p:cNvPr>
          <p:cNvSpPr>
            <a:spLocks noGrp="1"/>
          </p:cNvSpPr>
          <p:nvPr>
            <p:ph type="dt" sz="half" idx="10"/>
          </p:nvPr>
        </p:nvSpPr>
        <p:spPr>
          <a:xfrm>
            <a:off x="457200" y="4767263"/>
            <a:ext cx="1321904" cy="273844"/>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Date</a:t>
            </a:r>
            <a:endParaRPr lang="en-US" dirty="0"/>
          </a:p>
        </p:txBody>
      </p:sp>
      <p:sp>
        <p:nvSpPr>
          <p:cNvPr id="8" name="Footer Placeholder 4">
            <a:extLst>
              <a:ext uri="{FF2B5EF4-FFF2-40B4-BE49-F238E27FC236}">
                <a16:creationId xmlns:a16="http://schemas.microsoft.com/office/drawing/2014/main" id="{1A4CA63E-F725-4F89-910B-2F01A0E05053}"/>
              </a:ext>
            </a:extLst>
          </p:cNvPr>
          <p:cNvSpPr>
            <a:spLocks noGrp="1"/>
          </p:cNvSpPr>
          <p:nvPr>
            <p:ph type="ftr" sz="quarter" idx="3"/>
          </p:nvPr>
        </p:nvSpPr>
        <p:spPr>
          <a:xfrm>
            <a:off x="1779104" y="4767263"/>
            <a:ext cx="5988326" cy="273844"/>
          </a:xfrm>
          <a:prstGeom prst="rect">
            <a:avLst/>
          </a:prstGeom>
        </p:spPr>
        <p:txBody>
          <a:bodyPr vert="horz" lIns="91440" tIns="45720" rIns="91440" bIns="45720" rtlCol="0" anchor="ctr"/>
          <a:lstStyle>
            <a:lvl1pPr algn="ctr">
              <a:defRPr sz="1000">
                <a:solidFill>
                  <a:schemeClr val="tx1">
                    <a:tint val="75000"/>
                  </a:schemeClr>
                </a:solidFill>
              </a:defRPr>
            </a:lvl1pPr>
          </a:lstStyle>
          <a:p>
            <a:pPr algn="l"/>
            <a:r>
              <a:rPr lang="en-US"/>
              <a:t>Presentation title</a:t>
            </a:r>
            <a:endParaRPr lang="en-US" dirty="0"/>
          </a:p>
        </p:txBody>
      </p:sp>
      <p:sp>
        <p:nvSpPr>
          <p:cNvPr id="9" name="Slide Number Placeholder 5">
            <a:extLst>
              <a:ext uri="{FF2B5EF4-FFF2-40B4-BE49-F238E27FC236}">
                <a16:creationId xmlns:a16="http://schemas.microsoft.com/office/drawing/2014/main" id="{4DEFBD37-2906-4256-91B4-EB241DC8DCF0}"/>
              </a:ext>
            </a:extLst>
          </p:cNvPr>
          <p:cNvSpPr>
            <a:spLocks noGrp="1"/>
          </p:cNvSpPr>
          <p:nvPr>
            <p:ph type="sldNum" sz="quarter" idx="4"/>
          </p:nvPr>
        </p:nvSpPr>
        <p:spPr>
          <a:xfrm>
            <a:off x="7767430" y="4767263"/>
            <a:ext cx="919370" cy="273844"/>
          </a:xfrm>
          <a:prstGeom prst="rect">
            <a:avLst/>
          </a:prstGeom>
        </p:spPr>
        <p:txBody>
          <a:bodyPr vert="horz" lIns="91440" tIns="45720" rIns="91440" bIns="45720" rtlCol="0" anchor="ctr"/>
          <a:lstStyle>
            <a:lvl1pPr algn="r">
              <a:defRPr sz="1000">
                <a:solidFill>
                  <a:schemeClr val="tx1">
                    <a:tint val="75000"/>
                  </a:schemeClr>
                </a:solidFill>
              </a:defRPr>
            </a:lvl1pPr>
          </a:lstStyle>
          <a:p>
            <a:fld id="{450B0164-1B0E-EC47-A805-AF4E4DD1E6D8}" type="slidenum">
              <a:rPr lang="en-GB" smtClean="0"/>
              <a:pPr/>
              <a:t>‹#›</a:t>
            </a:fld>
            <a:endParaRPr lang="en-GB" dirty="0"/>
          </a:p>
        </p:txBody>
      </p:sp>
    </p:spTree>
    <p:extLst>
      <p:ext uri="{BB962C8B-B14F-4D97-AF65-F5344CB8AC3E}">
        <p14:creationId xmlns:p14="http://schemas.microsoft.com/office/powerpoint/2010/main" val="17695121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1" y="836572"/>
            <a:ext cx="8229599" cy="619229"/>
          </a:xfrm>
        </p:spPr>
        <p:txBody>
          <a:bodyPr anchor="t" anchorCtr="0"/>
          <a:lstStyle>
            <a:lvl1pPr>
              <a:defRPr sz="3600" baseline="0"/>
            </a:lvl1pPr>
          </a:lstStyle>
          <a:p>
            <a:r>
              <a:rPr lang="en-GB" dirty="0"/>
              <a:t>Content slide A</a:t>
            </a:r>
            <a:endParaRPr lang="en-US" dirty="0"/>
          </a:p>
        </p:txBody>
      </p:sp>
      <p:sp>
        <p:nvSpPr>
          <p:cNvPr id="6" name="Content Placeholder 5">
            <a:extLst>
              <a:ext uri="{FF2B5EF4-FFF2-40B4-BE49-F238E27FC236}">
                <a16:creationId xmlns:a16="http://schemas.microsoft.com/office/drawing/2014/main" id="{060EA992-2623-41BF-BE28-46C9D6CDA8FE}"/>
              </a:ext>
            </a:extLst>
          </p:cNvPr>
          <p:cNvSpPr>
            <a:spLocks noGrp="1"/>
          </p:cNvSpPr>
          <p:nvPr>
            <p:ph sz="quarter" idx="13"/>
          </p:nvPr>
        </p:nvSpPr>
        <p:spPr>
          <a:xfrm>
            <a:off x="457200" y="1570038"/>
            <a:ext cx="8229600" cy="2987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Date Placeholder 3">
            <a:extLst>
              <a:ext uri="{FF2B5EF4-FFF2-40B4-BE49-F238E27FC236}">
                <a16:creationId xmlns:a16="http://schemas.microsoft.com/office/drawing/2014/main" id="{7542CAA4-99B2-4897-B3F5-78F640D061B9}"/>
              </a:ext>
            </a:extLst>
          </p:cNvPr>
          <p:cNvSpPr>
            <a:spLocks noGrp="1"/>
          </p:cNvSpPr>
          <p:nvPr>
            <p:ph type="dt" sz="half" idx="2"/>
          </p:nvPr>
        </p:nvSpPr>
        <p:spPr>
          <a:xfrm>
            <a:off x="457200" y="4767263"/>
            <a:ext cx="1321904" cy="273844"/>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Date</a:t>
            </a:r>
            <a:endParaRPr lang="en-US" dirty="0"/>
          </a:p>
        </p:txBody>
      </p:sp>
      <p:sp>
        <p:nvSpPr>
          <p:cNvPr id="13" name="Footer Placeholder 4">
            <a:extLst>
              <a:ext uri="{FF2B5EF4-FFF2-40B4-BE49-F238E27FC236}">
                <a16:creationId xmlns:a16="http://schemas.microsoft.com/office/drawing/2014/main" id="{CFA25113-5F36-4367-AAF5-0FE212E41E94}"/>
              </a:ext>
            </a:extLst>
          </p:cNvPr>
          <p:cNvSpPr>
            <a:spLocks noGrp="1"/>
          </p:cNvSpPr>
          <p:nvPr>
            <p:ph type="ftr" sz="quarter" idx="3"/>
          </p:nvPr>
        </p:nvSpPr>
        <p:spPr>
          <a:xfrm>
            <a:off x="1779104" y="4767263"/>
            <a:ext cx="5988326" cy="273844"/>
          </a:xfrm>
          <a:prstGeom prst="rect">
            <a:avLst/>
          </a:prstGeom>
        </p:spPr>
        <p:txBody>
          <a:bodyPr vert="horz" lIns="91440" tIns="45720" rIns="91440" bIns="45720" rtlCol="0" anchor="ctr"/>
          <a:lstStyle>
            <a:lvl1pPr algn="ctr">
              <a:defRPr sz="1000">
                <a:solidFill>
                  <a:schemeClr val="tx1">
                    <a:tint val="75000"/>
                  </a:schemeClr>
                </a:solidFill>
              </a:defRPr>
            </a:lvl1pPr>
          </a:lstStyle>
          <a:p>
            <a:pPr algn="l"/>
            <a:r>
              <a:rPr lang="en-US"/>
              <a:t>Presentation title</a:t>
            </a:r>
            <a:endParaRPr lang="en-US" dirty="0"/>
          </a:p>
        </p:txBody>
      </p:sp>
      <p:sp>
        <p:nvSpPr>
          <p:cNvPr id="14" name="Slide Number Placeholder 5">
            <a:extLst>
              <a:ext uri="{FF2B5EF4-FFF2-40B4-BE49-F238E27FC236}">
                <a16:creationId xmlns:a16="http://schemas.microsoft.com/office/drawing/2014/main" id="{AECBEADB-60D4-4D14-97D1-C166ED1F5532}"/>
              </a:ext>
            </a:extLst>
          </p:cNvPr>
          <p:cNvSpPr>
            <a:spLocks noGrp="1"/>
          </p:cNvSpPr>
          <p:nvPr>
            <p:ph type="sldNum" sz="quarter" idx="4"/>
          </p:nvPr>
        </p:nvSpPr>
        <p:spPr>
          <a:xfrm>
            <a:off x="7767430" y="4767263"/>
            <a:ext cx="919370" cy="273844"/>
          </a:xfrm>
          <a:prstGeom prst="rect">
            <a:avLst/>
          </a:prstGeom>
        </p:spPr>
        <p:txBody>
          <a:bodyPr vert="horz" lIns="91440" tIns="45720" rIns="91440" bIns="45720" rtlCol="0" anchor="ctr"/>
          <a:lstStyle>
            <a:lvl1pPr algn="r">
              <a:defRPr sz="1000">
                <a:solidFill>
                  <a:schemeClr val="tx1">
                    <a:tint val="75000"/>
                  </a:schemeClr>
                </a:solidFill>
              </a:defRPr>
            </a:lvl1pPr>
          </a:lstStyle>
          <a:p>
            <a:fld id="{450B0164-1B0E-EC47-A805-AF4E4DD1E6D8}" type="slidenum">
              <a:rPr lang="en-GB" smtClean="0"/>
              <a:pPr/>
              <a:t>‹#›</a:t>
            </a:fld>
            <a:endParaRPr lang="en-GB" dirty="0"/>
          </a:p>
        </p:txBody>
      </p:sp>
    </p:spTree>
    <p:extLst>
      <p:ext uri="{BB962C8B-B14F-4D97-AF65-F5344CB8AC3E}">
        <p14:creationId xmlns:p14="http://schemas.microsoft.com/office/powerpoint/2010/main" val="102166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1" y="836572"/>
            <a:ext cx="8229599" cy="619229"/>
          </a:xfrm>
        </p:spPr>
        <p:txBody>
          <a:bodyPr anchor="t" anchorCtr="0"/>
          <a:lstStyle>
            <a:lvl1pPr>
              <a:defRPr sz="3600" baseline="0"/>
            </a:lvl1pPr>
          </a:lstStyle>
          <a:p>
            <a:r>
              <a:rPr lang="en-GB" dirty="0"/>
              <a:t>Content slide A</a:t>
            </a:r>
            <a:endParaRPr lang="en-US" dirty="0"/>
          </a:p>
        </p:txBody>
      </p:sp>
      <p:sp>
        <p:nvSpPr>
          <p:cNvPr id="6" name="Content Placeholder 5">
            <a:extLst>
              <a:ext uri="{FF2B5EF4-FFF2-40B4-BE49-F238E27FC236}">
                <a16:creationId xmlns:a16="http://schemas.microsoft.com/office/drawing/2014/main" id="{060EA992-2623-41BF-BE28-46C9D6CDA8FE}"/>
              </a:ext>
            </a:extLst>
          </p:cNvPr>
          <p:cNvSpPr>
            <a:spLocks noGrp="1"/>
          </p:cNvSpPr>
          <p:nvPr>
            <p:ph sz="quarter" idx="13"/>
          </p:nvPr>
        </p:nvSpPr>
        <p:spPr>
          <a:xfrm>
            <a:off x="457200" y="1570038"/>
            <a:ext cx="8229600" cy="2987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Date Placeholder 3">
            <a:extLst>
              <a:ext uri="{FF2B5EF4-FFF2-40B4-BE49-F238E27FC236}">
                <a16:creationId xmlns:a16="http://schemas.microsoft.com/office/drawing/2014/main" id="{7542CAA4-99B2-4897-B3F5-78F640D061B9}"/>
              </a:ext>
            </a:extLst>
          </p:cNvPr>
          <p:cNvSpPr>
            <a:spLocks noGrp="1"/>
          </p:cNvSpPr>
          <p:nvPr>
            <p:ph type="dt" sz="half" idx="2"/>
          </p:nvPr>
        </p:nvSpPr>
        <p:spPr>
          <a:xfrm>
            <a:off x="457200" y="4767263"/>
            <a:ext cx="1321904" cy="273844"/>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Date</a:t>
            </a:r>
            <a:endParaRPr lang="en-US" dirty="0"/>
          </a:p>
        </p:txBody>
      </p:sp>
      <p:sp>
        <p:nvSpPr>
          <p:cNvPr id="13" name="Footer Placeholder 4">
            <a:extLst>
              <a:ext uri="{FF2B5EF4-FFF2-40B4-BE49-F238E27FC236}">
                <a16:creationId xmlns:a16="http://schemas.microsoft.com/office/drawing/2014/main" id="{CFA25113-5F36-4367-AAF5-0FE212E41E94}"/>
              </a:ext>
            </a:extLst>
          </p:cNvPr>
          <p:cNvSpPr>
            <a:spLocks noGrp="1"/>
          </p:cNvSpPr>
          <p:nvPr>
            <p:ph type="ftr" sz="quarter" idx="3"/>
          </p:nvPr>
        </p:nvSpPr>
        <p:spPr>
          <a:xfrm>
            <a:off x="1779104" y="4767263"/>
            <a:ext cx="5988326" cy="273844"/>
          </a:xfrm>
          <a:prstGeom prst="rect">
            <a:avLst/>
          </a:prstGeom>
        </p:spPr>
        <p:txBody>
          <a:bodyPr vert="horz" lIns="91440" tIns="45720" rIns="91440" bIns="45720" rtlCol="0" anchor="ctr"/>
          <a:lstStyle>
            <a:lvl1pPr algn="ctr">
              <a:defRPr sz="1000">
                <a:solidFill>
                  <a:schemeClr val="tx1">
                    <a:tint val="75000"/>
                  </a:schemeClr>
                </a:solidFill>
              </a:defRPr>
            </a:lvl1pPr>
          </a:lstStyle>
          <a:p>
            <a:pPr algn="l"/>
            <a:r>
              <a:rPr lang="en-US"/>
              <a:t>Presentation title</a:t>
            </a:r>
            <a:endParaRPr lang="en-US" dirty="0"/>
          </a:p>
        </p:txBody>
      </p:sp>
      <p:sp>
        <p:nvSpPr>
          <p:cNvPr id="14" name="Slide Number Placeholder 5">
            <a:extLst>
              <a:ext uri="{FF2B5EF4-FFF2-40B4-BE49-F238E27FC236}">
                <a16:creationId xmlns:a16="http://schemas.microsoft.com/office/drawing/2014/main" id="{AECBEADB-60D4-4D14-97D1-C166ED1F5532}"/>
              </a:ext>
            </a:extLst>
          </p:cNvPr>
          <p:cNvSpPr>
            <a:spLocks noGrp="1"/>
          </p:cNvSpPr>
          <p:nvPr>
            <p:ph type="sldNum" sz="quarter" idx="4"/>
          </p:nvPr>
        </p:nvSpPr>
        <p:spPr>
          <a:xfrm>
            <a:off x="7767430" y="4767263"/>
            <a:ext cx="919370" cy="273844"/>
          </a:xfrm>
          <a:prstGeom prst="rect">
            <a:avLst/>
          </a:prstGeom>
        </p:spPr>
        <p:txBody>
          <a:bodyPr vert="horz" lIns="91440" tIns="45720" rIns="91440" bIns="45720" rtlCol="0" anchor="ctr"/>
          <a:lstStyle>
            <a:lvl1pPr algn="r">
              <a:defRPr sz="1000">
                <a:solidFill>
                  <a:schemeClr val="tx1">
                    <a:tint val="75000"/>
                  </a:schemeClr>
                </a:solidFill>
              </a:defRPr>
            </a:lvl1pPr>
          </a:lstStyle>
          <a:p>
            <a:fld id="{450B0164-1B0E-EC47-A805-AF4E4DD1E6D8}" type="slidenum">
              <a:rPr lang="en-GB" smtClean="0"/>
              <a:pPr/>
              <a:t>‹#›</a:t>
            </a:fld>
            <a:endParaRPr lang="en-GB" dirty="0"/>
          </a:p>
        </p:txBody>
      </p:sp>
    </p:spTree>
    <p:extLst>
      <p:ext uri="{BB962C8B-B14F-4D97-AF65-F5344CB8AC3E}">
        <p14:creationId xmlns:p14="http://schemas.microsoft.com/office/powerpoint/2010/main" val="924864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1" y="836571"/>
            <a:ext cx="8229599" cy="619229"/>
          </a:xfrm>
        </p:spPr>
        <p:txBody>
          <a:bodyPr anchor="t" anchorCtr="0"/>
          <a:lstStyle>
            <a:lvl1pPr>
              <a:defRPr sz="3600" baseline="0">
                <a:solidFill>
                  <a:schemeClr val="bg1"/>
                </a:solidFill>
              </a:defRPr>
            </a:lvl1pPr>
          </a:lstStyle>
          <a:p>
            <a:r>
              <a:rPr lang="en-GB" dirty="0"/>
              <a:t>Content slide A alt</a:t>
            </a:r>
            <a:endParaRPr lang="en-US" dirty="0"/>
          </a:p>
        </p:txBody>
      </p:sp>
      <p:sp>
        <p:nvSpPr>
          <p:cNvPr id="11" name="Content Placeholder 10"/>
          <p:cNvSpPr>
            <a:spLocks noGrp="1"/>
          </p:cNvSpPr>
          <p:nvPr>
            <p:ph sz="quarter" idx="13"/>
          </p:nvPr>
        </p:nvSpPr>
        <p:spPr>
          <a:xfrm>
            <a:off x="457201" y="1570037"/>
            <a:ext cx="8229598" cy="2987675"/>
          </a:xfrm>
        </p:spPr>
        <p:txBody>
          <a:bodyPr/>
          <a:lstStyle>
            <a:lvl1pPr>
              <a:buClr>
                <a:schemeClr val="bg2"/>
              </a:buClr>
              <a:defRPr sz="1400">
                <a:solidFill>
                  <a:schemeClr val="bg1"/>
                </a:solidFill>
              </a:defRPr>
            </a:lvl1pPr>
            <a:lvl2pPr>
              <a:buClr>
                <a:schemeClr val="bg2"/>
              </a:buClr>
              <a:defRPr sz="1400">
                <a:solidFill>
                  <a:schemeClr val="bg1"/>
                </a:solidFill>
              </a:defRPr>
            </a:lvl2pPr>
            <a:lvl3pPr>
              <a:buClr>
                <a:schemeClr val="bg2"/>
              </a:buClr>
              <a:defRPr sz="1400">
                <a:solidFill>
                  <a:schemeClr val="bg1"/>
                </a:solidFill>
              </a:defRPr>
            </a:lvl3pPr>
            <a:lvl4pPr>
              <a:buClr>
                <a:schemeClr val="bg2"/>
              </a:buClr>
              <a:defRPr sz="1400">
                <a:solidFill>
                  <a:schemeClr val="bg1"/>
                </a:solidFill>
              </a:defRPr>
            </a:lvl4pPr>
            <a:lvl5pPr>
              <a:buClr>
                <a:schemeClr val="bg2"/>
              </a:buCl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8E42F1CF-72A9-4574-B708-6A72278E54F0}"/>
              </a:ext>
            </a:extLst>
          </p:cNvPr>
          <p:cNvSpPr>
            <a:spLocks noGrp="1"/>
          </p:cNvSpPr>
          <p:nvPr>
            <p:ph type="dt" sz="half" idx="10"/>
          </p:nvPr>
        </p:nvSpPr>
        <p:spPr>
          <a:xfrm>
            <a:off x="457200" y="4767263"/>
            <a:ext cx="1321904" cy="273844"/>
          </a:xfrm>
          <a:prstGeom prst="rect">
            <a:avLst/>
          </a:prstGeom>
        </p:spPr>
        <p:txBody>
          <a:bodyPr vert="horz" lIns="91440" tIns="45720" rIns="91440" bIns="45720" rtlCol="0" anchor="ctr"/>
          <a:lstStyle>
            <a:lvl1pPr algn="l">
              <a:defRPr sz="1000">
                <a:solidFill>
                  <a:schemeClr val="bg1"/>
                </a:solidFill>
              </a:defRPr>
            </a:lvl1pPr>
          </a:lstStyle>
          <a:p>
            <a:r>
              <a:rPr lang="en-US"/>
              <a:t>Date</a:t>
            </a:r>
            <a:endParaRPr lang="en-US" dirty="0"/>
          </a:p>
        </p:txBody>
      </p:sp>
      <p:sp>
        <p:nvSpPr>
          <p:cNvPr id="12" name="Footer Placeholder 4">
            <a:extLst>
              <a:ext uri="{FF2B5EF4-FFF2-40B4-BE49-F238E27FC236}">
                <a16:creationId xmlns:a16="http://schemas.microsoft.com/office/drawing/2014/main" id="{5BE33B70-9583-47CA-B65B-030FE1CEB5B2}"/>
              </a:ext>
            </a:extLst>
          </p:cNvPr>
          <p:cNvSpPr>
            <a:spLocks noGrp="1"/>
          </p:cNvSpPr>
          <p:nvPr>
            <p:ph type="ftr" sz="quarter" idx="3"/>
          </p:nvPr>
        </p:nvSpPr>
        <p:spPr>
          <a:xfrm>
            <a:off x="1779104" y="4767263"/>
            <a:ext cx="5988326" cy="273844"/>
          </a:xfrm>
          <a:prstGeom prst="rect">
            <a:avLst/>
          </a:prstGeom>
        </p:spPr>
        <p:txBody>
          <a:bodyPr vert="horz" lIns="91440" tIns="45720" rIns="91440" bIns="45720" rtlCol="0" anchor="ctr"/>
          <a:lstStyle>
            <a:lvl1pPr algn="ctr">
              <a:defRPr sz="1000">
                <a:solidFill>
                  <a:schemeClr val="bg1"/>
                </a:solidFill>
              </a:defRPr>
            </a:lvl1pPr>
          </a:lstStyle>
          <a:p>
            <a:pPr algn="l"/>
            <a:r>
              <a:rPr lang="en-US"/>
              <a:t>Presentation title</a:t>
            </a:r>
            <a:endParaRPr lang="en-US" dirty="0"/>
          </a:p>
        </p:txBody>
      </p:sp>
      <p:sp>
        <p:nvSpPr>
          <p:cNvPr id="13" name="Slide Number Placeholder 5">
            <a:extLst>
              <a:ext uri="{FF2B5EF4-FFF2-40B4-BE49-F238E27FC236}">
                <a16:creationId xmlns:a16="http://schemas.microsoft.com/office/drawing/2014/main" id="{A3DD926E-1846-4930-81CC-6156BE796795}"/>
              </a:ext>
            </a:extLst>
          </p:cNvPr>
          <p:cNvSpPr>
            <a:spLocks noGrp="1"/>
          </p:cNvSpPr>
          <p:nvPr>
            <p:ph type="sldNum" sz="quarter" idx="4"/>
          </p:nvPr>
        </p:nvSpPr>
        <p:spPr>
          <a:xfrm>
            <a:off x="7767430" y="4767263"/>
            <a:ext cx="919370" cy="273844"/>
          </a:xfrm>
          <a:prstGeom prst="rect">
            <a:avLst/>
          </a:prstGeom>
        </p:spPr>
        <p:txBody>
          <a:bodyPr vert="horz" lIns="91440" tIns="45720" rIns="91440" bIns="45720" rtlCol="0" anchor="ctr"/>
          <a:lstStyle>
            <a:lvl1pPr algn="r">
              <a:defRPr sz="1000">
                <a:solidFill>
                  <a:schemeClr val="bg1"/>
                </a:solidFill>
              </a:defRPr>
            </a:lvl1pPr>
          </a:lstStyle>
          <a:p>
            <a:fld id="{450B0164-1B0E-EC47-A805-AF4E4DD1E6D8}" type="slidenum">
              <a:rPr lang="en-GB" smtClean="0"/>
              <a:pPr/>
              <a:t>‹#›</a:t>
            </a:fld>
            <a:endParaRPr lang="en-GB" dirty="0"/>
          </a:p>
        </p:txBody>
      </p:sp>
    </p:spTree>
    <p:extLst>
      <p:ext uri="{BB962C8B-B14F-4D97-AF65-F5344CB8AC3E}">
        <p14:creationId xmlns:p14="http://schemas.microsoft.com/office/powerpoint/2010/main" val="950112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1" y="842681"/>
            <a:ext cx="8229599" cy="619229"/>
          </a:xfrm>
        </p:spPr>
        <p:txBody>
          <a:bodyPr anchor="t" anchorCtr="0"/>
          <a:lstStyle>
            <a:lvl1pPr>
              <a:defRPr sz="3600" baseline="0"/>
            </a:lvl1pPr>
          </a:lstStyle>
          <a:p>
            <a:r>
              <a:rPr lang="en-GB" dirty="0"/>
              <a:t>Content slide B</a:t>
            </a:r>
            <a:endParaRPr lang="en-US" dirty="0"/>
          </a:p>
        </p:txBody>
      </p:sp>
      <p:sp>
        <p:nvSpPr>
          <p:cNvPr id="11" name="Content Placeholder 10"/>
          <p:cNvSpPr>
            <a:spLocks noGrp="1"/>
          </p:cNvSpPr>
          <p:nvPr>
            <p:ph sz="quarter" idx="13"/>
          </p:nvPr>
        </p:nvSpPr>
        <p:spPr>
          <a:xfrm>
            <a:off x="457202" y="1570037"/>
            <a:ext cx="3987799" cy="2987675"/>
          </a:xfrm>
        </p:spPr>
        <p:txBody>
          <a:bodyPr>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4"/>
          </p:nvPr>
        </p:nvSpPr>
        <p:spPr>
          <a:xfrm>
            <a:off x="4699001" y="1570037"/>
            <a:ext cx="3987799" cy="2987675"/>
          </a:xfrm>
        </p:spPr>
        <p:txBody>
          <a:bodyPr>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FB52B65E-FBBC-438B-8FE8-45E21B4B9C97}"/>
              </a:ext>
            </a:extLst>
          </p:cNvPr>
          <p:cNvSpPr>
            <a:spLocks noGrp="1"/>
          </p:cNvSpPr>
          <p:nvPr>
            <p:ph type="dt" sz="half" idx="2"/>
          </p:nvPr>
        </p:nvSpPr>
        <p:spPr>
          <a:xfrm>
            <a:off x="457200" y="4767263"/>
            <a:ext cx="1321904" cy="273844"/>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Date</a:t>
            </a:r>
            <a:endParaRPr lang="en-US" dirty="0"/>
          </a:p>
        </p:txBody>
      </p:sp>
      <p:sp>
        <p:nvSpPr>
          <p:cNvPr id="14" name="Footer Placeholder 4">
            <a:extLst>
              <a:ext uri="{FF2B5EF4-FFF2-40B4-BE49-F238E27FC236}">
                <a16:creationId xmlns:a16="http://schemas.microsoft.com/office/drawing/2014/main" id="{80C304B7-AA7F-49AE-AD74-498CDDAA36AE}"/>
              </a:ext>
            </a:extLst>
          </p:cNvPr>
          <p:cNvSpPr>
            <a:spLocks noGrp="1"/>
          </p:cNvSpPr>
          <p:nvPr>
            <p:ph type="ftr" sz="quarter" idx="3"/>
          </p:nvPr>
        </p:nvSpPr>
        <p:spPr>
          <a:xfrm>
            <a:off x="1779104" y="4767263"/>
            <a:ext cx="5988326" cy="273844"/>
          </a:xfrm>
          <a:prstGeom prst="rect">
            <a:avLst/>
          </a:prstGeom>
        </p:spPr>
        <p:txBody>
          <a:bodyPr vert="horz" lIns="91440" tIns="45720" rIns="91440" bIns="45720" rtlCol="0" anchor="ctr"/>
          <a:lstStyle>
            <a:lvl1pPr algn="ctr">
              <a:defRPr sz="1000">
                <a:solidFill>
                  <a:schemeClr val="tx1">
                    <a:tint val="75000"/>
                  </a:schemeClr>
                </a:solidFill>
              </a:defRPr>
            </a:lvl1pPr>
          </a:lstStyle>
          <a:p>
            <a:pPr algn="l"/>
            <a:r>
              <a:rPr lang="en-US"/>
              <a:t>Presentation title</a:t>
            </a:r>
            <a:endParaRPr lang="en-US" dirty="0"/>
          </a:p>
        </p:txBody>
      </p:sp>
      <p:sp>
        <p:nvSpPr>
          <p:cNvPr id="15" name="Slide Number Placeholder 5">
            <a:extLst>
              <a:ext uri="{FF2B5EF4-FFF2-40B4-BE49-F238E27FC236}">
                <a16:creationId xmlns:a16="http://schemas.microsoft.com/office/drawing/2014/main" id="{FBF4DC4E-CCB6-476C-BF65-9B17D350951C}"/>
              </a:ext>
            </a:extLst>
          </p:cNvPr>
          <p:cNvSpPr>
            <a:spLocks noGrp="1"/>
          </p:cNvSpPr>
          <p:nvPr>
            <p:ph type="sldNum" sz="quarter" idx="4"/>
          </p:nvPr>
        </p:nvSpPr>
        <p:spPr>
          <a:xfrm>
            <a:off x="7767430" y="4767263"/>
            <a:ext cx="919370" cy="273844"/>
          </a:xfrm>
          <a:prstGeom prst="rect">
            <a:avLst/>
          </a:prstGeom>
        </p:spPr>
        <p:txBody>
          <a:bodyPr vert="horz" lIns="91440" tIns="45720" rIns="91440" bIns="45720" rtlCol="0" anchor="ctr"/>
          <a:lstStyle>
            <a:lvl1pPr algn="r">
              <a:defRPr sz="1000">
                <a:solidFill>
                  <a:schemeClr val="tx1">
                    <a:tint val="75000"/>
                  </a:schemeClr>
                </a:solidFill>
              </a:defRPr>
            </a:lvl1pPr>
          </a:lstStyle>
          <a:p>
            <a:fld id="{450B0164-1B0E-EC47-A805-AF4E4DD1E6D8}" type="slidenum">
              <a:rPr lang="en-GB" smtClean="0"/>
              <a:pPr/>
              <a:t>‹#›</a:t>
            </a:fld>
            <a:endParaRPr lang="en-GB" dirty="0"/>
          </a:p>
        </p:txBody>
      </p:sp>
    </p:spTree>
    <p:extLst>
      <p:ext uri="{BB962C8B-B14F-4D97-AF65-F5344CB8AC3E}">
        <p14:creationId xmlns:p14="http://schemas.microsoft.com/office/powerpoint/2010/main" val="41502366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1" y="836572"/>
            <a:ext cx="8229599" cy="619229"/>
          </a:xfrm>
        </p:spPr>
        <p:txBody>
          <a:bodyPr anchor="t" anchorCtr="0"/>
          <a:lstStyle>
            <a:lvl1pPr>
              <a:defRPr sz="3600" baseline="0">
                <a:solidFill>
                  <a:schemeClr val="bg1"/>
                </a:solidFill>
              </a:defRPr>
            </a:lvl1pPr>
          </a:lstStyle>
          <a:p>
            <a:r>
              <a:rPr lang="en-GB" dirty="0"/>
              <a:t>Content slide B alt</a:t>
            </a:r>
            <a:endParaRPr lang="en-US" dirty="0"/>
          </a:p>
        </p:txBody>
      </p:sp>
      <p:sp>
        <p:nvSpPr>
          <p:cNvPr id="11" name="Content Placeholder 10"/>
          <p:cNvSpPr>
            <a:spLocks noGrp="1"/>
          </p:cNvSpPr>
          <p:nvPr>
            <p:ph sz="quarter" idx="13"/>
          </p:nvPr>
        </p:nvSpPr>
        <p:spPr>
          <a:xfrm>
            <a:off x="457202" y="1570037"/>
            <a:ext cx="3987799" cy="2987675"/>
          </a:xfrm>
        </p:spPr>
        <p:txBody>
          <a:bodyPr/>
          <a:lstStyle>
            <a:lvl1pPr>
              <a:buClr>
                <a:schemeClr val="bg2"/>
              </a:buClr>
              <a:defRPr sz="1400">
                <a:solidFill>
                  <a:schemeClr val="bg1"/>
                </a:solidFill>
              </a:defRPr>
            </a:lvl1pPr>
            <a:lvl2pPr>
              <a:buClr>
                <a:schemeClr val="bg2"/>
              </a:buClr>
              <a:defRPr sz="1400">
                <a:solidFill>
                  <a:schemeClr val="bg1"/>
                </a:solidFill>
              </a:defRPr>
            </a:lvl2pPr>
            <a:lvl3pPr>
              <a:buClr>
                <a:schemeClr val="bg2"/>
              </a:buClr>
              <a:defRPr sz="1400">
                <a:solidFill>
                  <a:schemeClr val="bg1"/>
                </a:solidFill>
              </a:defRPr>
            </a:lvl3pPr>
            <a:lvl4pPr>
              <a:buClr>
                <a:schemeClr val="bg2"/>
              </a:buClr>
              <a:defRPr sz="1400">
                <a:solidFill>
                  <a:schemeClr val="bg1"/>
                </a:solidFill>
              </a:defRPr>
            </a:lvl4pPr>
            <a:lvl5pPr>
              <a:buClr>
                <a:schemeClr val="bg2"/>
              </a:buCl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4"/>
          </p:nvPr>
        </p:nvSpPr>
        <p:spPr>
          <a:xfrm>
            <a:off x="4699001" y="1570037"/>
            <a:ext cx="3987799" cy="2987675"/>
          </a:xfrm>
        </p:spPr>
        <p:txBody>
          <a:bodyPr/>
          <a:lstStyle>
            <a:lvl1pPr>
              <a:buClr>
                <a:schemeClr val="bg2"/>
              </a:buClr>
              <a:defRPr sz="1400">
                <a:solidFill>
                  <a:schemeClr val="bg1"/>
                </a:solidFill>
              </a:defRPr>
            </a:lvl1pPr>
            <a:lvl2pPr>
              <a:buClr>
                <a:schemeClr val="bg2"/>
              </a:buClr>
              <a:defRPr sz="1400">
                <a:solidFill>
                  <a:schemeClr val="bg1"/>
                </a:solidFill>
              </a:defRPr>
            </a:lvl2pPr>
            <a:lvl3pPr>
              <a:buClr>
                <a:schemeClr val="bg2"/>
              </a:buClr>
              <a:defRPr sz="1400">
                <a:solidFill>
                  <a:schemeClr val="bg1"/>
                </a:solidFill>
              </a:defRPr>
            </a:lvl3pPr>
            <a:lvl4pPr>
              <a:buClr>
                <a:schemeClr val="bg2"/>
              </a:buClr>
              <a:defRPr sz="1400">
                <a:solidFill>
                  <a:schemeClr val="bg1"/>
                </a:solidFill>
              </a:defRPr>
            </a:lvl4pPr>
            <a:lvl5pPr>
              <a:buClr>
                <a:schemeClr val="bg2"/>
              </a:buCl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DAA3D5AA-87E6-449A-B52D-C98A8880E59C}"/>
              </a:ext>
            </a:extLst>
          </p:cNvPr>
          <p:cNvSpPr>
            <a:spLocks noGrp="1"/>
          </p:cNvSpPr>
          <p:nvPr>
            <p:ph type="dt" sz="half" idx="10"/>
          </p:nvPr>
        </p:nvSpPr>
        <p:spPr>
          <a:xfrm>
            <a:off x="457200" y="4767263"/>
            <a:ext cx="1321904" cy="273844"/>
          </a:xfrm>
          <a:prstGeom prst="rect">
            <a:avLst/>
          </a:prstGeom>
        </p:spPr>
        <p:txBody>
          <a:bodyPr vert="horz" lIns="91440" tIns="45720" rIns="91440" bIns="45720" rtlCol="0" anchor="ctr"/>
          <a:lstStyle>
            <a:lvl1pPr algn="l">
              <a:defRPr sz="1000">
                <a:solidFill>
                  <a:schemeClr val="bg1"/>
                </a:solidFill>
              </a:defRPr>
            </a:lvl1pPr>
          </a:lstStyle>
          <a:p>
            <a:r>
              <a:rPr lang="en-US"/>
              <a:t>Date</a:t>
            </a:r>
            <a:endParaRPr lang="en-US" dirty="0"/>
          </a:p>
        </p:txBody>
      </p:sp>
      <p:sp>
        <p:nvSpPr>
          <p:cNvPr id="14" name="Footer Placeholder 4">
            <a:extLst>
              <a:ext uri="{FF2B5EF4-FFF2-40B4-BE49-F238E27FC236}">
                <a16:creationId xmlns:a16="http://schemas.microsoft.com/office/drawing/2014/main" id="{792DC44A-4E0B-44BE-A886-A7AEC02444FB}"/>
              </a:ext>
            </a:extLst>
          </p:cNvPr>
          <p:cNvSpPr>
            <a:spLocks noGrp="1"/>
          </p:cNvSpPr>
          <p:nvPr>
            <p:ph type="ftr" sz="quarter" idx="3"/>
          </p:nvPr>
        </p:nvSpPr>
        <p:spPr>
          <a:xfrm>
            <a:off x="1779104" y="4767263"/>
            <a:ext cx="5988326" cy="273844"/>
          </a:xfrm>
          <a:prstGeom prst="rect">
            <a:avLst/>
          </a:prstGeom>
        </p:spPr>
        <p:txBody>
          <a:bodyPr vert="horz" lIns="91440" tIns="45720" rIns="91440" bIns="45720" rtlCol="0" anchor="ctr"/>
          <a:lstStyle>
            <a:lvl1pPr algn="ctr">
              <a:defRPr sz="1000">
                <a:solidFill>
                  <a:schemeClr val="bg1"/>
                </a:solidFill>
              </a:defRPr>
            </a:lvl1pPr>
          </a:lstStyle>
          <a:p>
            <a:pPr algn="l"/>
            <a:r>
              <a:rPr lang="en-US"/>
              <a:t>Presentation title</a:t>
            </a:r>
            <a:endParaRPr lang="en-US" dirty="0"/>
          </a:p>
        </p:txBody>
      </p:sp>
      <p:sp>
        <p:nvSpPr>
          <p:cNvPr id="15" name="Slide Number Placeholder 5">
            <a:extLst>
              <a:ext uri="{FF2B5EF4-FFF2-40B4-BE49-F238E27FC236}">
                <a16:creationId xmlns:a16="http://schemas.microsoft.com/office/drawing/2014/main" id="{24E23FEE-55C0-40A5-B415-50805F73FE96}"/>
              </a:ext>
            </a:extLst>
          </p:cNvPr>
          <p:cNvSpPr>
            <a:spLocks noGrp="1"/>
          </p:cNvSpPr>
          <p:nvPr>
            <p:ph type="sldNum" sz="quarter" idx="4"/>
          </p:nvPr>
        </p:nvSpPr>
        <p:spPr>
          <a:xfrm>
            <a:off x="7767430" y="4767263"/>
            <a:ext cx="919370" cy="273844"/>
          </a:xfrm>
          <a:prstGeom prst="rect">
            <a:avLst/>
          </a:prstGeom>
        </p:spPr>
        <p:txBody>
          <a:bodyPr vert="horz" lIns="91440" tIns="45720" rIns="91440" bIns="45720" rtlCol="0" anchor="ctr"/>
          <a:lstStyle>
            <a:lvl1pPr algn="r">
              <a:defRPr sz="1000">
                <a:solidFill>
                  <a:schemeClr val="bg1"/>
                </a:solidFill>
              </a:defRPr>
            </a:lvl1pPr>
          </a:lstStyle>
          <a:p>
            <a:fld id="{450B0164-1B0E-EC47-A805-AF4E4DD1E6D8}" type="slidenum">
              <a:rPr lang="en-GB" smtClean="0"/>
              <a:pPr/>
              <a:t>‹#›</a:t>
            </a:fld>
            <a:endParaRPr lang="en-GB" dirty="0"/>
          </a:p>
        </p:txBody>
      </p:sp>
    </p:spTree>
    <p:extLst>
      <p:ext uri="{BB962C8B-B14F-4D97-AF65-F5344CB8AC3E}">
        <p14:creationId xmlns:p14="http://schemas.microsoft.com/office/powerpoint/2010/main" val="771577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1" y="314222"/>
            <a:ext cx="8229599" cy="619229"/>
          </a:xfrm>
        </p:spPr>
        <p:txBody>
          <a:bodyPr anchor="t" anchorCtr="0"/>
          <a:lstStyle>
            <a:lvl1pPr>
              <a:defRPr sz="3600" baseline="0"/>
            </a:lvl1pPr>
          </a:lstStyle>
          <a:p>
            <a:r>
              <a:rPr lang="en-GB" dirty="0"/>
              <a:t>Content slide C</a:t>
            </a:r>
            <a:endParaRPr lang="en-US" dirty="0"/>
          </a:p>
        </p:txBody>
      </p:sp>
      <p:sp>
        <p:nvSpPr>
          <p:cNvPr id="7" name="Date Placeholder 3">
            <a:extLst>
              <a:ext uri="{FF2B5EF4-FFF2-40B4-BE49-F238E27FC236}">
                <a16:creationId xmlns:a16="http://schemas.microsoft.com/office/drawing/2014/main" id="{1F21EFAC-BCFB-43F0-B4F0-D1E257C7A4DF}"/>
              </a:ext>
            </a:extLst>
          </p:cNvPr>
          <p:cNvSpPr>
            <a:spLocks noGrp="1"/>
          </p:cNvSpPr>
          <p:nvPr>
            <p:ph type="dt" sz="half" idx="2"/>
          </p:nvPr>
        </p:nvSpPr>
        <p:spPr>
          <a:xfrm>
            <a:off x="457200" y="4767263"/>
            <a:ext cx="1321904" cy="273844"/>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Date</a:t>
            </a:r>
            <a:endParaRPr lang="en-US" dirty="0"/>
          </a:p>
        </p:txBody>
      </p:sp>
      <p:sp>
        <p:nvSpPr>
          <p:cNvPr id="8" name="Footer Placeholder 4">
            <a:extLst>
              <a:ext uri="{FF2B5EF4-FFF2-40B4-BE49-F238E27FC236}">
                <a16:creationId xmlns:a16="http://schemas.microsoft.com/office/drawing/2014/main" id="{90E41C01-A116-46E1-A493-1A1E88D03BFA}"/>
              </a:ext>
            </a:extLst>
          </p:cNvPr>
          <p:cNvSpPr>
            <a:spLocks noGrp="1"/>
          </p:cNvSpPr>
          <p:nvPr>
            <p:ph type="ftr" sz="quarter" idx="3"/>
          </p:nvPr>
        </p:nvSpPr>
        <p:spPr>
          <a:xfrm>
            <a:off x="1779104" y="4767263"/>
            <a:ext cx="5988326" cy="273844"/>
          </a:xfrm>
          <a:prstGeom prst="rect">
            <a:avLst/>
          </a:prstGeom>
        </p:spPr>
        <p:txBody>
          <a:bodyPr vert="horz" lIns="91440" tIns="45720" rIns="91440" bIns="45720" rtlCol="0" anchor="ctr"/>
          <a:lstStyle>
            <a:lvl1pPr algn="ctr">
              <a:defRPr sz="1000">
                <a:solidFill>
                  <a:schemeClr val="tx1">
                    <a:tint val="75000"/>
                  </a:schemeClr>
                </a:solidFill>
              </a:defRPr>
            </a:lvl1pPr>
          </a:lstStyle>
          <a:p>
            <a:pPr algn="l"/>
            <a:r>
              <a:rPr lang="en-US"/>
              <a:t>Presentation title</a:t>
            </a:r>
            <a:endParaRPr lang="en-US" dirty="0"/>
          </a:p>
        </p:txBody>
      </p:sp>
      <p:sp>
        <p:nvSpPr>
          <p:cNvPr id="9" name="Slide Number Placeholder 5">
            <a:extLst>
              <a:ext uri="{FF2B5EF4-FFF2-40B4-BE49-F238E27FC236}">
                <a16:creationId xmlns:a16="http://schemas.microsoft.com/office/drawing/2014/main" id="{F21F55DD-1822-4DC0-BAEE-9EB5EE3C8349}"/>
              </a:ext>
            </a:extLst>
          </p:cNvPr>
          <p:cNvSpPr>
            <a:spLocks noGrp="1"/>
          </p:cNvSpPr>
          <p:nvPr>
            <p:ph type="sldNum" sz="quarter" idx="4"/>
          </p:nvPr>
        </p:nvSpPr>
        <p:spPr>
          <a:xfrm>
            <a:off x="7767430" y="4767263"/>
            <a:ext cx="919370" cy="273844"/>
          </a:xfrm>
          <a:prstGeom prst="rect">
            <a:avLst/>
          </a:prstGeom>
        </p:spPr>
        <p:txBody>
          <a:bodyPr vert="horz" lIns="91440" tIns="45720" rIns="91440" bIns="45720" rtlCol="0" anchor="ctr"/>
          <a:lstStyle>
            <a:lvl1pPr algn="r">
              <a:defRPr sz="1000">
                <a:solidFill>
                  <a:schemeClr val="tx1">
                    <a:tint val="75000"/>
                  </a:schemeClr>
                </a:solidFill>
              </a:defRPr>
            </a:lvl1pPr>
          </a:lstStyle>
          <a:p>
            <a:fld id="{450B0164-1B0E-EC47-A805-AF4E4DD1E6D8}" type="slidenum">
              <a:rPr lang="en-GB" smtClean="0"/>
              <a:pPr/>
              <a:t>‹#›</a:t>
            </a:fld>
            <a:endParaRPr lang="en-GB" dirty="0"/>
          </a:p>
        </p:txBody>
      </p:sp>
    </p:spTree>
    <p:extLst>
      <p:ext uri="{BB962C8B-B14F-4D97-AF65-F5344CB8AC3E}">
        <p14:creationId xmlns:p14="http://schemas.microsoft.com/office/powerpoint/2010/main" val="4207871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SU NHS">
    <p:bg>
      <p:bgPr>
        <a:solidFill>
          <a:schemeClr val="tx1"/>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CD4AB83-EB0F-477B-81F8-82F00E17FFEC}"/>
              </a:ext>
            </a:extLst>
          </p:cNvPr>
          <p:cNvSpPr/>
          <p:nvPr userDrawn="1"/>
        </p:nvSpPr>
        <p:spPr>
          <a:xfrm>
            <a:off x="854785" y="-745697"/>
            <a:ext cx="2919600" cy="2919600"/>
          </a:xfrm>
          <a:prstGeom prst="ellipse">
            <a:avLst/>
          </a:prstGeom>
          <a:solidFill>
            <a:srgbClr val="232323"/>
          </a:solidFill>
          <a:ln w="6350">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GB" dirty="0">
              <a:solidFill>
                <a:schemeClr val="tx1"/>
              </a:solidFill>
            </a:endParaRPr>
          </a:p>
        </p:txBody>
      </p:sp>
      <p:sp>
        <p:nvSpPr>
          <p:cNvPr id="2" name="Title 1"/>
          <p:cNvSpPr>
            <a:spLocks noGrp="1"/>
          </p:cNvSpPr>
          <p:nvPr>
            <p:ph type="ctrTitle"/>
          </p:nvPr>
        </p:nvSpPr>
        <p:spPr>
          <a:xfrm>
            <a:off x="457200" y="2197510"/>
            <a:ext cx="6208610" cy="1596184"/>
          </a:xfrm>
        </p:spPr>
        <p:txBody>
          <a:bodyPr anchor="ctr" anchorCtr="0">
            <a:noAutofit/>
          </a:bodyPr>
          <a:lstStyle>
            <a:lvl1pPr>
              <a:defRPr sz="28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4169196"/>
            <a:ext cx="4961427" cy="637320"/>
          </a:xfrm>
        </p:spPr>
        <p:txBody>
          <a:bodyPr anchor="b">
            <a:noAutofit/>
          </a:bodyPr>
          <a:lstStyle>
            <a:lvl1pPr marL="0" indent="0" algn="l">
              <a:buNone/>
              <a:defRPr sz="11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1" name="Picture 10">
            <a:extLst>
              <a:ext uri="{FF2B5EF4-FFF2-40B4-BE49-F238E27FC236}">
                <a16:creationId xmlns:a16="http://schemas.microsoft.com/office/drawing/2014/main" id="{C46B29FC-BA61-F54B-AEDC-E6AAA77C65F0}"/>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6494859" y="4294313"/>
            <a:ext cx="2189319" cy="512202"/>
          </a:xfrm>
          <a:prstGeom prst="rect">
            <a:avLst/>
          </a:prstGeom>
        </p:spPr>
      </p:pic>
      <p:pic>
        <p:nvPicPr>
          <p:cNvPr id="6" name="Graphic 5">
            <a:extLst>
              <a:ext uri="{FF2B5EF4-FFF2-40B4-BE49-F238E27FC236}">
                <a16:creationId xmlns:a16="http://schemas.microsoft.com/office/drawing/2014/main" id="{80646E95-AA2A-486B-BFF1-275FF76D615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44830" y="-721712"/>
            <a:ext cx="2919222" cy="2919222"/>
          </a:xfrm>
          <a:prstGeom prst="rect">
            <a:avLst/>
          </a:prstGeom>
        </p:spPr>
      </p:pic>
      <p:pic>
        <p:nvPicPr>
          <p:cNvPr id="7" name="Picture 6" descr="A picture containing logo&#10;&#10;Description automatically generated">
            <a:extLst>
              <a:ext uri="{FF2B5EF4-FFF2-40B4-BE49-F238E27FC236}">
                <a16:creationId xmlns:a16="http://schemas.microsoft.com/office/drawing/2014/main" id="{E0311C03-D966-4C22-9498-E8A1DA9FD860}"/>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5650718" y="4294313"/>
            <a:ext cx="612050" cy="512202"/>
          </a:xfrm>
          <a:prstGeom prst="rect">
            <a:avLst/>
          </a:prstGeom>
        </p:spPr>
      </p:pic>
      <p:pic>
        <p:nvPicPr>
          <p:cNvPr id="10" name="Picture 9" descr="A picture containing text, clipart&#10;&#10;Description automatically generated">
            <a:extLst>
              <a:ext uri="{FF2B5EF4-FFF2-40B4-BE49-F238E27FC236}">
                <a16:creationId xmlns:a16="http://schemas.microsoft.com/office/drawing/2014/main" id="{3F262F25-6649-46C7-8C04-DE119DFF1CB7}"/>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7787083" y="347347"/>
            <a:ext cx="908426" cy="366756"/>
          </a:xfrm>
          <a:prstGeom prst="rect">
            <a:avLst/>
          </a:prstGeom>
        </p:spPr>
      </p:pic>
    </p:spTree>
    <p:extLst>
      <p:ext uri="{BB962C8B-B14F-4D97-AF65-F5344CB8AC3E}">
        <p14:creationId xmlns:p14="http://schemas.microsoft.com/office/powerpoint/2010/main" val="2857497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4_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1" y="314222"/>
            <a:ext cx="8229599" cy="619229"/>
          </a:xfrm>
        </p:spPr>
        <p:txBody>
          <a:bodyPr anchor="t" anchorCtr="0"/>
          <a:lstStyle>
            <a:lvl1pPr>
              <a:defRPr sz="3600" baseline="0">
                <a:solidFill>
                  <a:schemeClr val="bg1"/>
                </a:solidFill>
              </a:defRPr>
            </a:lvl1pPr>
          </a:lstStyle>
          <a:p>
            <a:r>
              <a:rPr lang="en-GB" dirty="0"/>
              <a:t>Content slide C alt</a:t>
            </a:r>
            <a:endParaRPr lang="en-US" dirty="0"/>
          </a:p>
        </p:txBody>
      </p:sp>
      <p:sp>
        <p:nvSpPr>
          <p:cNvPr id="6" name="Date Placeholder 3">
            <a:extLst>
              <a:ext uri="{FF2B5EF4-FFF2-40B4-BE49-F238E27FC236}">
                <a16:creationId xmlns:a16="http://schemas.microsoft.com/office/drawing/2014/main" id="{D7F0D7D6-350E-40CA-AF9E-987E953FE46B}"/>
              </a:ext>
            </a:extLst>
          </p:cNvPr>
          <p:cNvSpPr>
            <a:spLocks noGrp="1"/>
          </p:cNvSpPr>
          <p:nvPr>
            <p:ph type="dt" sz="half" idx="10"/>
          </p:nvPr>
        </p:nvSpPr>
        <p:spPr>
          <a:xfrm>
            <a:off x="457200" y="4767263"/>
            <a:ext cx="1321904" cy="273844"/>
          </a:xfrm>
          <a:prstGeom prst="rect">
            <a:avLst/>
          </a:prstGeom>
        </p:spPr>
        <p:txBody>
          <a:bodyPr vert="horz" lIns="91440" tIns="45720" rIns="91440" bIns="45720" rtlCol="0" anchor="ctr"/>
          <a:lstStyle>
            <a:lvl1pPr algn="l">
              <a:defRPr sz="1000">
                <a:solidFill>
                  <a:schemeClr val="bg1"/>
                </a:solidFill>
              </a:defRPr>
            </a:lvl1pPr>
          </a:lstStyle>
          <a:p>
            <a:r>
              <a:rPr lang="en-US"/>
              <a:t>Date</a:t>
            </a:r>
            <a:endParaRPr lang="en-US" dirty="0"/>
          </a:p>
        </p:txBody>
      </p:sp>
      <p:sp>
        <p:nvSpPr>
          <p:cNvPr id="8" name="Footer Placeholder 4">
            <a:extLst>
              <a:ext uri="{FF2B5EF4-FFF2-40B4-BE49-F238E27FC236}">
                <a16:creationId xmlns:a16="http://schemas.microsoft.com/office/drawing/2014/main" id="{39C4AEE0-64B2-4573-B201-1B5397662A96}"/>
              </a:ext>
            </a:extLst>
          </p:cNvPr>
          <p:cNvSpPr>
            <a:spLocks noGrp="1"/>
          </p:cNvSpPr>
          <p:nvPr>
            <p:ph type="ftr" sz="quarter" idx="3"/>
          </p:nvPr>
        </p:nvSpPr>
        <p:spPr>
          <a:xfrm>
            <a:off x="1779104" y="4767263"/>
            <a:ext cx="5988326" cy="273844"/>
          </a:xfrm>
          <a:prstGeom prst="rect">
            <a:avLst/>
          </a:prstGeom>
        </p:spPr>
        <p:txBody>
          <a:bodyPr vert="horz" lIns="91440" tIns="45720" rIns="91440" bIns="45720" rtlCol="0" anchor="ctr"/>
          <a:lstStyle>
            <a:lvl1pPr algn="ctr">
              <a:defRPr sz="1000">
                <a:solidFill>
                  <a:schemeClr val="bg1"/>
                </a:solidFill>
              </a:defRPr>
            </a:lvl1pPr>
          </a:lstStyle>
          <a:p>
            <a:pPr algn="l"/>
            <a:r>
              <a:rPr lang="en-US"/>
              <a:t>Presentation title</a:t>
            </a:r>
            <a:endParaRPr lang="en-US" dirty="0"/>
          </a:p>
        </p:txBody>
      </p:sp>
      <p:sp>
        <p:nvSpPr>
          <p:cNvPr id="9" name="Slide Number Placeholder 5">
            <a:extLst>
              <a:ext uri="{FF2B5EF4-FFF2-40B4-BE49-F238E27FC236}">
                <a16:creationId xmlns:a16="http://schemas.microsoft.com/office/drawing/2014/main" id="{E7C560AA-3010-4688-AC7B-5A5101ED63C8}"/>
              </a:ext>
            </a:extLst>
          </p:cNvPr>
          <p:cNvSpPr>
            <a:spLocks noGrp="1"/>
          </p:cNvSpPr>
          <p:nvPr>
            <p:ph type="sldNum" sz="quarter" idx="4"/>
          </p:nvPr>
        </p:nvSpPr>
        <p:spPr>
          <a:xfrm>
            <a:off x="7767430" y="4767263"/>
            <a:ext cx="919370" cy="273844"/>
          </a:xfrm>
          <a:prstGeom prst="rect">
            <a:avLst/>
          </a:prstGeom>
        </p:spPr>
        <p:txBody>
          <a:bodyPr vert="horz" lIns="91440" tIns="45720" rIns="91440" bIns="45720" rtlCol="0" anchor="ctr"/>
          <a:lstStyle>
            <a:lvl1pPr algn="r">
              <a:defRPr sz="1000">
                <a:solidFill>
                  <a:schemeClr val="bg1"/>
                </a:solidFill>
              </a:defRPr>
            </a:lvl1pPr>
          </a:lstStyle>
          <a:p>
            <a:fld id="{450B0164-1B0E-EC47-A805-AF4E4DD1E6D8}" type="slidenum">
              <a:rPr lang="en-GB" smtClean="0"/>
              <a:pPr/>
              <a:t>‹#›</a:t>
            </a:fld>
            <a:endParaRPr lang="en-GB" dirty="0"/>
          </a:p>
        </p:txBody>
      </p:sp>
    </p:spTree>
    <p:extLst>
      <p:ext uri="{BB962C8B-B14F-4D97-AF65-F5344CB8AC3E}">
        <p14:creationId xmlns:p14="http://schemas.microsoft.com/office/powerpoint/2010/main" val="2580385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6" name="Date Placeholder 3">
            <a:extLst>
              <a:ext uri="{FF2B5EF4-FFF2-40B4-BE49-F238E27FC236}">
                <a16:creationId xmlns:a16="http://schemas.microsoft.com/office/drawing/2014/main" id="{896CB62E-C8A3-4E53-84CC-7362669EBEAB}"/>
              </a:ext>
            </a:extLst>
          </p:cNvPr>
          <p:cNvSpPr>
            <a:spLocks noGrp="1"/>
          </p:cNvSpPr>
          <p:nvPr>
            <p:ph type="dt" sz="half" idx="2"/>
          </p:nvPr>
        </p:nvSpPr>
        <p:spPr>
          <a:xfrm>
            <a:off x="457200" y="4767263"/>
            <a:ext cx="1321904" cy="273844"/>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Date</a:t>
            </a:r>
            <a:endParaRPr lang="en-US" dirty="0"/>
          </a:p>
        </p:txBody>
      </p:sp>
      <p:sp>
        <p:nvSpPr>
          <p:cNvPr id="8" name="Footer Placeholder 4">
            <a:extLst>
              <a:ext uri="{FF2B5EF4-FFF2-40B4-BE49-F238E27FC236}">
                <a16:creationId xmlns:a16="http://schemas.microsoft.com/office/drawing/2014/main" id="{45C7DDA8-DDBC-4432-9FD5-F7EF4DA308A4}"/>
              </a:ext>
            </a:extLst>
          </p:cNvPr>
          <p:cNvSpPr>
            <a:spLocks noGrp="1"/>
          </p:cNvSpPr>
          <p:nvPr>
            <p:ph type="ftr" sz="quarter" idx="3"/>
          </p:nvPr>
        </p:nvSpPr>
        <p:spPr>
          <a:xfrm>
            <a:off x="1779104" y="4767263"/>
            <a:ext cx="5988326" cy="273844"/>
          </a:xfrm>
          <a:prstGeom prst="rect">
            <a:avLst/>
          </a:prstGeom>
        </p:spPr>
        <p:txBody>
          <a:bodyPr vert="horz" lIns="91440" tIns="45720" rIns="91440" bIns="45720" rtlCol="0" anchor="ctr"/>
          <a:lstStyle>
            <a:lvl1pPr algn="ctr">
              <a:defRPr sz="1000">
                <a:solidFill>
                  <a:schemeClr val="tx1">
                    <a:tint val="75000"/>
                  </a:schemeClr>
                </a:solidFill>
              </a:defRPr>
            </a:lvl1pPr>
          </a:lstStyle>
          <a:p>
            <a:pPr algn="l"/>
            <a:r>
              <a:rPr lang="en-US"/>
              <a:t>Presentation title</a:t>
            </a:r>
            <a:endParaRPr lang="en-US" dirty="0"/>
          </a:p>
        </p:txBody>
      </p:sp>
      <p:sp>
        <p:nvSpPr>
          <p:cNvPr id="9" name="Slide Number Placeholder 5">
            <a:extLst>
              <a:ext uri="{FF2B5EF4-FFF2-40B4-BE49-F238E27FC236}">
                <a16:creationId xmlns:a16="http://schemas.microsoft.com/office/drawing/2014/main" id="{0CD44C87-0080-4EF9-9609-0B80439D8763}"/>
              </a:ext>
            </a:extLst>
          </p:cNvPr>
          <p:cNvSpPr>
            <a:spLocks noGrp="1"/>
          </p:cNvSpPr>
          <p:nvPr>
            <p:ph type="sldNum" sz="quarter" idx="4"/>
          </p:nvPr>
        </p:nvSpPr>
        <p:spPr>
          <a:xfrm>
            <a:off x="7767430" y="4767263"/>
            <a:ext cx="919370" cy="273844"/>
          </a:xfrm>
          <a:prstGeom prst="rect">
            <a:avLst/>
          </a:prstGeom>
        </p:spPr>
        <p:txBody>
          <a:bodyPr vert="horz" lIns="91440" tIns="45720" rIns="91440" bIns="45720" rtlCol="0" anchor="ctr"/>
          <a:lstStyle>
            <a:lvl1pPr algn="r">
              <a:defRPr sz="1000">
                <a:solidFill>
                  <a:schemeClr val="tx1">
                    <a:tint val="75000"/>
                  </a:schemeClr>
                </a:solidFill>
              </a:defRPr>
            </a:lvl1pPr>
          </a:lstStyle>
          <a:p>
            <a:fld id="{450B0164-1B0E-EC47-A805-AF4E4DD1E6D8}" type="slidenum">
              <a:rPr lang="en-GB" smtClean="0"/>
              <a:pPr/>
              <a:t>‹#›</a:t>
            </a:fld>
            <a:endParaRPr lang="en-GB" dirty="0"/>
          </a:p>
        </p:txBody>
      </p:sp>
    </p:spTree>
    <p:extLst>
      <p:ext uri="{BB962C8B-B14F-4D97-AF65-F5344CB8AC3E}">
        <p14:creationId xmlns:p14="http://schemas.microsoft.com/office/powerpoint/2010/main" val="41944161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00418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5_Title Slide">
    <p:bg>
      <p:bgRef idx="1001">
        <a:schemeClr val="bg2"/>
      </p:bgRef>
    </p:bg>
    <p:spTree>
      <p:nvGrpSpPr>
        <p:cNvPr id="1" name=""/>
        <p:cNvGrpSpPr/>
        <p:nvPr/>
      </p:nvGrpSpPr>
      <p:grpSpPr>
        <a:xfrm>
          <a:off x="0" y="0"/>
          <a:ext cx="0" cy="0"/>
          <a:chOff x="0" y="0"/>
          <a:chExt cx="0" cy="0"/>
        </a:xfrm>
      </p:grpSpPr>
      <p:sp>
        <p:nvSpPr>
          <p:cNvPr id="6" name="Date Placeholder 3">
            <a:extLst>
              <a:ext uri="{FF2B5EF4-FFF2-40B4-BE49-F238E27FC236}">
                <a16:creationId xmlns:a16="http://schemas.microsoft.com/office/drawing/2014/main" id="{073AFAB4-4E7E-45AA-A308-FBB97D1D6AB9}"/>
              </a:ext>
            </a:extLst>
          </p:cNvPr>
          <p:cNvSpPr>
            <a:spLocks noGrp="1"/>
          </p:cNvSpPr>
          <p:nvPr>
            <p:ph type="dt" sz="half" idx="10"/>
          </p:nvPr>
        </p:nvSpPr>
        <p:spPr>
          <a:xfrm>
            <a:off x="457200" y="4767263"/>
            <a:ext cx="1321904" cy="273844"/>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Date</a:t>
            </a:r>
            <a:endParaRPr lang="en-US" dirty="0"/>
          </a:p>
        </p:txBody>
      </p:sp>
      <p:sp>
        <p:nvSpPr>
          <p:cNvPr id="8" name="Footer Placeholder 4">
            <a:extLst>
              <a:ext uri="{FF2B5EF4-FFF2-40B4-BE49-F238E27FC236}">
                <a16:creationId xmlns:a16="http://schemas.microsoft.com/office/drawing/2014/main" id="{7785F648-997F-45A3-B6C4-75ABB1745865}"/>
              </a:ext>
            </a:extLst>
          </p:cNvPr>
          <p:cNvSpPr>
            <a:spLocks noGrp="1"/>
          </p:cNvSpPr>
          <p:nvPr>
            <p:ph type="ftr" sz="quarter" idx="3"/>
          </p:nvPr>
        </p:nvSpPr>
        <p:spPr>
          <a:xfrm>
            <a:off x="1779104" y="4767263"/>
            <a:ext cx="5988326" cy="273844"/>
          </a:xfrm>
          <a:prstGeom prst="rect">
            <a:avLst/>
          </a:prstGeom>
        </p:spPr>
        <p:txBody>
          <a:bodyPr vert="horz" lIns="91440" tIns="45720" rIns="91440" bIns="45720" rtlCol="0" anchor="ctr"/>
          <a:lstStyle>
            <a:lvl1pPr algn="ctr">
              <a:defRPr sz="1000">
                <a:solidFill>
                  <a:schemeClr val="tx1">
                    <a:tint val="75000"/>
                  </a:schemeClr>
                </a:solidFill>
              </a:defRPr>
            </a:lvl1pPr>
          </a:lstStyle>
          <a:p>
            <a:pPr algn="l"/>
            <a:r>
              <a:rPr lang="en-US"/>
              <a:t>Presentation title</a:t>
            </a:r>
            <a:endParaRPr lang="en-US" dirty="0"/>
          </a:p>
        </p:txBody>
      </p:sp>
      <p:sp>
        <p:nvSpPr>
          <p:cNvPr id="9" name="Slide Number Placeholder 5">
            <a:extLst>
              <a:ext uri="{FF2B5EF4-FFF2-40B4-BE49-F238E27FC236}">
                <a16:creationId xmlns:a16="http://schemas.microsoft.com/office/drawing/2014/main" id="{B2B9DDFC-37E8-4135-B9F6-32A5A4DD3646}"/>
              </a:ext>
            </a:extLst>
          </p:cNvPr>
          <p:cNvSpPr>
            <a:spLocks noGrp="1"/>
          </p:cNvSpPr>
          <p:nvPr>
            <p:ph type="sldNum" sz="quarter" idx="4"/>
          </p:nvPr>
        </p:nvSpPr>
        <p:spPr>
          <a:xfrm>
            <a:off x="7767430" y="4767263"/>
            <a:ext cx="919370" cy="273844"/>
          </a:xfrm>
          <a:prstGeom prst="rect">
            <a:avLst/>
          </a:prstGeom>
        </p:spPr>
        <p:txBody>
          <a:bodyPr vert="horz" lIns="91440" tIns="45720" rIns="91440" bIns="45720" rtlCol="0" anchor="ctr"/>
          <a:lstStyle>
            <a:lvl1pPr algn="r">
              <a:defRPr sz="1000">
                <a:solidFill>
                  <a:schemeClr val="tx1">
                    <a:tint val="75000"/>
                  </a:schemeClr>
                </a:solidFill>
              </a:defRPr>
            </a:lvl1pPr>
          </a:lstStyle>
          <a:p>
            <a:fld id="{450B0164-1B0E-EC47-A805-AF4E4DD1E6D8}" type="slidenum">
              <a:rPr lang="en-GB" smtClean="0"/>
              <a:pPr/>
              <a:t>‹#›</a:t>
            </a:fld>
            <a:endParaRPr lang="en-GB" dirty="0"/>
          </a:p>
        </p:txBody>
      </p:sp>
    </p:spTree>
    <p:extLst>
      <p:ext uri="{BB962C8B-B14F-4D97-AF65-F5344CB8AC3E}">
        <p14:creationId xmlns:p14="http://schemas.microsoft.com/office/powerpoint/2010/main" val="2511031762"/>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457200" y="514350"/>
            <a:ext cx="8229600" cy="3079750"/>
          </a:xfrm>
        </p:spPr>
        <p:txBody>
          <a:bodyPr/>
          <a:lstStyle>
            <a:lvl1pPr marL="0" indent="0">
              <a:buNone/>
              <a:defRPr/>
            </a:lvl1pPr>
          </a:lstStyle>
          <a:p>
            <a:r>
              <a:rPr lang="en-US"/>
              <a:t>Click icon to add picture</a:t>
            </a:r>
            <a:endParaRPr lang="en-US" dirty="0"/>
          </a:p>
        </p:txBody>
      </p:sp>
      <p:sp>
        <p:nvSpPr>
          <p:cNvPr id="8" name="Text Placeholder 7"/>
          <p:cNvSpPr>
            <a:spLocks noGrp="1"/>
          </p:cNvSpPr>
          <p:nvPr>
            <p:ph type="body" sz="quarter" idx="14" hasCustomPrompt="1"/>
          </p:nvPr>
        </p:nvSpPr>
        <p:spPr>
          <a:xfrm>
            <a:off x="457200" y="3708797"/>
            <a:ext cx="8229600" cy="628650"/>
          </a:xfrm>
        </p:spPr>
        <p:txBody>
          <a:bodyPr>
            <a:noAutofit/>
          </a:bodyPr>
          <a:lstStyle>
            <a:lvl1pPr marL="0" indent="0">
              <a:buNone/>
              <a:defRPr sz="1400"/>
            </a:lvl1pPr>
            <a:lvl3pPr marL="914400" indent="0">
              <a:buNone/>
              <a:defRPr/>
            </a:lvl3pPr>
          </a:lstStyle>
          <a:p>
            <a:pPr lvl="0"/>
            <a:r>
              <a:rPr lang="en-GB" dirty="0"/>
              <a:t>Text content goes here</a:t>
            </a:r>
            <a:endParaRPr lang="en-US" dirty="0"/>
          </a:p>
        </p:txBody>
      </p:sp>
      <p:sp>
        <p:nvSpPr>
          <p:cNvPr id="7" name="Date Placeholder 3">
            <a:extLst>
              <a:ext uri="{FF2B5EF4-FFF2-40B4-BE49-F238E27FC236}">
                <a16:creationId xmlns:a16="http://schemas.microsoft.com/office/drawing/2014/main" id="{1B4457F8-9A3D-44D2-BE9C-0D8D00D1B5C6}"/>
              </a:ext>
            </a:extLst>
          </p:cNvPr>
          <p:cNvSpPr>
            <a:spLocks noGrp="1"/>
          </p:cNvSpPr>
          <p:nvPr>
            <p:ph type="dt" sz="half" idx="2"/>
          </p:nvPr>
        </p:nvSpPr>
        <p:spPr>
          <a:xfrm>
            <a:off x="457200" y="4767263"/>
            <a:ext cx="1321904" cy="273844"/>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Date</a:t>
            </a:r>
            <a:endParaRPr lang="en-US" dirty="0"/>
          </a:p>
        </p:txBody>
      </p:sp>
      <p:sp>
        <p:nvSpPr>
          <p:cNvPr id="10" name="Footer Placeholder 4">
            <a:extLst>
              <a:ext uri="{FF2B5EF4-FFF2-40B4-BE49-F238E27FC236}">
                <a16:creationId xmlns:a16="http://schemas.microsoft.com/office/drawing/2014/main" id="{5C7990F3-396A-4F21-AF4C-6308C86A51D6}"/>
              </a:ext>
            </a:extLst>
          </p:cNvPr>
          <p:cNvSpPr>
            <a:spLocks noGrp="1"/>
          </p:cNvSpPr>
          <p:nvPr>
            <p:ph type="ftr" sz="quarter" idx="3"/>
          </p:nvPr>
        </p:nvSpPr>
        <p:spPr>
          <a:xfrm>
            <a:off x="1779104" y="4767263"/>
            <a:ext cx="5988326" cy="273844"/>
          </a:xfrm>
          <a:prstGeom prst="rect">
            <a:avLst/>
          </a:prstGeom>
        </p:spPr>
        <p:txBody>
          <a:bodyPr vert="horz" lIns="91440" tIns="45720" rIns="91440" bIns="45720" rtlCol="0" anchor="ctr"/>
          <a:lstStyle>
            <a:lvl1pPr algn="ctr">
              <a:defRPr sz="1000">
                <a:solidFill>
                  <a:schemeClr val="tx1">
                    <a:tint val="75000"/>
                  </a:schemeClr>
                </a:solidFill>
              </a:defRPr>
            </a:lvl1pPr>
          </a:lstStyle>
          <a:p>
            <a:pPr algn="l"/>
            <a:r>
              <a:rPr lang="en-US"/>
              <a:t>Presentation title</a:t>
            </a:r>
            <a:endParaRPr lang="en-US" dirty="0"/>
          </a:p>
        </p:txBody>
      </p:sp>
      <p:sp>
        <p:nvSpPr>
          <p:cNvPr id="11" name="Slide Number Placeholder 5">
            <a:extLst>
              <a:ext uri="{FF2B5EF4-FFF2-40B4-BE49-F238E27FC236}">
                <a16:creationId xmlns:a16="http://schemas.microsoft.com/office/drawing/2014/main" id="{F234574E-26F4-4C59-9F31-328B4D2E36CF}"/>
              </a:ext>
            </a:extLst>
          </p:cNvPr>
          <p:cNvSpPr>
            <a:spLocks noGrp="1"/>
          </p:cNvSpPr>
          <p:nvPr>
            <p:ph type="sldNum" sz="quarter" idx="4"/>
          </p:nvPr>
        </p:nvSpPr>
        <p:spPr>
          <a:xfrm>
            <a:off x="7767430" y="4767263"/>
            <a:ext cx="919370" cy="273844"/>
          </a:xfrm>
          <a:prstGeom prst="rect">
            <a:avLst/>
          </a:prstGeom>
        </p:spPr>
        <p:txBody>
          <a:bodyPr vert="horz" lIns="91440" tIns="45720" rIns="91440" bIns="45720" rtlCol="0" anchor="ctr"/>
          <a:lstStyle>
            <a:lvl1pPr algn="r">
              <a:defRPr sz="1000">
                <a:solidFill>
                  <a:schemeClr val="tx1">
                    <a:tint val="75000"/>
                  </a:schemeClr>
                </a:solidFill>
              </a:defRPr>
            </a:lvl1pPr>
          </a:lstStyle>
          <a:p>
            <a:fld id="{450B0164-1B0E-EC47-A805-AF4E4DD1E6D8}" type="slidenum">
              <a:rPr lang="en-GB" smtClean="0"/>
              <a:pPr/>
              <a:t>‹#›</a:t>
            </a:fld>
            <a:endParaRPr lang="en-GB" dirty="0"/>
          </a:p>
        </p:txBody>
      </p:sp>
    </p:spTree>
    <p:extLst>
      <p:ext uri="{BB962C8B-B14F-4D97-AF65-F5344CB8AC3E}">
        <p14:creationId xmlns:p14="http://schemas.microsoft.com/office/powerpoint/2010/main" val="2511845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8_Title Slide">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3" hasCustomPrompt="1"/>
          </p:nvPr>
        </p:nvSpPr>
        <p:spPr>
          <a:xfrm>
            <a:off x="457200" y="514350"/>
            <a:ext cx="8229600" cy="3079750"/>
          </a:xfrm>
        </p:spPr>
        <p:txBody>
          <a:bodyPr/>
          <a:lstStyle>
            <a:lvl1pPr>
              <a:defRPr>
                <a:solidFill>
                  <a:schemeClr val="bg1"/>
                </a:solidFill>
              </a:defRPr>
            </a:lvl1pPr>
          </a:lstStyle>
          <a:p>
            <a:r>
              <a:rPr lang="en-US" dirty="0"/>
              <a:t>Picture</a:t>
            </a:r>
          </a:p>
        </p:txBody>
      </p:sp>
      <p:sp>
        <p:nvSpPr>
          <p:cNvPr id="8" name="Text Placeholder 7"/>
          <p:cNvSpPr>
            <a:spLocks noGrp="1"/>
          </p:cNvSpPr>
          <p:nvPr>
            <p:ph type="body" sz="quarter" idx="14" hasCustomPrompt="1"/>
          </p:nvPr>
        </p:nvSpPr>
        <p:spPr>
          <a:xfrm>
            <a:off x="457200" y="3708797"/>
            <a:ext cx="8229600" cy="628650"/>
          </a:xfrm>
        </p:spPr>
        <p:txBody>
          <a:bodyPr>
            <a:noAutofit/>
          </a:bodyPr>
          <a:lstStyle>
            <a:lvl1pPr marL="0" indent="0">
              <a:buNone/>
              <a:defRPr sz="1400">
                <a:solidFill>
                  <a:schemeClr val="bg1"/>
                </a:solidFill>
              </a:defRPr>
            </a:lvl1pPr>
            <a:lvl3pPr marL="914400" indent="0">
              <a:buNone/>
              <a:defRPr/>
            </a:lvl3pPr>
          </a:lstStyle>
          <a:p>
            <a:pPr lvl="0"/>
            <a:r>
              <a:rPr lang="en-GB" dirty="0"/>
              <a:t>Text content goes here</a:t>
            </a:r>
            <a:endParaRPr lang="en-US" dirty="0"/>
          </a:p>
        </p:txBody>
      </p:sp>
      <p:sp>
        <p:nvSpPr>
          <p:cNvPr id="7" name="Date Placeholder 3">
            <a:extLst>
              <a:ext uri="{FF2B5EF4-FFF2-40B4-BE49-F238E27FC236}">
                <a16:creationId xmlns:a16="http://schemas.microsoft.com/office/drawing/2014/main" id="{5E0D536F-0189-464F-AFDE-ACAC379C8B83}"/>
              </a:ext>
            </a:extLst>
          </p:cNvPr>
          <p:cNvSpPr>
            <a:spLocks noGrp="1"/>
          </p:cNvSpPr>
          <p:nvPr>
            <p:ph type="dt" sz="half" idx="10"/>
          </p:nvPr>
        </p:nvSpPr>
        <p:spPr>
          <a:xfrm>
            <a:off x="457200" y="4767263"/>
            <a:ext cx="1321904" cy="273844"/>
          </a:xfrm>
          <a:prstGeom prst="rect">
            <a:avLst/>
          </a:prstGeom>
        </p:spPr>
        <p:txBody>
          <a:bodyPr vert="horz" lIns="91440" tIns="45720" rIns="91440" bIns="45720" rtlCol="0" anchor="ctr"/>
          <a:lstStyle>
            <a:lvl1pPr algn="l">
              <a:defRPr sz="1000">
                <a:solidFill>
                  <a:schemeClr val="bg1"/>
                </a:solidFill>
              </a:defRPr>
            </a:lvl1pPr>
          </a:lstStyle>
          <a:p>
            <a:r>
              <a:rPr lang="en-US"/>
              <a:t>Date</a:t>
            </a:r>
            <a:endParaRPr lang="en-US" dirty="0"/>
          </a:p>
        </p:txBody>
      </p:sp>
      <p:sp>
        <p:nvSpPr>
          <p:cNvPr id="10" name="Footer Placeholder 4">
            <a:extLst>
              <a:ext uri="{FF2B5EF4-FFF2-40B4-BE49-F238E27FC236}">
                <a16:creationId xmlns:a16="http://schemas.microsoft.com/office/drawing/2014/main" id="{C110DA89-392B-4A09-89EF-7CD9A898AC08}"/>
              </a:ext>
            </a:extLst>
          </p:cNvPr>
          <p:cNvSpPr>
            <a:spLocks noGrp="1"/>
          </p:cNvSpPr>
          <p:nvPr>
            <p:ph type="ftr" sz="quarter" idx="3"/>
          </p:nvPr>
        </p:nvSpPr>
        <p:spPr>
          <a:xfrm>
            <a:off x="1779104" y="4767263"/>
            <a:ext cx="5988326" cy="273844"/>
          </a:xfrm>
          <a:prstGeom prst="rect">
            <a:avLst/>
          </a:prstGeom>
        </p:spPr>
        <p:txBody>
          <a:bodyPr vert="horz" lIns="91440" tIns="45720" rIns="91440" bIns="45720" rtlCol="0" anchor="ctr"/>
          <a:lstStyle>
            <a:lvl1pPr algn="ctr">
              <a:defRPr sz="1000">
                <a:solidFill>
                  <a:schemeClr val="bg1"/>
                </a:solidFill>
              </a:defRPr>
            </a:lvl1pPr>
          </a:lstStyle>
          <a:p>
            <a:pPr algn="l"/>
            <a:r>
              <a:rPr lang="en-US"/>
              <a:t>Presentation title</a:t>
            </a:r>
            <a:endParaRPr lang="en-US" dirty="0"/>
          </a:p>
        </p:txBody>
      </p:sp>
      <p:sp>
        <p:nvSpPr>
          <p:cNvPr id="11" name="Slide Number Placeholder 5">
            <a:extLst>
              <a:ext uri="{FF2B5EF4-FFF2-40B4-BE49-F238E27FC236}">
                <a16:creationId xmlns:a16="http://schemas.microsoft.com/office/drawing/2014/main" id="{65CBAE18-CCB4-41C4-9A8B-1716CDEE63E7}"/>
              </a:ext>
            </a:extLst>
          </p:cNvPr>
          <p:cNvSpPr>
            <a:spLocks noGrp="1"/>
          </p:cNvSpPr>
          <p:nvPr>
            <p:ph type="sldNum" sz="quarter" idx="4"/>
          </p:nvPr>
        </p:nvSpPr>
        <p:spPr>
          <a:xfrm>
            <a:off x="7767430" y="4767263"/>
            <a:ext cx="919370" cy="273844"/>
          </a:xfrm>
          <a:prstGeom prst="rect">
            <a:avLst/>
          </a:prstGeom>
        </p:spPr>
        <p:txBody>
          <a:bodyPr vert="horz" lIns="91440" tIns="45720" rIns="91440" bIns="45720" rtlCol="0" anchor="ctr"/>
          <a:lstStyle>
            <a:lvl1pPr algn="r">
              <a:defRPr sz="1000">
                <a:solidFill>
                  <a:schemeClr val="bg1"/>
                </a:solidFill>
              </a:defRPr>
            </a:lvl1pPr>
          </a:lstStyle>
          <a:p>
            <a:fld id="{450B0164-1B0E-EC47-A805-AF4E4DD1E6D8}" type="slidenum">
              <a:rPr lang="en-GB" smtClean="0"/>
              <a:pPr/>
              <a:t>‹#›</a:t>
            </a:fld>
            <a:endParaRPr lang="en-GB" dirty="0"/>
          </a:p>
        </p:txBody>
      </p:sp>
    </p:spTree>
    <p:extLst>
      <p:ext uri="{BB962C8B-B14F-4D97-AF65-F5344CB8AC3E}">
        <p14:creationId xmlns:p14="http://schemas.microsoft.com/office/powerpoint/2010/main" val="14427031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6_Title Slide">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457200" y="514350"/>
            <a:ext cx="8229600" cy="3079750"/>
          </a:xfrm>
        </p:spPr>
        <p:txBody>
          <a:bodyPr/>
          <a:lstStyle>
            <a:lvl1pPr marL="0" indent="0">
              <a:buNone/>
              <a:defRPr/>
            </a:lvl1pPr>
          </a:lstStyle>
          <a:p>
            <a:r>
              <a:rPr lang="en-US"/>
              <a:t>Click icon to add picture</a:t>
            </a:r>
            <a:endParaRPr lang="en-US" dirty="0"/>
          </a:p>
        </p:txBody>
      </p:sp>
      <p:sp>
        <p:nvSpPr>
          <p:cNvPr id="8" name="Text Placeholder 7"/>
          <p:cNvSpPr>
            <a:spLocks noGrp="1"/>
          </p:cNvSpPr>
          <p:nvPr>
            <p:ph type="body" sz="quarter" idx="14" hasCustomPrompt="1"/>
          </p:nvPr>
        </p:nvSpPr>
        <p:spPr>
          <a:xfrm>
            <a:off x="457200" y="3708797"/>
            <a:ext cx="8229600" cy="628650"/>
          </a:xfrm>
        </p:spPr>
        <p:txBody>
          <a:bodyPr>
            <a:noAutofit/>
          </a:bodyPr>
          <a:lstStyle>
            <a:lvl1pPr marL="0" indent="0">
              <a:buNone/>
              <a:defRPr sz="2000">
                <a:solidFill>
                  <a:schemeClr val="tx1"/>
                </a:solidFill>
              </a:defRPr>
            </a:lvl1pPr>
            <a:lvl3pPr marL="914400" indent="0">
              <a:buNone/>
              <a:defRPr/>
            </a:lvl3pPr>
          </a:lstStyle>
          <a:p>
            <a:pPr lvl="0"/>
            <a:r>
              <a:rPr lang="en-GB" dirty="0"/>
              <a:t>Text content goes here</a:t>
            </a:r>
            <a:endParaRPr lang="en-US" dirty="0"/>
          </a:p>
        </p:txBody>
      </p:sp>
      <p:sp>
        <p:nvSpPr>
          <p:cNvPr id="7" name="Date Placeholder 3">
            <a:extLst>
              <a:ext uri="{FF2B5EF4-FFF2-40B4-BE49-F238E27FC236}">
                <a16:creationId xmlns:a16="http://schemas.microsoft.com/office/drawing/2014/main" id="{2BA68D65-0A85-4D7F-B375-AC04ABD04829}"/>
              </a:ext>
            </a:extLst>
          </p:cNvPr>
          <p:cNvSpPr>
            <a:spLocks noGrp="1"/>
          </p:cNvSpPr>
          <p:nvPr>
            <p:ph type="dt" sz="half" idx="10"/>
          </p:nvPr>
        </p:nvSpPr>
        <p:spPr>
          <a:xfrm>
            <a:off x="457200" y="4767263"/>
            <a:ext cx="1321904" cy="273844"/>
          </a:xfrm>
          <a:prstGeom prst="rect">
            <a:avLst/>
          </a:prstGeom>
        </p:spPr>
        <p:txBody>
          <a:bodyPr vert="horz" lIns="91440" tIns="45720" rIns="91440" bIns="45720" rtlCol="0" anchor="ctr"/>
          <a:lstStyle>
            <a:lvl1pPr algn="l">
              <a:defRPr sz="1000">
                <a:solidFill>
                  <a:schemeClr val="tx1"/>
                </a:solidFill>
              </a:defRPr>
            </a:lvl1pPr>
          </a:lstStyle>
          <a:p>
            <a:r>
              <a:rPr lang="en-US"/>
              <a:t>Date</a:t>
            </a:r>
            <a:endParaRPr lang="en-US" dirty="0"/>
          </a:p>
        </p:txBody>
      </p:sp>
      <p:sp>
        <p:nvSpPr>
          <p:cNvPr id="10" name="Footer Placeholder 4">
            <a:extLst>
              <a:ext uri="{FF2B5EF4-FFF2-40B4-BE49-F238E27FC236}">
                <a16:creationId xmlns:a16="http://schemas.microsoft.com/office/drawing/2014/main" id="{85F13612-3E5A-4A11-A941-2C50EC69A7CC}"/>
              </a:ext>
            </a:extLst>
          </p:cNvPr>
          <p:cNvSpPr>
            <a:spLocks noGrp="1"/>
          </p:cNvSpPr>
          <p:nvPr>
            <p:ph type="ftr" sz="quarter" idx="3"/>
          </p:nvPr>
        </p:nvSpPr>
        <p:spPr>
          <a:xfrm>
            <a:off x="1779104" y="4767263"/>
            <a:ext cx="5988326" cy="273844"/>
          </a:xfrm>
          <a:prstGeom prst="rect">
            <a:avLst/>
          </a:prstGeom>
        </p:spPr>
        <p:txBody>
          <a:bodyPr vert="horz" lIns="91440" tIns="45720" rIns="91440" bIns="45720" rtlCol="0" anchor="ctr"/>
          <a:lstStyle>
            <a:lvl1pPr algn="ctr">
              <a:defRPr sz="1000">
                <a:solidFill>
                  <a:schemeClr val="tx1"/>
                </a:solidFill>
              </a:defRPr>
            </a:lvl1pPr>
          </a:lstStyle>
          <a:p>
            <a:pPr algn="l"/>
            <a:r>
              <a:rPr lang="en-US"/>
              <a:t>Presentation title</a:t>
            </a:r>
            <a:endParaRPr lang="en-US" dirty="0"/>
          </a:p>
        </p:txBody>
      </p:sp>
      <p:sp>
        <p:nvSpPr>
          <p:cNvPr id="11" name="Slide Number Placeholder 5">
            <a:extLst>
              <a:ext uri="{FF2B5EF4-FFF2-40B4-BE49-F238E27FC236}">
                <a16:creationId xmlns:a16="http://schemas.microsoft.com/office/drawing/2014/main" id="{2022ABF8-7599-4E86-B2C9-3F290EACC846}"/>
              </a:ext>
            </a:extLst>
          </p:cNvPr>
          <p:cNvSpPr>
            <a:spLocks noGrp="1"/>
          </p:cNvSpPr>
          <p:nvPr>
            <p:ph type="sldNum" sz="quarter" idx="4"/>
          </p:nvPr>
        </p:nvSpPr>
        <p:spPr>
          <a:xfrm>
            <a:off x="7767430" y="4767263"/>
            <a:ext cx="919370" cy="273844"/>
          </a:xfrm>
          <a:prstGeom prst="rect">
            <a:avLst/>
          </a:prstGeom>
        </p:spPr>
        <p:txBody>
          <a:bodyPr vert="horz" lIns="91440" tIns="45720" rIns="91440" bIns="45720" rtlCol="0" anchor="ctr"/>
          <a:lstStyle>
            <a:lvl1pPr algn="r">
              <a:defRPr sz="1000">
                <a:solidFill>
                  <a:schemeClr val="tx1"/>
                </a:solidFill>
              </a:defRPr>
            </a:lvl1pPr>
          </a:lstStyle>
          <a:p>
            <a:fld id="{450B0164-1B0E-EC47-A805-AF4E4DD1E6D8}" type="slidenum">
              <a:rPr lang="en-GB" smtClean="0"/>
              <a:pPr/>
              <a:t>‹#›</a:t>
            </a:fld>
            <a:endParaRPr lang="en-GB" dirty="0"/>
          </a:p>
        </p:txBody>
      </p:sp>
    </p:spTree>
    <p:extLst>
      <p:ext uri="{BB962C8B-B14F-4D97-AF65-F5344CB8AC3E}">
        <p14:creationId xmlns:p14="http://schemas.microsoft.com/office/powerpoint/2010/main" val="41918335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contentA">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70143" y="269377"/>
            <a:ext cx="8003715" cy="489775"/>
          </a:xfrm>
        </p:spPr>
        <p:txBody>
          <a:bodyPr lIns="72000" tIns="72000" rIns="72000" bIns="72000" anchor="b" anchorCtr="0"/>
          <a:lstStyle>
            <a:lvl1pPr>
              <a:defRPr sz="1905" baseline="0">
                <a:solidFill>
                  <a:srgbClr val="2C2825"/>
                </a:solidFill>
              </a:defRPr>
            </a:lvl1pPr>
          </a:lstStyle>
          <a:p>
            <a:r>
              <a:rPr lang="en-GB"/>
              <a:t>Content-A </a:t>
            </a:r>
            <a:endParaRPr lang="en-US"/>
          </a:p>
        </p:txBody>
      </p:sp>
      <p:sp>
        <p:nvSpPr>
          <p:cNvPr id="13" name="Text Placeholder 4"/>
          <p:cNvSpPr>
            <a:spLocks noGrp="1"/>
          </p:cNvSpPr>
          <p:nvPr>
            <p:ph type="body" sz="quarter" idx="16"/>
          </p:nvPr>
        </p:nvSpPr>
        <p:spPr>
          <a:xfrm>
            <a:off x="570143" y="1004039"/>
            <a:ext cx="8003715" cy="3769059"/>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a:t>Edit Master text styles</a:t>
            </a:r>
          </a:p>
        </p:txBody>
      </p:sp>
      <p:sp>
        <p:nvSpPr>
          <p:cNvPr id="5" name="Slide Number Placeholder 4"/>
          <p:cNvSpPr>
            <a:spLocks noGrp="1"/>
          </p:cNvSpPr>
          <p:nvPr>
            <p:ph type="sldNum" sz="quarter" idx="18"/>
          </p:nvPr>
        </p:nvSpPr>
        <p:spPr/>
        <p:txBody>
          <a:bodyPr/>
          <a:lstStyle/>
          <a:p>
            <a:fld id="{450B0164-1B0E-EC47-A805-AF4E4DD1E6D8}" type="slidenum">
              <a:rPr lang="en-US" smtClean="0"/>
              <a:pPr/>
              <a:t>‹#›</a:t>
            </a:fld>
            <a:endParaRPr lang="en-US"/>
          </a:p>
        </p:txBody>
      </p:sp>
    </p:spTree>
    <p:extLst>
      <p:ext uri="{BB962C8B-B14F-4D97-AF65-F5344CB8AC3E}">
        <p14:creationId xmlns:p14="http://schemas.microsoft.com/office/powerpoint/2010/main" val="3045065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2"/>
        </a:solidFill>
        <a:effectLst/>
      </p:bgPr>
    </p:bg>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42F04F97-87AC-4484-AE55-2045F1114B95}"/>
              </a:ext>
            </a:extLst>
          </p:cNvPr>
          <p:cNvSpPr>
            <a:spLocks noGrp="1"/>
          </p:cNvSpPr>
          <p:nvPr>
            <p:ph type="subTitle" idx="1"/>
          </p:nvPr>
        </p:nvSpPr>
        <p:spPr>
          <a:xfrm>
            <a:off x="457200" y="2902502"/>
            <a:ext cx="6671733" cy="1292303"/>
          </a:xfrm>
        </p:spPr>
        <p:txBody>
          <a:bodyPr>
            <a:noAutofit/>
          </a:bodyPr>
          <a:lstStyle>
            <a:lvl1pPr marL="0" indent="0" algn="l">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Text Placeholder 9">
            <a:extLst>
              <a:ext uri="{FF2B5EF4-FFF2-40B4-BE49-F238E27FC236}">
                <a16:creationId xmlns:a16="http://schemas.microsoft.com/office/drawing/2014/main" id="{944C7ADF-C14C-47A1-AC4C-6C84341E46EF}"/>
              </a:ext>
            </a:extLst>
          </p:cNvPr>
          <p:cNvSpPr>
            <a:spLocks noGrp="1"/>
          </p:cNvSpPr>
          <p:nvPr>
            <p:ph type="body" sz="quarter" idx="13" hasCustomPrompt="1"/>
          </p:nvPr>
        </p:nvSpPr>
        <p:spPr>
          <a:xfrm>
            <a:off x="457200" y="364470"/>
            <a:ext cx="4601817" cy="685800"/>
          </a:xfrm>
        </p:spPr>
        <p:txBody>
          <a:bodyPr>
            <a:noAutofit/>
          </a:bodyPr>
          <a:lstStyle>
            <a:lvl1pPr marL="0" indent="0">
              <a:buNone/>
              <a:defRPr sz="1800" b="1" i="0">
                <a:solidFill>
                  <a:schemeClr val="tx1"/>
                </a:solidFill>
                <a:latin typeface="Arial"/>
                <a:cs typeface="Arial"/>
              </a:defRPr>
            </a:lvl1pPr>
          </a:lstStyle>
          <a:p>
            <a:pPr lvl="0"/>
            <a:r>
              <a:rPr lang="en-GB" dirty="0"/>
              <a:t>Chapter Number</a:t>
            </a:r>
            <a:endParaRPr lang="en-US" dirty="0"/>
          </a:p>
        </p:txBody>
      </p:sp>
      <p:sp>
        <p:nvSpPr>
          <p:cNvPr id="8" name="Text Placeholder 7">
            <a:extLst>
              <a:ext uri="{FF2B5EF4-FFF2-40B4-BE49-F238E27FC236}">
                <a16:creationId xmlns:a16="http://schemas.microsoft.com/office/drawing/2014/main" id="{94228758-19C0-40F3-9CB4-19A985AB3B7A}"/>
              </a:ext>
            </a:extLst>
          </p:cNvPr>
          <p:cNvSpPr>
            <a:spLocks noGrp="1"/>
          </p:cNvSpPr>
          <p:nvPr>
            <p:ph type="body" sz="quarter" idx="14" hasCustomPrompt="1"/>
          </p:nvPr>
        </p:nvSpPr>
        <p:spPr>
          <a:xfrm>
            <a:off x="457200" y="2037867"/>
            <a:ext cx="6672263" cy="724935"/>
          </a:xfrm>
        </p:spPr>
        <p:txBody>
          <a:bodyPr/>
          <a:lstStyle>
            <a:lvl1pPr marL="0" indent="0">
              <a:buNone/>
              <a:defRPr sz="3600" b="1"/>
            </a:lvl1pPr>
            <a:lvl2pPr marL="179388" indent="0">
              <a:buNone/>
              <a:defRPr/>
            </a:lvl2pPr>
          </a:lstStyle>
          <a:p>
            <a:pPr lvl="0"/>
            <a:r>
              <a:rPr lang="en-US" dirty="0"/>
              <a:t>Click to edit Master title style</a:t>
            </a:r>
          </a:p>
        </p:txBody>
      </p:sp>
    </p:spTree>
    <p:extLst>
      <p:ext uri="{BB962C8B-B14F-4D97-AF65-F5344CB8AC3E}">
        <p14:creationId xmlns:p14="http://schemas.microsoft.com/office/powerpoint/2010/main" val="122382592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1" y="1168004"/>
            <a:ext cx="4057649" cy="3464719"/>
          </a:xfrm>
        </p:spPr>
        <p:txBody>
          <a:bodyPr/>
          <a:lstStyle>
            <a:lvl1pPr marL="285750" indent="-285750">
              <a:buFont typeface="Arial" panose="020B0604020202020204" pitchFamily="34" charset="0"/>
              <a:buChar char="-"/>
              <a:defRPr/>
            </a:lvl1pPr>
            <a:lvl2pPr marL="489347" indent="-285750">
              <a:buFont typeface="Arial" panose="020B0604020202020204" pitchFamily="34" charset="0"/>
              <a:buChar char="-"/>
              <a:defRPr/>
            </a:lvl2pPr>
            <a:lvl3pPr marL="686990" indent="-285750">
              <a:buFont typeface="Arial" panose="020B0604020202020204" pitchFamily="34" charset="0"/>
              <a:buChar char="-"/>
              <a:defRPr/>
            </a:lvl3pPr>
            <a:lvl4pPr marL="890588" indent="-285750">
              <a:buFont typeface="Arial" panose="020B0604020202020204" pitchFamily="34" charset="0"/>
              <a:buChar char="-"/>
              <a:defRPr/>
            </a:lvl4pPr>
            <a:lvl5pPr marL="1092994" indent="-28575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168004"/>
            <a:ext cx="4057650" cy="3464719"/>
          </a:xfrm>
        </p:spPr>
        <p:txBody>
          <a:bodyPr/>
          <a:lstStyle>
            <a:lvl1pPr marL="285750" indent="-285750">
              <a:buFont typeface="Arial" panose="020B0604020202020204" pitchFamily="34" charset="0"/>
              <a:buChar char="-"/>
              <a:defRPr/>
            </a:lvl1pPr>
            <a:lvl2pPr marL="489347" indent="-285750">
              <a:buFont typeface="Arial" panose="020B0604020202020204" pitchFamily="34" charset="0"/>
              <a:buChar char="-"/>
              <a:defRPr/>
            </a:lvl2pPr>
            <a:lvl3pPr marL="686990" indent="-285750">
              <a:buFont typeface="Arial" panose="020B0604020202020204" pitchFamily="34" charset="0"/>
              <a:buChar char="-"/>
              <a:defRPr/>
            </a:lvl3pPr>
            <a:lvl4pPr marL="890588" indent="-285750">
              <a:buFont typeface="Arial" panose="020B0604020202020204" pitchFamily="34" charset="0"/>
              <a:buChar char="-"/>
              <a:defRPr/>
            </a:lvl4pPr>
            <a:lvl5pPr marL="1092994" indent="-28575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E3EC8D62-A7E1-4AC6-8E95-8901E1CF6EBC}"/>
              </a:ext>
            </a:extLst>
          </p:cNvPr>
          <p:cNvSpPr>
            <a:spLocks noGrp="1"/>
          </p:cNvSpPr>
          <p:nvPr>
            <p:ph type="dt" sz="half" idx="10"/>
          </p:nvPr>
        </p:nvSpPr>
        <p:spPr>
          <a:xfrm>
            <a:off x="457200" y="4767263"/>
            <a:ext cx="1321904" cy="273844"/>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Date</a:t>
            </a:r>
            <a:endParaRPr lang="en-US" dirty="0"/>
          </a:p>
        </p:txBody>
      </p:sp>
      <p:sp>
        <p:nvSpPr>
          <p:cNvPr id="11" name="Footer Placeholder 4">
            <a:extLst>
              <a:ext uri="{FF2B5EF4-FFF2-40B4-BE49-F238E27FC236}">
                <a16:creationId xmlns:a16="http://schemas.microsoft.com/office/drawing/2014/main" id="{930FDD42-BBA8-436F-A5E3-92C02914AE78}"/>
              </a:ext>
            </a:extLst>
          </p:cNvPr>
          <p:cNvSpPr>
            <a:spLocks noGrp="1"/>
          </p:cNvSpPr>
          <p:nvPr>
            <p:ph type="ftr" sz="quarter" idx="3"/>
          </p:nvPr>
        </p:nvSpPr>
        <p:spPr>
          <a:xfrm>
            <a:off x="1779104" y="4767263"/>
            <a:ext cx="5988326" cy="273844"/>
          </a:xfrm>
          <a:prstGeom prst="rect">
            <a:avLst/>
          </a:prstGeom>
        </p:spPr>
        <p:txBody>
          <a:bodyPr vert="horz" lIns="91440" tIns="45720" rIns="91440" bIns="45720" rtlCol="0" anchor="ctr"/>
          <a:lstStyle>
            <a:lvl1pPr algn="ctr">
              <a:defRPr sz="1000">
                <a:solidFill>
                  <a:schemeClr val="tx1">
                    <a:tint val="75000"/>
                  </a:schemeClr>
                </a:solidFill>
              </a:defRPr>
            </a:lvl1pPr>
          </a:lstStyle>
          <a:p>
            <a:pPr algn="l"/>
            <a:r>
              <a:rPr lang="en-US" dirty="0"/>
              <a:t>Presentation title</a:t>
            </a:r>
          </a:p>
        </p:txBody>
      </p:sp>
      <p:sp>
        <p:nvSpPr>
          <p:cNvPr id="12" name="Slide Number Placeholder 5">
            <a:extLst>
              <a:ext uri="{FF2B5EF4-FFF2-40B4-BE49-F238E27FC236}">
                <a16:creationId xmlns:a16="http://schemas.microsoft.com/office/drawing/2014/main" id="{4D2EA61A-3646-41C2-9B8C-5F1A14B5C0F7}"/>
              </a:ext>
            </a:extLst>
          </p:cNvPr>
          <p:cNvSpPr>
            <a:spLocks noGrp="1"/>
          </p:cNvSpPr>
          <p:nvPr>
            <p:ph type="sldNum" sz="quarter" idx="4"/>
          </p:nvPr>
        </p:nvSpPr>
        <p:spPr>
          <a:xfrm>
            <a:off x="7767430" y="4767263"/>
            <a:ext cx="919370" cy="273844"/>
          </a:xfrm>
          <a:prstGeom prst="rect">
            <a:avLst/>
          </a:prstGeom>
        </p:spPr>
        <p:txBody>
          <a:bodyPr vert="horz" lIns="91440" tIns="45720" rIns="91440" bIns="45720" rtlCol="0" anchor="ctr"/>
          <a:lstStyle>
            <a:lvl1pPr algn="r">
              <a:defRPr sz="1000">
                <a:solidFill>
                  <a:schemeClr val="tx1">
                    <a:tint val="75000"/>
                  </a:schemeClr>
                </a:solidFill>
              </a:defRPr>
            </a:lvl1pPr>
          </a:lstStyle>
          <a:p>
            <a:fld id="{450B0164-1B0E-EC47-A805-AF4E4DD1E6D8}" type="slidenum">
              <a:rPr lang="en-GB" smtClean="0"/>
              <a:pPr/>
              <a:t>‹#›</a:t>
            </a:fld>
            <a:endParaRPr lang="en-GB" dirty="0"/>
          </a:p>
        </p:txBody>
      </p:sp>
    </p:spTree>
    <p:extLst>
      <p:ext uri="{BB962C8B-B14F-4D97-AF65-F5344CB8AC3E}">
        <p14:creationId xmlns:p14="http://schemas.microsoft.com/office/powerpoint/2010/main" val="2722081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4572"/>
            <a:ext cx="8229599" cy="486000"/>
          </a:xfrm>
        </p:spPr>
        <p:txBody>
          <a:bodyPr/>
          <a:lstStyle>
            <a:lvl1pPr>
              <a:defRPr>
                <a:solidFill>
                  <a:schemeClr val="bg2"/>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1175147"/>
            <a:ext cx="3953019" cy="617934"/>
          </a:xfrm>
        </p:spPr>
        <p:txBody>
          <a:bodyPr anchor="b">
            <a:normAutofit/>
          </a:bodyPr>
          <a:lstStyle>
            <a:lvl1pPr marL="0" indent="0">
              <a:buNone/>
              <a:defRPr sz="1500" b="1">
                <a:solidFill>
                  <a:schemeClr val="tx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831808"/>
            <a:ext cx="3953019" cy="2810439"/>
          </a:xfrm>
        </p:spPr>
        <p:txBody>
          <a:bodyPr/>
          <a:lstStyle>
            <a:lvl1pPr marL="285750" indent="-285750">
              <a:buFont typeface="Arial" panose="020B0604020202020204" pitchFamily="34" charset="0"/>
              <a:buChar char="-"/>
              <a:defRPr>
                <a:solidFill>
                  <a:schemeClr val="tx1"/>
                </a:solidFill>
              </a:defRPr>
            </a:lvl1pPr>
            <a:lvl2pPr marL="489347" indent="-285750">
              <a:buFont typeface="Arial" panose="020B0604020202020204" pitchFamily="34" charset="0"/>
              <a:buChar char="-"/>
              <a:defRPr>
                <a:solidFill>
                  <a:schemeClr val="tx1"/>
                </a:solidFill>
              </a:defRPr>
            </a:lvl2pPr>
            <a:lvl3pPr marL="686990" indent="-285750">
              <a:buFont typeface="Arial" panose="020B0604020202020204" pitchFamily="34" charset="0"/>
              <a:buChar char="-"/>
              <a:defRPr>
                <a:solidFill>
                  <a:schemeClr val="tx1"/>
                </a:solidFill>
              </a:defRPr>
            </a:lvl3pPr>
            <a:lvl4pPr marL="890588" indent="-285750">
              <a:buFont typeface="Arial" panose="020B0604020202020204" pitchFamily="34" charset="0"/>
              <a:buChar char="-"/>
              <a:defRPr>
                <a:solidFill>
                  <a:schemeClr val="tx1"/>
                </a:solidFill>
              </a:defRPr>
            </a:lvl4pPr>
            <a:lvl5pPr marL="1092994" indent="-285750">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175147"/>
            <a:ext cx="4057648" cy="617934"/>
          </a:xfrm>
        </p:spPr>
        <p:txBody>
          <a:bodyPr anchor="b">
            <a:normAutofit/>
          </a:bodyPr>
          <a:lstStyle>
            <a:lvl1pPr marL="0" indent="0">
              <a:buNone/>
              <a:defRPr sz="1500" b="1">
                <a:solidFill>
                  <a:schemeClr val="tx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1" y="1831808"/>
            <a:ext cx="4057648" cy="2810439"/>
          </a:xfrm>
        </p:spPr>
        <p:txBody>
          <a:bodyPr/>
          <a:lstStyle>
            <a:lvl1pPr marL="285750" indent="-285750">
              <a:buFont typeface="Arial" panose="020B0604020202020204" pitchFamily="34" charset="0"/>
              <a:buChar char="-"/>
              <a:defRPr>
                <a:solidFill>
                  <a:schemeClr val="tx1"/>
                </a:solidFill>
              </a:defRPr>
            </a:lvl1pPr>
            <a:lvl2pPr marL="489347" indent="-285750">
              <a:buFont typeface="Arial" panose="020B0604020202020204" pitchFamily="34" charset="0"/>
              <a:buChar char="-"/>
              <a:defRPr>
                <a:solidFill>
                  <a:schemeClr val="tx1"/>
                </a:solidFill>
              </a:defRPr>
            </a:lvl2pPr>
            <a:lvl3pPr marL="686990" indent="-285750">
              <a:buFont typeface="Arial" panose="020B0604020202020204" pitchFamily="34" charset="0"/>
              <a:buChar char="-"/>
              <a:defRPr>
                <a:solidFill>
                  <a:schemeClr val="tx1"/>
                </a:solidFill>
              </a:defRPr>
            </a:lvl3pPr>
            <a:lvl4pPr marL="890588" indent="-285750">
              <a:buFont typeface="Arial" panose="020B0604020202020204" pitchFamily="34" charset="0"/>
              <a:buChar char="-"/>
              <a:defRPr>
                <a:solidFill>
                  <a:schemeClr val="tx1"/>
                </a:solidFill>
              </a:defRPr>
            </a:lvl4pPr>
            <a:lvl5pPr marL="1092994" indent="-285750">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BA21093C-EA18-4263-A89F-54A9D4DB1BA2}"/>
              </a:ext>
            </a:extLst>
          </p:cNvPr>
          <p:cNvSpPr>
            <a:spLocks noGrp="1"/>
          </p:cNvSpPr>
          <p:nvPr>
            <p:ph type="dt" sz="half" idx="10"/>
          </p:nvPr>
        </p:nvSpPr>
        <p:spPr>
          <a:xfrm>
            <a:off x="457200" y="4767263"/>
            <a:ext cx="1321904" cy="273844"/>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Date</a:t>
            </a:r>
            <a:endParaRPr lang="en-US" dirty="0"/>
          </a:p>
        </p:txBody>
      </p:sp>
      <p:sp>
        <p:nvSpPr>
          <p:cNvPr id="11" name="Footer Placeholder 4">
            <a:extLst>
              <a:ext uri="{FF2B5EF4-FFF2-40B4-BE49-F238E27FC236}">
                <a16:creationId xmlns:a16="http://schemas.microsoft.com/office/drawing/2014/main" id="{05116259-1259-4CAE-AEF8-458D6E6A7982}"/>
              </a:ext>
            </a:extLst>
          </p:cNvPr>
          <p:cNvSpPr>
            <a:spLocks noGrp="1"/>
          </p:cNvSpPr>
          <p:nvPr>
            <p:ph type="ftr" sz="quarter" idx="11"/>
          </p:nvPr>
        </p:nvSpPr>
        <p:spPr>
          <a:xfrm>
            <a:off x="1779104" y="4767263"/>
            <a:ext cx="5988326" cy="273844"/>
          </a:xfrm>
          <a:prstGeom prst="rect">
            <a:avLst/>
          </a:prstGeom>
        </p:spPr>
        <p:txBody>
          <a:bodyPr vert="horz" lIns="91440" tIns="45720" rIns="91440" bIns="45720" rtlCol="0" anchor="ctr"/>
          <a:lstStyle>
            <a:lvl1pPr algn="ctr">
              <a:defRPr sz="1000">
                <a:solidFill>
                  <a:schemeClr val="tx1">
                    <a:tint val="75000"/>
                  </a:schemeClr>
                </a:solidFill>
              </a:defRPr>
            </a:lvl1pPr>
          </a:lstStyle>
          <a:p>
            <a:pPr algn="l"/>
            <a:r>
              <a:rPr lang="en-US" dirty="0"/>
              <a:t>Presentation title</a:t>
            </a:r>
          </a:p>
        </p:txBody>
      </p:sp>
      <p:sp>
        <p:nvSpPr>
          <p:cNvPr id="12" name="Slide Number Placeholder 5">
            <a:extLst>
              <a:ext uri="{FF2B5EF4-FFF2-40B4-BE49-F238E27FC236}">
                <a16:creationId xmlns:a16="http://schemas.microsoft.com/office/drawing/2014/main" id="{8D6DBB4B-3DCE-4E46-93FF-F76F123ECCC7}"/>
              </a:ext>
            </a:extLst>
          </p:cNvPr>
          <p:cNvSpPr>
            <a:spLocks noGrp="1"/>
          </p:cNvSpPr>
          <p:nvPr>
            <p:ph type="sldNum" sz="quarter" idx="12"/>
          </p:nvPr>
        </p:nvSpPr>
        <p:spPr>
          <a:xfrm>
            <a:off x="7767430" y="4767263"/>
            <a:ext cx="919370" cy="273844"/>
          </a:xfrm>
          <a:prstGeom prst="rect">
            <a:avLst/>
          </a:prstGeom>
        </p:spPr>
        <p:txBody>
          <a:bodyPr vert="horz" lIns="91440" tIns="45720" rIns="91440" bIns="45720" rtlCol="0" anchor="ctr"/>
          <a:lstStyle>
            <a:lvl1pPr algn="r">
              <a:defRPr sz="1000">
                <a:solidFill>
                  <a:schemeClr val="tx1">
                    <a:tint val="75000"/>
                  </a:schemeClr>
                </a:solidFill>
              </a:defRPr>
            </a:lvl1pPr>
          </a:lstStyle>
          <a:p>
            <a:fld id="{450B0164-1B0E-EC47-A805-AF4E4DD1E6D8}" type="slidenum">
              <a:rPr lang="en-GB" smtClean="0"/>
              <a:pPr/>
              <a:t>‹#›</a:t>
            </a:fld>
            <a:endParaRPr lang="en-GB" dirty="0"/>
          </a:p>
        </p:txBody>
      </p:sp>
    </p:spTree>
    <p:extLst>
      <p:ext uri="{BB962C8B-B14F-4D97-AF65-F5344CB8AC3E}">
        <p14:creationId xmlns:p14="http://schemas.microsoft.com/office/powerpoint/2010/main" val="3336020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47137"/>
            <a:ext cx="6671733" cy="1397235"/>
          </a:xfrm>
        </p:spPr>
        <p:txBody>
          <a:bodyPr anchor="b" anchorCtr="0">
            <a:no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2902502"/>
            <a:ext cx="6671733" cy="1292303"/>
          </a:xfrm>
        </p:spPr>
        <p:txBody>
          <a:bodyPr>
            <a:noAutofit/>
          </a:bodyPr>
          <a:lstStyle>
            <a:lvl1pPr marL="0" indent="0" algn="l">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Text Placeholder 9"/>
          <p:cNvSpPr>
            <a:spLocks noGrp="1"/>
          </p:cNvSpPr>
          <p:nvPr>
            <p:ph type="body" sz="quarter" idx="13" hasCustomPrompt="1"/>
          </p:nvPr>
        </p:nvSpPr>
        <p:spPr>
          <a:xfrm>
            <a:off x="457200" y="364470"/>
            <a:ext cx="6671733" cy="685800"/>
          </a:xfrm>
        </p:spPr>
        <p:txBody>
          <a:bodyPr>
            <a:noAutofit/>
          </a:bodyPr>
          <a:lstStyle>
            <a:lvl1pPr marL="0" indent="0">
              <a:buNone/>
              <a:defRPr sz="1800" b="1" i="0">
                <a:solidFill>
                  <a:schemeClr val="tx1"/>
                </a:solidFill>
                <a:latin typeface="Arial"/>
                <a:cs typeface="Arial"/>
              </a:defRPr>
            </a:lvl1pPr>
          </a:lstStyle>
          <a:p>
            <a:pPr lvl="0"/>
            <a:r>
              <a:rPr lang="en-GB" dirty="0"/>
              <a:t>Chapter Number</a:t>
            </a:r>
            <a:endParaRPr lang="en-US" dirty="0"/>
          </a:p>
        </p:txBody>
      </p:sp>
      <p:sp>
        <p:nvSpPr>
          <p:cNvPr id="8" name="Date Placeholder 3">
            <a:extLst>
              <a:ext uri="{FF2B5EF4-FFF2-40B4-BE49-F238E27FC236}">
                <a16:creationId xmlns:a16="http://schemas.microsoft.com/office/drawing/2014/main" id="{36B56CC3-295C-4D13-9CCF-EBC6E290372D}"/>
              </a:ext>
            </a:extLst>
          </p:cNvPr>
          <p:cNvSpPr>
            <a:spLocks noGrp="1"/>
          </p:cNvSpPr>
          <p:nvPr>
            <p:ph type="dt" sz="half" idx="10"/>
          </p:nvPr>
        </p:nvSpPr>
        <p:spPr>
          <a:xfrm>
            <a:off x="457200" y="4767263"/>
            <a:ext cx="1321904" cy="273844"/>
          </a:xfrm>
          <a:prstGeom prst="rect">
            <a:avLst/>
          </a:prstGeom>
        </p:spPr>
        <p:txBody>
          <a:bodyPr vert="horz" lIns="91440" tIns="45720" rIns="91440" bIns="45720" rtlCol="0" anchor="ctr"/>
          <a:lstStyle>
            <a:lvl1pPr algn="l">
              <a:defRPr sz="1000">
                <a:solidFill>
                  <a:schemeClr val="tx1"/>
                </a:solidFill>
              </a:defRPr>
            </a:lvl1pPr>
          </a:lstStyle>
          <a:p>
            <a:r>
              <a:rPr lang="en-US"/>
              <a:t>Date</a:t>
            </a:r>
            <a:endParaRPr lang="en-US" dirty="0"/>
          </a:p>
        </p:txBody>
      </p:sp>
      <p:sp>
        <p:nvSpPr>
          <p:cNvPr id="9" name="Footer Placeholder 4">
            <a:extLst>
              <a:ext uri="{FF2B5EF4-FFF2-40B4-BE49-F238E27FC236}">
                <a16:creationId xmlns:a16="http://schemas.microsoft.com/office/drawing/2014/main" id="{18E49B1E-1D3A-42BD-AF04-EF0E7F8B82FB}"/>
              </a:ext>
            </a:extLst>
          </p:cNvPr>
          <p:cNvSpPr>
            <a:spLocks noGrp="1"/>
          </p:cNvSpPr>
          <p:nvPr>
            <p:ph type="ftr" sz="quarter" idx="3"/>
          </p:nvPr>
        </p:nvSpPr>
        <p:spPr>
          <a:xfrm>
            <a:off x="1779104" y="4767263"/>
            <a:ext cx="5988326" cy="273844"/>
          </a:xfrm>
          <a:prstGeom prst="rect">
            <a:avLst/>
          </a:prstGeom>
        </p:spPr>
        <p:txBody>
          <a:bodyPr vert="horz" lIns="91440" tIns="45720" rIns="91440" bIns="45720" rtlCol="0" anchor="ctr"/>
          <a:lstStyle>
            <a:lvl1pPr algn="ctr">
              <a:defRPr sz="1000">
                <a:solidFill>
                  <a:schemeClr val="tx1"/>
                </a:solidFill>
              </a:defRPr>
            </a:lvl1pPr>
          </a:lstStyle>
          <a:p>
            <a:pPr algn="l"/>
            <a:r>
              <a:rPr lang="en-US" dirty="0"/>
              <a:t>Presentation title</a:t>
            </a:r>
          </a:p>
        </p:txBody>
      </p:sp>
      <p:sp>
        <p:nvSpPr>
          <p:cNvPr id="11" name="Slide Number Placeholder 5">
            <a:extLst>
              <a:ext uri="{FF2B5EF4-FFF2-40B4-BE49-F238E27FC236}">
                <a16:creationId xmlns:a16="http://schemas.microsoft.com/office/drawing/2014/main" id="{7E62C620-DA85-4A12-AFF8-0C232191E751}"/>
              </a:ext>
            </a:extLst>
          </p:cNvPr>
          <p:cNvSpPr>
            <a:spLocks noGrp="1"/>
          </p:cNvSpPr>
          <p:nvPr>
            <p:ph type="sldNum" sz="quarter" idx="4"/>
          </p:nvPr>
        </p:nvSpPr>
        <p:spPr>
          <a:xfrm>
            <a:off x="7767430" y="4767263"/>
            <a:ext cx="919370" cy="273844"/>
          </a:xfrm>
          <a:prstGeom prst="rect">
            <a:avLst/>
          </a:prstGeom>
        </p:spPr>
        <p:txBody>
          <a:bodyPr vert="horz" lIns="91440" tIns="45720" rIns="91440" bIns="45720" rtlCol="0" anchor="ctr"/>
          <a:lstStyle>
            <a:lvl1pPr algn="r">
              <a:defRPr sz="1000">
                <a:solidFill>
                  <a:schemeClr val="tx1"/>
                </a:solidFill>
              </a:defRPr>
            </a:lvl1pPr>
          </a:lstStyle>
          <a:p>
            <a:fld id="{450B0164-1B0E-EC47-A805-AF4E4DD1E6D8}" type="slidenum">
              <a:rPr lang="en-GB" smtClean="0"/>
              <a:pPr/>
              <a:t>‹#›</a:t>
            </a:fld>
            <a:endParaRPr lang="en-GB" dirty="0"/>
          </a:p>
        </p:txBody>
      </p:sp>
    </p:spTree>
    <p:extLst>
      <p:ext uri="{BB962C8B-B14F-4D97-AF65-F5344CB8AC3E}">
        <p14:creationId xmlns:p14="http://schemas.microsoft.com/office/powerpoint/2010/main" val="3642980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bg1"/>
        </a:solidFill>
        <a:effectLst/>
      </p:bgPr>
    </p:bg>
    <p:spTree>
      <p:nvGrpSpPr>
        <p:cNvPr id="1" name=""/>
        <p:cNvGrpSpPr/>
        <p:nvPr/>
      </p:nvGrpSpPr>
      <p:grpSpPr>
        <a:xfrm>
          <a:off x="0" y="0"/>
          <a:ext cx="0" cy="0"/>
          <a:chOff x="0" y="0"/>
          <a:chExt cx="0" cy="0"/>
        </a:xfrm>
      </p:grpSpPr>
      <p:sp>
        <p:nvSpPr>
          <p:cNvPr id="11" name="Text Placeholder 9"/>
          <p:cNvSpPr>
            <a:spLocks noGrp="1"/>
          </p:cNvSpPr>
          <p:nvPr>
            <p:ph type="body" sz="quarter" idx="14" hasCustomPrompt="1"/>
          </p:nvPr>
        </p:nvSpPr>
        <p:spPr>
          <a:xfrm>
            <a:off x="457201" y="333266"/>
            <a:ext cx="8229599" cy="685800"/>
          </a:xfrm>
        </p:spPr>
        <p:txBody>
          <a:bodyPr>
            <a:noAutofit/>
          </a:bodyPr>
          <a:lstStyle>
            <a:lvl1pPr marL="0" indent="0">
              <a:buNone/>
              <a:defRPr sz="3600" b="1" i="0">
                <a:solidFill>
                  <a:schemeClr val="bg2"/>
                </a:solidFill>
                <a:latin typeface="Arial"/>
                <a:cs typeface="Arial"/>
              </a:defRPr>
            </a:lvl1pPr>
          </a:lstStyle>
          <a:p>
            <a:pPr lvl="0"/>
            <a:r>
              <a:rPr lang="en-GB" dirty="0"/>
              <a:t>Contents</a:t>
            </a:r>
            <a:endParaRPr lang="en-US" dirty="0"/>
          </a:p>
        </p:txBody>
      </p:sp>
      <p:sp>
        <p:nvSpPr>
          <p:cNvPr id="14" name="Date Placeholder 3">
            <a:extLst>
              <a:ext uri="{FF2B5EF4-FFF2-40B4-BE49-F238E27FC236}">
                <a16:creationId xmlns:a16="http://schemas.microsoft.com/office/drawing/2014/main" id="{516F1C06-A5B6-406B-9A1C-C3A4F325310C}"/>
              </a:ext>
            </a:extLst>
          </p:cNvPr>
          <p:cNvSpPr>
            <a:spLocks noGrp="1"/>
          </p:cNvSpPr>
          <p:nvPr>
            <p:ph type="dt" sz="half" idx="2"/>
          </p:nvPr>
        </p:nvSpPr>
        <p:spPr>
          <a:xfrm>
            <a:off x="457200" y="4767263"/>
            <a:ext cx="1321904" cy="273844"/>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Date</a:t>
            </a:r>
            <a:endParaRPr lang="en-US" dirty="0"/>
          </a:p>
        </p:txBody>
      </p:sp>
      <p:sp>
        <p:nvSpPr>
          <p:cNvPr id="15" name="Footer Placeholder 4">
            <a:extLst>
              <a:ext uri="{FF2B5EF4-FFF2-40B4-BE49-F238E27FC236}">
                <a16:creationId xmlns:a16="http://schemas.microsoft.com/office/drawing/2014/main" id="{DCFF8A6F-0F21-40EB-8C4D-154FCB7F0087}"/>
              </a:ext>
            </a:extLst>
          </p:cNvPr>
          <p:cNvSpPr>
            <a:spLocks noGrp="1"/>
          </p:cNvSpPr>
          <p:nvPr>
            <p:ph type="ftr" sz="quarter" idx="3"/>
          </p:nvPr>
        </p:nvSpPr>
        <p:spPr>
          <a:xfrm>
            <a:off x="1779104" y="4767263"/>
            <a:ext cx="5988326" cy="273844"/>
          </a:xfrm>
          <a:prstGeom prst="rect">
            <a:avLst/>
          </a:prstGeom>
        </p:spPr>
        <p:txBody>
          <a:bodyPr vert="horz" lIns="91440" tIns="45720" rIns="91440" bIns="45720" rtlCol="0" anchor="ctr"/>
          <a:lstStyle>
            <a:lvl1pPr algn="ctr">
              <a:defRPr sz="1000">
                <a:solidFill>
                  <a:schemeClr val="tx1">
                    <a:tint val="75000"/>
                  </a:schemeClr>
                </a:solidFill>
              </a:defRPr>
            </a:lvl1pPr>
          </a:lstStyle>
          <a:p>
            <a:pPr algn="l"/>
            <a:r>
              <a:rPr lang="en-US" dirty="0"/>
              <a:t>Presentation title</a:t>
            </a:r>
          </a:p>
        </p:txBody>
      </p:sp>
      <p:sp>
        <p:nvSpPr>
          <p:cNvPr id="16" name="Slide Number Placeholder 5">
            <a:extLst>
              <a:ext uri="{FF2B5EF4-FFF2-40B4-BE49-F238E27FC236}">
                <a16:creationId xmlns:a16="http://schemas.microsoft.com/office/drawing/2014/main" id="{F87FAB09-DB35-4A7C-8E72-FEC626F7CBC1}"/>
              </a:ext>
            </a:extLst>
          </p:cNvPr>
          <p:cNvSpPr>
            <a:spLocks noGrp="1"/>
          </p:cNvSpPr>
          <p:nvPr>
            <p:ph type="sldNum" sz="quarter" idx="4"/>
          </p:nvPr>
        </p:nvSpPr>
        <p:spPr>
          <a:xfrm>
            <a:off x="7767430" y="4767263"/>
            <a:ext cx="919370" cy="273844"/>
          </a:xfrm>
          <a:prstGeom prst="rect">
            <a:avLst/>
          </a:prstGeom>
        </p:spPr>
        <p:txBody>
          <a:bodyPr vert="horz" lIns="91440" tIns="45720" rIns="91440" bIns="45720" rtlCol="0" anchor="ctr"/>
          <a:lstStyle>
            <a:lvl1pPr algn="r">
              <a:defRPr sz="1000">
                <a:solidFill>
                  <a:schemeClr val="tx1">
                    <a:tint val="75000"/>
                  </a:schemeClr>
                </a:solidFill>
              </a:defRPr>
            </a:lvl1pPr>
          </a:lstStyle>
          <a:p>
            <a:fld id="{450B0164-1B0E-EC47-A805-AF4E4DD1E6D8}" type="slidenum">
              <a:rPr lang="en-GB" smtClean="0"/>
              <a:pPr/>
              <a:t>‹#›</a:t>
            </a:fld>
            <a:endParaRPr lang="en-GB" dirty="0"/>
          </a:p>
        </p:txBody>
      </p:sp>
      <p:sp>
        <p:nvSpPr>
          <p:cNvPr id="3" name="Text Placeholder 2">
            <a:extLst>
              <a:ext uri="{FF2B5EF4-FFF2-40B4-BE49-F238E27FC236}">
                <a16:creationId xmlns:a16="http://schemas.microsoft.com/office/drawing/2014/main" id="{170C1C47-288B-4043-95C6-E2C2892EBB2B}"/>
              </a:ext>
            </a:extLst>
          </p:cNvPr>
          <p:cNvSpPr>
            <a:spLocks noGrp="1"/>
          </p:cNvSpPr>
          <p:nvPr>
            <p:ph type="body" sz="quarter" idx="15"/>
          </p:nvPr>
        </p:nvSpPr>
        <p:spPr>
          <a:xfrm>
            <a:off x="457200" y="1168004"/>
            <a:ext cx="8229600" cy="34647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617384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7_Title Slide">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57201" y="2107096"/>
            <a:ext cx="3250095" cy="1936634"/>
          </a:xfrm>
        </p:spPr>
        <p:txBody>
          <a:bodyPr>
            <a:noAutofit/>
          </a:bodyPr>
          <a:lstStyle>
            <a:lvl1pPr marL="0" indent="0" algn="l">
              <a:lnSpc>
                <a:spcPct val="130000"/>
              </a:lnSpc>
              <a:spcAft>
                <a:spcPts val="400"/>
              </a:spcAft>
              <a:buNone/>
              <a:defRPr sz="14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contact details</a:t>
            </a:r>
          </a:p>
        </p:txBody>
      </p:sp>
      <p:sp>
        <p:nvSpPr>
          <p:cNvPr id="10" name="Text Placeholder 9">
            <a:extLst>
              <a:ext uri="{FF2B5EF4-FFF2-40B4-BE49-F238E27FC236}">
                <a16:creationId xmlns:a16="http://schemas.microsoft.com/office/drawing/2014/main" id="{C14F19C7-E7FD-CE41-B87D-DCA2FF6172E4}"/>
              </a:ext>
            </a:extLst>
          </p:cNvPr>
          <p:cNvSpPr>
            <a:spLocks noGrp="1"/>
          </p:cNvSpPr>
          <p:nvPr>
            <p:ph type="body" sz="quarter" idx="14" hasCustomPrompt="1"/>
          </p:nvPr>
        </p:nvSpPr>
        <p:spPr>
          <a:xfrm>
            <a:off x="457201" y="1330960"/>
            <a:ext cx="6724209" cy="685800"/>
          </a:xfrm>
        </p:spPr>
        <p:txBody>
          <a:bodyPr>
            <a:noAutofit/>
          </a:bodyPr>
          <a:lstStyle>
            <a:lvl1pPr marL="0" indent="0">
              <a:buNone/>
              <a:defRPr sz="3600" b="1" i="0">
                <a:solidFill>
                  <a:schemeClr val="bg1"/>
                </a:solidFill>
                <a:latin typeface="Arial"/>
                <a:cs typeface="Arial"/>
              </a:defRPr>
            </a:lvl1pPr>
          </a:lstStyle>
          <a:p>
            <a:pPr lvl="0"/>
            <a:r>
              <a:rPr lang="en-US" dirty="0"/>
              <a:t>Click to edit heading</a:t>
            </a:r>
          </a:p>
        </p:txBody>
      </p:sp>
      <p:sp>
        <p:nvSpPr>
          <p:cNvPr id="6" name="Text Placeholder 5">
            <a:extLst>
              <a:ext uri="{FF2B5EF4-FFF2-40B4-BE49-F238E27FC236}">
                <a16:creationId xmlns:a16="http://schemas.microsoft.com/office/drawing/2014/main" id="{0386625D-6B1F-4165-8EDE-3C1C64C98779}"/>
              </a:ext>
            </a:extLst>
          </p:cNvPr>
          <p:cNvSpPr>
            <a:spLocks noGrp="1"/>
          </p:cNvSpPr>
          <p:nvPr>
            <p:ph type="body" sz="quarter" idx="15" hasCustomPrompt="1"/>
          </p:nvPr>
        </p:nvSpPr>
        <p:spPr>
          <a:xfrm>
            <a:off x="3836988" y="2106613"/>
            <a:ext cx="3344862" cy="1936750"/>
          </a:xfrm>
        </p:spPr>
        <p:txBody>
          <a:bodyPr/>
          <a:lstStyle>
            <a:lvl1pPr marL="0" indent="0">
              <a:buNone/>
              <a:defRPr sz="1400">
                <a:solidFill>
                  <a:schemeClr val="bg1"/>
                </a:solidFill>
              </a:defRPr>
            </a:lvl1pPr>
            <a:lvl2pPr>
              <a:defRPr sz="1400"/>
            </a:lvl2pPr>
            <a:lvl3pPr>
              <a:defRPr sz="1400"/>
            </a:lvl3pPr>
            <a:lvl4pPr>
              <a:defRPr sz="1400"/>
            </a:lvl4pPr>
            <a:lvl5pPr>
              <a:defRPr sz="1400"/>
            </a:lvl5pPr>
          </a:lstStyle>
          <a:p>
            <a:pPr lvl="0"/>
            <a:r>
              <a:rPr lang="en-US" dirty="0"/>
              <a:t>Click to edit contact details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Date Placeholder 3">
            <a:extLst>
              <a:ext uri="{FF2B5EF4-FFF2-40B4-BE49-F238E27FC236}">
                <a16:creationId xmlns:a16="http://schemas.microsoft.com/office/drawing/2014/main" id="{D53A8E22-53B9-4546-99F7-3DBCEFE14551}"/>
              </a:ext>
            </a:extLst>
          </p:cNvPr>
          <p:cNvSpPr>
            <a:spLocks noGrp="1"/>
          </p:cNvSpPr>
          <p:nvPr>
            <p:ph type="dt" sz="half" idx="10"/>
          </p:nvPr>
        </p:nvSpPr>
        <p:spPr>
          <a:xfrm>
            <a:off x="457200" y="4767263"/>
            <a:ext cx="1321904" cy="273844"/>
          </a:xfrm>
          <a:prstGeom prst="rect">
            <a:avLst/>
          </a:prstGeom>
        </p:spPr>
        <p:txBody>
          <a:bodyPr vert="horz" lIns="91440" tIns="45720" rIns="91440" bIns="45720" rtlCol="0" anchor="ctr"/>
          <a:lstStyle>
            <a:lvl1pPr algn="l">
              <a:defRPr sz="1000">
                <a:solidFill>
                  <a:schemeClr val="bg1"/>
                </a:solidFill>
              </a:defRPr>
            </a:lvl1pPr>
          </a:lstStyle>
          <a:p>
            <a:r>
              <a:rPr lang="en-US"/>
              <a:t>Date</a:t>
            </a:r>
            <a:endParaRPr lang="en-US" dirty="0"/>
          </a:p>
        </p:txBody>
      </p:sp>
      <p:sp>
        <p:nvSpPr>
          <p:cNvPr id="12" name="Footer Placeholder 4">
            <a:extLst>
              <a:ext uri="{FF2B5EF4-FFF2-40B4-BE49-F238E27FC236}">
                <a16:creationId xmlns:a16="http://schemas.microsoft.com/office/drawing/2014/main" id="{0B3687A4-E551-4BFD-AA23-AA3CF03C9923}"/>
              </a:ext>
            </a:extLst>
          </p:cNvPr>
          <p:cNvSpPr>
            <a:spLocks noGrp="1"/>
          </p:cNvSpPr>
          <p:nvPr>
            <p:ph type="ftr" sz="quarter" idx="3"/>
          </p:nvPr>
        </p:nvSpPr>
        <p:spPr>
          <a:xfrm>
            <a:off x="1779104" y="4767263"/>
            <a:ext cx="5988326" cy="273844"/>
          </a:xfrm>
          <a:prstGeom prst="rect">
            <a:avLst/>
          </a:prstGeom>
        </p:spPr>
        <p:txBody>
          <a:bodyPr vert="horz" lIns="91440" tIns="45720" rIns="91440" bIns="45720" rtlCol="0" anchor="ctr"/>
          <a:lstStyle>
            <a:lvl1pPr algn="ctr">
              <a:defRPr sz="1000">
                <a:solidFill>
                  <a:schemeClr val="bg1"/>
                </a:solidFill>
              </a:defRPr>
            </a:lvl1pPr>
          </a:lstStyle>
          <a:p>
            <a:pPr algn="l"/>
            <a:r>
              <a:rPr lang="en-US"/>
              <a:t>Presentation title</a:t>
            </a:r>
            <a:endParaRPr lang="en-US" dirty="0"/>
          </a:p>
        </p:txBody>
      </p:sp>
      <p:sp>
        <p:nvSpPr>
          <p:cNvPr id="13" name="Slide Number Placeholder 5">
            <a:extLst>
              <a:ext uri="{FF2B5EF4-FFF2-40B4-BE49-F238E27FC236}">
                <a16:creationId xmlns:a16="http://schemas.microsoft.com/office/drawing/2014/main" id="{88378E33-56CE-41EF-85FF-2CD15F087A91}"/>
              </a:ext>
            </a:extLst>
          </p:cNvPr>
          <p:cNvSpPr>
            <a:spLocks noGrp="1"/>
          </p:cNvSpPr>
          <p:nvPr>
            <p:ph type="sldNum" sz="quarter" idx="4"/>
          </p:nvPr>
        </p:nvSpPr>
        <p:spPr>
          <a:xfrm>
            <a:off x="7767430" y="4767263"/>
            <a:ext cx="919370" cy="273844"/>
          </a:xfrm>
          <a:prstGeom prst="rect">
            <a:avLst/>
          </a:prstGeom>
        </p:spPr>
        <p:txBody>
          <a:bodyPr vert="horz" lIns="91440" tIns="45720" rIns="91440" bIns="45720" rtlCol="0" anchor="ctr"/>
          <a:lstStyle>
            <a:lvl1pPr algn="r">
              <a:defRPr sz="1000">
                <a:solidFill>
                  <a:schemeClr val="bg1"/>
                </a:solidFill>
              </a:defRPr>
            </a:lvl1pPr>
          </a:lstStyle>
          <a:p>
            <a:fld id="{450B0164-1B0E-EC47-A805-AF4E4DD1E6D8}" type="slidenum">
              <a:rPr lang="en-GB" smtClean="0"/>
              <a:pPr/>
              <a:t>‹#›</a:t>
            </a:fld>
            <a:endParaRPr lang="en-GB" dirty="0"/>
          </a:p>
        </p:txBody>
      </p:sp>
    </p:spTree>
    <p:extLst>
      <p:ext uri="{BB962C8B-B14F-4D97-AF65-F5344CB8AC3E}">
        <p14:creationId xmlns:p14="http://schemas.microsoft.com/office/powerpoint/2010/main" val="2449205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Slide">
    <p:bg>
      <p:bgRef idx="1001">
        <a:schemeClr val="bg1"/>
      </p:bgRef>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52231" y="1496517"/>
            <a:ext cx="4445725" cy="2883395"/>
          </a:xfrm>
        </p:spPr>
        <p:txBody>
          <a:bodyPr>
            <a:noAutofit/>
          </a:bodyPr>
          <a:lstStyle>
            <a:lvl1pPr marL="0" indent="0" algn="l">
              <a:lnSpc>
                <a:spcPct val="130000"/>
              </a:lnSpc>
              <a:spcBef>
                <a:spcPts val="0"/>
              </a:spcBef>
              <a:spcAft>
                <a:spcPts val="400"/>
              </a:spcAft>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Introduction body text</a:t>
            </a:r>
          </a:p>
        </p:txBody>
      </p:sp>
      <p:sp>
        <p:nvSpPr>
          <p:cNvPr id="9" name="Text Placeholder 9">
            <a:extLst>
              <a:ext uri="{FF2B5EF4-FFF2-40B4-BE49-F238E27FC236}">
                <a16:creationId xmlns:a16="http://schemas.microsoft.com/office/drawing/2014/main" id="{FE6E581F-B39F-7B49-BF71-7D27D6C9ED6E}"/>
              </a:ext>
            </a:extLst>
          </p:cNvPr>
          <p:cNvSpPr>
            <a:spLocks noGrp="1"/>
          </p:cNvSpPr>
          <p:nvPr>
            <p:ph type="body" sz="quarter" idx="14" hasCustomPrompt="1"/>
          </p:nvPr>
        </p:nvSpPr>
        <p:spPr>
          <a:xfrm>
            <a:off x="452231" y="768862"/>
            <a:ext cx="4445725" cy="685800"/>
          </a:xfrm>
        </p:spPr>
        <p:txBody>
          <a:bodyPr lIns="0">
            <a:noAutofit/>
          </a:bodyPr>
          <a:lstStyle>
            <a:lvl1pPr marL="0" indent="0">
              <a:buNone/>
              <a:defRPr sz="3600" b="1" i="0">
                <a:solidFill>
                  <a:schemeClr val="bg2"/>
                </a:solidFill>
                <a:latin typeface="Arial"/>
                <a:cs typeface="Arial"/>
              </a:defRPr>
            </a:lvl1pPr>
          </a:lstStyle>
          <a:p>
            <a:pPr lvl="0"/>
            <a:r>
              <a:rPr lang="en-GB" dirty="0"/>
              <a:t>Title</a:t>
            </a:r>
            <a:endParaRPr lang="en-US" dirty="0"/>
          </a:p>
        </p:txBody>
      </p:sp>
      <p:sp>
        <p:nvSpPr>
          <p:cNvPr id="12" name="Picture Placeholder 11">
            <a:extLst>
              <a:ext uri="{FF2B5EF4-FFF2-40B4-BE49-F238E27FC236}">
                <a16:creationId xmlns:a16="http://schemas.microsoft.com/office/drawing/2014/main" id="{AD847BEF-AA91-1C45-AF15-B9B397DD9BD7}"/>
              </a:ext>
            </a:extLst>
          </p:cNvPr>
          <p:cNvSpPr>
            <a:spLocks noGrp="1"/>
          </p:cNvSpPr>
          <p:nvPr>
            <p:ph type="pic" sz="quarter" idx="15"/>
          </p:nvPr>
        </p:nvSpPr>
        <p:spPr>
          <a:xfrm>
            <a:off x="5103813" y="288235"/>
            <a:ext cx="3746983" cy="4091678"/>
          </a:xfrm>
        </p:spPr>
        <p:txBody>
          <a:bodyPr/>
          <a:lstStyle>
            <a:lvl1pPr marL="0" indent="0">
              <a:buNone/>
              <a:defRPr sz="1400"/>
            </a:lvl1pPr>
          </a:lstStyle>
          <a:p>
            <a:r>
              <a:rPr lang="en-US"/>
              <a:t>Click icon to add picture</a:t>
            </a:r>
            <a:endParaRPr lang="en-US" dirty="0"/>
          </a:p>
        </p:txBody>
      </p:sp>
      <p:sp>
        <p:nvSpPr>
          <p:cNvPr id="8" name="Date Placeholder 3">
            <a:extLst>
              <a:ext uri="{FF2B5EF4-FFF2-40B4-BE49-F238E27FC236}">
                <a16:creationId xmlns:a16="http://schemas.microsoft.com/office/drawing/2014/main" id="{90C0E7AC-9AA9-4986-88F7-6923B698A9D2}"/>
              </a:ext>
            </a:extLst>
          </p:cNvPr>
          <p:cNvSpPr>
            <a:spLocks noGrp="1"/>
          </p:cNvSpPr>
          <p:nvPr>
            <p:ph type="dt" sz="half" idx="2"/>
          </p:nvPr>
        </p:nvSpPr>
        <p:spPr>
          <a:xfrm>
            <a:off x="457200" y="4767263"/>
            <a:ext cx="1321904" cy="273844"/>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Date</a:t>
            </a:r>
            <a:endParaRPr lang="en-US" dirty="0"/>
          </a:p>
        </p:txBody>
      </p:sp>
      <p:sp>
        <p:nvSpPr>
          <p:cNvPr id="11" name="Footer Placeholder 4">
            <a:extLst>
              <a:ext uri="{FF2B5EF4-FFF2-40B4-BE49-F238E27FC236}">
                <a16:creationId xmlns:a16="http://schemas.microsoft.com/office/drawing/2014/main" id="{C462A6FD-AA4E-41AD-B912-0F4778DB59E6}"/>
              </a:ext>
            </a:extLst>
          </p:cNvPr>
          <p:cNvSpPr>
            <a:spLocks noGrp="1"/>
          </p:cNvSpPr>
          <p:nvPr>
            <p:ph type="ftr" sz="quarter" idx="3"/>
          </p:nvPr>
        </p:nvSpPr>
        <p:spPr>
          <a:xfrm>
            <a:off x="1779104" y="4767263"/>
            <a:ext cx="5988326" cy="273844"/>
          </a:xfrm>
          <a:prstGeom prst="rect">
            <a:avLst/>
          </a:prstGeom>
        </p:spPr>
        <p:txBody>
          <a:bodyPr vert="horz" lIns="91440" tIns="45720" rIns="91440" bIns="45720" rtlCol="0" anchor="ctr"/>
          <a:lstStyle>
            <a:lvl1pPr algn="ctr">
              <a:defRPr sz="1000">
                <a:solidFill>
                  <a:schemeClr val="tx1">
                    <a:tint val="75000"/>
                  </a:schemeClr>
                </a:solidFill>
              </a:defRPr>
            </a:lvl1pPr>
          </a:lstStyle>
          <a:p>
            <a:pPr algn="l"/>
            <a:r>
              <a:rPr lang="en-US"/>
              <a:t>Presentation title</a:t>
            </a:r>
            <a:endParaRPr lang="en-US" dirty="0"/>
          </a:p>
        </p:txBody>
      </p:sp>
      <p:sp>
        <p:nvSpPr>
          <p:cNvPr id="13" name="Slide Number Placeholder 5">
            <a:extLst>
              <a:ext uri="{FF2B5EF4-FFF2-40B4-BE49-F238E27FC236}">
                <a16:creationId xmlns:a16="http://schemas.microsoft.com/office/drawing/2014/main" id="{CD1B1A85-2E54-47EE-B876-41B8D320CE40}"/>
              </a:ext>
            </a:extLst>
          </p:cNvPr>
          <p:cNvSpPr>
            <a:spLocks noGrp="1"/>
          </p:cNvSpPr>
          <p:nvPr>
            <p:ph type="sldNum" sz="quarter" idx="4"/>
          </p:nvPr>
        </p:nvSpPr>
        <p:spPr>
          <a:xfrm>
            <a:off x="7767430" y="4767263"/>
            <a:ext cx="919370" cy="273844"/>
          </a:xfrm>
          <a:prstGeom prst="rect">
            <a:avLst/>
          </a:prstGeom>
        </p:spPr>
        <p:txBody>
          <a:bodyPr vert="horz" lIns="91440" tIns="45720" rIns="91440" bIns="45720" rtlCol="0" anchor="ctr"/>
          <a:lstStyle>
            <a:lvl1pPr algn="r">
              <a:defRPr sz="1000">
                <a:solidFill>
                  <a:schemeClr val="tx1">
                    <a:tint val="75000"/>
                  </a:schemeClr>
                </a:solidFill>
              </a:defRPr>
            </a:lvl1pPr>
          </a:lstStyle>
          <a:p>
            <a:fld id="{450B0164-1B0E-EC47-A805-AF4E4DD1E6D8}" type="slidenum">
              <a:rPr lang="en-GB" smtClean="0"/>
              <a:pPr/>
              <a:t>‹#›</a:t>
            </a:fld>
            <a:endParaRPr lang="en-GB" dirty="0"/>
          </a:p>
        </p:txBody>
      </p:sp>
    </p:spTree>
    <p:extLst>
      <p:ext uri="{BB962C8B-B14F-4D97-AF65-F5344CB8AC3E}">
        <p14:creationId xmlns:p14="http://schemas.microsoft.com/office/powerpoint/2010/main" val="377296235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3"/>
            <a:ext cx="1321904" cy="273844"/>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Date</a:t>
            </a:r>
            <a:endParaRPr lang="en-US" dirty="0"/>
          </a:p>
        </p:txBody>
      </p:sp>
      <p:sp>
        <p:nvSpPr>
          <p:cNvPr id="5" name="Footer Placeholder 4"/>
          <p:cNvSpPr>
            <a:spLocks noGrp="1"/>
          </p:cNvSpPr>
          <p:nvPr>
            <p:ph type="ftr" sz="quarter" idx="3"/>
          </p:nvPr>
        </p:nvSpPr>
        <p:spPr>
          <a:xfrm>
            <a:off x="1779104" y="4767263"/>
            <a:ext cx="5988326" cy="273844"/>
          </a:xfrm>
          <a:prstGeom prst="rect">
            <a:avLst/>
          </a:prstGeom>
        </p:spPr>
        <p:txBody>
          <a:bodyPr vert="horz" lIns="91440" tIns="45720" rIns="91440" bIns="45720" rtlCol="0" anchor="ctr"/>
          <a:lstStyle>
            <a:lvl1pPr algn="ctr">
              <a:defRPr sz="1000">
                <a:solidFill>
                  <a:schemeClr val="tx1">
                    <a:tint val="75000"/>
                  </a:schemeClr>
                </a:solidFill>
              </a:defRPr>
            </a:lvl1pPr>
          </a:lstStyle>
          <a:p>
            <a:pPr algn="l"/>
            <a:r>
              <a:rPr lang="en-US" dirty="0"/>
              <a:t>Presentation title</a:t>
            </a:r>
          </a:p>
        </p:txBody>
      </p:sp>
      <p:sp>
        <p:nvSpPr>
          <p:cNvPr id="6" name="Slide Number Placeholder 5"/>
          <p:cNvSpPr>
            <a:spLocks noGrp="1"/>
          </p:cNvSpPr>
          <p:nvPr>
            <p:ph type="sldNum" sz="quarter" idx="4"/>
          </p:nvPr>
        </p:nvSpPr>
        <p:spPr>
          <a:xfrm>
            <a:off x="7767430" y="4767263"/>
            <a:ext cx="919370" cy="273844"/>
          </a:xfrm>
          <a:prstGeom prst="rect">
            <a:avLst/>
          </a:prstGeom>
        </p:spPr>
        <p:txBody>
          <a:bodyPr vert="horz" lIns="91440" tIns="45720" rIns="91440" bIns="45720" rtlCol="0" anchor="ctr"/>
          <a:lstStyle>
            <a:lvl1pPr algn="r">
              <a:defRPr sz="1000">
                <a:solidFill>
                  <a:schemeClr val="tx1">
                    <a:tint val="75000"/>
                  </a:schemeClr>
                </a:solidFill>
              </a:defRPr>
            </a:lvl1pPr>
          </a:lstStyle>
          <a:p>
            <a:fld id="{450B0164-1B0E-EC47-A805-AF4E4DD1E6D8}" type="slidenum">
              <a:rPr lang="en-GB" smtClean="0"/>
              <a:pPr/>
              <a:t>‹#›</a:t>
            </a:fld>
            <a:endParaRPr lang="en-GB" dirty="0"/>
          </a:p>
        </p:txBody>
      </p:sp>
    </p:spTree>
    <p:extLst>
      <p:ext uri="{BB962C8B-B14F-4D97-AF65-F5344CB8AC3E}">
        <p14:creationId xmlns:p14="http://schemas.microsoft.com/office/powerpoint/2010/main" val="1807466332"/>
      </p:ext>
    </p:extLst>
  </p:cSld>
  <p:clrMap bg1="lt1" tx1="dk1" bg2="lt2" tx2="dk2" accent1="accent1" accent2="accent2" accent3="accent3" accent4="accent4" accent5="accent5" accent6="accent6" hlink="hlink" folHlink="folHlink"/>
  <p:sldLayoutIdLst>
    <p:sldLayoutId id="2147483649" r:id="rId1"/>
    <p:sldLayoutId id="2147483691" r:id="rId2"/>
    <p:sldLayoutId id="2147483684" r:id="rId3"/>
    <p:sldLayoutId id="2147483682" r:id="rId4"/>
    <p:sldLayoutId id="2147483683" r:id="rId5"/>
    <p:sldLayoutId id="2147483660" r:id="rId6"/>
    <p:sldLayoutId id="2147483664" r:id="rId7"/>
    <p:sldLayoutId id="2147483678" r:id="rId8"/>
    <p:sldLayoutId id="2147483661" r:id="rId9"/>
    <p:sldLayoutId id="2147483665" r:id="rId10"/>
    <p:sldLayoutId id="2147483685" r:id="rId11"/>
    <p:sldLayoutId id="2147483679" r:id="rId12"/>
    <p:sldLayoutId id="2147483680" r:id="rId13"/>
    <p:sldLayoutId id="2147483668" r:id="rId14"/>
    <p:sldLayoutId id="2147483688" r:id="rId15"/>
    <p:sldLayoutId id="2147483673" r:id="rId16"/>
    <p:sldLayoutId id="2147483669" r:id="rId17"/>
    <p:sldLayoutId id="2147483674" r:id="rId18"/>
    <p:sldLayoutId id="2147483670" r:id="rId19"/>
    <p:sldLayoutId id="2147483675" r:id="rId20"/>
    <p:sldLayoutId id="2147483671" r:id="rId21"/>
    <p:sldLayoutId id="2147483689" r:id="rId22"/>
    <p:sldLayoutId id="2147483676" r:id="rId23"/>
    <p:sldLayoutId id="2147483672" r:id="rId24"/>
    <p:sldLayoutId id="2147483681" r:id="rId25"/>
    <p:sldLayoutId id="2147483677" r:id="rId26"/>
    <p:sldLayoutId id="2147483692" r:id="rId27"/>
  </p:sldLayoutIdLst>
  <p:hf hdr="0"/>
  <p:txStyles>
    <p:titleStyle>
      <a:lvl1pPr algn="l" defTabSz="457200" rtl="0" eaLnBrk="1" latinLnBrk="0" hangingPunct="1">
        <a:spcBef>
          <a:spcPct val="0"/>
        </a:spcBef>
        <a:buNone/>
        <a:defRPr sz="3200" b="1" i="0" kern="1200">
          <a:solidFill>
            <a:schemeClr val="bg2"/>
          </a:solidFill>
          <a:latin typeface="Arial"/>
          <a:ea typeface="+mj-ea"/>
          <a:cs typeface="Arial"/>
        </a:defRPr>
      </a:lvl1pPr>
    </p:titleStyle>
    <p:bodyStyle>
      <a:lvl1pPr marL="179388" indent="-179388" algn="l" defTabSz="457200" rtl="0" eaLnBrk="1" latinLnBrk="0" hangingPunct="1">
        <a:lnSpc>
          <a:spcPct val="120000"/>
        </a:lnSpc>
        <a:spcBef>
          <a:spcPts val="0"/>
        </a:spcBef>
        <a:spcAft>
          <a:spcPts val="400"/>
        </a:spcAft>
        <a:buClr>
          <a:schemeClr val="tx1"/>
        </a:buClr>
        <a:buFont typeface="Arial" panose="020B0604020202020204" pitchFamily="34" charset="0"/>
        <a:buChar char="-"/>
        <a:defRPr sz="1800" kern="1200">
          <a:solidFill>
            <a:schemeClr val="tx1"/>
          </a:solidFill>
          <a:latin typeface="Arial"/>
          <a:ea typeface="+mn-ea"/>
          <a:cs typeface="Arial"/>
        </a:defRPr>
      </a:lvl1pPr>
      <a:lvl2pPr marL="357188" indent="-177800" algn="l" defTabSz="457200" rtl="0" eaLnBrk="1" latinLnBrk="0" hangingPunct="1">
        <a:lnSpc>
          <a:spcPct val="120000"/>
        </a:lnSpc>
        <a:spcBef>
          <a:spcPts val="0"/>
        </a:spcBef>
        <a:spcAft>
          <a:spcPts val="400"/>
        </a:spcAft>
        <a:buClr>
          <a:schemeClr val="tx1"/>
        </a:buClr>
        <a:buFont typeface="Arial" panose="020B0604020202020204" pitchFamily="34" charset="0"/>
        <a:buChar char="-"/>
        <a:defRPr sz="1600" kern="1200">
          <a:solidFill>
            <a:schemeClr val="tx1"/>
          </a:solidFill>
          <a:latin typeface="Arial"/>
          <a:ea typeface="+mn-ea"/>
          <a:cs typeface="Arial"/>
        </a:defRPr>
      </a:lvl2pPr>
      <a:lvl3pPr marL="625475" indent="-268288" algn="l" defTabSz="457200" rtl="0" eaLnBrk="1" latinLnBrk="0" hangingPunct="1">
        <a:lnSpc>
          <a:spcPct val="120000"/>
        </a:lnSpc>
        <a:spcBef>
          <a:spcPts val="0"/>
        </a:spcBef>
        <a:spcAft>
          <a:spcPts val="400"/>
        </a:spcAft>
        <a:buClr>
          <a:schemeClr val="tx1"/>
        </a:buClr>
        <a:buFont typeface="Arial" panose="020B0604020202020204" pitchFamily="34" charset="0"/>
        <a:buChar char="-"/>
        <a:defRPr sz="1400" kern="1200">
          <a:solidFill>
            <a:schemeClr val="tx1"/>
          </a:solidFill>
          <a:latin typeface="Arial"/>
          <a:ea typeface="+mn-ea"/>
          <a:cs typeface="Arial"/>
        </a:defRPr>
      </a:lvl3pPr>
      <a:lvl4pPr marL="893763" indent="-268288" algn="l" defTabSz="457200" rtl="0" eaLnBrk="1" latinLnBrk="0" hangingPunct="1">
        <a:lnSpc>
          <a:spcPct val="120000"/>
        </a:lnSpc>
        <a:spcBef>
          <a:spcPts val="0"/>
        </a:spcBef>
        <a:spcAft>
          <a:spcPts val="400"/>
        </a:spcAft>
        <a:buClr>
          <a:schemeClr val="tx1"/>
        </a:buClr>
        <a:buFont typeface="Arial" panose="020B0604020202020204" pitchFamily="34" charset="0"/>
        <a:buChar char="-"/>
        <a:defRPr sz="1400" kern="1200">
          <a:solidFill>
            <a:schemeClr val="tx1"/>
          </a:solidFill>
          <a:latin typeface="Arial"/>
          <a:ea typeface="+mn-ea"/>
          <a:cs typeface="Arial"/>
        </a:defRPr>
      </a:lvl4pPr>
      <a:lvl5pPr marL="1163638" indent="-269875" algn="l" defTabSz="457200" rtl="0" eaLnBrk="1" latinLnBrk="0" hangingPunct="1">
        <a:lnSpc>
          <a:spcPct val="120000"/>
        </a:lnSpc>
        <a:spcBef>
          <a:spcPts val="0"/>
        </a:spcBef>
        <a:spcAft>
          <a:spcPts val="400"/>
        </a:spcAft>
        <a:buClr>
          <a:schemeClr val="tx1"/>
        </a:buClr>
        <a:buFont typeface="Arial" panose="020B0604020202020204" pitchFamily="34" charset="0"/>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7.xml"/><Relationship Id="rId5" Type="http://schemas.openxmlformats.org/officeDocument/2006/relationships/image" Target="../media/image19.emf"/><Relationship Id="rId4" Type="http://schemas.openxmlformats.org/officeDocument/2006/relationships/image" Target="../media/image18.emf"/></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hyperlink" Target="https://simplystatistics.org/2016/02/11/why-i-dont-use-ggplot2/" TargetMode="External"/><Relationship Id="rId2" Type="http://schemas.openxmlformats.org/officeDocument/2006/relationships/hyperlink" Target="http://varianceexplained.org/r/teach_ggplot2_to_beginners/" TargetMode="External"/><Relationship Id="rId1" Type="http://schemas.openxmlformats.org/officeDocument/2006/relationships/slideLayout" Target="../slideLayouts/slideLayout2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7.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7.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6.xml.rels><?xml version="1.0" encoding="UTF-8" standalone="yes"?>
<Relationships xmlns="http://schemas.openxmlformats.org/package/2006/relationships"><Relationship Id="rId8" Type="http://schemas.openxmlformats.org/officeDocument/2006/relationships/hyperlink" Target="https://r4ds.had.co.nz/" TargetMode="External"/><Relationship Id="rId3" Type="http://schemas.openxmlformats.org/officeDocument/2006/relationships/image" Target="../media/image24.jp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7.xml"/><Relationship Id="rId6" Type="http://schemas.openxmlformats.org/officeDocument/2006/relationships/hyperlink" Target="https://serialmentor.com/dataviz/" TargetMode="External"/><Relationship Id="rId5" Type="http://schemas.openxmlformats.org/officeDocument/2006/relationships/image" Target="../media/image25.png"/><Relationship Id="rId4" Type="http://schemas.openxmlformats.org/officeDocument/2006/relationships/hyperlink" Target="http://socviz.co/"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creativecommons.org/licenses/by-sa/4.0/" TargetMode="External"/><Relationship Id="rId1" Type="http://schemas.openxmlformats.org/officeDocument/2006/relationships/slideLayout" Target="../slideLayouts/slideLayout2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11.gif"/><Relationship Id="rId3" Type="http://schemas.openxmlformats.org/officeDocument/2006/relationships/image" Target="../media/image9.jpg"/><Relationship Id="rId7" Type="http://schemas.openxmlformats.org/officeDocument/2006/relationships/hyperlink" Target="https://creativecommons.org/licenses/by-nc-sa/3.0/" TargetMode="External"/><Relationship Id="rId2" Type="http://schemas.openxmlformats.org/officeDocument/2006/relationships/notesSlide" Target="../notesSlides/notesSlide1.xml"/><Relationship Id="rId1" Type="http://schemas.openxmlformats.org/officeDocument/2006/relationships/slideLayout" Target="../slideLayouts/slideLayout27.xml"/><Relationship Id="rId6" Type="http://schemas.openxmlformats.org/officeDocument/2006/relationships/hyperlink" Target="http://www.piratasdelaciencia.com/blog/2013/05/02/una-pelicula-atomica/" TargetMode="External"/><Relationship Id="rId11" Type="http://schemas.openxmlformats.org/officeDocument/2006/relationships/hyperlink" Target="https://pixabay.com/en/user-stick-man-person-navy-blue-296691/" TargetMode="External"/><Relationship Id="rId5" Type="http://schemas.openxmlformats.org/officeDocument/2006/relationships/image" Target="../media/image10.jpg"/><Relationship Id="rId10" Type="http://schemas.openxmlformats.org/officeDocument/2006/relationships/image" Target="../media/image12.png"/><Relationship Id="rId4" Type="http://schemas.openxmlformats.org/officeDocument/2006/relationships/hyperlink" Target="https://www.publicdomainpictures.net/view-image.php?image=152096&amp;picture=stickman" TargetMode="External"/><Relationship Id="rId9" Type="http://schemas.openxmlformats.org/officeDocument/2006/relationships/hyperlink" Target="http://luckymarine577.deviantart.com/art/animated-ambulance-338970039"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defTabSz="354681">
              <a:defRPr/>
            </a:pPr>
            <a:r>
              <a:rPr lang="en-GB" sz="2800" b="0" dirty="0">
                <a:solidFill>
                  <a:srgbClr val="2C2825">
                    <a:lumMod val="25000"/>
                    <a:lumOff val="75000"/>
                  </a:srgbClr>
                </a:solidFill>
                <a:latin typeface="Raleway Thin" panose="020B0203030101060003" pitchFamily="34" charset="0"/>
                <a:ea typeface="Segoe UI Emoji" panose="020B0502040204020203" pitchFamily="34" charset="0"/>
              </a:rPr>
              <a:t>Introduction to R and RStudio</a:t>
            </a:r>
            <a:br>
              <a:rPr lang="en-GB" sz="2800" b="0" dirty="0">
                <a:solidFill>
                  <a:srgbClr val="2C2825">
                    <a:lumMod val="25000"/>
                    <a:lumOff val="75000"/>
                  </a:srgbClr>
                </a:solidFill>
                <a:latin typeface="Raleway Thin" panose="020B0203030101060003" pitchFamily="34" charset="0"/>
                <a:ea typeface="Segoe UI Emoji" panose="020B0502040204020203" pitchFamily="34" charset="0"/>
              </a:rPr>
            </a:br>
            <a:br>
              <a:rPr lang="en-GB" sz="2800" b="0" dirty="0">
                <a:latin typeface="Raleway Thin" panose="020B0203030101060003" pitchFamily="34" charset="0"/>
                <a:ea typeface="Segoe UI Emoji" panose="020B0502040204020203" pitchFamily="34" charset="0"/>
              </a:rPr>
            </a:br>
            <a:r>
              <a:rPr lang="en-GB" sz="2800" b="0" dirty="0">
                <a:latin typeface="Raleway Thin" panose="020B0203030101060003" pitchFamily="34" charset="0"/>
                <a:ea typeface="Segoe UI Emoji" panose="020B0502040204020203" pitchFamily="34" charset="0"/>
              </a:rPr>
              <a:t>Session 4: Intro to ggplot</a:t>
            </a:r>
            <a:r>
              <a:rPr lang="en-GB" sz="2800" b="0" dirty="0">
                <a:solidFill>
                  <a:schemeClr val="tx1">
                    <a:lumMod val="25000"/>
                    <a:lumOff val="75000"/>
                  </a:schemeClr>
                </a:solidFill>
                <a:latin typeface="Raleway Thin" panose="020B0203030101060003" pitchFamily="34" charset="0"/>
                <a:ea typeface="Segoe UI Emoji" panose="020B0502040204020203" pitchFamily="34" charset="0"/>
              </a:rPr>
              <a:t>2</a:t>
            </a:r>
            <a:endParaRPr lang="en-GB" sz="1800" b="0" dirty="0">
              <a:solidFill>
                <a:schemeClr val="tx1">
                  <a:lumMod val="25000"/>
                  <a:lumOff val="75000"/>
                </a:schemeClr>
              </a:solidFill>
              <a:latin typeface="Raleway Thin" panose="020B0203030101060003" pitchFamily="34" charset="0"/>
              <a:ea typeface="Segoe UI Emoji" panose="020B0502040204020203" pitchFamily="34" charset="0"/>
            </a:endParaRPr>
          </a:p>
        </p:txBody>
      </p:sp>
      <p:sp>
        <p:nvSpPr>
          <p:cNvPr id="4" name="Subtitle 3">
            <a:extLst>
              <a:ext uri="{FF2B5EF4-FFF2-40B4-BE49-F238E27FC236}">
                <a16:creationId xmlns:a16="http://schemas.microsoft.com/office/drawing/2014/main" id="{2CC24257-0D9D-40B4-B9AD-06ED72CCADF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00728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solidFill>
                  <a:schemeClr val="bg2"/>
                </a:solidFill>
                <a:latin typeface="Raleway" pitchFamily="50" charset="0"/>
                <a:ea typeface="Segoe UI Emoji" panose="020B0502040204020203" pitchFamily="34" charset="0"/>
              </a:rPr>
              <a:t> Data: Capacity in A&amp;E</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p:spPr>
        <p:txBody>
          <a:bodyPr/>
          <a:lstStyle/>
          <a:p>
            <a:pPr algn="ctr"/>
            <a:endParaRPr lang="en-GB" sz="2449" dirty="0">
              <a:latin typeface="Segoe UI Light" panose="020B0502040204020203" pitchFamily="34" charset="0"/>
              <a:ea typeface="Segoe UI Emoji" panose="020B0502040204020203" pitchFamily="34" charset="0"/>
            </a:endParaRPr>
          </a:p>
          <a:p>
            <a:pPr algn="ctr"/>
            <a:r>
              <a:rPr lang="en-GB" sz="2449" dirty="0">
                <a:latin typeface="Segoe UI Light" panose="020B0502040204020203" pitchFamily="34" charset="0"/>
                <a:ea typeface="Segoe UI Emoji" panose="020B0502040204020203" pitchFamily="34" charset="0"/>
              </a:rPr>
              <a:t>The object named </a:t>
            </a:r>
            <a:r>
              <a:rPr lang="en-GB" sz="2449" dirty="0" err="1">
                <a:solidFill>
                  <a:schemeClr val="accent1"/>
                </a:solidFill>
                <a:latin typeface="Segoe UI Light" panose="020B0502040204020203" pitchFamily="34" charset="0"/>
                <a:ea typeface="Segoe UI Emoji" panose="020B0502040204020203" pitchFamily="34" charset="0"/>
              </a:rPr>
              <a:t>capacity_ae</a:t>
            </a:r>
            <a:r>
              <a:rPr lang="en-GB" sz="2449" dirty="0">
                <a:solidFill>
                  <a:schemeClr val="accent1"/>
                </a:solidFill>
                <a:latin typeface="Segoe UI Light" panose="020B0502040204020203" pitchFamily="34" charset="0"/>
                <a:ea typeface="Segoe UI Emoji" panose="020B0502040204020203" pitchFamily="34" charset="0"/>
              </a:rPr>
              <a:t> </a:t>
            </a:r>
            <a:r>
              <a:rPr lang="en-GB" sz="2449" dirty="0">
                <a:latin typeface="Segoe UI Light" panose="020B0502040204020203" pitchFamily="34" charset="0"/>
                <a:ea typeface="Segoe UI Emoji" panose="020B0502040204020203" pitchFamily="34" charset="0"/>
              </a:rPr>
              <a:t>is a</a:t>
            </a:r>
          </a:p>
          <a:p>
            <a:pPr algn="ctr"/>
            <a:r>
              <a:rPr lang="en-GB" sz="2449" dirty="0">
                <a:latin typeface="Segoe UI Light" panose="020B0502040204020203" pitchFamily="34" charset="0"/>
                <a:ea typeface="Segoe UI Emoji" panose="020B0502040204020203" pitchFamily="34" charset="0"/>
              </a:rPr>
              <a:t> data frame. 	</a:t>
            </a:r>
            <a:endParaRPr lang="en-GB" sz="2449" b="1" dirty="0">
              <a:solidFill>
                <a:schemeClr val="accent2"/>
              </a:solidFill>
              <a:latin typeface="Consolas" panose="020B0609020204030204" pitchFamily="49" charset="0"/>
              <a:ea typeface="Segoe UI Emoji" panose="020B0502040204020203" pitchFamily="34" charset="0"/>
            </a:endParaRPr>
          </a:p>
          <a:p>
            <a:endParaRPr lang="en-GB" dirty="0">
              <a:latin typeface="Segoe UI Light" panose="020B0502040204020203" pitchFamily="34" charset="0"/>
              <a:ea typeface="Segoe UI Emoji" panose="020B0502040204020203" pitchFamily="34" charset="0"/>
            </a:endParaRPr>
          </a:p>
          <a:p>
            <a:endParaRPr lang="en-GB" dirty="0">
              <a:latin typeface="Segoe UI Light" panose="020B0502040204020203" pitchFamily="34" charset="0"/>
              <a:ea typeface="Segoe UI Emoji" panose="020B0502040204020203" pitchFamily="34" charset="0"/>
            </a:endParaRPr>
          </a:p>
          <a:p>
            <a:r>
              <a:rPr lang="en-GB" dirty="0">
                <a:latin typeface="Segoe UI Light" panose="020B0502040204020203" pitchFamily="34" charset="0"/>
                <a:ea typeface="Segoe UI Emoji" panose="020B0502040204020203" pitchFamily="34" charset="0"/>
              </a:rPr>
              <a:t>		</a:t>
            </a: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10</a:t>
            </a:fld>
            <a:endParaRPr lang="en-US"/>
          </a:p>
        </p:txBody>
      </p:sp>
    </p:spTree>
    <p:extLst>
      <p:ext uri="{BB962C8B-B14F-4D97-AF65-F5344CB8AC3E}">
        <p14:creationId xmlns:p14="http://schemas.microsoft.com/office/powerpoint/2010/main" val="3680278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solidFill>
                  <a:schemeClr val="accent1"/>
                </a:solidFill>
                <a:latin typeface="Raleway" pitchFamily="50" charset="0"/>
                <a:ea typeface="Segoe UI Emoji" panose="020B0502040204020203" pitchFamily="34" charset="0"/>
              </a:rPr>
              <a:t>What is a data frame?</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095629" y="1391298"/>
            <a:ext cx="6952742" cy="3386509"/>
          </a:xfrm>
        </p:spPr>
        <p:txBody>
          <a:bodyPr/>
          <a:lstStyle/>
          <a:p>
            <a:pPr algn="ctr"/>
            <a:r>
              <a:rPr lang="en-GB" sz="2449" dirty="0">
                <a:latin typeface="Segoe UI Light" panose="020B0502040204020203" pitchFamily="34" charset="0"/>
              </a:rPr>
              <a:t>A data frame stores tabular data:</a:t>
            </a:r>
          </a:p>
          <a:p>
            <a:pPr marL="732116"/>
            <a:endParaRPr lang="en-GB" sz="2449" dirty="0">
              <a:latin typeface="Segoe UI Light" panose="020B0502040204020203" pitchFamily="34" charset="0"/>
              <a:ea typeface="Segoe UI Emoji" panose="020B0502040204020203" pitchFamily="34" charset="0"/>
              <a:sym typeface="Wingdings" panose="05000000000000000000" pitchFamily="2" charset="2"/>
            </a:endParaRPr>
          </a:p>
          <a:p>
            <a:pPr marL="304509"/>
            <a:endParaRPr lang="en-GB" sz="2449" dirty="0">
              <a:latin typeface="Segoe UI Light" panose="020B0502040204020203" pitchFamily="34" charset="0"/>
              <a:ea typeface="Segoe UI Emoji" panose="020B0502040204020203" pitchFamily="34" charset="0"/>
              <a:sym typeface="Wingdings" panose="05000000000000000000" pitchFamily="2" charset="2"/>
            </a:endParaRPr>
          </a:p>
          <a:p>
            <a:pPr marL="304509"/>
            <a:endParaRPr lang="en-GB" sz="2449" dirty="0">
              <a:latin typeface="Segoe UI Light" panose="020B0502040204020203" pitchFamily="34" charset="0"/>
              <a:ea typeface="Segoe UI Emoji" panose="020B0502040204020203" pitchFamily="34" charset="0"/>
              <a:sym typeface="Wingdings" panose="05000000000000000000" pitchFamily="2" charset="2"/>
            </a:endParaRPr>
          </a:p>
          <a:p>
            <a:pPr marL="304509"/>
            <a:endParaRPr lang="en-GB" sz="2449" dirty="0">
              <a:latin typeface="Segoe UI Light" panose="020B0502040204020203" pitchFamily="34" charset="0"/>
              <a:ea typeface="Segoe UI Emoji" panose="020B0502040204020203" pitchFamily="34" charset="0"/>
              <a:sym typeface="Wingdings" panose="05000000000000000000" pitchFamily="2" charset="2"/>
            </a:endParaRP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11</a:t>
            </a:fld>
            <a:endParaRPr lang="en-US"/>
          </a:p>
        </p:txBody>
      </p:sp>
      <p:sp>
        <p:nvSpPr>
          <p:cNvPr id="7" name="Rectangle 6">
            <a:extLst>
              <a:ext uri="{FF2B5EF4-FFF2-40B4-BE49-F238E27FC236}">
                <a16:creationId xmlns:a16="http://schemas.microsoft.com/office/drawing/2014/main" id="{ED31134A-EB9B-4F6A-BA47-503C04BC5DD5}"/>
              </a:ext>
            </a:extLst>
          </p:cNvPr>
          <p:cNvSpPr/>
          <p:nvPr/>
        </p:nvSpPr>
        <p:spPr>
          <a:xfrm>
            <a:off x="3394454" y="3725117"/>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r>
              <a:rPr lang="en-GB" sz="1905" dirty="0">
                <a:solidFill>
                  <a:schemeClr val="tx1"/>
                </a:solidFill>
                <a:latin typeface="Segoe UI Light" panose="020B0502040204020203" pitchFamily="34" charset="0"/>
              </a:rPr>
              <a:t>7</a:t>
            </a:r>
          </a:p>
        </p:txBody>
      </p:sp>
      <p:sp>
        <p:nvSpPr>
          <p:cNvPr id="8" name="Rectangle 7">
            <a:extLst>
              <a:ext uri="{FF2B5EF4-FFF2-40B4-BE49-F238E27FC236}">
                <a16:creationId xmlns:a16="http://schemas.microsoft.com/office/drawing/2014/main" id="{8E10E28B-728D-4FED-B596-B00485FFB2C3}"/>
              </a:ext>
            </a:extLst>
          </p:cNvPr>
          <p:cNvSpPr/>
          <p:nvPr/>
        </p:nvSpPr>
        <p:spPr>
          <a:xfrm>
            <a:off x="4244802" y="3725117"/>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endParaRPr lang="en-GB" sz="1632" dirty="0">
              <a:solidFill>
                <a:schemeClr val="tx1"/>
              </a:solidFill>
              <a:latin typeface="Segoe UI Light" panose="020B0502040204020203" pitchFamily="34" charset="0"/>
            </a:endParaRPr>
          </a:p>
          <a:p>
            <a:pPr algn="ctr"/>
            <a:r>
              <a:rPr lang="en-GB" sz="1224" dirty="0"/>
              <a:t>6</a:t>
            </a:r>
          </a:p>
        </p:txBody>
      </p:sp>
      <p:sp>
        <p:nvSpPr>
          <p:cNvPr id="9" name="Rectangle 8">
            <a:extLst>
              <a:ext uri="{FF2B5EF4-FFF2-40B4-BE49-F238E27FC236}">
                <a16:creationId xmlns:a16="http://schemas.microsoft.com/office/drawing/2014/main" id="{839B0645-8738-4BBB-8B84-8DC5B4C6544A}"/>
              </a:ext>
            </a:extLst>
          </p:cNvPr>
          <p:cNvSpPr/>
          <p:nvPr/>
        </p:nvSpPr>
        <p:spPr>
          <a:xfrm>
            <a:off x="5095150" y="3725117"/>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endParaRPr lang="en-GB" sz="1224"/>
          </a:p>
        </p:txBody>
      </p:sp>
      <p:sp>
        <p:nvSpPr>
          <p:cNvPr id="10" name="Rectangle 9">
            <a:extLst>
              <a:ext uri="{FF2B5EF4-FFF2-40B4-BE49-F238E27FC236}">
                <a16:creationId xmlns:a16="http://schemas.microsoft.com/office/drawing/2014/main" id="{EF69C344-8C55-40B1-B2FB-FA3EABD2A296}"/>
              </a:ext>
            </a:extLst>
          </p:cNvPr>
          <p:cNvSpPr/>
          <p:nvPr/>
        </p:nvSpPr>
        <p:spPr>
          <a:xfrm>
            <a:off x="4244802" y="3725117"/>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r>
              <a:rPr lang="en-GB" sz="1905" dirty="0">
                <a:solidFill>
                  <a:schemeClr val="tx1"/>
                </a:solidFill>
                <a:latin typeface="Segoe UI Light" panose="020B0502040204020203" pitchFamily="34" charset="0"/>
              </a:rPr>
              <a:t>8</a:t>
            </a:r>
          </a:p>
        </p:txBody>
      </p:sp>
      <p:sp>
        <p:nvSpPr>
          <p:cNvPr id="11" name="Rectangle 10">
            <a:extLst>
              <a:ext uri="{FF2B5EF4-FFF2-40B4-BE49-F238E27FC236}">
                <a16:creationId xmlns:a16="http://schemas.microsoft.com/office/drawing/2014/main" id="{05B52C41-4B57-4190-948B-5E864B82D082}"/>
              </a:ext>
            </a:extLst>
          </p:cNvPr>
          <p:cNvSpPr/>
          <p:nvPr/>
        </p:nvSpPr>
        <p:spPr>
          <a:xfrm>
            <a:off x="5095150" y="3725117"/>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r>
              <a:rPr lang="en-GB" sz="1905" dirty="0">
                <a:solidFill>
                  <a:schemeClr val="tx1"/>
                </a:solidFill>
                <a:latin typeface="Segoe UI Light" panose="020B0502040204020203" pitchFamily="34" charset="0"/>
              </a:rPr>
              <a:t>9</a:t>
            </a:r>
          </a:p>
        </p:txBody>
      </p:sp>
      <p:sp>
        <p:nvSpPr>
          <p:cNvPr id="12" name="Rectangle 11">
            <a:extLst>
              <a:ext uri="{FF2B5EF4-FFF2-40B4-BE49-F238E27FC236}">
                <a16:creationId xmlns:a16="http://schemas.microsoft.com/office/drawing/2014/main" id="{7F7C1185-B6B2-40A2-A698-DDE2609EFA54}"/>
              </a:ext>
            </a:extLst>
          </p:cNvPr>
          <p:cNvSpPr/>
          <p:nvPr/>
        </p:nvSpPr>
        <p:spPr>
          <a:xfrm>
            <a:off x="3394454" y="2842005"/>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r>
              <a:rPr lang="en-GB" sz="2177" dirty="0">
                <a:solidFill>
                  <a:schemeClr val="tx1"/>
                </a:solidFill>
                <a:latin typeface="Segoe UI Light" panose="020B0502040204020203" pitchFamily="34" charset="0"/>
              </a:rPr>
              <a:t>id</a:t>
            </a:r>
            <a:endParaRPr lang="en-GB" sz="1905" dirty="0">
              <a:solidFill>
                <a:schemeClr val="tx1"/>
              </a:solidFill>
              <a:latin typeface="Segoe UI Light" panose="020B0502040204020203" pitchFamily="34" charset="0"/>
            </a:endParaRPr>
          </a:p>
        </p:txBody>
      </p:sp>
      <p:sp>
        <p:nvSpPr>
          <p:cNvPr id="13" name="Rectangle 12">
            <a:extLst>
              <a:ext uri="{FF2B5EF4-FFF2-40B4-BE49-F238E27FC236}">
                <a16:creationId xmlns:a16="http://schemas.microsoft.com/office/drawing/2014/main" id="{5C3D8C4B-2C9E-4EB7-8D3E-A2D04758E6B3}"/>
              </a:ext>
            </a:extLst>
          </p:cNvPr>
          <p:cNvSpPr/>
          <p:nvPr/>
        </p:nvSpPr>
        <p:spPr>
          <a:xfrm>
            <a:off x="4244802" y="2842005"/>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endParaRPr lang="en-GB" sz="1632" dirty="0">
              <a:solidFill>
                <a:schemeClr val="tx1"/>
              </a:solidFill>
              <a:latin typeface="Segoe UI Light" panose="020B0502040204020203" pitchFamily="34" charset="0"/>
            </a:endParaRPr>
          </a:p>
          <a:p>
            <a:pPr algn="ctr"/>
            <a:r>
              <a:rPr lang="en-GB" sz="1224" dirty="0"/>
              <a:t>6</a:t>
            </a:r>
          </a:p>
        </p:txBody>
      </p:sp>
      <p:sp>
        <p:nvSpPr>
          <p:cNvPr id="14" name="Rectangle 13">
            <a:extLst>
              <a:ext uri="{FF2B5EF4-FFF2-40B4-BE49-F238E27FC236}">
                <a16:creationId xmlns:a16="http://schemas.microsoft.com/office/drawing/2014/main" id="{15EB0B67-C4C4-44C8-84F5-1968578024E7}"/>
              </a:ext>
            </a:extLst>
          </p:cNvPr>
          <p:cNvSpPr/>
          <p:nvPr/>
        </p:nvSpPr>
        <p:spPr>
          <a:xfrm>
            <a:off x="5095151" y="2842005"/>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endParaRPr lang="en-GB" sz="1224"/>
          </a:p>
        </p:txBody>
      </p:sp>
      <p:sp>
        <p:nvSpPr>
          <p:cNvPr id="15" name="Rectangle 14">
            <a:extLst>
              <a:ext uri="{FF2B5EF4-FFF2-40B4-BE49-F238E27FC236}">
                <a16:creationId xmlns:a16="http://schemas.microsoft.com/office/drawing/2014/main" id="{44FA2961-E2EA-47FA-991C-83D34772E05E}"/>
              </a:ext>
            </a:extLst>
          </p:cNvPr>
          <p:cNvSpPr/>
          <p:nvPr/>
        </p:nvSpPr>
        <p:spPr>
          <a:xfrm>
            <a:off x="4244801" y="2840649"/>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r>
              <a:rPr lang="en-GB" sz="1905" dirty="0">
                <a:solidFill>
                  <a:schemeClr val="tx1"/>
                </a:solidFill>
                <a:latin typeface="Segoe UI Light" panose="020B0502040204020203" pitchFamily="34" charset="0"/>
              </a:rPr>
              <a:t>sex</a:t>
            </a:r>
          </a:p>
        </p:txBody>
      </p:sp>
      <p:sp>
        <p:nvSpPr>
          <p:cNvPr id="16" name="Rectangle 15">
            <a:extLst>
              <a:ext uri="{FF2B5EF4-FFF2-40B4-BE49-F238E27FC236}">
                <a16:creationId xmlns:a16="http://schemas.microsoft.com/office/drawing/2014/main" id="{81B1C406-2664-46FD-8A27-BE079B61D7CE}"/>
              </a:ext>
            </a:extLst>
          </p:cNvPr>
          <p:cNvSpPr/>
          <p:nvPr/>
        </p:nvSpPr>
        <p:spPr>
          <a:xfrm>
            <a:off x="5095151" y="2842005"/>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r>
              <a:rPr lang="en-GB" sz="2177" dirty="0">
                <a:solidFill>
                  <a:schemeClr val="tx1"/>
                </a:solidFill>
                <a:latin typeface="Segoe UI Light" panose="020B0502040204020203" pitchFamily="34" charset="0"/>
              </a:rPr>
              <a:t>score</a:t>
            </a:r>
            <a:endParaRPr lang="en-GB" sz="1905" dirty="0">
              <a:solidFill>
                <a:schemeClr val="tx1"/>
              </a:solidFill>
              <a:latin typeface="Segoe UI Light" panose="020B0502040204020203" pitchFamily="34" charset="0"/>
            </a:endParaRPr>
          </a:p>
        </p:txBody>
      </p:sp>
      <p:sp>
        <p:nvSpPr>
          <p:cNvPr id="17" name="Rectangle 16">
            <a:extLst>
              <a:ext uri="{FF2B5EF4-FFF2-40B4-BE49-F238E27FC236}">
                <a16:creationId xmlns:a16="http://schemas.microsoft.com/office/drawing/2014/main" id="{96EE0170-4D24-430A-8E91-941B1F3A691A}"/>
              </a:ext>
            </a:extLst>
          </p:cNvPr>
          <p:cNvSpPr/>
          <p:nvPr/>
        </p:nvSpPr>
        <p:spPr>
          <a:xfrm>
            <a:off x="3394454" y="3282927"/>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r>
              <a:rPr lang="en-GB" sz="1905" dirty="0">
                <a:solidFill>
                  <a:schemeClr val="tx1"/>
                </a:solidFill>
                <a:latin typeface="Segoe UI Light" panose="020B0502040204020203" pitchFamily="34" charset="0"/>
              </a:rPr>
              <a:t>1</a:t>
            </a:r>
          </a:p>
        </p:txBody>
      </p:sp>
      <p:sp>
        <p:nvSpPr>
          <p:cNvPr id="18" name="Rectangle 17">
            <a:extLst>
              <a:ext uri="{FF2B5EF4-FFF2-40B4-BE49-F238E27FC236}">
                <a16:creationId xmlns:a16="http://schemas.microsoft.com/office/drawing/2014/main" id="{04EBB3EB-C108-4ED9-962A-D55E3C8A4FDA}"/>
              </a:ext>
            </a:extLst>
          </p:cNvPr>
          <p:cNvSpPr/>
          <p:nvPr/>
        </p:nvSpPr>
        <p:spPr>
          <a:xfrm>
            <a:off x="4244802" y="3282927"/>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endParaRPr lang="en-GB" sz="1632" dirty="0">
              <a:solidFill>
                <a:schemeClr val="tx1"/>
              </a:solidFill>
              <a:latin typeface="Segoe UI Light" panose="020B0502040204020203" pitchFamily="34" charset="0"/>
            </a:endParaRPr>
          </a:p>
          <a:p>
            <a:pPr algn="ctr"/>
            <a:r>
              <a:rPr lang="en-GB" sz="1224" dirty="0"/>
              <a:t>6</a:t>
            </a:r>
          </a:p>
        </p:txBody>
      </p:sp>
      <p:sp>
        <p:nvSpPr>
          <p:cNvPr id="19" name="Rectangle 18">
            <a:extLst>
              <a:ext uri="{FF2B5EF4-FFF2-40B4-BE49-F238E27FC236}">
                <a16:creationId xmlns:a16="http://schemas.microsoft.com/office/drawing/2014/main" id="{1A1C5D8C-A947-4222-A5A4-E9BC83CFD94D}"/>
              </a:ext>
            </a:extLst>
          </p:cNvPr>
          <p:cNvSpPr/>
          <p:nvPr/>
        </p:nvSpPr>
        <p:spPr>
          <a:xfrm>
            <a:off x="5095150" y="3282927"/>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endParaRPr lang="en-GB" sz="1224"/>
          </a:p>
        </p:txBody>
      </p:sp>
      <p:sp>
        <p:nvSpPr>
          <p:cNvPr id="20" name="Rectangle 19">
            <a:extLst>
              <a:ext uri="{FF2B5EF4-FFF2-40B4-BE49-F238E27FC236}">
                <a16:creationId xmlns:a16="http://schemas.microsoft.com/office/drawing/2014/main" id="{F265FB60-F175-4F20-8A32-CD9039B9C496}"/>
              </a:ext>
            </a:extLst>
          </p:cNvPr>
          <p:cNvSpPr/>
          <p:nvPr/>
        </p:nvSpPr>
        <p:spPr>
          <a:xfrm>
            <a:off x="4244802" y="3282927"/>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r>
              <a:rPr lang="en-GB" sz="1905" dirty="0">
                <a:solidFill>
                  <a:schemeClr val="tx1"/>
                </a:solidFill>
                <a:latin typeface="Segoe UI Light" panose="020B0502040204020203" pitchFamily="34" charset="0"/>
              </a:rPr>
              <a:t>F</a:t>
            </a:r>
          </a:p>
        </p:txBody>
      </p:sp>
      <p:sp>
        <p:nvSpPr>
          <p:cNvPr id="21" name="Rectangle 20">
            <a:extLst>
              <a:ext uri="{FF2B5EF4-FFF2-40B4-BE49-F238E27FC236}">
                <a16:creationId xmlns:a16="http://schemas.microsoft.com/office/drawing/2014/main" id="{6BE96869-ABCC-4E18-BCF3-1B40C49CC7D0}"/>
              </a:ext>
            </a:extLst>
          </p:cNvPr>
          <p:cNvSpPr/>
          <p:nvPr/>
        </p:nvSpPr>
        <p:spPr>
          <a:xfrm>
            <a:off x="5095150" y="3282927"/>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r>
              <a:rPr lang="en-GB" sz="1905" dirty="0">
                <a:solidFill>
                  <a:schemeClr val="tx1"/>
                </a:solidFill>
                <a:latin typeface="Segoe UI Light" panose="020B0502040204020203" pitchFamily="34" charset="0"/>
              </a:rPr>
              <a:t>10.24</a:t>
            </a:r>
          </a:p>
        </p:txBody>
      </p:sp>
      <p:sp>
        <p:nvSpPr>
          <p:cNvPr id="22" name="Rectangle 21">
            <a:extLst>
              <a:ext uri="{FF2B5EF4-FFF2-40B4-BE49-F238E27FC236}">
                <a16:creationId xmlns:a16="http://schemas.microsoft.com/office/drawing/2014/main" id="{9AA07939-2A01-447D-8415-6BE26F645CB0}"/>
              </a:ext>
            </a:extLst>
          </p:cNvPr>
          <p:cNvSpPr/>
          <p:nvPr/>
        </p:nvSpPr>
        <p:spPr>
          <a:xfrm>
            <a:off x="3394454" y="4164770"/>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r>
              <a:rPr lang="en-GB" sz="1905" dirty="0">
                <a:solidFill>
                  <a:schemeClr val="tx1"/>
                </a:solidFill>
                <a:latin typeface="Segoe UI Light" panose="020B0502040204020203" pitchFamily="34" charset="0"/>
              </a:rPr>
              <a:t>3</a:t>
            </a:r>
          </a:p>
        </p:txBody>
      </p:sp>
      <p:sp>
        <p:nvSpPr>
          <p:cNvPr id="23" name="Rectangle 22">
            <a:extLst>
              <a:ext uri="{FF2B5EF4-FFF2-40B4-BE49-F238E27FC236}">
                <a16:creationId xmlns:a16="http://schemas.microsoft.com/office/drawing/2014/main" id="{ABEAC791-7A07-42D4-A6D0-8A50AA75C788}"/>
              </a:ext>
            </a:extLst>
          </p:cNvPr>
          <p:cNvSpPr/>
          <p:nvPr/>
        </p:nvSpPr>
        <p:spPr>
          <a:xfrm>
            <a:off x="4244802" y="4164770"/>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endParaRPr lang="en-GB" sz="1632" dirty="0">
              <a:solidFill>
                <a:schemeClr val="tx1"/>
              </a:solidFill>
              <a:latin typeface="Segoe UI Light" panose="020B0502040204020203" pitchFamily="34" charset="0"/>
            </a:endParaRPr>
          </a:p>
          <a:p>
            <a:pPr algn="ctr"/>
            <a:r>
              <a:rPr lang="en-GB" sz="1224" dirty="0"/>
              <a:t>6</a:t>
            </a:r>
          </a:p>
        </p:txBody>
      </p:sp>
      <p:sp>
        <p:nvSpPr>
          <p:cNvPr id="24" name="Rectangle 23">
            <a:extLst>
              <a:ext uri="{FF2B5EF4-FFF2-40B4-BE49-F238E27FC236}">
                <a16:creationId xmlns:a16="http://schemas.microsoft.com/office/drawing/2014/main" id="{D82C4D38-FB78-492A-ADD0-8F946AE06EF2}"/>
              </a:ext>
            </a:extLst>
          </p:cNvPr>
          <p:cNvSpPr/>
          <p:nvPr/>
        </p:nvSpPr>
        <p:spPr>
          <a:xfrm>
            <a:off x="5095150" y="4164770"/>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endParaRPr lang="en-GB" sz="1224"/>
          </a:p>
        </p:txBody>
      </p:sp>
      <p:sp>
        <p:nvSpPr>
          <p:cNvPr id="25" name="Rectangle 24">
            <a:extLst>
              <a:ext uri="{FF2B5EF4-FFF2-40B4-BE49-F238E27FC236}">
                <a16:creationId xmlns:a16="http://schemas.microsoft.com/office/drawing/2014/main" id="{C516131C-7BF6-48B1-A055-A55AEE7DBFBA}"/>
              </a:ext>
            </a:extLst>
          </p:cNvPr>
          <p:cNvSpPr/>
          <p:nvPr/>
        </p:nvSpPr>
        <p:spPr>
          <a:xfrm>
            <a:off x="4244802" y="4164770"/>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r>
              <a:rPr lang="en-GB" sz="1905" dirty="0">
                <a:solidFill>
                  <a:schemeClr val="tx1"/>
                </a:solidFill>
                <a:latin typeface="Segoe UI Light" panose="020B0502040204020203" pitchFamily="34" charset="0"/>
              </a:rPr>
              <a:t>M</a:t>
            </a:r>
          </a:p>
        </p:txBody>
      </p:sp>
      <p:sp>
        <p:nvSpPr>
          <p:cNvPr id="26" name="Rectangle 25">
            <a:extLst>
              <a:ext uri="{FF2B5EF4-FFF2-40B4-BE49-F238E27FC236}">
                <a16:creationId xmlns:a16="http://schemas.microsoft.com/office/drawing/2014/main" id="{241C399F-E6A9-4479-A443-1AD87339564A}"/>
              </a:ext>
            </a:extLst>
          </p:cNvPr>
          <p:cNvSpPr/>
          <p:nvPr/>
        </p:nvSpPr>
        <p:spPr>
          <a:xfrm>
            <a:off x="5095150" y="4164770"/>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r>
              <a:rPr lang="en-GB" sz="1905" dirty="0">
                <a:solidFill>
                  <a:schemeClr val="tx1"/>
                </a:solidFill>
                <a:latin typeface="Segoe UI Light" panose="020B0502040204020203" pitchFamily="34" charset="0"/>
              </a:rPr>
              <a:t>7.62</a:t>
            </a:r>
          </a:p>
        </p:txBody>
      </p:sp>
      <p:sp>
        <p:nvSpPr>
          <p:cNvPr id="27" name="Rectangle 26">
            <a:extLst>
              <a:ext uri="{FF2B5EF4-FFF2-40B4-BE49-F238E27FC236}">
                <a16:creationId xmlns:a16="http://schemas.microsoft.com/office/drawing/2014/main" id="{6DBDFBC2-7FBE-40EF-A475-A31A7D90B98E}"/>
              </a:ext>
            </a:extLst>
          </p:cNvPr>
          <p:cNvSpPr/>
          <p:nvPr/>
        </p:nvSpPr>
        <p:spPr>
          <a:xfrm>
            <a:off x="3394454" y="3725117"/>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r>
              <a:rPr lang="en-GB" sz="1905" dirty="0">
                <a:solidFill>
                  <a:schemeClr val="tx1"/>
                </a:solidFill>
                <a:latin typeface="Segoe UI Light" panose="020B0502040204020203" pitchFamily="34" charset="0"/>
              </a:rPr>
              <a:t>2</a:t>
            </a:r>
          </a:p>
        </p:txBody>
      </p:sp>
      <p:sp>
        <p:nvSpPr>
          <p:cNvPr id="28" name="Rectangle 27">
            <a:extLst>
              <a:ext uri="{FF2B5EF4-FFF2-40B4-BE49-F238E27FC236}">
                <a16:creationId xmlns:a16="http://schemas.microsoft.com/office/drawing/2014/main" id="{C37FBAE7-7805-41C0-BDD5-CF68C1FAC517}"/>
              </a:ext>
            </a:extLst>
          </p:cNvPr>
          <p:cNvSpPr/>
          <p:nvPr/>
        </p:nvSpPr>
        <p:spPr>
          <a:xfrm>
            <a:off x="4244802" y="3725117"/>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endParaRPr lang="en-GB" sz="1632" dirty="0">
              <a:solidFill>
                <a:schemeClr val="tx1"/>
              </a:solidFill>
              <a:latin typeface="Segoe UI Light" panose="020B0502040204020203" pitchFamily="34" charset="0"/>
            </a:endParaRPr>
          </a:p>
          <a:p>
            <a:pPr algn="ctr"/>
            <a:r>
              <a:rPr lang="en-GB" sz="1224" dirty="0"/>
              <a:t>6</a:t>
            </a:r>
          </a:p>
        </p:txBody>
      </p:sp>
      <p:sp>
        <p:nvSpPr>
          <p:cNvPr id="29" name="Rectangle 28">
            <a:extLst>
              <a:ext uri="{FF2B5EF4-FFF2-40B4-BE49-F238E27FC236}">
                <a16:creationId xmlns:a16="http://schemas.microsoft.com/office/drawing/2014/main" id="{725231D6-3F6D-4EEB-9F72-FF693C0C8E31}"/>
              </a:ext>
            </a:extLst>
          </p:cNvPr>
          <p:cNvSpPr/>
          <p:nvPr/>
        </p:nvSpPr>
        <p:spPr>
          <a:xfrm>
            <a:off x="5095150" y="3725117"/>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endParaRPr lang="en-GB" sz="1224"/>
          </a:p>
        </p:txBody>
      </p:sp>
      <p:sp>
        <p:nvSpPr>
          <p:cNvPr id="30" name="Rectangle 29">
            <a:extLst>
              <a:ext uri="{FF2B5EF4-FFF2-40B4-BE49-F238E27FC236}">
                <a16:creationId xmlns:a16="http://schemas.microsoft.com/office/drawing/2014/main" id="{5C9090C0-D9E3-4A87-BBBA-2E4E272F20AC}"/>
              </a:ext>
            </a:extLst>
          </p:cNvPr>
          <p:cNvSpPr/>
          <p:nvPr/>
        </p:nvSpPr>
        <p:spPr>
          <a:xfrm>
            <a:off x="4244802" y="3725117"/>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r>
              <a:rPr lang="en-GB" sz="1905" dirty="0">
                <a:solidFill>
                  <a:schemeClr val="tx1"/>
                </a:solidFill>
                <a:latin typeface="Segoe UI Light" panose="020B0502040204020203" pitchFamily="34" charset="0"/>
              </a:rPr>
              <a:t>F</a:t>
            </a:r>
          </a:p>
        </p:txBody>
      </p:sp>
      <p:sp>
        <p:nvSpPr>
          <p:cNvPr id="31" name="Rectangle 30">
            <a:extLst>
              <a:ext uri="{FF2B5EF4-FFF2-40B4-BE49-F238E27FC236}">
                <a16:creationId xmlns:a16="http://schemas.microsoft.com/office/drawing/2014/main" id="{434DF993-9C97-4412-8B0C-102A95BB172E}"/>
              </a:ext>
            </a:extLst>
          </p:cNvPr>
          <p:cNvSpPr/>
          <p:nvPr/>
        </p:nvSpPr>
        <p:spPr>
          <a:xfrm>
            <a:off x="5095150" y="3725117"/>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r>
              <a:rPr lang="en-GB" sz="1905" dirty="0">
                <a:solidFill>
                  <a:schemeClr val="tx1"/>
                </a:solidFill>
                <a:latin typeface="Segoe UI Light" panose="020B0502040204020203" pitchFamily="34" charset="0"/>
              </a:rPr>
              <a:t>5.98</a:t>
            </a:r>
          </a:p>
        </p:txBody>
      </p:sp>
      <p:cxnSp>
        <p:nvCxnSpPr>
          <p:cNvPr id="32" name="Connector: Curved 31">
            <a:extLst>
              <a:ext uri="{FF2B5EF4-FFF2-40B4-BE49-F238E27FC236}">
                <a16:creationId xmlns:a16="http://schemas.microsoft.com/office/drawing/2014/main" id="{45519EF3-92C8-4F12-89A2-D853D8E06DBE}"/>
              </a:ext>
            </a:extLst>
          </p:cNvPr>
          <p:cNvCxnSpPr>
            <a:cxnSpLocks/>
          </p:cNvCxnSpPr>
          <p:nvPr/>
        </p:nvCxnSpPr>
        <p:spPr>
          <a:xfrm rot="16200000" flipH="1">
            <a:off x="3666191" y="2553867"/>
            <a:ext cx="322585" cy="7072"/>
          </a:xfrm>
          <a:prstGeom prst="curvedConnector3">
            <a:avLst>
              <a:gd name="adj1" fmla="val 50000"/>
            </a:avLst>
          </a:prstGeom>
          <a:ln>
            <a:solidFill>
              <a:schemeClr val="accent2"/>
            </a:solidFill>
            <a:headEnd type="none"/>
            <a:tailEnd type="triangle"/>
          </a:ln>
        </p:spPr>
        <p:style>
          <a:lnRef idx="1">
            <a:schemeClr val="accent3"/>
          </a:lnRef>
          <a:fillRef idx="0">
            <a:schemeClr val="accent3"/>
          </a:fillRef>
          <a:effectRef idx="0">
            <a:schemeClr val="accent3"/>
          </a:effectRef>
          <a:fontRef idx="minor">
            <a:schemeClr val="tx1"/>
          </a:fontRef>
        </p:style>
      </p:cxnSp>
      <p:sp>
        <p:nvSpPr>
          <p:cNvPr id="33" name="Rectangle 32">
            <a:extLst>
              <a:ext uri="{FF2B5EF4-FFF2-40B4-BE49-F238E27FC236}">
                <a16:creationId xmlns:a16="http://schemas.microsoft.com/office/drawing/2014/main" id="{3BCE4BE1-6074-469A-833C-E6D1856F38D4}"/>
              </a:ext>
            </a:extLst>
          </p:cNvPr>
          <p:cNvSpPr/>
          <p:nvPr/>
        </p:nvSpPr>
        <p:spPr>
          <a:xfrm>
            <a:off x="3402668" y="2084415"/>
            <a:ext cx="2534614" cy="343492"/>
          </a:xfrm>
          <a:prstGeom prst="rect">
            <a:avLst/>
          </a:prstGeom>
        </p:spPr>
        <p:txBody>
          <a:bodyPr wrap="square">
            <a:spAutoFit/>
          </a:bodyPr>
          <a:lstStyle/>
          <a:p>
            <a:pPr algn="ctr"/>
            <a:r>
              <a:rPr lang="en-GB" sz="1632" b="1" dirty="0">
                <a:solidFill>
                  <a:schemeClr val="accent5"/>
                </a:solidFill>
                <a:latin typeface="Segoe Print" panose="02000600000000000000" pitchFamily="2" charset="0"/>
                <a:ea typeface="Segoe UI Emoji" panose="020B0502040204020203" pitchFamily="34" charset="0"/>
              </a:rPr>
              <a:t>Variables</a:t>
            </a:r>
            <a:r>
              <a:rPr lang="en-GB" sz="1632" dirty="0">
                <a:solidFill>
                  <a:schemeClr val="accent5"/>
                </a:solidFill>
                <a:latin typeface="Segoe Print" panose="02000600000000000000" pitchFamily="2" charset="0"/>
                <a:ea typeface="Segoe UI Emoji" panose="020B0502040204020203" pitchFamily="34" charset="0"/>
              </a:rPr>
              <a:t> </a:t>
            </a:r>
          </a:p>
        </p:txBody>
      </p:sp>
      <p:sp>
        <p:nvSpPr>
          <p:cNvPr id="34" name="Rectangle 33">
            <a:extLst>
              <a:ext uri="{FF2B5EF4-FFF2-40B4-BE49-F238E27FC236}">
                <a16:creationId xmlns:a16="http://schemas.microsoft.com/office/drawing/2014/main" id="{43256004-C09B-410B-92B5-449E520F6AB5}"/>
              </a:ext>
            </a:extLst>
          </p:cNvPr>
          <p:cNvSpPr/>
          <p:nvPr/>
        </p:nvSpPr>
        <p:spPr>
          <a:xfrm>
            <a:off x="1339037" y="3575317"/>
            <a:ext cx="1541452" cy="594650"/>
          </a:xfrm>
          <a:prstGeom prst="rect">
            <a:avLst/>
          </a:prstGeom>
        </p:spPr>
        <p:txBody>
          <a:bodyPr wrap="square">
            <a:spAutoFit/>
          </a:bodyPr>
          <a:lstStyle/>
          <a:p>
            <a:pPr algn="ctr"/>
            <a:r>
              <a:rPr lang="en-GB" sz="1632" b="1" dirty="0">
                <a:solidFill>
                  <a:schemeClr val="accent5"/>
                </a:solidFill>
                <a:latin typeface="Segoe Print" panose="02000600000000000000" pitchFamily="2" charset="0"/>
                <a:ea typeface="Segoe UI Emoji" panose="020B0502040204020203" pitchFamily="34" charset="0"/>
              </a:rPr>
              <a:t>Observations</a:t>
            </a:r>
            <a:r>
              <a:rPr lang="en-GB" sz="1632" dirty="0">
                <a:solidFill>
                  <a:schemeClr val="accent5"/>
                </a:solidFill>
                <a:latin typeface="Segoe Print" panose="02000600000000000000" pitchFamily="2" charset="0"/>
                <a:ea typeface="Segoe UI Emoji" panose="020B0502040204020203" pitchFamily="34" charset="0"/>
              </a:rPr>
              <a:t> </a:t>
            </a:r>
          </a:p>
          <a:p>
            <a:pPr algn="ctr"/>
            <a:endParaRPr lang="en-GB" sz="1632" dirty="0">
              <a:solidFill>
                <a:schemeClr val="accent5"/>
              </a:solidFill>
              <a:latin typeface="Segoe Print" panose="02000600000000000000" pitchFamily="2" charset="0"/>
              <a:ea typeface="Segoe UI Emoji" panose="020B0502040204020203" pitchFamily="34" charset="0"/>
            </a:endParaRPr>
          </a:p>
        </p:txBody>
      </p:sp>
      <p:cxnSp>
        <p:nvCxnSpPr>
          <p:cNvPr id="35" name="Connector: Curved 34">
            <a:extLst>
              <a:ext uri="{FF2B5EF4-FFF2-40B4-BE49-F238E27FC236}">
                <a16:creationId xmlns:a16="http://schemas.microsoft.com/office/drawing/2014/main" id="{F7530B5D-2440-4E8F-803A-258F2C8B4CAE}"/>
              </a:ext>
            </a:extLst>
          </p:cNvPr>
          <p:cNvCxnSpPr>
            <a:cxnSpLocks/>
          </p:cNvCxnSpPr>
          <p:nvPr/>
        </p:nvCxnSpPr>
        <p:spPr>
          <a:xfrm rot="5400000">
            <a:off x="4486428" y="2561010"/>
            <a:ext cx="368062" cy="8639"/>
          </a:xfrm>
          <a:prstGeom prst="curvedConnector3">
            <a:avLst>
              <a:gd name="adj1" fmla="val 50000"/>
            </a:avLst>
          </a:prstGeom>
          <a:ln>
            <a:solidFill>
              <a:schemeClr val="accent2"/>
            </a:solidFill>
            <a:headEnd type="none"/>
            <a:tailEnd type="triangle"/>
          </a:ln>
        </p:spPr>
        <p:style>
          <a:lnRef idx="1">
            <a:schemeClr val="accent3"/>
          </a:lnRef>
          <a:fillRef idx="0">
            <a:schemeClr val="accent3"/>
          </a:fillRef>
          <a:effectRef idx="0">
            <a:schemeClr val="accent3"/>
          </a:effectRef>
          <a:fontRef idx="minor">
            <a:schemeClr val="tx1"/>
          </a:fontRef>
        </p:style>
      </p:cxnSp>
      <p:cxnSp>
        <p:nvCxnSpPr>
          <p:cNvPr id="38" name="Connector: Curved 37">
            <a:extLst>
              <a:ext uri="{FF2B5EF4-FFF2-40B4-BE49-F238E27FC236}">
                <a16:creationId xmlns:a16="http://schemas.microsoft.com/office/drawing/2014/main" id="{AB62D93D-B9B0-4742-91F4-2DD9A2253CE5}"/>
              </a:ext>
            </a:extLst>
          </p:cNvPr>
          <p:cNvCxnSpPr>
            <a:cxnSpLocks/>
          </p:cNvCxnSpPr>
          <p:nvPr/>
        </p:nvCxnSpPr>
        <p:spPr>
          <a:xfrm rot="5400000">
            <a:off x="5354792" y="2575189"/>
            <a:ext cx="339705" cy="8639"/>
          </a:xfrm>
          <a:prstGeom prst="curvedConnector3">
            <a:avLst>
              <a:gd name="adj1" fmla="val 50000"/>
            </a:avLst>
          </a:prstGeom>
          <a:ln>
            <a:solidFill>
              <a:schemeClr val="accent2"/>
            </a:solidFill>
            <a:headEnd type="none"/>
            <a:tailEnd type="triangle"/>
          </a:ln>
        </p:spPr>
        <p:style>
          <a:lnRef idx="1">
            <a:schemeClr val="accent3"/>
          </a:lnRef>
          <a:fillRef idx="0">
            <a:schemeClr val="accent3"/>
          </a:fillRef>
          <a:effectRef idx="0">
            <a:schemeClr val="accent3"/>
          </a:effectRef>
          <a:fontRef idx="minor">
            <a:schemeClr val="tx1"/>
          </a:fontRef>
        </p:style>
      </p:cxnSp>
      <p:cxnSp>
        <p:nvCxnSpPr>
          <p:cNvPr id="42" name="Connector: Curved 41">
            <a:extLst>
              <a:ext uri="{FF2B5EF4-FFF2-40B4-BE49-F238E27FC236}">
                <a16:creationId xmlns:a16="http://schemas.microsoft.com/office/drawing/2014/main" id="{5B3480CF-BBE2-41C9-862E-9026FEC077FE}"/>
              </a:ext>
            </a:extLst>
          </p:cNvPr>
          <p:cNvCxnSpPr>
            <a:cxnSpLocks/>
          </p:cNvCxnSpPr>
          <p:nvPr/>
        </p:nvCxnSpPr>
        <p:spPr>
          <a:xfrm>
            <a:off x="2861847" y="3494749"/>
            <a:ext cx="320019" cy="8639"/>
          </a:xfrm>
          <a:prstGeom prst="curvedConnector3">
            <a:avLst>
              <a:gd name="adj1" fmla="val 50000"/>
            </a:avLst>
          </a:prstGeom>
          <a:ln>
            <a:solidFill>
              <a:schemeClr val="accent2"/>
            </a:solidFill>
            <a:headEnd type="none"/>
            <a:tailEnd type="triangle"/>
          </a:ln>
        </p:spPr>
        <p:style>
          <a:lnRef idx="1">
            <a:schemeClr val="accent3"/>
          </a:lnRef>
          <a:fillRef idx="0">
            <a:schemeClr val="accent3"/>
          </a:fillRef>
          <a:effectRef idx="0">
            <a:schemeClr val="accent3"/>
          </a:effectRef>
          <a:fontRef idx="minor">
            <a:schemeClr val="tx1"/>
          </a:fontRef>
        </p:style>
      </p:cxnSp>
      <p:cxnSp>
        <p:nvCxnSpPr>
          <p:cNvPr id="45" name="Connector: Curved 44">
            <a:extLst>
              <a:ext uri="{FF2B5EF4-FFF2-40B4-BE49-F238E27FC236}">
                <a16:creationId xmlns:a16="http://schemas.microsoft.com/office/drawing/2014/main" id="{E4FB4B44-3772-4217-A74C-CA905E6B4569}"/>
              </a:ext>
            </a:extLst>
          </p:cNvPr>
          <p:cNvCxnSpPr>
            <a:cxnSpLocks/>
          </p:cNvCxnSpPr>
          <p:nvPr/>
        </p:nvCxnSpPr>
        <p:spPr>
          <a:xfrm>
            <a:off x="2880490" y="3936939"/>
            <a:ext cx="320019" cy="8639"/>
          </a:xfrm>
          <a:prstGeom prst="curvedConnector3">
            <a:avLst>
              <a:gd name="adj1" fmla="val 50000"/>
            </a:avLst>
          </a:prstGeom>
          <a:ln>
            <a:solidFill>
              <a:schemeClr val="accent2"/>
            </a:solidFill>
            <a:headEnd type="none"/>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99797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3" grpId="0"/>
      <p:bldP spid="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err="1">
                <a:solidFill>
                  <a:schemeClr val="accent1"/>
                </a:solidFill>
                <a:latin typeface="Raleway" pitchFamily="50" charset="0"/>
                <a:ea typeface="Segoe UI Emoji" panose="020B0502040204020203" pitchFamily="34" charset="0"/>
              </a:rPr>
              <a:t>tibble</a:t>
            </a:r>
            <a:r>
              <a:rPr lang="en-GB" sz="3673" b="0" dirty="0">
                <a:solidFill>
                  <a:schemeClr val="accent1"/>
                </a:solidFill>
                <a:latin typeface="Raleway" pitchFamily="50" charset="0"/>
                <a:ea typeface="Segoe UI Emoji" panose="020B0502040204020203" pitchFamily="34" charset="0"/>
              </a:rPr>
              <a:t> = data frame</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095629" y="1389167"/>
            <a:ext cx="6952742" cy="3386509"/>
          </a:xfrm>
        </p:spPr>
        <p:txBody>
          <a:bodyPr/>
          <a:lstStyle/>
          <a:p>
            <a:pPr algn="ctr"/>
            <a:r>
              <a:rPr lang="en-GB" sz="2313" dirty="0">
                <a:latin typeface="Segoe UI Light" panose="020B0502040204020203" pitchFamily="34" charset="0"/>
                <a:ea typeface="Segoe UI Emoji" panose="020B0502040204020203" pitchFamily="34" charset="0"/>
                <a:sym typeface="Wingdings" panose="05000000000000000000" pitchFamily="2" charset="2"/>
              </a:rPr>
              <a:t>In the </a:t>
            </a:r>
            <a:r>
              <a:rPr lang="en-GB" sz="2313" dirty="0" err="1">
                <a:latin typeface="Segoe UI Light" panose="020B0502040204020203" pitchFamily="34" charset="0"/>
                <a:ea typeface="Segoe UI Emoji" panose="020B0502040204020203" pitchFamily="34" charset="0"/>
                <a:sym typeface="Wingdings" panose="05000000000000000000" pitchFamily="2" charset="2"/>
              </a:rPr>
              <a:t>tidyverse</a:t>
            </a:r>
            <a:r>
              <a:rPr lang="en-GB" sz="2313" dirty="0">
                <a:latin typeface="Segoe UI Light" panose="020B0502040204020203" pitchFamily="34" charset="0"/>
                <a:ea typeface="Segoe UI Emoji" panose="020B0502040204020203" pitchFamily="34" charset="0"/>
                <a:sym typeface="Wingdings" panose="05000000000000000000" pitchFamily="2" charset="2"/>
              </a:rPr>
              <a:t> you may see the term “</a:t>
            </a:r>
            <a:r>
              <a:rPr lang="en-GB" sz="2313" dirty="0" err="1">
                <a:latin typeface="Segoe UI Light" panose="020B0502040204020203" pitchFamily="34" charset="0"/>
                <a:ea typeface="Segoe UI Emoji" panose="020B0502040204020203" pitchFamily="34" charset="0"/>
                <a:sym typeface="Wingdings" panose="05000000000000000000" pitchFamily="2" charset="2"/>
              </a:rPr>
              <a:t>tibble</a:t>
            </a:r>
            <a:r>
              <a:rPr lang="en-GB" sz="2313" dirty="0">
                <a:latin typeface="Segoe UI Light" panose="020B0502040204020203" pitchFamily="34" charset="0"/>
                <a:ea typeface="Segoe UI Emoji" panose="020B0502040204020203" pitchFamily="34" charset="0"/>
                <a:sym typeface="Wingdings" panose="05000000000000000000" pitchFamily="2" charset="2"/>
              </a:rPr>
              <a:t>”.</a:t>
            </a:r>
          </a:p>
          <a:p>
            <a:pPr algn="ctr"/>
            <a:r>
              <a:rPr lang="en-GB" sz="2313" dirty="0">
                <a:latin typeface="Segoe UI Light" panose="020B0502040204020203" pitchFamily="34" charset="0"/>
                <a:ea typeface="Segoe UI Emoji" panose="020B0502040204020203" pitchFamily="34" charset="0"/>
                <a:sym typeface="Wingdings" panose="05000000000000000000" pitchFamily="2" charset="2"/>
              </a:rPr>
              <a:t>We’ll take “</a:t>
            </a:r>
            <a:r>
              <a:rPr lang="en-GB" sz="2313" dirty="0" err="1">
                <a:latin typeface="Segoe UI Light" panose="020B0502040204020203" pitchFamily="34" charset="0"/>
                <a:ea typeface="Segoe UI Emoji" panose="020B0502040204020203" pitchFamily="34" charset="0"/>
                <a:sym typeface="Wingdings" panose="05000000000000000000" pitchFamily="2" charset="2"/>
              </a:rPr>
              <a:t>tibble</a:t>
            </a:r>
            <a:r>
              <a:rPr lang="en-GB" sz="2313" dirty="0">
                <a:latin typeface="Segoe UI Light" panose="020B0502040204020203" pitchFamily="34" charset="0"/>
                <a:ea typeface="Segoe UI Emoji" panose="020B0502040204020203" pitchFamily="34" charset="0"/>
                <a:sym typeface="Wingdings" panose="05000000000000000000" pitchFamily="2" charset="2"/>
              </a:rPr>
              <a:t>” to be synonymous with “data frame”</a:t>
            </a:r>
          </a:p>
          <a:p>
            <a:pPr algn="ctr"/>
            <a:endParaRPr lang="en-GB" sz="2449" dirty="0">
              <a:latin typeface="Segoe UI Light" panose="020B0502040204020203" pitchFamily="34" charset="0"/>
              <a:ea typeface="Segoe UI Emoji" panose="020B0502040204020203" pitchFamily="34" charset="0"/>
              <a:sym typeface="Wingdings" panose="05000000000000000000" pitchFamily="2" charset="2"/>
            </a:endParaRPr>
          </a:p>
          <a:p>
            <a:pPr algn="ctr"/>
            <a:endParaRPr lang="en-GB" sz="2449" dirty="0">
              <a:latin typeface="Segoe UI Light" panose="020B0502040204020203" pitchFamily="34" charset="0"/>
              <a:ea typeface="Segoe UI Emoji" panose="020B0502040204020203" pitchFamily="34" charset="0"/>
              <a:sym typeface="Wingdings" panose="05000000000000000000" pitchFamily="2" charset="2"/>
            </a:endParaRPr>
          </a:p>
          <a:p>
            <a:pPr algn="ctr"/>
            <a:endParaRPr lang="en-GB" sz="2449" dirty="0">
              <a:latin typeface="Segoe UI Light" panose="020B0502040204020203" pitchFamily="34" charset="0"/>
              <a:ea typeface="Segoe UI Emoji" panose="020B0502040204020203" pitchFamily="34" charset="0"/>
              <a:sym typeface="Wingdings" panose="05000000000000000000" pitchFamily="2" charset="2"/>
            </a:endParaRPr>
          </a:p>
          <a:p>
            <a:pPr algn="ctr"/>
            <a:endParaRPr lang="en-GB" sz="2449" dirty="0">
              <a:latin typeface="Segoe UI Light" panose="020B0502040204020203" pitchFamily="34" charset="0"/>
              <a:ea typeface="Segoe UI Emoji" panose="020B0502040204020203" pitchFamily="34" charset="0"/>
              <a:sym typeface="Wingdings" panose="05000000000000000000" pitchFamily="2" charset="2"/>
            </a:endParaRP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12</a:t>
            </a:fld>
            <a:endParaRPr lang="en-US"/>
          </a:p>
        </p:txBody>
      </p:sp>
      <p:sp>
        <p:nvSpPr>
          <p:cNvPr id="7" name="Rectangle 6">
            <a:extLst>
              <a:ext uri="{FF2B5EF4-FFF2-40B4-BE49-F238E27FC236}">
                <a16:creationId xmlns:a16="http://schemas.microsoft.com/office/drawing/2014/main" id="{ED31134A-EB9B-4F6A-BA47-503C04BC5DD5}"/>
              </a:ext>
            </a:extLst>
          </p:cNvPr>
          <p:cNvSpPr/>
          <p:nvPr/>
        </p:nvSpPr>
        <p:spPr>
          <a:xfrm>
            <a:off x="3098258" y="3602082"/>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r>
              <a:rPr lang="en-GB" sz="1905" dirty="0">
                <a:solidFill>
                  <a:schemeClr val="tx1"/>
                </a:solidFill>
                <a:latin typeface="Segoe UI Light" panose="020B0502040204020203" pitchFamily="34" charset="0"/>
              </a:rPr>
              <a:t>7</a:t>
            </a:r>
          </a:p>
        </p:txBody>
      </p:sp>
      <p:sp>
        <p:nvSpPr>
          <p:cNvPr id="8" name="Rectangle 7">
            <a:extLst>
              <a:ext uri="{FF2B5EF4-FFF2-40B4-BE49-F238E27FC236}">
                <a16:creationId xmlns:a16="http://schemas.microsoft.com/office/drawing/2014/main" id="{8E10E28B-728D-4FED-B596-B00485FFB2C3}"/>
              </a:ext>
            </a:extLst>
          </p:cNvPr>
          <p:cNvSpPr/>
          <p:nvPr/>
        </p:nvSpPr>
        <p:spPr>
          <a:xfrm>
            <a:off x="3948606" y="3602082"/>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endParaRPr lang="en-GB" sz="1632" dirty="0">
              <a:solidFill>
                <a:schemeClr val="tx1"/>
              </a:solidFill>
              <a:latin typeface="Segoe UI Light" panose="020B0502040204020203" pitchFamily="34" charset="0"/>
            </a:endParaRPr>
          </a:p>
          <a:p>
            <a:pPr algn="ctr"/>
            <a:r>
              <a:rPr lang="en-GB" sz="1224" dirty="0"/>
              <a:t>6</a:t>
            </a:r>
          </a:p>
        </p:txBody>
      </p:sp>
      <p:sp>
        <p:nvSpPr>
          <p:cNvPr id="9" name="Rectangle 8">
            <a:extLst>
              <a:ext uri="{FF2B5EF4-FFF2-40B4-BE49-F238E27FC236}">
                <a16:creationId xmlns:a16="http://schemas.microsoft.com/office/drawing/2014/main" id="{839B0645-8738-4BBB-8B84-8DC5B4C6544A}"/>
              </a:ext>
            </a:extLst>
          </p:cNvPr>
          <p:cNvSpPr/>
          <p:nvPr/>
        </p:nvSpPr>
        <p:spPr>
          <a:xfrm>
            <a:off x="4798955" y="3602082"/>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endParaRPr lang="en-GB" sz="1224"/>
          </a:p>
        </p:txBody>
      </p:sp>
      <p:sp>
        <p:nvSpPr>
          <p:cNvPr id="10" name="Rectangle 9">
            <a:extLst>
              <a:ext uri="{FF2B5EF4-FFF2-40B4-BE49-F238E27FC236}">
                <a16:creationId xmlns:a16="http://schemas.microsoft.com/office/drawing/2014/main" id="{EF69C344-8C55-40B1-B2FB-FA3EABD2A296}"/>
              </a:ext>
            </a:extLst>
          </p:cNvPr>
          <p:cNvSpPr/>
          <p:nvPr/>
        </p:nvSpPr>
        <p:spPr>
          <a:xfrm>
            <a:off x="3948606" y="3602082"/>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r>
              <a:rPr lang="en-GB" sz="1905" dirty="0">
                <a:solidFill>
                  <a:schemeClr val="tx1"/>
                </a:solidFill>
                <a:latin typeface="Segoe UI Light" panose="020B0502040204020203" pitchFamily="34" charset="0"/>
              </a:rPr>
              <a:t>8</a:t>
            </a:r>
          </a:p>
        </p:txBody>
      </p:sp>
      <p:sp>
        <p:nvSpPr>
          <p:cNvPr id="11" name="Rectangle 10">
            <a:extLst>
              <a:ext uri="{FF2B5EF4-FFF2-40B4-BE49-F238E27FC236}">
                <a16:creationId xmlns:a16="http://schemas.microsoft.com/office/drawing/2014/main" id="{05B52C41-4B57-4190-948B-5E864B82D082}"/>
              </a:ext>
            </a:extLst>
          </p:cNvPr>
          <p:cNvSpPr/>
          <p:nvPr/>
        </p:nvSpPr>
        <p:spPr>
          <a:xfrm>
            <a:off x="4798955" y="3602082"/>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r>
              <a:rPr lang="en-GB" sz="1905" dirty="0">
                <a:solidFill>
                  <a:schemeClr val="tx1"/>
                </a:solidFill>
                <a:latin typeface="Segoe UI Light" panose="020B0502040204020203" pitchFamily="34" charset="0"/>
              </a:rPr>
              <a:t>9</a:t>
            </a:r>
          </a:p>
        </p:txBody>
      </p:sp>
      <p:sp>
        <p:nvSpPr>
          <p:cNvPr id="12" name="Rectangle 11">
            <a:extLst>
              <a:ext uri="{FF2B5EF4-FFF2-40B4-BE49-F238E27FC236}">
                <a16:creationId xmlns:a16="http://schemas.microsoft.com/office/drawing/2014/main" id="{7F7C1185-B6B2-40A2-A698-DDE2609EFA54}"/>
              </a:ext>
            </a:extLst>
          </p:cNvPr>
          <p:cNvSpPr/>
          <p:nvPr/>
        </p:nvSpPr>
        <p:spPr>
          <a:xfrm>
            <a:off x="3098259" y="2718970"/>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r>
              <a:rPr lang="en-GB" sz="2177" dirty="0">
                <a:solidFill>
                  <a:schemeClr val="tx1"/>
                </a:solidFill>
                <a:latin typeface="Segoe UI Light" panose="020B0502040204020203" pitchFamily="34" charset="0"/>
              </a:rPr>
              <a:t>id</a:t>
            </a:r>
            <a:endParaRPr lang="en-GB" sz="1905" dirty="0">
              <a:solidFill>
                <a:schemeClr val="tx1"/>
              </a:solidFill>
              <a:latin typeface="Segoe UI Light" panose="020B0502040204020203" pitchFamily="34" charset="0"/>
            </a:endParaRPr>
          </a:p>
        </p:txBody>
      </p:sp>
      <p:sp>
        <p:nvSpPr>
          <p:cNvPr id="13" name="Rectangle 12">
            <a:extLst>
              <a:ext uri="{FF2B5EF4-FFF2-40B4-BE49-F238E27FC236}">
                <a16:creationId xmlns:a16="http://schemas.microsoft.com/office/drawing/2014/main" id="{5C3D8C4B-2C9E-4EB7-8D3E-A2D04758E6B3}"/>
              </a:ext>
            </a:extLst>
          </p:cNvPr>
          <p:cNvSpPr/>
          <p:nvPr/>
        </p:nvSpPr>
        <p:spPr>
          <a:xfrm>
            <a:off x="3948607" y="2718970"/>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endParaRPr lang="en-GB" sz="1632" dirty="0">
              <a:solidFill>
                <a:schemeClr val="tx1"/>
              </a:solidFill>
              <a:latin typeface="Segoe UI Light" panose="020B0502040204020203" pitchFamily="34" charset="0"/>
            </a:endParaRPr>
          </a:p>
          <a:p>
            <a:pPr algn="ctr"/>
            <a:r>
              <a:rPr lang="en-GB" sz="1224" dirty="0"/>
              <a:t>6</a:t>
            </a:r>
          </a:p>
        </p:txBody>
      </p:sp>
      <p:sp>
        <p:nvSpPr>
          <p:cNvPr id="14" name="Rectangle 13">
            <a:extLst>
              <a:ext uri="{FF2B5EF4-FFF2-40B4-BE49-F238E27FC236}">
                <a16:creationId xmlns:a16="http://schemas.microsoft.com/office/drawing/2014/main" id="{15EB0B67-C4C4-44C8-84F5-1968578024E7}"/>
              </a:ext>
            </a:extLst>
          </p:cNvPr>
          <p:cNvSpPr/>
          <p:nvPr/>
        </p:nvSpPr>
        <p:spPr>
          <a:xfrm>
            <a:off x="4798955" y="2718970"/>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endParaRPr lang="en-GB" sz="1224"/>
          </a:p>
        </p:txBody>
      </p:sp>
      <p:sp>
        <p:nvSpPr>
          <p:cNvPr id="15" name="Rectangle 14">
            <a:extLst>
              <a:ext uri="{FF2B5EF4-FFF2-40B4-BE49-F238E27FC236}">
                <a16:creationId xmlns:a16="http://schemas.microsoft.com/office/drawing/2014/main" id="{44FA2961-E2EA-47FA-991C-83D34772E05E}"/>
              </a:ext>
            </a:extLst>
          </p:cNvPr>
          <p:cNvSpPr/>
          <p:nvPr/>
        </p:nvSpPr>
        <p:spPr>
          <a:xfrm>
            <a:off x="3948605" y="2717614"/>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r>
              <a:rPr lang="en-GB" sz="1905" dirty="0">
                <a:solidFill>
                  <a:schemeClr val="tx1"/>
                </a:solidFill>
                <a:latin typeface="Segoe UI Light" panose="020B0502040204020203" pitchFamily="34" charset="0"/>
              </a:rPr>
              <a:t>sex</a:t>
            </a:r>
          </a:p>
        </p:txBody>
      </p:sp>
      <p:sp>
        <p:nvSpPr>
          <p:cNvPr id="16" name="Rectangle 15">
            <a:extLst>
              <a:ext uri="{FF2B5EF4-FFF2-40B4-BE49-F238E27FC236}">
                <a16:creationId xmlns:a16="http://schemas.microsoft.com/office/drawing/2014/main" id="{81B1C406-2664-46FD-8A27-BE079B61D7CE}"/>
              </a:ext>
            </a:extLst>
          </p:cNvPr>
          <p:cNvSpPr/>
          <p:nvPr/>
        </p:nvSpPr>
        <p:spPr>
          <a:xfrm>
            <a:off x="4798955" y="2718970"/>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r>
              <a:rPr lang="en-GB" sz="2177" dirty="0">
                <a:solidFill>
                  <a:schemeClr val="tx1"/>
                </a:solidFill>
                <a:latin typeface="Segoe UI Light" panose="020B0502040204020203" pitchFamily="34" charset="0"/>
              </a:rPr>
              <a:t>score</a:t>
            </a:r>
            <a:endParaRPr lang="en-GB" sz="1905" dirty="0">
              <a:solidFill>
                <a:schemeClr val="tx1"/>
              </a:solidFill>
              <a:latin typeface="Segoe UI Light" panose="020B0502040204020203" pitchFamily="34" charset="0"/>
            </a:endParaRPr>
          </a:p>
        </p:txBody>
      </p:sp>
      <p:sp>
        <p:nvSpPr>
          <p:cNvPr id="17" name="Rectangle 16">
            <a:extLst>
              <a:ext uri="{FF2B5EF4-FFF2-40B4-BE49-F238E27FC236}">
                <a16:creationId xmlns:a16="http://schemas.microsoft.com/office/drawing/2014/main" id="{96EE0170-4D24-430A-8E91-941B1F3A691A}"/>
              </a:ext>
            </a:extLst>
          </p:cNvPr>
          <p:cNvSpPr/>
          <p:nvPr/>
        </p:nvSpPr>
        <p:spPr>
          <a:xfrm>
            <a:off x="3098258" y="3159892"/>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r>
              <a:rPr lang="en-GB" sz="1905" dirty="0">
                <a:solidFill>
                  <a:schemeClr val="tx1"/>
                </a:solidFill>
                <a:latin typeface="Segoe UI Light" panose="020B0502040204020203" pitchFamily="34" charset="0"/>
              </a:rPr>
              <a:t>1</a:t>
            </a:r>
          </a:p>
        </p:txBody>
      </p:sp>
      <p:sp>
        <p:nvSpPr>
          <p:cNvPr id="18" name="Rectangle 17">
            <a:extLst>
              <a:ext uri="{FF2B5EF4-FFF2-40B4-BE49-F238E27FC236}">
                <a16:creationId xmlns:a16="http://schemas.microsoft.com/office/drawing/2014/main" id="{04EBB3EB-C108-4ED9-962A-D55E3C8A4FDA}"/>
              </a:ext>
            </a:extLst>
          </p:cNvPr>
          <p:cNvSpPr/>
          <p:nvPr/>
        </p:nvSpPr>
        <p:spPr>
          <a:xfrm>
            <a:off x="3948606" y="3159892"/>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endParaRPr lang="en-GB" sz="1632" dirty="0">
              <a:solidFill>
                <a:schemeClr val="tx1"/>
              </a:solidFill>
              <a:latin typeface="Segoe UI Light" panose="020B0502040204020203" pitchFamily="34" charset="0"/>
            </a:endParaRPr>
          </a:p>
          <a:p>
            <a:pPr algn="ctr"/>
            <a:r>
              <a:rPr lang="en-GB" sz="1224" dirty="0"/>
              <a:t>6</a:t>
            </a:r>
          </a:p>
        </p:txBody>
      </p:sp>
      <p:sp>
        <p:nvSpPr>
          <p:cNvPr id="19" name="Rectangle 18">
            <a:extLst>
              <a:ext uri="{FF2B5EF4-FFF2-40B4-BE49-F238E27FC236}">
                <a16:creationId xmlns:a16="http://schemas.microsoft.com/office/drawing/2014/main" id="{1A1C5D8C-A947-4222-A5A4-E9BC83CFD94D}"/>
              </a:ext>
            </a:extLst>
          </p:cNvPr>
          <p:cNvSpPr/>
          <p:nvPr/>
        </p:nvSpPr>
        <p:spPr>
          <a:xfrm>
            <a:off x="4798955" y="3159892"/>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endParaRPr lang="en-GB" sz="1224"/>
          </a:p>
        </p:txBody>
      </p:sp>
      <p:sp>
        <p:nvSpPr>
          <p:cNvPr id="20" name="Rectangle 19">
            <a:extLst>
              <a:ext uri="{FF2B5EF4-FFF2-40B4-BE49-F238E27FC236}">
                <a16:creationId xmlns:a16="http://schemas.microsoft.com/office/drawing/2014/main" id="{F265FB60-F175-4F20-8A32-CD9039B9C496}"/>
              </a:ext>
            </a:extLst>
          </p:cNvPr>
          <p:cNvSpPr/>
          <p:nvPr/>
        </p:nvSpPr>
        <p:spPr>
          <a:xfrm>
            <a:off x="3948606" y="3159892"/>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r>
              <a:rPr lang="en-GB" sz="1905" dirty="0">
                <a:solidFill>
                  <a:schemeClr val="tx1"/>
                </a:solidFill>
                <a:latin typeface="Segoe UI Light" panose="020B0502040204020203" pitchFamily="34" charset="0"/>
              </a:rPr>
              <a:t>F</a:t>
            </a:r>
          </a:p>
        </p:txBody>
      </p:sp>
      <p:sp>
        <p:nvSpPr>
          <p:cNvPr id="21" name="Rectangle 20">
            <a:extLst>
              <a:ext uri="{FF2B5EF4-FFF2-40B4-BE49-F238E27FC236}">
                <a16:creationId xmlns:a16="http://schemas.microsoft.com/office/drawing/2014/main" id="{6BE96869-ABCC-4E18-BCF3-1B40C49CC7D0}"/>
              </a:ext>
            </a:extLst>
          </p:cNvPr>
          <p:cNvSpPr/>
          <p:nvPr/>
        </p:nvSpPr>
        <p:spPr>
          <a:xfrm>
            <a:off x="4798955" y="3159892"/>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r>
              <a:rPr lang="en-GB" sz="1905" dirty="0">
                <a:solidFill>
                  <a:schemeClr val="tx1"/>
                </a:solidFill>
                <a:latin typeface="Segoe UI Light" panose="020B0502040204020203" pitchFamily="34" charset="0"/>
              </a:rPr>
              <a:t>10.24</a:t>
            </a:r>
          </a:p>
        </p:txBody>
      </p:sp>
      <p:sp>
        <p:nvSpPr>
          <p:cNvPr id="22" name="Rectangle 21">
            <a:extLst>
              <a:ext uri="{FF2B5EF4-FFF2-40B4-BE49-F238E27FC236}">
                <a16:creationId xmlns:a16="http://schemas.microsoft.com/office/drawing/2014/main" id="{9AA07939-2A01-447D-8415-6BE26F645CB0}"/>
              </a:ext>
            </a:extLst>
          </p:cNvPr>
          <p:cNvSpPr/>
          <p:nvPr/>
        </p:nvSpPr>
        <p:spPr>
          <a:xfrm>
            <a:off x="3098258" y="4041735"/>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r>
              <a:rPr lang="en-GB" sz="1905" dirty="0">
                <a:solidFill>
                  <a:schemeClr val="tx1"/>
                </a:solidFill>
                <a:latin typeface="Segoe UI Light" panose="020B0502040204020203" pitchFamily="34" charset="0"/>
              </a:rPr>
              <a:t>3</a:t>
            </a:r>
          </a:p>
        </p:txBody>
      </p:sp>
      <p:sp>
        <p:nvSpPr>
          <p:cNvPr id="23" name="Rectangle 22">
            <a:extLst>
              <a:ext uri="{FF2B5EF4-FFF2-40B4-BE49-F238E27FC236}">
                <a16:creationId xmlns:a16="http://schemas.microsoft.com/office/drawing/2014/main" id="{ABEAC791-7A07-42D4-A6D0-8A50AA75C788}"/>
              </a:ext>
            </a:extLst>
          </p:cNvPr>
          <p:cNvSpPr/>
          <p:nvPr/>
        </p:nvSpPr>
        <p:spPr>
          <a:xfrm>
            <a:off x="3948606" y="4041735"/>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endParaRPr lang="en-GB" sz="1632" dirty="0">
              <a:solidFill>
                <a:schemeClr val="tx1"/>
              </a:solidFill>
              <a:latin typeface="Segoe UI Light" panose="020B0502040204020203" pitchFamily="34" charset="0"/>
            </a:endParaRPr>
          </a:p>
          <a:p>
            <a:pPr algn="ctr"/>
            <a:r>
              <a:rPr lang="en-GB" sz="1224" dirty="0"/>
              <a:t>6</a:t>
            </a:r>
          </a:p>
        </p:txBody>
      </p:sp>
      <p:sp>
        <p:nvSpPr>
          <p:cNvPr id="24" name="Rectangle 23">
            <a:extLst>
              <a:ext uri="{FF2B5EF4-FFF2-40B4-BE49-F238E27FC236}">
                <a16:creationId xmlns:a16="http://schemas.microsoft.com/office/drawing/2014/main" id="{D82C4D38-FB78-492A-ADD0-8F946AE06EF2}"/>
              </a:ext>
            </a:extLst>
          </p:cNvPr>
          <p:cNvSpPr/>
          <p:nvPr/>
        </p:nvSpPr>
        <p:spPr>
          <a:xfrm>
            <a:off x="4798955" y="4041735"/>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endParaRPr lang="en-GB" sz="1224"/>
          </a:p>
        </p:txBody>
      </p:sp>
      <p:sp>
        <p:nvSpPr>
          <p:cNvPr id="25" name="Rectangle 24">
            <a:extLst>
              <a:ext uri="{FF2B5EF4-FFF2-40B4-BE49-F238E27FC236}">
                <a16:creationId xmlns:a16="http://schemas.microsoft.com/office/drawing/2014/main" id="{C516131C-7BF6-48B1-A055-A55AEE7DBFBA}"/>
              </a:ext>
            </a:extLst>
          </p:cNvPr>
          <p:cNvSpPr/>
          <p:nvPr/>
        </p:nvSpPr>
        <p:spPr>
          <a:xfrm>
            <a:off x="3948606" y="4041735"/>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r>
              <a:rPr lang="en-GB" sz="1905" dirty="0">
                <a:solidFill>
                  <a:schemeClr val="tx1"/>
                </a:solidFill>
                <a:latin typeface="Segoe UI Light" panose="020B0502040204020203" pitchFamily="34" charset="0"/>
              </a:rPr>
              <a:t>M</a:t>
            </a:r>
          </a:p>
        </p:txBody>
      </p:sp>
      <p:sp>
        <p:nvSpPr>
          <p:cNvPr id="26" name="Rectangle 25">
            <a:extLst>
              <a:ext uri="{FF2B5EF4-FFF2-40B4-BE49-F238E27FC236}">
                <a16:creationId xmlns:a16="http://schemas.microsoft.com/office/drawing/2014/main" id="{241C399F-E6A9-4479-A443-1AD87339564A}"/>
              </a:ext>
            </a:extLst>
          </p:cNvPr>
          <p:cNvSpPr/>
          <p:nvPr/>
        </p:nvSpPr>
        <p:spPr>
          <a:xfrm>
            <a:off x="4798955" y="4041735"/>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r>
              <a:rPr lang="en-GB" sz="1905" dirty="0">
                <a:solidFill>
                  <a:schemeClr val="tx1"/>
                </a:solidFill>
                <a:latin typeface="Segoe UI Light" panose="020B0502040204020203" pitchFamily="34" charset="0"/>
              </a:rPr>
              <a:t>7.62</a:t>
            </a:r>
          </a:p>
        </p:txBody>
      </p:sp>
      <p:sp>
        <p:nvSpPr>
          <p:cNvPr id="27" name="Rectangle 26">
            <a:extLst>
              <a:ext uri="{FF2B5EF4-FFF2-40B4-BE49-F238E27FC236}">
                <a16:creationId xmlns:a16="http://schemas.microsoft.com/office/drawing/2014/main" id="{6DBDFBC2-7FBE-40EF-A475-A31A7D90B98E}"/>
              </a:ext>
            </a:extLst>
          </p:cNvPr>
          <p:cNvSpPr/>
          <p:nvPr/>
        </p:nvSpPr>
        <p:spPr>
          <a:xfrm>
            <a:off x="3098258" y="3602082"/>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r>
              <a:rPr lang="en-GB" sz="1905" dirty="0">
                <a:solidFill>
                  <a:schemeClr val="tx1"/>
                </a:solidFill>
                <a:latin typeface="Segoe UI Light" panose="020B0502040204020203" pitchFamily="34" charset="0"/>
              </a:rPr>
              <a:t>2</a:t>
            </a:r>
          </a:p>
        </p:txBody>
      </p:sp>
      <p:sp>
        <p:nvSpPr>
          <p:cNvPr id="28" name="Rectangle 27">
            <a:extLst>
              <a:ext uri="{FF2B5EF4-FFF2-40B4-BE49-F238E27FC236}">
                <a16:creationId xmlns:a16="http://schemas.microsoft.com/office/drawing/2014/main" id="{C37FBAE7-7805-41C0-BDD5-CF68C1FAC517}"/>
              </a:ext>
            </a:extLst>
          </p:cNvPr>
          <p:cNvSpPr/>
          <p:nvPr/>
        </p:nvSpPr>
        <p:spPr>
          <a:xfrm>
            <a:off x="3948606" y="3602082"/>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endParaRPr lang="en-GB" sz="1632" dirty="0">
              <a:solidFill>
                <a:schemeClr val="tx1"/>
              </a:solidFill>
              <a:latin typeface="Segoe UI Light" panose="020B0502040204020203" pitchFamily="34" charset="0"/>
            </a:endParaRPr>
          </a:p>
          <a:p>
            <a:pPr algn="ctr"/>
            <a:r>
              <a:rPr lang="en-GB" sz="1224" dirty="0"/>
              <a:t>6</a:t>
            </a:r>
          </a:p>
        </p:txBody>
      </p:sp>
      <p:sp>
        <p:nvSpPr>
          <p:cNvPr id="29" name="Rectangle 28">
            <a:extLst>
              <a:ext uri="{FF2B5EF4-FFF2-40B4-BE49-F238E27FC236}">
                <a16:creationId xmlns:a16="http://schemas.microsoft.com/office/drawing/2014/main" id="{725231D6-3F6D-4EEB-9F72-FF693C0C8E31}"/>
              </a:ext>
            </a:extLst>
          </p:cNvPr>
          <p:cNvSpPr/>
          <p:nvPr/>
        </p:nvSpPr>
        <p:spPr>
          <a:xfrm>
            <a:off x="4798955" y="3602082"/>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endParaRPr lang="en-GB" sz="1224"/>
          </a:p>
        </p:txBody>
      </p:sp>
      <p:sp>
        <p:nvSpPr>
          <p:cNvPr id="30" name="Rectangle 29">
            <a:extLst>
              <a:ext uri="{FF2B5EF4-FFF2-40B4-BE49-F238E27FC236}">
                <a16:creationId xmlns:a16="http://schemas.microsoft.com/office/drawing/2014/main" id="{5C9090C0-D9E3-4A87-BBBA-2E4E272F20AC}"/>
              </a:ext>
            </a:extLst>
          </p:cNvPr>
          <p:cNvSpPr/>
          <p:nvPr/>
        </p:nvSpPr>
        <p:spPr>
          <a:xfrm>
            <a:off x="3948606" y="3602082"/>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r>
              <a:rPr lang="en-GB" sz="1905" dirty="0">
                <a:solidFill>
                  <a:schemeClr val="tx1"/>
                </a:solidFill>
                <a:latin typeface="Segoe UI Light" panose="020B0502040204020203" pitchFamily="34" charset="0"/>
              </a:rPr>
              <a:t>F</a:t>
            </a:r>
          </a:p>
        </p:txBody>
      </p:sp>
      <p:sp>
        <p:nvSpPr>
          <p:cNvPr id="31" name="Rectangle 30">
            <a:extLst>
              <a:ext uri="{FF2B5EF4-FFF2-40B4-BE49-F238E27FC236}">
                <a16:creationId xmlns:a16="http://schemas.microsoft.com/office/drawing/2014/main" id="{434DF993-9C97-4412-8B0C-102A95BB172E}"/>
              </a:ext>
            </a:extLst>
          </p:cNvPr>
          <p:cNvSpPr/>
          <p:nvPr/>
        </p:nvSpPr>
        <p:spPr>
          <a:xfrm>
            <a:off x="4798955" y="3602082"/>
            <a:ext cx="850349" cy="440922"/>
          </a:xfrm>
          <a:prstGeom prst="rect">
            <a:avLst/>
          </a:prstGeom>
          <a:solidFill>
            <a:schemeClr val="bg1"/>
          </a:solidFill>
          <a:ln w="3175">
            <a:solidFill>
              <a:srgbClr val="24222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r>
              <a:rPr lang="en-GB" sz="1905" dirty="0">
                <a:solidFill>
                  <a:schemeClr val="tx1"/>
                </a:solidFill>
                <a:latin typeface="Segoe UI Light" panose="020B0502040204020203" pitchFamily="34" charset="0"/>
              </a:rPr>
              <a:t>5.98</a:t>
            </a:r>
          </a:p>
        </p:txBody>
      </p:sp>
    </p:spTree>
    <p:extLst>
      <p:ext uri="{BB962C8B-B14F-4D97-AF65-F5344CB8AC3E}">
        <p14:creationId xmlns:p14="http://schemas.microsoft.com/office/powerpoint/2010/main" val="1313771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solidFill>
                  <a:schemeClr val="accent1"/>
                </a:solidFill>
                <a:latin typeface="Raleway" pitchFamily="50" charset="0"/>
                <a:ea typeface="Segoe UI Emoji" panose="020B0502040204020203" pitchFamily="34" charset="0"/>
              </a:rPr>
              <a:t>Viewing the data frame</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p:spPr>
        <p:txBody>
          <a:bodyPr/>
          <a:lstStyle/>
          <a:p>
            <a:pPr indent="0" algn="ctr">
              <a:buNone/>
            </a:pPr>
            <a:r>
              <a:rPr lang="en-GB" sz="2449" dirty="0">
                <a:latin typeface="Segoe UI Light" panose="020B0502040204020203" pitchFamily="34" charset="0"/>
                <a:ea typeface="Segoe UI Emoji" panose="020B0502040204020203" pitchFamily="34" charset="0"/>
              </a:rPr>
              <a:t>Option 1:</a:t>
            </a:r>
          </a:p>
          <a:p>
            <a:pPr marL="732116"/>
            <a:endParaRPr lang="en-GB" sz="2449" dirty="0">
              <a:latin typeface="Segoe UI Light" panose="020B0502040204020203" pitchFamily="34" charset="0"/>
              <a:ea typeface="Segoe UI Emoji" panose="020B0502040204020203" pitchFamily="34" charset="0"/>
            </a:endParaRP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13</a:t>
            </a:fld>
            <a:endParaRPr lang="en-US"/>
          </a:p>
        </p:txBody>
      </p:sp>
      <p:pic>
        <p:nvPicPr>
          <p:cNvPr id="2" name="Picture 1">
            <a:extLst>
              <a:ext uri="{FF2B5EF4-FFF2-40B4-BE49-F238E27FC236}">
                <a16:creationId xmlns:a16="http://schemas.microsoft.com/office/drawing/2014/main" id="{C191CAB6-E8C5-4216-AD91-F15E718CD2A9}"/>
              </a:ext>
            </a:extLst>
          </p:cNvPr>
          <p:cNvPicPr>
            <a:picLocks noChangeAspect="1"/>
          </p:cNvPicPr>
          <p:nvPr/>
        </p:nvPicPr>
        <p:blipFill>
          <a:blip r:embed="rId2">
            <a:alphaModFix amt="62000"/>
          </a:blip>
          <a:stretch>
            <a:fillRect/>
          </a:stretch>
        </p:blipFill>
        <p:spPr>
          <a:xfrm>
            <a:off x="1783451" y="2215584"/>
            <a:ext cx="5577098" cy="1951243"/>
          </a:xfrm>
          <a:prstGeom prst="rect">
            <a:avLst/>
          </a:prstGeom>
        </p:spPr>
      </p:pic>
      <p:sp>
        <p:nvSpPr>
          <p:cNvPr id="3" name="Oval 2">
            <a:extLst>
              <a:ext uri="{FF2B5EF4-FFF2-40B4-BE49-F238E27FC236}">
                <a16:creationId xmlns:a16="http://schemas.microsoft.com/office/drawing/2014/main" id="{7DA404C4-3F27-4E32-B990-B00ADB34963C}"/>
              </a:ext>
            </a:extLst>
          </p:cNvPr>
          <p:cNvSpPr/>
          <p:nvPr/>
        </p:nvSpPr>
        <p:spPr>
          <a:xfrm>
            <a:off x="4584095" y="3029122"/>
            <a:ext cx="2415490" cy="270441"/>
          </a:xfrm>
          <a:prstGeom prst="ellipse">
            <a:avLst/>
          </a:prstGeom>
          <a:noFill/>
          <a:ln w="47625">
            <a:solidFill>
              <a:schemeClr val="accent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endParaRPr lang="en-GB" sz="1224"/>
          </a:p>
        </p:txBody>
      </p:sp>
      <p:sp>
        <p:nvSpPr>
          <p:cNvPr id="7" name="Rectangle 6">
            <a:extLst>
              <a:ext uri="{FF2B5EF4-FFF2-40B4-BE49-F238E27FC236}">
                <a16:creationId xmlns:a16="http://schemas.microsoft.com/office/drawing/2014/main" id="{DAB96238-8EB2-42D1-8BC9-14E93A369C08}"/>
              </a:ext>
            </a:extLst>
          </p:cNvPr>
          <p:cNvSpPr/>
          <p:nvPr/>
        </p:nvSpPr>
        <p:spPr>
          <a:xfrm>
            <a:off x="4673635" y="3830823"/>
            <a:ext cx="1926518" cy="1096967"/>
          </a:xfrm>
          <a:prstGeom prst="rect">
            <a:avLst/>
          </a:prstGeom>
        </p:spPr>
        <p:txBody>
          <a:bodyPr wrap="square">
            <a:spAutoFit/>
          </a:bodyPr>
          <a:lstStyle/>
          <a:p>
            <a:pPr algn="ctr"/>
            <a:r>
              <a:rPr lang="en-GB" sz="1632" dirty="0">
                <a:solidFill>
                  <a:schemeClr val="accent3"/>
                </a:solidFill>
                <a:latin typeface="Segoe Print" panose="02000600000000000000" pitchFamily="2" charset="0"/>
                <a:ea typeface="Segoe UI Emoji" panose="020B0502040204020203" pitchFamily="34" charset="0"/>
              </a:rPr>
              <a:t>Click on the text in the </a:t>
            </a:r>
            <a:r>
              <a:rPr lang="en-GB" sz="1632" dirty="0">
                <a:solidFill>
                  <a:schemeClr val="accent3">
                    <a:lumMod val="50000"/>
                  </a:schemeClr>
                </a:solidFill>
                <a:latin typeface="Segoe Print" panose="02000600000000000000" pitchFamily="2" charset="0"/>
                <a:ea typeface="Segoe UI Emoji" panose="020B0502040204020203" pitchFamily="34" charset="0"/>
              </a:rPr>
              <a:t>“Environment”</a:t>
            </a:r>
            <a:r>
              <a:rPr lang="en-GB" sz="1632" dirty="0">
                <a:solidFill>
                  <a:schemeClr val="accent3"/>
                </a:solidFill>
                <a:latin typeface="Segoe Print" panose="02000600000000000000" pitchFamily="2" charset="0"/>
                <a:ea typeface="Segoe UI Emoji" panose="020B0502040204020203" pitchFamily="34" charset="0"/>
              </a:rPr>
              <a:t> pane</a:t>
            </a:r>
          </a:p>
        </p:txBody>
      </p:sp>
      <p:cxnSp>
        <p:nvCxnSpPr>
          <p:cNvPr id="9" name="Connector: Curved 8">
            <a:extLst>
              <a:ext uri="{FF2B5EF4-FFF2-40B4-BE49-F238E27FC236}">
                <a16:creationId xmlns:a16="http://schemas.microsoft.com/office/drawing/2014/main" id="{E2B2CC3D-2FDD-4C1F-9079-72200B9B9DD9}"/>
              </a:ext>
            </a:extLst>
          </p:cNvPr>
          <p:cNvCxnSpPr>
            <a:cxnSpLocks/>
          </p:cNvCxnSpPr>
          <p:nvPr/>
        </p:nvCxnSpPr>
        <p:spPr>
          <a:xfrm rot="16200000" flipV="1">
            <a:off x="4826255" y="3215910"/>
            <a:ext cx="678802" cy="551024"/>
          </a:xfrm>
          <a:prstGeom prst="curvedConnector3">
            <a:avLst>
              <a:gd name="adj1" fmla="val 97726"/>
            </a:avLst>
          </a:prstGeom>
          <a:ln>
            <a:headEnd type="none"/>
            <a:tailEnd type="triangle"/>
          </a:ln>
        </p:spPr>
        <p:style>
          <a:lnRef idx="1">
            <a:schemeClr val="accent3"/>
          </a:lnRef>
          <a:fillRef idx="0">
            <a:schemeClr val="accent3"/>
          </a:fillRef>
          <a:effectRef idx="0">
            <a:schemeClr val="accent3"/>
          </a:effectRef>
          <a:fontRef idx="minor">
            <a:schemeClr val="tx1"/>
          </a:fontRef>
        </p:style>
      </p:cxnSp>
      <p:cxnSp>
        <p:nvCxnSpPr>
          <p:cNvPr id="10" name="Connector: Curved 9">
            <a:extLst>
              <a:ext uri="{FF2B5EF4-FFF2-40B4-BE49-F238E27FC236}">
                <a16:creationId xmlns:a16="http://schemas.microsoft.com/office/drawing/2014/main" id="{F02F87DD-4B81-4EBF-95CD-68AB983BD5CB}"/>
              </a:ext>
            </a:extLst>
          </p:cNvPr>
          <p:cNvCxnSpPr>
            <a:cxnSpLocks/>
          </p:cNvCxnSpPr>
          <p:nvPr/>
        </p:nvCxnSpPr>
        <p:spPr>
          <a:xfrm rot="5400000" flipH="1" flipV="1">
            <a:off x="5463456" y="3502438"/>
            <a:ext cx="639617" cy="17155"/>
          </a:xfrm>
          <a:prstGeom prst="curvedConnector3">
            <a:avLst>
              <a:gd name="adj1" fmla="val 50000"/>
            </a:avLst>
          </a:prstGeom>
          <a:ln>
            <a:headEnd type="none"/>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7551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F7FAB68-F5DD-4B03-97E3-57EC2D27E600}"/>
              </a:ext>
            </a:extLst>
          </p:cNvPr>
          <p:cNvPicPr>
            <a:picLocks noChangeAspect="1"/>
          </p:cNvPicPr>
          <p:nvPr/>
        </p:nvPicPr>
        <p:blipFill>
          <a:blip r:embed="rId2"/>
          <a:stretch>
            <a:fillRect/>
          </a:stretch>
        </p:blipFill>
        <p:spPr>
          <a:xfrm>
            <a:off x="1569493" y="2090640"/>
            <a:ext cx="6005015" cy="2290507"/>
          </a:xfrm>
          <a:prstGeom prst="rect">
            <a:avLst/>
          </a:prstGeom>
        </p:spPr>
      </p:pic>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solidFill>
                  <a:schemeClr val="accent1"/>
                </a:solidFill>
                <a:latin typeface="Raleway" pitchFamily="50" charset="0"/>
                <a:ea typeface="Segoe UI Emoji" panose="020B0502040204020203" pitchFamily="34" charset="0"/>
              </a:rPr>
              <a:t>Viewing the data frame</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p:spPr>
        <p:txBody>
          <a:bodyPr/>
          <a:lstStyle/>
          <a:p>
            <a:pPr algn="ctr"/>
            <a:r>
              <a:rPr lang="en-GB" sz="2449" dirty="0">
                <a:latin typeface="Segoe UI Light" panose="020B0502040204020203" pitchFamily="34" charset="0"/>
                <a:ea typeface="Segoe UI Emoji" panose="020B0502040204020203" pitchFamily="34" charset="0"/>
              </a:rPr>
              <a:t>This brings up a view of the data in a new tab: </a:t>
            </a:r>
          </a:p>
          <a:p>
            <a:pPr marL="732116"/>
            <a:endParaRPr lang="en-GB" sz="2449" dirty="0">
              <a:latin typeface="Segoe UI Light" panose="020B0502040204020203" pitchFamily="34" charset="0"/>
              <a:ea typeface="Segoe UI Emoji" panose="020B0502040204020203" pitchFamily="34" charset="0"/>
            </a:endParaRP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14</a:t>
            </a:fld>
            <a:endParaRPr lang="en-US"/>
          </a:p>
        </p:txBody>
      </p:sp>
      <p:sp>
        <p:nvSpPr>
          <p:cNvPr id="7" name="Oval 6">
            <a:extLst>
              <a:ext uri="{FF2B5EF4-FFF2-40B4-BE49-F238E27FC236}">
                <a16:creationId xmlns:a16="http://schemas.microsoft.com/office/drawing/2014/main" id="{7BC5B1FB-2A81-4816-B901-5E5AD35F2FCA}"/>
              </a:ext>
            </a:extLst>
          </p:cNvPr>
          <p:cNvSpPr/>
          <p:nvPr/>
        </p:nvSpPr>
        <p:spPr>
          <a:xfrm>
            <a:off x="2023469" y="2229389"/>
            <a:ext cx="807138" cy="258671"/>
          </a:xfrm>
          <a:prstGeom prst="ellipse">
            <a:avLst/>
          </a:prstGeom>
          <a:noFill/>
          <a:ln w="47625">
            <a:solidFill>
              <a:schemeClr val="accent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endParaRPr lang="en-GB" sz="1224"/>
          </a:p>
        </p:txBody>
      </p:sp>
    </p:spTree>
    <p:extLst>
      <p:ext uri="{BB962C8B-B14F-4D97-AF65-F5344CB8AC3E}">
        <p14:creationId xmlns:p14="http://schemas.microsoft.com/office/powerpoint/2010/main" val="2545476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F7FAB68-F5DD-4B03-97E3-57EC2D27E600}"/>
              </a:ext>
            </a:extLst>
          </p:cNvPr>
          <p:cNvPicPr>
            <a:picLocks noChangeAspect="1"/>
          </p:cNvPicPr>
          <p:nvPr/>
        </p:nvPicPr>
        <p:blipFill>
          <a:blip r:embed="rId2"/>
          <a:stretch>
            <a:fillRect/>
          </a:stretch>
        </p:blipFill>
        <p:spPr>
          <a:xfrm>
            <a:off x="1569493" y="2090640"/>
            <a:ext cx="6005015" cy="2290507"/>
          </a:xfrm>
          <a:prstGeom prst="rect">
            <a:avLst/>
          </a:prstGeom>
        </p:spPr>
      </p:pic>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solidFill>
                  <a:schemeClr val="accent1"/>
                </a:solidFill>
                <a:latin typeface="Raleway" pitchFamily="50" charset="0"/>
                <a:ea typeface="Segoe UI Emoji" panose="020B0502040204020203" pitchFamily="34" charset="0"/>
              </a:rPr>
              <a:t>Viewing the data frame</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p:spPr>
        <p:txBody>
          <a:bodyPr/>
          <a:lstStyle/>
          <a:p>
            <a:pPr algn="ctr"/>
            <a:r>
              <a:rPr lang="en-GB" sz="2449" dirty="0">
                <a:latin typeface="Segoe UI Light" panose="020B0502040204020203" pitchFamily="34" charset="0"/>
                <a:ea typeface="Segoe UI Emoji" panose="020B0502040204020203" pitchFamily="34" charset="0"/>
              </a:rPr>
              <a:t>Click here to show the data frame in a new window* </a:t>
            </a:r>
          </a:p>
          <a:p>
            <a:pPr marL="732116"/>
            <a:endParaRPr lang="en-GB" sz="2449" dirty="0">
              <a:latin typeface="Segoe UI Light" panose="020B0502040204020203" pitchFamily="34" charset="0"/>
              <a:ea typeface="Segoe UI Emoji" panose="020B0502040204020203" pitchFamily="34" charset="0"/>
            </a:endParaRP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15</a:t>
            </a:fld>
            <a:endParaRPr lang="en-US"/>
          </a:p>
        </p:txBody>
      </p:sp>
      <p:sp>
        <p:nvSpPr>
          <p:cNvPr id="3" name="Oval 2">
            <a:extLst>
              <a:ext uri="{FF2B5EF4-FFF2-40B4-BE49-F238E27FC236}">
                <a16:creationId xmlns:a16="http://schemas.microsoft.com/office/drawing/2014/main" id="{7DA404C4-3F27-4E32-B990-B00ADB34963C}"/>
              </a:ext>
            </a:extLst>
          </p:cNvPr>
          <p:cNvSpPr/>
          <p:nvPr/>
        </p:nvSpPr>
        <p:spPr>
          <a:xfrm>
            <a:off x="1760351" y="2358403"/>
            <a:ext cx="438903" cy="271638"/>
          </a:xfrm>
          <a:prstGeom prst="ellipse">
            <a:avLst/>
          </a:prstGeom>
          <a:noFill/>
          <a:ln w="47625">
            <a:solidFill>
              <a:schemeClr val="accent3"/>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endParaRPr lang="en-GB" sz="1224"/>
          </a:p>
        </p:txBody>
      </p:sp>
      <p:cxnSp>
        <p:nvCxnSpPr>
          <p:cNvPr id="7" name="Connector: Curved 6">
            <a:extLst>
              <a:ext uri="{FF2B5EF4-FFF2-40B4-BE49-F238E27FC236}">
                <a16:creationId xmlns:a16="http://schemas.microsoft.com/office/drawing/2014/main" id="{1A52C839-575A-4E88-9A91-5AF98017A2D6}"/>
              </a:ext>
            </a:extLst>
          </p:cNvPr>
          <p:cNvCxnSpPr>
            <a:cxnSpLocks/>
          </p:cNvCxnSpPr>
          <p:nvPr/>
        </p:nvCxnSpPr>
        <p:spPr>
          <a:xfrm rot="5400000">
            <a:off x="1749968" y="2101440"/>
            <a:ext cx="601370" cy="88175"/>
          </a:xfrm>
          <a:prstGeom prst="curvedConnector3">
            <a:avLst>
              <a:gd name="adj1" fmla="val 50000"/>
            </a:avLst>
          </a:prstGeom>
          <a:ln>
            <a:headEnd type="none"/>
            <a:tailEnd type="triangle"/>
          </a:ln>
        </p:spPr>
        <p:style>
          <a:lnRef idx="3">
            <a:schemeClr val="accent3"/>
          </a:lnRef>
          <a:fillRef idx="0">
            <a:schemeClr val="accent3"/>
          </a:fillRef>
          <a:effectRef idx="2">
            <a:schemeClr val="accent3"/>
          </a:effectRef>
          <a:fontRef idx="minor">
            <a:schemeClr val="tx1"/>
          </a:fontRef>
        </p:style>
      </p:cxnSp>
      <p:sp>
        <p:nvSpPr>
          <p:cNvPr id="2" name="Rectangle 1">
            <a:extLst>
              <a:ext uri="{FF2B5EF4-FFF2-40B4-BE49-F238E27FC236}">
                <a16:creationId xmlns:a16="http://schemas.microsoft.com/office/drawing/2014/main" id="{FFBE31A5-80E9-47B1-BE6D-6B1369798C7C}"/>
              </a:ext>
            </a:extLst>
          </p:cNvPr>
          <p:cNvSpPr/>
          <p:nvPr/>
        </p:nvSpPr>
        <p:spPr>
          <a:xfrm>
            <a:off x="1869677" y="4700768"/>
            <a:ext cx="5090209" cy="301621"/>
          </a:xfrm>
          <a:prstGeom prst="rect">
            <a:avLst/>
          </a:prstGeom>
        </p:spPr>
        <p:txBody>
          <a:bodyPr wrap="square">
            <a:spAutoFit/>
          </a:bodyPr>
          <a:lstStyle/>
          <a:p>
            <a:pPr algn="ctr"/>
            <a:r>
              <a:rPr lang="en-GB" sz="1360" dirty="0">
                <a:latin typeface="Segoe UI Light" panose="020B0502040204020203" pitchFamily="34" charset="0"/>
                <a:ea typeface="Segoe UI Emoji" panose="020B0502040204020203" pitchFamily="34" charset="0"/>
              </a:rPr>
              <a:t>*Useful when using with multiple monitors</a:t>
            </a:r>
          </a:p>
        </p:txBody>
      </p:sp>
    </p:spTree>
    <p:extLst>
      <p:ext uri="{BB962C8B-B14F-4D97-AF65-F5344CB8AC3E}">
        <p14:creationId xmlns:p14="http://schemas.microsoft.com/office/powerpoint/2010/main" val="3976615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A8372A8-CEA8-4360-BAF8-BC5C4C23F286}"/>
              </a:ext>
            </a:extLst>
          </p:cNvPr>
          <p:cNvPicPr>
            <a:picLocks noChangeAspect="1"/>
          </p:cNvPicPr>
          <p:nvPr/>
        </p:nvPicPr>
        <p:blipFill>
          <a:blip r:embed="rId2"/>
          <a:stretch>
            <a:fillRect/>
          </a:stretch>
        </p:blipFill>
        <p:spPr>
          <a:xfrm>
            <a:off x="2272766" y="2324911"/>
            <a:ext cx="4598467" cy="2495264"/>
          </a:xfrm>
          <a:prstGeom prst="rect">
            <a:avLst/>
          </a:prstGeom>
        </p:spPr>
      </p:pic>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solidFill>
                  <a:schemeClr val="accent1"/>
                </a:solidFill>
                <a:latin typeface="Raleway" pitchFamily="50" charset="0"/>
                <a:ea typeface="Segoe UI Emoji" panose="020B0502040204020203" pitchFamily="34" charset="0"/>
              </a:rPr>
              <a:t>Viewing data: Option 2</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095628" y="1364511"/>
            <a:ext cx="6952742" cy="3386509"/>
          </a:xfrm>
        </p:spPr>
        <p:txBody>
          <a:bodyPr/>
          <a:lstStyle/>
          <a:p>
            <a:pPr algn="ctr"/>
            <a:r>
              <a:rPr lang="en-GB" sz="2449" dirty="0">
                <a:latin typeface="Segoe UI Light" panose="020B0502040204020203" pitchFamily="34" charset="0"/>
                <a:ea typeface="Segoe UI Emoji" panose="020B0502040204020203" pitchFamily="34" charset="0"/>
              </a:rPr>
              <a:t>Type the name of the dataset in editor/console, and run the line </a:t>
            </a:r>
            <a:r>
              <a:rPr lang="en-GB" dirty="0">
                <a:latin typeface="Segoe UI Light" panose="020B0502040204020203" pitchFamily="34" charset="0"/>
                <a:ea typeface="Segoe UI Emoji" panose="020B0502040204020203" pitchFamily="34" charset="0"/>
              </a:rPr>
              <a:t>(Ctrl + Enter)</a:t>
            </a:r>
            <a:r>
              <a:rPr lang="en-GB" sz="2449" dirty="0">
                <a:latin typeface="Segoe UI Light" panose="020B0502040204020203" pitchFamily="34" charset="0"/>
                <a:ea typeface="Segoe UI Emoji" panose="020B0502040204020203" pitchFamily="34" charset="0"/>
              </a:rPr>
              <a:t>.</a:t>
            </a:r>
          </a:p>
          <a:p>
            <a:pPr marL="732116"/>
            <a:endParaRPr lang="en-GB" sz="2449" dirty="0">
              <a:latin typeface="Segoe UI Light" panose="020B0502040204020203" pitchFamily="34" charset="0"/>
              <a:ea typeface="Segoe UI Emoji" panose="020B0502040204020203" pitchFamily="34" charset="0"/>
            </a:endParaRP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16</a:t>
            </a:fld>
            <a:endParaRPr lang="en-US"/>
          </a:p>
        </p:txBody>
      </p:sp>
      <p:sp>
        <p:nvSpPr>
          <p:cNvPr id="11" name="Rectangle 10">
            <a:extLst>
              <a:ext uri="{FF2B5EF4-FFF2-40B4-BE49-F238E27FC236}">
                <a16:creationId xmlns:a16="http://schemas.microsoft.com/office/drawing/2014/main" id="{5B055F44-CFFF-4A2D-95D9-FFEFB72EE978}"/>
              </a:ext>
            </a:extLst>
          </p:cNvPr>
          <p:cNvSpPr/>
          <p:nvPr/>
        </p:nvSpPr>
        <p:spPr>
          <a:xfrm>
            <a:off x="720938" y="2857535"/>
            <a:ext cx="1926518" cy="343492"/>
          </a:xfrm>
          <a:prstGeom prst="rect">
            <a:avLst/>
          </a:prstGeom>
        </p:spPr>
        <p:txBody>
          <a:bodyPr wrap="square">
            <a:spAutoFit/>
          </a:bodyPr>
          <a:lstStyle/>
          <a:p>
            <a:pPr algn="ctr"/>
            <a:r>
              <a:rPr lang="en-GB" sz="1632" dirty="0">
                <a:solidFill>
                  <a:schemeClr val="accent2">
                    <a:lumMod val="60000"/>
                    <a:lumOff val="40000"/>
                  </a:schemeClr>
                </a:solidFill>
                <a:latin typeface="Segoe Print" panose="02000600000000000000" pitchFamily="2" charset="0"/>
                <a:ea typeface="Segoe UI Emoji" panose="020B0502040204020203" pitchFamily="34" charset="0"/>
              </a:rPr>
              <a:t>Run </a:t>
            </a:r>
          </a:p>
        </p:txBody>
      </p:sp>
      <p:sp>
        <p:nvSpPr>
          <p:cNvPr id="16" name="Rectangle 15">
            <a:extLst>
              <a:ext uri="{FF2B5EF4-FFF2-40B4-BE49-F238E27FC236}">
                <a16:creationId xmlns:a16="http://schemas.microsoft.com/office/drawing/2014/main" id="{F3BB8629-CED6-4D3A-A7FD-A7796E198C81}"/>
              </a:ext>
            </a:extLst>
          </p:cNvPr>
          <p:cNvSpPr/>
          <p:nvPr/>
        </p:nvSpPr>
        <p:spPr>
          <a:xfrm>
            <a:off x="891281" y="3848089"/>
            <a:ext cx="1414140" cy="845809"/>
          </a:xfrm>
          <a:prstGeom prst="rect">
            <a:avLst/>
          </a:prstGeom>
        </p:spPr>
        <p:txBody>
          <a:bodyPr wrap="square">
            <a:spAutoFit/>
          </a:bodyPr>
          <a:lstStyle/>
          <a:p>
            <a:pPr algn="ctr"/>
            <a:r>
              <a:rPr lang="en-GB" sz="1632" dirty="0">
                <a:solidFill>
                  <a:schemeClr val="accent2">
                    <a:lumMod val="60000"/>
                    <a:lumOff val="40000"/>
                  </a:schemeClr>
                </a:solidFill>
                <a:latin typeface="Segoe Print" panose="02000600000000000000" pitchFamily="2" charset="0"/>
                <a:ea typeface="Segoe UI Emoji" panose="020B0502040204020203" pitchFamily="34" charset="0"/>
              </a:rPr>
              <a:t>Prints</a:t>
            </a:r>
          </a:p>
          <a:p>
            <a:pPr algn="ctr"/>
            <a:r>
              <a:rPr lang="en-GB" sz="1632" dirty="0">
                <a:solidFill>
                  <a:schemeClr val="accent2">
                    <a:lumMod val="60000"/>
                    <a:lumOff val="40000"/>
                  </a:schemeClr>
                </a:solidFill>
                <a:latin typeface="Segoe Print" panose="02000600000000000000" pitchFamily="2" charset="0"/>
                <a:ea typeface="Segoe UI Emoji" panose="020B0502040204020203" pitchFamily="34" charset="0"/>
              </a:rPr>
              <a:t>data frame to console </a:t>
            </a:r>
          </a:p>
        </p:txBody>
      </p:sp>
      <p:cxnSp>
        <p:nvCxnSpPr>
          <p:cNvPr id="17" name="Connector: Curved 16">
            <a:extLst>
              <a:ext uri="{FF2B5EF4-FFF2-40B4-BE49-F238E27FC236}">
                <a16:creationId xmlns:a16="http://schemas.microsoft.com/office/drawing/2014/main" id="{537EAFE1-2469-445C-AE59-9ECA0E3BC36B}"/>
              </a:ext>
            </a:extLst>
          </p:cNvPr>
          <p:cNvCxnSpPr>
            <a:cxnSpLocks/>
          </p:cNvCxnSpPr>
          <p:nvPr/>
        </p:nvCxnSpPr>
        <p:spPr>
          <a:xfrm>
            <a:off x="1515837" y="4668233"/>
            <a:ext cx="756929" cy="108831"/>
          </a:xfrm>
          <a:prstGeom prst="curvedConnector3">
            <a:avLst>
              <a:gd name="adj1" fmla="val -871"/>
            </a:avLst>
          </a:prstGeom>
          <a:ln>
            <a:solidFill>
              <a:schemeClr val="accent2"/>
            </a:solidFill>
            <a:headEnd type="none"/>
            <a:tailEnd type="triangle"/>
          </a:ln>
        </p:spPr>
        <p:style>
          <a:lnRef idx="1">
            <a:schemeClr val="accent3"/>
          </a:lnRef>
          <a:fillRef idx="0">
            <a:schemeClr val="accent3"/>
          </a:fillRef>
          <a:effectRef idx="0">
            <a:schemeClr val="accent3"/>
          </a:effectRef>
          <a:fontRef idx="minor">
            <a:schemeClr val="tx1"/>
          </a:fontRef>
        </p:style>
      </p:cxnSp>
      <p:cxnSp>
        <p:nvCxnSpPr>
          <p:cNvPr id="15" name="Connector: Curved 14">
            <a:extLst>
              <a:ext uri="{FF2B5EF4-FFF2-40B4-BE49-F238E27FC236}">
                <a16:creationId xmlns:a16="http://schemas.microsoft.com/office/drawing/2014/main" id="{6FD26346-595E-4E4D-912B-0F6F75C0EC0A}"/>
              </a:ext>
            </a:extLst>
          </p:cNvPr>
          <p:cNvCxnSpPr>
            <a:cxnSpLocks/>
          </p:cNvCxnSpPr>
          <p:nvPr/>
        </p:nvCxnSpPr>
        <p:spPr>
          <a:xfrm>
            <a:off x="2032674" y="3014558"/>
            <a:ext cx="545496" cy="8639"/>
          </a:xfrm>
          <a:prstGeom prst="curvedConnector3">
            <a:avLst>
              <a:gd name="adj1" fmla="val 50000"/>
            </a:avLst>
          </a:prstGeom>
          <a:ln>
            <a:solidFill>
              <a:schemeClr val="accent2"/>
            </a:solidFill>
            <a:headEnd type="none"/>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75888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3"/>
            <a:ext cx="6367012" cy="1922725"/>
          </a:xfrm>
        </p:spPr>
        <p:txBody>
          <a:bodyPr/>
          <a:lstStyle/>
          <a:p>
            <a:pPr algn="ctr"/>
            <a:r>
              <a:rPr lang="en-GB" sz="3673" b="0" dirty="0">
                <a:latin typeface="Raleway" pitchFamily="50" charset="0"/>
                <a:ea typeface="Segoe UI Emoji" panose="020B0502040204020203" pitchFamily="34" charset="0"/>
              </a:rPr>
              <a:t>Q1. How many sites?</a:t>
            </a:r>
            <a:br>
              <a:rPr lang="en-GB" sz="3673" b="0" dirty="0">
                <a:latin typeface="Raleway" pitchFamily="50" charset="0"/>
                <a:ea typeface="Segoe UI Emoji" panose="020B0502040204020203" pitchFamily="34" charset="0"/>
              </a:rPr>
            </a:br>
            <a:br>
              <a:rPr lang="en-GB" sz="3673" b="0" dirty="0">
                <a:latin typeface="Raleway" pitchFamily="50" charset="0"/>
                <a:ea typeface="Segoe UI Emoji" panose="020B0502040204020203" pitchFamily="34" charset="0"/>
              </a:rPr>
            </a:br>
            <a:r>
              <a:rPr lang="en-GB" sz="3673" b="0" dirty="0">
                <a:latin typeface="Raleway" pitchFamily="50" charset="0"/>
                <a:ea typeface="Segoe UI Emoji" panose="020B0502040204020203" pitchFamily="34" charset="0"/>
              </a:rPr>
              <a:t>Q2. Do we understand the variable names?</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p:spPr>
        <p:txBody>
          <a:bodyPr/>
          <a:lstStyle/>
          <a:p>
            <a:pPr marL="732116"/>
            <a:endParaRPr lang="en-GB" sz="2449" dirty="0">
              <a:latin typeface="Segoe UI Light" panose="020B0502040204020203" pitchFamily="34" charset="0"/>
              <a:ea typeface="Segoe UI Emoji" panose="020B0502040204020203" pitchFamily="34" charset="0"/>
            </a:endParaRPr>
          </a:p>
          <a:p>
            <a:pPr marL="732116"/>
            <a:endParaRPr lang="en-GB" sz="2449" dirty="0">
              <a:latin typeface="Segoe UI Light" panose="020B0502040204020203" pitchFamily="34" charset="0"/>
              <a:ea typeface="Segoe UI Emoji" panose="020B0502040204020203" pitchFamily="34" charset="0"/>
            </a:endParaRPr>
          </a:p>
          <a:p>
            <a:pPr marL="732116"/>
            <a:endParaRPr lang="en-GB" sz="2449" dirty="0">
              <a:latin typeface="Segoe UI Light" panose="020B0502040204020203" pitchFamily="34" charset="0"/>
              <a:ea typeface="Segoe UI Emoji" panose="020B0502040204020203" pitchFamily="34" charset="0"/>
            </a:endParaRPr>
          </a:p>
          <a:p>
            <a:pPr marL="732116"/>
            <a:endParaRPr lang="en-GB" sz="2449" dirty="0">
              <a:latin typeface="Segoe UI Light" panose="020B0502040204020203" pitchFamily="34" charset="0"/>
              <a:ea typeface="Segoe UI Emoji" panose="020B0502040204020203" pitchFamily="34" charset="0"/>
            </a:endParaRPr>
          </a:p>
          <a:p>
            <a:pPr marL="732116"/>
            <a:endParaRPr lang="en-GB" sz="2449" dirty="0">
              <a:latin typeface="Segoe UI Light" panose="020B0502040204020203" pitchFamily="34" charset="0"/>
              <a:ea typeface="Segoe UI Emoji" panose="020B0502040204020203" pitchFamily="34" charset="0"/>
            </a:endParaRPr>
          </a:p>
          <a:p>
            <a:pPr marL="732116"/>
            <a:endParaRPr lang="en-GB" sz="2449" dirty="0">
              <a:latin typeface="Segoe UI Light" panose="020B0502040204020203" pitchFamily="34" charset="0"/>
              <a:ea typeface="Segoe UI Emoji" panose="020B0502040204020203" pitchFamily="34" charset="0"/>
            </a:endParaRPr>
          </a:p>
          <a:p>
            <a:pPr marL="732116"/>
            <a:endParaRPr lang="en-GB" sz="2449" dirty="0">
              <a:latin typeface="Segoe UI Light" panose="020B0502040204020203" pitchFamily="34" charset="0"/>
              <a:ea typeface="Segoe UI Emoji" panose="020B0502040204020203" pitchFamily="34" charset="0"/>
            </a:endParaRP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17</a:t>
            </a:fld>
            <a:endParaRPr lang="en-US"/>
          </a:p>
        </p:txBody>
      </p:sp>
      <p:sp>
        <p:nvSpPr>
          <p:cNvPr id="7" name="Rectangle 6">
            <a:extLst>
              <a:ext uri="{FF2B5EF4-FFF2-40B4-BE49-F238E27FC236}">
                <a16:creationId xmlns:a16="http://schemas.microsoft.com/office/drawing/2014/main" id="{B58C8352-AA0F-4D4E-B2CC-405473CE40EC}"/>
              </a:ext>
            </a:extLst>
          </p:cNvPr>
          <p:cNvSpPr/>
          <p:nvPr/>
        </p:nvSpPr>
        <p:spPr>
          <a:xfrm>
            <a:off x="2724680" y="2883526"/>
            <a:ext cx="3694641" cy="427361"/>
          </a:xfrm>
          <a:prstGeom prst="rect">
            <a:avLst/>
          </a:prstGeom>
        </p:spPr>
        <p:txBody>
          <a:bodyPr wrap="square">
            <a:spAutoFit/>
          </a:bodyPr>
          <a:lstStyle/>
          <a:p>
            <a:pPr algn="ctr"/>
            <a:r>
              <a:rPr lang="en-GB" sz="2177" dirty="0">
                <a:solidFill>
                  <a:schemeClr val="accent1"/>
                </a:solidFill>
                <a:latin typeface="Segoe Print" panose="02000600000000000000" pitchFamily="2" charset="0"/>
                <a:ea typeface="Segoe UI Emoji" panose="020B0502040204020203" pitchFamily="34" charset="0"/>
              </a:rPr>
              <a:t>(and what they mean)</a:t>
            </a:r>
          </a:p>
        </p:txBody>
      </p:sp>
    </p:spTree>
    <p:extLst>
      <p:ext uri="{BB962C8B-B14F-4D97-AF65-F5344CB8AC3E}">
        <p14:creationId xmlns:p14="http://schemas.microsoft.com/office/powerpoint/2010/main" val="3831650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3"/>
            <a:ext cx="6367012" cy="1933983"/>
          </a:xfrm>
        </p:spPr>
        <p:txBody>
          <a:bodyPr/>
          <a:lstStyle/>
          <a:p>
            <a:pPr algn="ctr"/>
            <a:r>
              <a:rPr lang="en-GB" sz="3673" b="0" dirty="0">
                <a:latin typeface="Raleway" pitchFamily="50" charset="0"/>
                <a:ea typeface="Segoe UI Emoji" panose="020B0502040204020203" pitchFamily="34" charset="0"/>
              </a:rPr>
              <a:t>Q1. How many sites?</a:t>
            </a:r>
            <a:br>
              <a:rPr lang="en-GB" sz="3673" b="0" dirty="0">
                <a:latin typeface="Raleway" pitchFamily="50" charset="0"/>
                <a:ea typeface="Segoe UI Emoji" panose="020B0502040204020203" pitchFamily="34" charset="0"/>
              </a:rPr>
            </a:br>
            <a:br>
              <a:rPr lang="en-GB" sz="3673" b="0" dirty="0">
                <a:latin typeface="Raleway" pitchFamily="50" charset="0"/>
                <a:ea typeface="Segoe UI Emoji" panose="020B0502040204020203" pitchFamily="34" charset="0"/>
              </a:rPr>
            </a:br>
            <a:r>
              <a:rPr lang="en-GB" sz="3673" b="0" dirty="0">
                <a:latin typeface="Raleway" pitchFamily="50" charset="0"/>
                <a:ea typeface="Segoe UI Emoji" panose="020B0502040204020203" pitchFamily="34" charset="0"/>
              </a:rPr>
              <a:t>Q2. Do we understand the variable names?</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p:spPr>
        <p:txBody>
          <a:bodyPr/>
          <a:lstStyle/>
          <a:p>
            <a:pPr marL="732116"/>
            <a:endParaRPr lang="en-GB" sz="2449" dirty="0">
              <a:latin typeface="Segoe UI Light" panose="020B0502040204020203" pitchFamily="34" charset="0"/>
              <a:ea typeface="Segoe UI Emoji" panose="020B0502040204020203" pitchFamily="34" charset="0"/>
            </a:endParaRPr>
          </a:p>
          <a:p>
            <a:pPr marL="732116"/>
            <a:endParaRPr lang="en-GB" sz="2449" dirty="0">
              <a:latin typeface="Segoe UI Light" panose="020B0502040204020203" pitchFamily="34" charset="0"/>
              <a:ea typeface="Segoe UI Emoji" panose="020B0502040204020203" pitchFamily="34" charset="0"/>
            </a:endParaRPr>
          </a:p>
          <a:p>
            <a:pPr marL="732116"/>
            <a:endParaRPr lang="en-GB" sz="2449" dirty="0">
              <a:latin typeface="Segoe UI Light" panose="020B0502040204020203" pitchFamily="34" charset="0"/>
              <a:ea typeface="Segoe UI Emoji" panose="020B0502040204020203" pitchFamily="34" charset="0"/>
            </a:endParaRPr>
          </a:p>
          <a:p>
            <a:pPr marL="732116"/>
            <a:endParaRPr lang="en-GB" sz="2449" dirty="0">
              <a:latin typeface="Segoe UI Light" panose="020B0502040204020203" pitchFamily="34" charset="0"/>
              <a:ea typeface="Segoe UI Emoji" panose="020B0502040204020203" pitchFamily="34" charset="0"/>
            </a:endParaRPr>
          </a:p>
          <a:p>
            <a:pPr marL="732116"/>
            <a:endParaRPr lang="en-GB" sz="2449" dirty="0">
              <a:latin typeface="Segoe UI Light" panose="020B0502040204020203" pitchFamily="34" charset="0"/>
              <a:ea typeface="Segoe UI Emoji" panose="020B0502040204020203" pitchFamily="34" charset="0"/>
            </a:endParaRPr>
          </a:p>
          <a:p>
            <a:pPr marL="732116"/>
            <a:endParaRPr lang="en-GB" sz="2449" dirty="0">
              <a:latin typeface="Segoe UI Light" panose="020B0502040204020203" pitchFamily="34" charset="0"/>
              <a:ea typeface="Segoe UI Emoji" panose="020B0502040204020203" pitchFamily="34" charset="0"/>
            </a:endParaRPr>
          </a:p>
          <a:p>
            <a:pPr marL="732116"/>
            <a:endParaRPr lang="en-GB" sz="2449" dirty="0">
              <a:latin typeface="Segoe UI Light" panose="020B0502040204020203" pitchFamily="34" charset="0"/>
              <a:ea typeface="Segoe UI Emoji" panose="020B0502040204020203" pitchFamily="34" charset="0"/>
            </a:endParaRP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18</a:t>
            </a:fld>
            <a:endParaRPr lang="en-US"/>
          </a:p>
        </p:txBody>
      </p:sp>
      <p:graphicFrame>
        <p:nvGraphicFramePr>
          <p:cNvPr id="2" name="Table 1">
            <a:extLst>
              <a:ext uri="{FF2B5EF4-FFF2-40B4-BE49-F238E27FC236}">
                <a16:creationId xmlns:a16="http://schemas.microsoft.com/office/drawing/2014/main" id="{4ABD1941-E1D0-4BA0-AEEB-FC7F7CCB8CAE}"/>
              </a:ext>
            </a:extLst>
          </p:cNvPr>
          <p:cNvGraphicFramePr>
            <a:graphicFrameLocks noGrp="1"/>
          </p:cNvGraphicFramePr>
          <p:nvPr/>
        </p:nvGraphicFramePr>
        <p:xfrm>
          <a:off x="1405232" y="3694861"/>
          <a:ext cx="6333537" cy="563269"/>
        </p:xfrm>
        <a:graphic>
          <a:graphicData uri="http://schemas.openxmlformats.org/drawingml/2006/table">
            <a:tbl>
              <a:tblPr firstRow="1" bandRow="1">
                <a:tableStyleId>{5940675A-B579-460E-94D1-54222C63F5DA}</a:tableStyleId>
              </a:tblPr>
              <a:tblGrid>
                <a:gridCol w="640451">
                  <a:extLst>
                    <a:ext uri="{9D8B030D-6E8A-4147-A177-3AD203B41FA5}">
                      <a16:colId xmlns:a16="http://schemas.microsoft.com/office/drawing/2014/main" val="1921121273"/>
                    </a:ext>
                  </a:extLst>
                </a:gridCol>
                <a:gridCol w="1858639">
                  <a:extLst>
                    <a:ext uri="{9D8B030D-6E8A-4147-A177-3AD203B41FA5}">
                      <a16:colId xmlns:a16="http://schemas.microsoft.com/office/drawing/2014/main" val="1452467608"/>
                    </a:ext>
                  </a:extLst>
                </a:gridCol>
                <a:gridCol w="1836425">
                  <a:extLst>
                    <a:ext uri="{9D8B030D-6E8A-4147-A177-3AD203B41FA5}">
                      <a16:colId xmlns:a16="http://schemas.microsoft.com/office/drawing/2014/main" val="3780883495"/>
                    </a:ext>
                  </a:extLst>
                </a:gridCol>
                <a:gridCol w="1184790">
                  <a:extLst>
                    <a:ext uri="{9D8B030D-6E8A-4147-A177-3AD203B41FA5}">
                      <a16:colId xmlns:a16="http://schemas.microsoft.com/office/drawing/2014/main" val="3006906236"/>
                    </a:ext>
                  </a:extLst>
                </a:gridCol>
                <a:gridCol w="813232">
                  <a:extLst>
                    <a:ext uri="{9D8B030D-6E8A-4147-A177-3AD203B41FA5}">
                      <a16:colId xmlns:a16="http://schemas.microsoft.com/office/drawing/2014/main" val="637616291"/>
                    </a:ext>
                  </a:extLst>
                </a:gridCol>
              </a:tblGrid>
              <a:tr h="311007">
                <a:tc>
                  <a:txBody>
                    <a:bodyPr/>
                    <a:lstStyle/>
                    <a:p>
                      <a:r>
                        <a:rPr lang="en-GB" sz="1600" dirty="0">
                          <a:latin typeface="Consolas" panose="020B0609020204030204" pitchFamily="49" charset="0"/>
                        </a:rPr>
                        <a:t>site</a:t>
                      </a:r>
                    </a:p>
                  </a:txBody>
                  <a:tcPr marL="62201" marR="62201" marT="31101" marB="3110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r>
                        <a:rPr lang="en-GB" sz="1600" dirty="0">
                          <a:latin typeface="Consolas" panose="020B0609020204030204" pitchFamily="49" charset="0"/>
                        </a:rPr>
                        <a:t>attendance2018</a:t>
                      </a:r>
                    </a:p>
                  </a:txBody>
                  <a:tcPr marL="62201" marR="62201" marT="31101" marB="3110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r>
                        <a:rPr lang="en-GB" sz="1600" dirty="0" err="1">
                          <a:latin typeface="Consolas" panose="020B0609020204030204" pitchFamily="49" charset="0"/>
                        </a:rPr>
                        <a:t>staff_increase</a:t>
                      </a:r>
                      <a:endParaRPr lang="en-GB" sz="1600" dirty="0">
                        <a:latin typeface="Consolas" panose="020B0609020204030204" pitchFamily="49" charset="0"/>
                      </a:endParaRPr>
                    </a:p>
                  </a:txBody>
                  <a:tcPr marL="62201" marR="62201" marT="31101" marB="3110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r>
                        <a:rPr lang="en-GB" sz="1600" dirty="0" err="1">
                          <a:latin typeface="Consolas" panose="020B0609020204030204" pitchFamily="49" charset="0"/>
                        </a:rPr>
                        <a:t>dcubicles</a:t>
                      </a:r>
                      <a:endParaRPr lang="en-GB" sz="1600" dirty="0">
                        <a:latin typeface="Consolas" panose="020B0609020204030204" pitchFamily="49" charset="0"/>
                      </a:endParaRPr>
                    </a:p>
                  </a:txBody>
                  <a:tcPr marL="62201" marR="62201" marT="31101" marB="3110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r>
                        <a:rPr lang="en-GB" sz="1600" dirty="0" err="1">
                          <a:latin typeface="Consolas" panose="020B0609020204030204" pitchFamily="49" charset="0"/>
                        </a:rPr>
                        <a:t>dwait</a:t>
                      </a:r>
                      <a:endParaRPr lang="en-GB" sz="1600" dirty="0">
                        <a:latin typeface="Consolas" panose="020B0609020204030204" pitchFamily="49" charset="0"/>
                      </a:endParaRPr>
                    </a:p>
                  </a:txBody>
                  <a:tcPr marL="62201" marR="62201" marT="31101" marB="3110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3219757490"/>
                  </a:ext>
                </a:extLst>
              </a:tr>
              <a:tr h="252262">
                <a:tc>
                  <a:txBody>
                    <a:bodyPr/>
                    <a:lstStyle/>
                    <a:p>
                      <a:endParaRPr lang="en-GB" sz="1200" dirty="0"/>
                    </a:p>
                  </a:txBody>
                  <a:tcPr marL="62201" marR="62201" marT="31101" marB="31101">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GB" sz="1200" dirty="0"/>
                    </a:p>
                  </a:txBody>
                  <a:tcPr marL="62201" marR="62201" marT="31101" marB="31101">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GB" sz="1200" dirty="0"/>
                    </a:p>
                  </a:txBody>
                  <a:tcPr marL="62201" marR="62201" marT="31101" marB="31101">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GB" sz="1200" dirty="0"/>
                    </a:p>
                  </a:txBody>
                  <a:tcPr marL="62201" marR="62201" marT="31101" marB="31101">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GB" sz="1200" dirty="0"/>
                    </a:p>
                  </a:txBody>
                  <a:tcPr marL="62201" marR="62201" marT="31101" marB="31101">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047607954"/>
                  </a:ext>
                </a:extLst>
              </a:tr>
            </a:tbl>
          </a:graphicData>
        </a:graphic>
      </p:graphicFrame>
      <p:sp>
        <p:nvSpPr>
          <p:cNvPr id="8" name="Rectangle 7">
            <a:extLst>
              <a:ext uri="{FF2B5EF4-FFF2-40B4-BE49-F238E27FC236}">
                <a16:creationId xmlns:a16="http://schemas.microsoft.com/office/drawing/2014/main" id="{CC677CC3-0822-4161-A4E9-FA8CF983C8A6}"/>
              </a:ext>
            </a:extLst>
          </p:cNvPr>
          <p:cNvSpPr/>
          <p:nvPr/>
        </p:nvSpPr>
        <p:spPr>
          <a:xfrm>
            <a:off x="1033907" y="3139726"/>
            <a:ext cx="1414140" cy="343492"/>
          </a:xfrm>
          <a:prstGeom prst="rect">
            <a:avLst/>
          </a:prstGeom>
        </p:spPr>
        <p:txBody>
          <a:bodyPr wrap="square">
            <a:spAutoFit/>
          </a:bodyPr>
          <a:lstStyle/>
          <a:p>
            <a:pPr algn="ctr"/>
            <a:r>
              <a:rPr lang="en-GB" sz="1632" dirty="0">
                <a:solidFill>
                  <a:schemeClr val="accent1"/>
                </a:solidFill>
                <a:latin typeface="Segoe Print" panose="02000600000000000000" pitchFamily="2" charset="0"/>
                <a:ea typeface="Segoe UI Emoji" panose="020B0502040204020203" pitchFamily="34" charset="0"/>
              </a:rPr>
              <a:t>id</a:t>
            </a:r>
          </a:p>
        </p:txBody>
      </p:sp>
      <p:sp>
        <p:nvSpPr>
          <p:cNvPr id="9" name="Rectangle 8">
            <a:extLst>
              <a:ext uri="{FF2B5EF4-FFF2-40B4-BE49-F238E27FC236}">
                <a16:creationId xmlns:a16="http://schemas.microsoft.com/office/drawing/2014/main" id="{5E552AD6-051F-4305-9B7C-FCE6959FB2CB}"/>
              </a:ext>
            </a:extLst>
          </p:cNvPr>
          <p:cNvSpPr/>
          <p:nvPr/>
        </p:nvSpPr>
        <p:spPr>
          <a:xfrm>
            <a:off x="5045632" y="2876864"/>
            <a:ext cx="2990645" cy="594650"/>
          </a:xfrm>
          <a:prstGeom prst="rect">
            <a:avLst/>
          </a:prstGeom>
        </p:spPr>
        <p:txBody>
          <a:bodyPr wrap="square">
            <a:spAutoFit/>
          </a:bodyPr>
          <a:lstStyle/>
          <a:p>
            <a:pPr algn="ctr"/>
            <a:r>
              <a:rPr lang="en-GB" sz="1632" dirty="0">
                <a:solidFill>
                  <a:schemeClr val="accent1"/>
                </a:solidFill>
                <a:latin typeface="Segoe Print" panose="02000600000000000000" pitchFamily="2" charset="0"/>
                <a:ea typeface="Segoe UI Emoji" panose="020B0502040204020203" pitchFamily="34" charset="0"/>
              </a:rPr>
              <a:t>difference in average ____ from 2017 to 2018</a:t>
            </a:r>
          </a:p>
        </p:txBody>
      </p:sp>
      <p:sp>
        <p:nvSpPr>
          <p:cNvPr id="3" name="Left Brace 2">
            <a:extLst>
              <a:ext uri="{FF2B5EF4-FFF2-40B4-BE49-F238E27FC236}">
                <a16:creationId xmlns:a16="http://schemas.microsoft.com/office/drawing/2014/main" id="{B411A595-4996-483F-8A94-718756911D6A}"/>
              </a:ext>
            </a:extLst>
          </p:cNvPr>
          <p:cNvSpPr/>
          <p:nvPr/>
        </p:nvSpPr>
        <p:spPr>
          <a:xfrm rot="5400000">
            <a:off x="6508159" y="2842038"/>
            <a:ext cx="261892" cy="1443752"/>
          </a:xfrm>
          <a:prstGeom prst="leftBrace">
            <a:avLst>
              <a:gd name="adj1" fmla="val 58831"/>
              <a:gd name="adj2" fmla="val 50921"/>
            </a:avLst>
          </a:prstGeom>
          <a:ln w="19050" cap="sq">
            <a:solidFill>
              <a:schemeClr val="accent5"/>
            </a:solidFill>
            <a:headEnd type="non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sz="1224"/>
          </a:p>
        </p:txBody>
      </p:sp>
      <p:cxnSp>
        <p:nvCxnSpPr>
          <p:cNvPr id="10" name="Connector: Curved 9">
            <a:extLst>
              <a:ext uri="{FF2B5EF4-FFF2-40B4-BE49-F238E27FC236}">
                <a16:creationId xmlns:a16="http://schemas.microsoft.com/office/drawing/2014/main" id="{8514637F-83AD-4CE3-86A6-4E2267F1CE9A}"/>
              </a:ext>
            </a:extLst>
          </p:cNvPr>
          <p:cNvCxnSpPr>
            <a:cxnSpLocks/>
          </p:cNvCxnSpPr>
          <p:nvPr/>
        </p:nvCxnSpPr>
        <p:spPr>
          <a:xfrm rot="5400000">
            <a:off x="1598323" y="3576906"/>
            <a:ext cx="277515" cy="8639"/>
          </a:xfrm>
          <a:prstGeom prst="curvedConnector3">
            <a:avLst>
              <a:gd name="adj1" fmla="val 50000"/>
            </a:avLst>
          </a:prstGeom>
          <a:ln>
            <a:solidFill>
              <a:srgbClr val="00B050"/>
            </a:solidFill>
            <a:headEnd type="none"/>
            <a:tailEnd type="triangle"/>
          </a:ln>
        </p:spPr>
        <p:style>
          <a:lnRef idx="1">
            <a:schemeClr val="accent3"/>
          </a:lnRef>
          <a:fillRef idx="0">
            <a:schemeClr val="accent3"/>
          </a:fillRef>
          <a:effectRef idx="0">
            <a:schemeClr val="accent3"/>
          </a:effectRef>
          <a:fontRef idx="minor">
            <a:schemeClr val="tx1"/>
          </a:fontRef>
        </p:style>
      </p:cxnSp>
      <p:sp>
        <p:nvSpPr>
          <p:cNvPr id="14" name="Rectangle 13">
            <a:extLst>
              <a:ext uri="{FF2B5EF4-FFF2-40B4-BE49-F238E27FC236}">
                <a16:creationId xmlns:a16="http://schemas.microsoft.com/office/drawing/2014/main" id="{3BF47D6B-AA06-4E06-9D6A-42974FA70242}"/>
              </a:ext>
            </a:extLst>
          </p:cNvPr>
          <p:cNvSpPr/>
          <p:nvPr/>
        </p:nvSpPr>
        <p:spPr>
          <a:xfrm>
            <a:off x="3684303" y="4472273"/>
            <a:ext cx="2966016" cy="845809"/>
          </a:xfrm>
          <a:prstGeom prst="rect">
            <a:avLst/>
          </a:prstGeom>
        </p:spPr>
        <p:txBody>
          <a:bodyPr wrap="square">
            <a:spAutoFit/>
          </a:bodyPr>
          <a:lstStyle/>
          <a:p>
            <a:pPr algn="ctr"/>
            <a:r>
              <a:rPr lang="en-GB" sz="1632" dirty="0">
                <a:solidFill>
                  <a:schemeClr val="accent1"/>
                </a:solidFill>
                <a:latin typeface="Segoe Print" panose="02000600000000000000" pitchFamily="2" charset="0"/>
                <a:ea typeface="Segoe UI Emoji" panose="020B0502040204020203" pitchFamily="34" charset="0"/>
              </a:rPr>
              <a:t>Did # staff increase between 2017 and 2018</a:t>
            </a:r>
          </a:p>
          <a:p>
            <a:pPr algn="ctr"/>
            <a:r>
              <a:rPr lang="en-GB" sz="1632" dirty="0">
                <a:solidFill>
                  <a:schemeClr val="accent2">
                    <a:lumMod val="60000"/>
                    <a:lumOff val="40000"/>
                  </a:schemeClr>
                </a:solidFill>
                <a:latin typeface="Segoe Print" panose="02000600000000000000" pitchFamily="2" charset="0"/>
                <a:ea typeface="Segoe UI Emoji" panose="020B0502040204020203" pitchFamily="34" charset="0"/>
              </a:rPr>
              <a:t> </a:t>
            </a:r>
          </a:p>
        </p:txBody>
      </p:sp>
      <p:cxnSp>
        <p:nvCxnSpPr>
          <p:cNvPr id="15" name="Connector: Curved 14">
            <a:extLst>
              <a:ext uri="{FF2B5EF4-FFF2-40B4-BE49-F238E27FC236}">
                <a16:creationId xmlns:a16="http://schemas.microsoft.com/office/drawing/2014/main" id="{EA8CAD8A-6161-4BD0-AAD7-A7534A46F7F5}"/>
              </a:ext>
            </a:extLst>
          </p:cNvPr>
          <p:cNvCxnSpPr>
            <a:cxnSpLocks/>
          </p:cNvCxnSpPr>
          <p:nvPr/>
        </p:nvCxnSpPr>
        <p:spPr>
          <a:xfrm rot="5400000" flipH="1" flipV="1">
            <a:off x="4547602" y="4237307"/>
            <a:ext cx="327715" cy="8639"/>
          </a:xfrm>
          <a:prstGeom prst="curvedConnector3">
            <a:avLst>
              <a:gd name="adj1" fmla="val 50000"/>
            </a:avLst>
          </a:prstGeom>
          <a:ln>
            <a:solidFill>
              <a:srgbClr val="00B050"/>
            </a:solidFill>
            <a:headEnd type="none"/>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102431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3"/>
            <a:ext cx="6367012" cy="3596240"/>
          </a:xfrm>
        </p:spPr>
        <p:txBody>
          <a:bodyPr/>
          <a:lstStyle/>
          <a:p>
            <a:pPr algn="ctr"/>
            <a:r>
              <a:rPr lang="en-GB" sz="3673" b="0" dirty="0">
                <a:latin typeface="Raleway" pitchFamily="50" charset="0"/>
                <a:ea typeface="Segoe UI Emoji" panose="020B0502040204020203" pitchFamily="34" charset="0"/>
              </a:rPr>
              <a:t>“The simple graph has bought more information to the data analyst’s mind than any other device”</a:t>
            </a:r>
            <a:br>
              <a:rPr lang="en-GB" sz="3673" b="0" dirty="0">
                <a:latin typeface="Raleway" pitchFamily="50" charset="0"/>
                <a:ea typeface="Segoe UI Emoji" panose="020B0502040204020203" pitchFamily="34" charset="0"/>
              </a:rPr>
            </a:br>
            <a:br>
              <a:rPr lang="en-GB" sz="3673" b="0" dirty="0">
                <a:latin typeface="Raleway" pitchFamily="50" charset="0"/>
                <a:ea typeface="Segoe UI Emoji" panose="020B0502040204020203" pitchFamily="34" charset="0"/>
              </a:rPr>
            </a:br>
            <a:r>
              <a:rPr lang="en-GB" sz="3673" b="0" dirty="0">
                <a:solidFill>
                  <a:schemeClr val="accent1"/>
                </a:solidFill>
                <a:latin typeface="Raleway Thin" panose="020B0203030101060003" pitchFamily="34" charset="0"/>
                <a:ea typeface="Segoe UI Emoji" panose="020B0502040204020203" pitchFamily="34" charset="0"/>
              </a:rPr>
              <a:t> John Tukey</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p:spPr>
        <p:txBody>
          <a:bodyPr/>
          <a:lstStyle/>
          <a:p>
            <a:pPr marL="732116"/>
            <a:endParaRPr lang="en-GB" sz="2449" dirty="0">
              <a:latin typeface="Segoe UI Light" panose="020B0502040204020203" pitchFamily="34" charset="0"/>
              <a:ea typeface="Segoe UI Emoji" panose="020B0502040204020203" pitchFamily="34" charset="0"/>
            </a:endParaRPr>
          </a:p>
          <a:p>
            <a:pPr marL="732116"/>
            <a:endParaRPr lang="en-GB" sz="2449" dirty="0">
              <a:latin typeface="Segoe UI Light" panose="020B0502040204020203" pitchFamily="34" charset="0"/>
              <a:ea typeface="Segoe UI Emoji" panose="020B0502040204020203" pitchFamily="34" charset="0"/>
            </a:endParaRPr>
          </a:p>
          <a:p>
            <a:pPr marL="732116"/>
            <a:endParaRPr lang="en-GB" sz="2449" dirty="0">
              <a:latin typeface="Segoe UI Light" panose="020B0502040204020203" pitchFamily="34" charset="0"/>
              <a:ea typeface="Segoe UI Emoji" panose="020B0502040204020203" pitchFamily="34" charset="0"/>
            </a:endParaRPr>
          </a:p>
          <a:p>
            <a:pPr marL="732116"/>
            <a:endParaRPr lang="en-GB" sz="2449" dirty="0">
              <a:latin typeface="Segoe UI Light" panose="020B0502040204020203" pitchFamily="34" charset="0"/>
              <a:ea typeface="Segoe UI Emoji" panose="020B0502040204020203" pitchFamily="34" charset="0"/>
            </a:endParaRPr>
          </a:p>
          <a:p>
            <a:pPr marL="732116"/>
            <a:endParaRPr lang="en-GB" sz="2449" dirty="0">
              <a:latin typeface="Segoe UI Light" panose="020B0502040204020203" pitchFamily="34" charset="0"/>
              <a:ea typeface="Segoe UI Emoji" panose="020B0502040204020203" pitchFamily="34" charset="0"/>
            </a:endParaRPr>
          </a:p>
          <a:p>
            <a:pPr marL="732116"/>
            <a:endParaRPr lang="en-GB" sz="2449" dirty="0">
              <a:latin typeface="Segoe UI Light" panose="020B0502040204020203" pitchFamily="34" charset="0"/>
              <a:ea typeface="Segoe UI Emoji" panose="020B0502040204020203" pitchFamily="34" charset="0"/>
            </a:endParaRP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19</a:t>
            </a:fld>
            <a:endParaRPr lang="en-US"/>
          </a:p>
        </p:txBody>
      </p:sp>
    </p:spTree>
    <p:extLst>
      <p:ext uri="{BB962C8B-B14F-4D97-AF65-F5344CB8AC3E}">
        <p14:creationId xmlns:p14="http://schemas.microsoft.com/office/powerpoint/2010/main" val="3408609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547684"/>
          </a:xfrm>
        </p:spPr>
        <p:txBody>
          <a:bodyPr/>
          <a:lstStyle/>
          <a:p>
            <a:pPr algn="ctr"/>
            <a:r>
              <a:rPr lang="en-GB" sz="3673" b="0" dirty="0">
                <a:solidFill>
                  <a:schemeClr val="tx2">
                    <a:lumMod val="25000"/>
                    <a:lumOff val="75000"/>
                  </a:schemeClr>
                </a:solidFill>
                <a:latin typeface="Raleway" pitchFamily="50" charset="0"/>
                <a:ea typeface="Segoe UI Emoji" panose="020B0502040204020203" pitchFamily="34" charset="0"/>
              </a:rPr>
              <a:t> </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p:spPr>
        <p:txBody>
          <a:bodyPr/>
          <a:lstStyle/>
          <a:p>
            <a:pPr marL="732116"/>
            <a:endParaRPr lang="en-GB" sz="2449" dirty="0">
              <a:latin typeface="Segoe UI Light" panose="020B0502040204020203" pitchFamily="34" charset="0"/>
              <a:ea typeface="Segoe UI Emoji" panose="020B0502040204020203" pitchFamily="34" charset="0"/>
            </a:endParaRPr>
          </a:p>
          <a:p>
            <a:pPr marL="732116"/>
            <a:endParaRPr lang="en-GB" sz="2449" dirty="0">
              <a:latin typeface="Segoe UI Light" panose="020B0502040204020203" pitchFamily="34" charset="0"/>
              <a:ea typeface="Segoe UI Emoji" panose="020B0502040204020203" pitchFamily="34" charset="0"/>
            </a:endParaRPr>
          </a:p>
          <a:p>
            <a:endParaRPr lang="en-GB" dirty="0"/>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2</a:t>
            </a:fld>
            <a:endParaRPr lang="en-US"/>
          </a:p>
        </p:txBody>
      </p:sp>
      <p:pic>
        <p:nvPicPr>
          <p:cNvPr id="10" name="Picture 9">
            <a:extLst>
              <a:ext uri="{FF2B5EF4-FFF2-40B4-BE49-F238E27FC236}">
                <a16:creationId xmlns:a16="http://schemas.microsoft.com/office/drawing/2014/main" id="{37F3C7AF-8CA5-4576-A093-9D3BBF404906}"/>
              </a:ext>
            </a:extLst>
          </p:cNvPr>
          <p:cNvPicPr>
            <a:picLocks noChangeAspect="1"/>
          </p:cNvPicPr>
          <p:nvPr/>
        </p:nvPicPr>
        <p:blipFill>
          <a:blip r:embed="rId2"/>
          <a:stretch>
            <a:fillRect/>
          </a:stretch>
        </p:blipFill>
        <p:spPr>
          <a:xfrm>
            <a:off x="2808761" y="880894"/>
            <a:ext cx="3550667" cy="2915694"/>
          </a:xfrm>
          <a:prstGeom prst="rect">
            <a:avLst/>
          </a:prstGeom>
        </p:spPr>
      </p:pic>
      <p:sp>
        <p:nvSpPr>
          <p:cNvPr id="8" name="Rectangle 7">
            <a:extLst>
              <a:ext uri="{FF2B5EF4-FFF2-40B4-BE49-F238E27FC236}">
                <a16:creationId xmlns:a16="http://schemas.microsoft.com/office/drawing/2014/main" id="{A4446521-139F-4297-A61A-9A8E023A8D12}"/>
              </a:ext>
            </a:extLst>
          </p:cNvPr>
          <p:cNvSpPr/>
          <p:nvPr/>
        </p:nvSpPr>
        <p:spPr>
          <a:xfrm rot="19763533">
            <a:off x="4507747" y="3331717"/>
            <a:ext cx="1926518" cy="929742"/>
          </a:xfrm>
          <a:prstGeom prst="rect">
            <a:avLst/>
          </a:prstGeom>
        </p:spPr>
        <p:txBody>
          <a:bodyPr wrap="square">
            <a:spAutoFit/>
          </a:bodyPr>
          <a:lstStyle/>
          <a:p>
            <a:pPr algn="ctr"/>
            <a:r>
              <a:rPr lang="en-GB" sz="1632" dirty="0">
                <a:solidFill>
                  <a:schemeClr val="accent5"/>
                </a:solidFill>
                <a:latin typeface="Segoe Print" panose="02000600000000000000" pitchFamily="2" charset="0"/>
                <a:ea typeface="Segoe UI Emoji" panose="020B0502040204020203" pitchFamily="34" charset="0"/>
              </a:rPr>
              <a:t>A </a:t>
            </a:r>
            <a:r>
              <a:rPr lang="en-GB" sz="2721" dirty="0">
                <a:solidFill>
                  <a:schemeClr val="accent5"/>
                </a:solidFill>
                <a:latin typeface="Segoe Print" panose="02000600000000000000" pitchFamily="2" charset="0"/>
                <a:ea typeface="Segoe UI Emoji" panose="020B0502040204020203" pitchFamily="34" charset="0"/>
              </a:rPr>
              <a:t>g</a:t>
            </a:r>
            <a:r>
              <a:rPr lang="en-GB" sz="1632" dirty="0">
                <a:solidFill>
                  <a:schemeClr val="accent5"/>
                </a:solidFill>
                <a:latin typeface="Segoe Print" panose="02000600000000000000" pitchFamily="2" charset="0"/>
                <a:ea typeface="Segoe UI Emoji" panose="020B0502040204020203" pitchFamily="34" charset="0"/>
              </a:rPr>
              <a:t>rammar of </a:t>
            </a:r>
            <a:r>
              <a:rPr lang="en-GB" sz="2721" dirty="0">
                <a:solidFill>
                  <a:schemeClr val="accent5"/>
                </a:solidFill>
                <a:latin typeface="Segoe Print" panose="02000600000000000000" pitchFamily="2" charset="0"/>
                <a:ea typeface="Segoe UI Emoji" panose="020B0502040204020203" pitchFamily="34" charset="0"/>
              </a:rPr>
              <a:t>g</a:t>
            </a:r>
            <a:r>
              <a:rPr lang="en-GB" sz="1632" dirty="0">
                <a:solidFill>
                  <a:schemeClr val="accent5"/>
                </a:solidFill>
                <a:latin typeface="Segoe Print" panose="02000600000000000000" pitchFamily="2" charset="0"/>
                <a:ea typeface="Segoe UI Emoji" panose="020B0502040204020203" pitchFamily="34" charset="0"/>
              </a:rPr>
              <a:t>raphics</a:t>
            </a:r>
          </a:p>
        </p:txBody>
      </p:sp>
    </p:spTree>
    <p:extLst>
      <p:ext uri="{BB962C8B-B14F-4D97-AF65-F5344CB8AC3E}">
        <p14:creationId xmlns:p14="http://schemas.microsoft.com/office/powerpoint/2010/main" val="334975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solidFill>
                  <a:schemeClr val="tx1"/>
                </a:solidFill>
                <a:latin typeface="Raleway" pitchFamily="50" charset="0"/>
                <a:ea typeface="Segoe UI Emoji" panose="020B0502040204020203" pitchFamily="34" charset="0"/>
              </a:rPr>
              <a:t>Graphics with ggplot2</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p:spPr>
        <p:txBody>
          <a:bodyPr/>
          <a:lstStyle/>
          <a:p>
            <a:pPr marL="241879"/>
            <a:endParaRPr lang="en-GB" sz="2177" dirty="0">
              <a:solidFill>
                <a:srgbClr val="0070C0"/>
              </a:solidFill>
              <a:latin typeface="Consolas" panose="020B0609020204030204" pitchFamily="49" charset="0"/>
              <a:ea typeface="Segoe UI Emoji" panose="020B0502040204020203" pitchFamily="34" charset="0"/>
              <a:cs typeface="Consolas" panose="020B0609020204030204" pitchFamily="49" charset="0"/>
            </a:endParaRPr>
          </a:p>
          <a:p>
            <a:pPr marL="732116"/>
            <a:endParaRPr lang="en-GB" sz="2177" dirty="0">
              <a:solidFill>
                <a:srgbClr val="0070C0"/>
              </a:solidFill>
              <a:latin typeface="Consolas" panose="020B0609020204030204" pitchFamily="49" charset="0"/>
              <a:ea typeface="Segoe UI Emoji" panose="020B0502040204020203" pitchFamily="34" charset="0"/>
              <a:cs typeface="Consolas" panose="020B0609020204030204" pitchFamily="49" charset="0"/>
            </a:endParaRPr>
          </a:p>
          <a:p>
            <a:endParaRPr lang="en-GB" dirty="0"/>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pPr defTabSz="354681">
              <a:defRPr/>
            </a:pPr>
            <a:fld id="{450B0164-1B0E-EC47-A805-AF4E4DD1E6D8}" type="slidenum">
              <a:rPr lang="en-US" sz="680">
                <a:solidFill>
                  <a:srgbClr val="2C2825"/>
                </a:solidFill>
                <a:latin typeface="Segoe UI" panose="020B0502040204020203" pitchFamily="34" charset="0"/>
                <a:cs typeface="Segoe UI" panose="020B0502040204020203" pitchFamily="34" charset="0"/>
              </a:rPr>
              <a:pPr defTabSz="354681">
                <a:defRPr/>
              </a:pPr>
              <a:t>20</a:t>
            </a:fld>
            <a:endParaRPr lang="en-US" sz="680">
              <a:solidFill>
                <a:srgbClr val="2C2825"/>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79929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052" y="395489"/>
            <a:ext cx="6367012" cy="2176262"/>
          </a:xfrm>
        </p:spPr>
        <p:txBody>
          <a:bodyPr/>
          <a:lstStyle/>
          <a:p>
            <a:pPr algn="ctr"/>
            <a:r>
              <a:rPr lang="en-GB" sz="2993" b="0" dirty="0">
                <a:latin typeface="Raleway" panose="020B0503030101060003" pitchFamily="34" charset="0"/>
                <a:ea typeface="Segoe UI Emoji" panose="020B0502040204020203" pitchFamily="34" charset="0"/>
              </a:rPr>
              <a:t>Q. Is</a:t>
            </a:r>
            <a:r>
              <a:rPr lang="en-GB" sz="2993" b="0" dirty="0">
                <a:solidFill>
                  <a:schemeClr val="tx1"/>
                </a:solidFill>
                <a:latin typeface="Raleway" panose="020B0503030101060003" pitchFamily="34" charset="0"/>
                <a:ea typeface="Segoe UI Emoji" panose="020B0502040204020203" pitchFamily="34" charset="0"/>
              </a:rPr>
              <a:t> a change in the number of cubicles available in A&amp;E  associated with a change in</a:t>
            </a:r>
            <a:br>
              <a:rPr lang="en-GB" sz="2993" b="0" dirty="0">
                <a:solidFill>
                  <a:schemeClr val="tx1"/>
                </a:solidFill>
                <a:latin typeface="Raleway" panose="020B0503030101060003" pitchFamily="34" charset="0"/>
                <a:ea typeface="Segoe UI Emoji" panose="020B0502040204020203" pitchFamily="34" charset="0"/>
              </a:rPr>
            </a:br>
            <a:r>
              <a:rPr lang="en-GB" sz="2993" b="0" dirty="0">
                <a:solidFill>
                  <a:schemeClr val="tx1"/>
                </a:solidFill>
                <a:latin typeface="Raleway" panose="020B0503030101060003" pitchFamily="34" charset="0"/>
                <a:ea typeface="Segoe UI Emoji" panose="020B0502040204020203" pitchFamily="34" charset="0"/>
              </a:rPr>
              <a:t> length of attendance ?</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095629" y="1389166"/>
            <a:ext cx="6952742" cy="3386509"/>
          </a:xfrm>
        </p:spPr>
        <p:txBody>
          <a:bodyPr/>
          <a:lstStyle/>
          <a:p>
            <a:pPr marL="241879"/>
            <a:endParaRPr lang="en-GB" sz="2177" b="1" dirty="0">
              <a:latin typeface="Consolas" panose="020B0609020204030204" pitchFamily="49" charset="0"/>
              <a:ea typeface="Segoe UI Emoji" panose="020B0502040204020203" pitchFamily="34" charset="0"/>
              <a:cs typeface="Consolas" panose="020B0609020204030204" pitchFamily="49" charset="0"/>
            </a:endParaRPr>
          </a:p>
          <a:p>
            <a:pPr marL="241879"/>
            <a:endParaRPr lang="en-GB" sz="2177" dirty="0">
              <a:solidFill>
                <a:srgbClr val="0070C0"/>
              </a:solidFill>
              <a:latin typeface="Consolas" panose="020B0609020204030204" pitchFamily="49" charset="0"/>
              <a:ea typeface="Segoe UI Emoji" panose="020B0502040204020203" pitchFamily="34" charset="0"/>
              <a:cs typeface="Consolas" panose="020B0609020204030204" pitchFamily="49" charset="0"/>
            </a:endParaRPr>
          </a:p>
          <a:p>
            <a:pPr marL="732116"/>
            <a:endParaRPr lang="en-GB" sz="2177" dirty="0">
              <a:solidFill>
                <a:srgbClr val="0070C0"/>
              </a:solidFill>
              <a:latin typeface="Consolas" panose="020B0609020204030204" pitchFamily="49" charset="0"/>
              <a:ea typeface="Segoe UI Emoji" panose="020B0502040204020203" pitchFamily="34" charset="0"/>
              <a:cs typeface="Consolas" panose="020B0609020204030204" pitchFamily="49" charset="0"/>
            </a:endParaRPr>
          </a:p>
          <a:p>
            <a:endParaRPr lang="en-GB" dirty="0"/>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pPr defTabSz="354681">
              <a:defRPr/>
            </a:pPr>
            <a:fld id="{450B0164-1B0E-EC47-A805-AF4E4DD1E6D8}" type="slidenum">
              <a:rPr lang="en-US" sz="680">
                <a:solidFill>
                  <a:srgbClr val="2C2825"/>
                </a:solidFill>
                <a:latin typeface="Segoe UI" panose="020B0502040204020203" pitchFamily="34" charset="0"/>
                <a:cs typeface="Segoe UI" panose="020B0502040204020203" pitchFamily="34" charset="0"/>
              </a:rPr>
              <a:pPr defTabSz="354681">
                <a:defRPr/>
              </a:pPr>
              <a:t>21</a:t>
            </a:fld>
            <a:endParaRPr lang="en-US" sz="680">
              <a:solidFill>
                <a:srgbClr val="2C2825"/>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26045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052" y="395487"/>
            <a:ext cx="6367012" cy="2176259"/>
          </a:xfrm>
        </p:spPr>
        <p:txBody>
          <a:bodyPr/>
          <a:lstStyle/>
          <a:p>
            <a:pPr algn="ctr"/>
            <a:r>
              <a:rPr lang="en-GB" sz="2993" b="0" dirty="0">
                <a:latin typeface="Raleway" panose="020B0503030101060003" pitchFamily="34" charset="0"/>
                <a:ea typeface="Segoe UI Emoji" panose="020B0502040204020203" pitchFamily="34" charset="0"/>
              </a:rPr>
              <a:t>Q. Is</a:t>
            </a:r>
            <a:r>
              <a:rPr lang="en-GB" sz="2993" b="0" dirty="0">
                <a:solidFill>
                  <a:schemeClr val="tx1"/>
                </a:solidFill>
                <a:latin typeface="Raleway" panose="020B0503030101060003" pitchFamily="34" charset="0"/>
                <a:ea typeface="Segoe UI Emoji" panose="020B0502040204020203" pitchFamily="34" charset="0"/>
              </a:rPr>
              <a:t> a change in the number of cubicles available in A&amp;E  associated with a change in</a:t>
            </a:r>
            <a:br>
              <a:rPr lang="en-GB" sz="2993" b="0" dirty="0">
                <a:solidFill>
                  <a:schemeClr val="tx1"/>
                </a:solidFill>
                <a:latin typeface="Raleway" panose="020B0503030101060003" pitchFamily="34" charset="0"/>
                <a:ea typeface="Segoe UI Emoji" panose="020B0502040204020203" pitchFamily="34" charset="0"/>
              </a:rPr>
            </a:br>
            <a:r>
              <a:rPr lang="en-GB" sz="2993" b="0" dirty="0">
                <a:solidFill>
                  <a:schemeClr val="tx1"/>
                </a:solidFill>
                <a:latin typeface="Raleway" panose="020B0503030101060003" pitchFamily="34" charset="0"/>
                <a:ea typeface="Segoe UI Emoji" panose="020B0502040204020203" pitchFamily="34" charset="0"/>
              </a:rPr>
              <a:t> length of attendance ?</a:t>
            </a:r>
            <a:endParaRPr lang="en-GB" sz="2993" b="0" dirty="0">
              <a:latin typeface="Raleway" panose="020B0503030101060003" pitchFamily="34" charset="0"/>
              <a:ea typeface="Segoe UI Emoji" panose="020B0502040204020203" pitchFamily="34" charset="0"/>
            </a:endParaRP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095629" y="1389166"/>
            <a:ext cx="6952742" cy="3386509"/>
          </a:xfrm>
        </p:spPr>
        <p:txBody>
          <a:bodyPr/>
          <a:lstStyle/>
          <a:p>
            <a:pPr marL="241879"/>
            <a:endParaRPr lang="en-GB" sz="2177" b="1" dirty="0">
              <a:latin typeface="Consolas" panose="020B0609020204030204" pitchFamily="49" charset="0"/>
              <a:ea typeface="Segoe UI Emoji" panose="020B0502040204020203" pitchFamily="34" charset="0"/>
              <a:cs typeface="Consolas" panose="020B0609020204030204" pitchFamily="49" charset="0"/>
            </a:endParaRPr>
          </a:p>
          <a:p>
            <a:pPr marL="241879"/>
            <a:endParaRPr lang="en-GB" sz="2177" dirty="0">
              <a:solidFill>
                <a:srgbClr val="0070C0"/>
              </a:solidFill>
              <a:latin typeface="Consolas" panose="020B0609020204030204" pitchFamily="49" charset="0"/>
              <a:ea typeface="Segoe UI Emoji" panose="020B0502040204020203" pitchFamily="34" charset="0"/>
              <a:cs typeface="Consolas" panose="020B0609020204030204" pitchFamily="49" charset="0"/>
            </a:endParaRPr>
          </a:p>
          <a:p>
            <a:pPr marL="732116"/>
            <a:endParaRPr lang="en-GB" sz="2177" dirty="0">
              <a:solidFill>
                <a:srgbClr val="0070C0"/>
              </a:solidFill>
              <a:latin typeface="Consolas" panose="020B0609020204030204" pitchFamily="49" charset="0"/>
              <a:ea typeface="Segoe UI Emoji" panose="020B0502040204020203" pitchFamily="34" charset="0"/>
              <a:cs typeface="Consolas" panose="020B0609020204030204" pitchFamily="49" charset="0"/>
            </a:endParaRPr>
          </a:p>
          <a:p>
            <a:endParaRPr lang="en-GB" dirty="0"/>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22</a:t>
            </a:fld>
            <a:endParaRPr lang="en-US"/>
          </a:p>
        </p:txBody>
      </p:sp>
      <p:sp>
        <p:nvSpPr>
          <p:cNvPr id="9" name="Rectangle 8">
            <a:extLst>
              <a:ext uri="{FF2B5EF4-FFF2-40B4-BE49-F238E27FC236}">
                <a16:creationId xmlns:a16="http://schemas.microsoft.com/office/drawing/2014/main" id="{AF828912-7E59-4EFE-BB56-BD7706FDBC7E}"/>
              </a:ext>
            </a:extLst>
          </p:cNvPr>
          <p:cNvSpPr/>
          <p:nvPr/>
        </p:nvSpPr>
        <p:spPr>
          <a:xfrm>
            <a:off x="4571558" y="4126765"/>
            <a:ext cx="2466860" cy="343492"/>
          </a:xfrm>
          <a:prstGeom prst="rect">
            <a:avLst/>
          </a:prstGeom>
        </p:spPr>
        <p:txBody>
          <a:bodyPr wrap="square">
            <a:spAutoFit/>
          </a:bodyPr>
          <a:lstStyle/>
          <a:p>
            <a:pPr algn="ctr"/>
            <a:r>
              <a:rPr lang="en-GB" sz="1632" dirty="0">
                <a:solidFill>
                  <a:schemeClr val="accent1"/>
                </a:solidFill>
                <a:latin typeface="Segoe Print" panose="02000600000000000000" pitchFamily="2" charset="0"/>
                <a:ea typeface="Segoe UI Emoji" panose="020B0502040204020203" pitchFamily="34" charset="0"/>
              </a:rPr>
              <a:t>change in # cubicles</a:t>
            </a:r>
          </a:p>
        </p:txBody>
      </p:sp>
      <p:sp>
        <p:nvSpPr>
          <p:cNvPr id="10" name="Rectangle 9">
            <a:extLst>
              <a:ext uri="{FF2B5EF4-FFF2-40B4-BE49-F238E27FC236}">
                <a16:creationId xmlns:a16="http://schemas.microsoft.com/office/drawing/2014/main" id="{E834B08D-DDC9-4490-A8D7-0B0BCD9868FA}"/>
              </a:ext>
            </a:extLst>
          </p:cNvPr>
          <p:cNvSpPr/>
          <p:nvPr/>
        </p:nvSpPr>
        <p:spPr>
          <a:xfrm>
            <a:off x="1877391" y="2944844"/>
            <a:ext cx="1816369" cy="845809"/>
          </a:xfrm>
          <a:prstGeom prst="rect">
            <a:avLst/>
          </a:prstGeom>
        </p:spPr>
        <p:txBody>
          <a:bodyPr wrap="square">
            <a:spAutoFit/>
          </a:bodyPr>
          <a:lstStyle/>
          <a:p>
            <a:pPr algn="r"/>
            <a:r>
              <a:rPr lang="en-GB" sz="1632" dirty="0">
                <a:solidFill>
                  <a:schemeClr val="accent1"/>
                </a:solidFill>
                <a:latin typeface="Segoe Print" panose="02000600000000000000" pitchFamily="2" charset="0"/>
                <a:ea typeface="Segoe UI Emoji" panose="020B0502040204020203" pitchFamily="34" charset="0"/>
              </a:rPr>
              <a:t>change in length of attendance</a:t>
            </a:r>
          </a:p>
        </p:txBody>
      </p:sp>
      <p:cxnSp>
        <p:nvCxnSpPr>
          <p:cNvPr id="12" name="Straight Arrow Connector 11">
            <a:extLst>
              <a:ext uri="{FF2B5EF4-FFF2-40B4-BE49-F238E27FC236}">
                <a16:creationId xmlns:a16="http://schemas.microsoft.com/office/drawing/2014/main" id="{CDBA9BF1-59DE-4B3C-9C4C-97C7D0DB46FA}"/>
              </a:ext>
            </a:extLst>
          </p:cNvPr>
          <p:cNvCxnSpPr/>
          <p:nvPr/>
        </p:nvCxnSpPr>
        <p:spPr>
          <a:xfrm flipV="1">
            <a:off x="3803528" y="2861268"/>
            <a:ext cx="0" cy="1668463"/>
          </a:xfrm>
          <a:prstGeom prst="straightConnector1">
            <a:avLst/>
          </a:prstGeom>
          <a:ln w="47625" cap="sq">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E6466351-225A-42DB-806E-B9A97F8F2A5E}"/>
              </a:ext>
            </a:extLst>
          </p:cNvPr>
          <p:cNvCxnSpPr>
            <a:cxnSpLocks/>
          </p:cNvCxnSpPr>
          <p:nvPr/>
        </p:nvCxnSpPr>
        <p:spPr>
          <a:xfrm>
            <a:off x="3803528" y="4529731"/>
            <a:ext cx="1997764" cy="0"/>
          </a:xfrm>
          <a:prstGeom prst="straightConnector1">
            <a:avLst/>
          </a:prstGeom>
          <a:ln w="47625" cap="sq">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686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606872"/>
            <a:ext cx="6952742" cy="3168804"/>
          </a:xfrm>
        </p:spPr>
        <p:txBody>
          <a:bodyPr/>
          <a:lstStyle/>
          <a:p>
            <a:pPr marL="241879"/>
            <a:endParaRPr lang="en-GB" sz="2177" b="1" dirty="0">
              <a:latin typeface="Consolas" panose="020B0609020204030204" pitchFamily="49" charset="0"/>
              <a:ea typeface="Segoe UI Emoji" panose="020B0502040204020203" pitchFamily="34" charset="0"/>
              <a:cs typeface="Consolas" panose="020B0609020204030204" pitchFamily="49" charset="0"/>
            </a:endParaRPr>
          </a:p>
          <a:p>
            <a:pPr marL="241879"/>
            <a:endParaRPr lang="en-GB" sz="2449" dirty="0">
              <a:solidFill>
                <a:schemeClr val="accent2"/>
              </a:solidFill>
              <a:latin typeface="Consolas" panose="020B0609020204030204" pitchFamily="49" charset="0"/>
              <a:ea typeface="Segoe UI Emoji" panose="020B0502040204020203" pitchFamily="34" charset="0"/>
              <a:cs typeface="Consolas" panose="020B0609020204030204" pitchFamily="49" charset="0"/>
            </a:endParaRPr>
          </a:p>
          <a:p>
            <a:pPr marL="241879"/>
            <a:endParaRPr lang="en-GB" sz="2449" dirty="0">
              <a:solidFill>
                <a:schemeClr val="accent2"/>
              </a:solidFill>
              <a:latin typeface="Consolas" panose="020B0609020204030204" pitchFamily="49" charset="0"/>
              <a:ea typeface="Segoe UI Emoji" panose="020B0502040204020203" pitchFamily="34" charset="0"/>
              <a:cs typeface="Consolas" panose="020B0609020204030204" pitchFamily="49" charset="0"/>
            </a:endParaRPr>
          </a:p>
          <a:p>
            <a:pPr marL="62491" indent="0">
              <a:buNone/>
            </a:pPr>
            <a:r>
              <a:rPr lang="en-GB" sz="2177" dirty="0" err="1">
                <a:solidFill>
                  <a:schemeClr val="accent1"/>
                </a:solidFill>
                <a:latin typeface="Consolas" panose="020B0609020204030204" pitchFamily="49" charset="0"/>
                <a:ea typeface="Segoe UI Emoji" panose="020B0502040204020203" pitchFamily="34" charset="0"/>
                <a:cs typeface="Consolas" panose="020B0609020204030204" pitchFamily="49" charset="0"/>
              </a:rPr>
              <a:t>ggplot</a:t>
            </a:r>
            <a:r>
              <a:rPr lang="en-GB" sz="2177" dirty="0">
                <a:solidFill>
                  <a:schemeClr val="accent1"/>
                </a:solidFill>
                <a:latin typeface="Consolas" panose="020B0609020204030204" pitchFamily="49" charset="0"/>
                <a:ea typeface="Segoe UI Emoji" panose="020B0502040204020203" pitchFamily="34" charset="0"/>
                <a:cs typeface="Consolas" panose="020B0609020204030204" pitchFamily="49" charset="0"/>
              </a:rPr>
              <a:t>(data = </a:t>
            </a:r>
            <a:r>
              <a:rPr lang="en-GB" sz="2177" dirty="0" err="1">
                <a:solidFill>
                  <a:schemeClr val="accent1"/>
                </a:solidFill>
                <a:latin typeface="Consolas" panose="020B0609020204030204" pitchFamily="49" charset="0"/>
                <a:ea typeface="Segoe UI Emoji" panose="020B0502040204020203" pitchFamily="34" charset="0"/>
                <a:cs typeface="Consolas" panose="020B0609020204030204" pitchFamily="49" charset="0"/>
              </a:rPr>
              <a:t>capacity_ae</a:t>
            </a:r>
            <a:r>
              <a:rPr lang="en-GB" sz="2177" dirty="0">
                <a:solidFill>
                  <a:schemeClr val="accent1"/>
                </a:solidFill>
                <a:latin typeface="Consolas" panose="020B0609020204030204" pitchFamily="49" charset="0"/>
                <a:ea typeface="Segoe UI Emoji" panose="020B0502040204020203" pitchFamily="34" charset="0"/>
                <a:cs typeface="Consolas" panose="020B0609020204030204" pitchFamily="49" charset="0"/>
              </a:rPr>
              <a:t>) +   </a:t>
            </a:r>
            <a:r>
              <a:rPr lang="en-GB" sz="2177" dirty="0" err="1">
                <a:solidFill>
                  <a:schemeClr val="accent1"/>
                </a:solidFill>
                <a:latin typeface="Consolas" panose="020B0609020204030204" pitchFamily="49" charset="0"/>
                <a:ea typeface="Segoe UI Emoji" panose="020B0502040204020203" pitchFamily="34" charset="0"/>
                <a:cs typeface="Consolas" panose="020B0609020204030204" pitchFamily="49" charset="0"/>
              </a:rPr>
              <a:t>geom_point</a:t>
            </a:r>
            <a:r>
              <a:rPr lang="en-GB" sz="2177" dirty="0">
                <a:solidFill>
                  <a:schemeClr val="accent1"/>
                </a:solidFill>
                <a:latin typeface="Consolas" panose="020B0609020204030204" pitchFamily="49" charset="0"/>
                <a:ea typeface="Segoe UI Emoji" panose="020B0502040204020203" pitchFamily="34" charset="0"/>
                <a:cs typeface="Consolas" panose="020B0609020204030204" pitchFamily="49" charset="0"/>
              </a:rPr>
              <a:t>(</a:t>
            </a:r>
            <a:r>
              <a:rPr lang="en-GB" sz="2177" dirty="0" err="1">
                <a:solidFill>
                  <a:schemeClr val="accent1"/>
                </a:solidFill>
                <a:latin typeface="Consolas" panose="020B0609020204030204" pitchFamily="49" charset="0"/>
                <a:ea typeface="Segoe UI Emoji" panose="020B0502040204020203" pitchFamily="34" charset="0"/>
                <a:cs typeface="Consolas" panose="020B0609020204030204" pitchFamily="49" charset="0"/>
              </a:rPr>
              <a:t>aes</a:t>
            </a:r>
            <a:r>
              <a:rPr lang="en-GB" sz="2177" dirty="0">
                <a:solidFill>
                  <a:schemeClr val="accent1"/>
                </a:solidFill>
                <a:latin typeface="Consolas" panose="020B0609020204030204" pitchFamily="49" charset="0"/>
                <a:ea typeface="Segoe UI Emoji" panose="020B0502040204020203" pitchFamily="34" charset="0"/>
                <a:cs typeface="Consolas" panose="020B0609020204030204" pitchFamily="49" charset="0"/>
              </a:rPr>
              <a:t>(x = </a:t>
            </a:r>
            <a:r>
              <a:rPr lang="en-GB" sz="2177" dirty="0" err="1">
                <a:solidFill>
                  <a:schemeClr val="accent1"/>
                </a:solidFill>
                <a:latin typeface="Consolas" panose="020B0609020204030204" pitchFamily="49" charset="0"/>
                <a:ea typeface="Segoe UI Emoji" panose="020B0502040204020203" pitchFamily="34" charset="0"/>
                <a:cs typeface="Consolas" panose="020B0609020204030204" pitchFamily="49" charset="0"/>
              </a:rPr>
              <a:t>dcubicles</a:t>
            </a:r>
            <a:r>
              <a:rPr lang="en-GB" sz="2177" dirty="0">
                <a:solidFill>
                  <a:schemeClr val="accent1"/>
                </a:solidFill>
                <a:latin typeface="Consolas" panose="020B0609020204030204" pitchFamily="49" charset="0"/>
                <a:ea typeface="Segoe UI Emoji" panose="020B0502040204020203" pitchFamily="34" charset="0"/>
                <a:cs typeface="Consolas" panose="020B0609020204030204" pitchFamily="49" charset="0"/>
              </a:rPr>
              <a:t>, y = </a:t>
            </a:r>
            <a:r>
              <a:rPr lang="en-GB" sz="2177" dirty="0" err="1">
                <a:solidFill>
                  <a:schemeClr val="accent1"/>
                </a:solidFill>
                <a:latin typeface="Consolas" panose="020B0609020204030204" pitchFamily="49" charset="0"/>
                <a:ea typeface="Segoe UI Emoji" panose="020B0502040204020203" pitchFamily="34" charset="0"/>
                <a:cs typeface="Consolas" panose="020B0609020204030204" pitchFamily="49" charset="0"/>
              </a:rPr>
              <a:t>dwait</a:t>
            </a:r>
            <a:r>
              <a:rPr lang="en-GB" sz="2177" dirty="0">
                <a:solidFill>
                  <a:schemeClr val="accent1"/>
                </a:solidFill>
                <a:latin typeface="Consolas" panose="020B0609020204030204" pitchFamily="49" charset="0"/>
                <a:ea typeface="Segoe UI Emoji" panose="020B0502040204020203" pitchFamily="34" charset="0"/>
                <a:cs typeface="Consolas" panose="020B0609020204030204" pitchFamily="49" charset="0"/>
              </a:rPr>
              <a:t>))</a:t>
            </a:r>
          </a:p>
          <a:p>
            <a:pPr marL="241879"/>
            <a:endParaRPr lang="en-GB" sz="2177" dirty="0">
              <a:solidFill>
                <a:srgbClr val="0070C0"/>
              </a:solidFill>
              <a:latin typeface="Consolas" panose="020B0609020204030204" pitchFamily="49" charset="0"/>
              <a:ea typeface="Segoe UI Emoji" panose="020B0502040204020203" pitchFamily="34" charset="0"/>
              <a:cs typeface="Consolas" panose="020B0609020204030204" pitchFamily="49" charset="0"/>
            </a:endParaRPr>
          </a:p>
          <a:p>
            <a:pPr marL="732116"/>
            <a:endParaRPr lang="en-GB" sz="2177" dirty="0">
              <a:solidFill>
                <a:srgbClr val="0070C0"/>
              </a:solidFill>
              <a:latin typeface="Consolas" panose="020B0609020204030204" pitchFamily="49" charset="0"/>
              <a:ea typeface="Segoe UI Emoji" panose="020B0502040204020203" pitchFamily="34" charset="0"/>
              <a:cs typeface="Consolas" panose="020B0609020204030204" pitchFamily="49" charset="0"/>
            </a:endParaRPr>
          </a:p>
          <a:p>
            <a:endParaRPr lang="en-GB" dirty="0"/>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23</a:t>
            </a:fld>
            <a:endParaRPr lang="en-US"/>
          </a:p>
        </p:txBody>
      </p:sp>
      <p:sp>
        <p:nvSpPr>
          <p:cNvPr id="2" name="Rectangle 1">
            <a:extLst>
              <a:ext uri="{FF2B5EF4-FFF2-40B4-BE49-F238E27FC236}">
                <a16:creationId xmlns:a16="http://schemas.microsoft.com/office/drawing/2014/main" id="{6D42D203-1D3E-44AF-904E-9FAC97AF6F4A}"/>
              </a:ext>
            </a:extLst>
          </p:cNvPr>
          <p:cNvSpPr/>
          <p:nvPr/>
        </p:nvSpPr>
        <p:spPr>
          <a:xfrm>
            <a:off x="6054901" y="2604024"/>
            <a:ext cx="1926518" cy="845809"/>
          </a:xfrm>
          <a:prstGeom prst="rect">
            <a:avLst/>
          </a:prstGeom>
        </p:spPr>
        <p:txBody>
          <a:bodyPr wrap="square">
            <a:spAutoFit/>
          </a:bodyPr>
          <a:lstStyle/>
          <a:p>
            <a:pPr algn="ctr"/>
            <a:r>
              <a:rPr lang="en-GB" sz="1632" dirty="0">
                <a:solidFill>
                  <a:schemeClr val="accent6">
                    <a:lumMod val="75000"/>
                  </a:schemeClr>
                </a:solidFill>
                <a:latin typeface="Segoe Print" panose="02000600000000000000" pitchFamily="2" charset="0"/>
                <a:ea typeface="Segoe UI Emoji" panose="020B0502040204020203" pitchFamily="34" charset="0"/>
              </a:rPr>
              <a:t>Note that </a:t>
            </a:r>
          </a:p>
          <a:p>
            <a:pPr algn="ctr"/>
            <a:r>
              <a:rPr lang="en-GB" sz="1632" dirty="0">
                <a:solidFill>
                  <a:schemeClr val="accent6">
                    <a:lumMod val="75000"/>
                  </a:schemeClr>
                </a:solidFill>
                <a:latin typeface="Segoe Print" panose="02000600000000000000" pitchFamily="2" charset="0"/>
                <a:ea typeface="Segoe UI Emoji" panose="020B0502040204020203" pitchFamily="34" charset="0"/>
              </a:rPr>
              <a:t>R is case sensitive</a:t>
            </a:r>
          </a:p>
        </p:txBody>
      </p:sp>
      <p:sp>
        <p:nvSpPr>
          <p:cNvPr id="7" name="Title 4">
            <a:extLst>
              <a:ext uri="{FF2B5EF4-FFF2-40B4-BE49-F238E27FC236}">
                <a16:creationId xmlns:a16="http://schemas.microsoft.com/office/drawing/2014/main" id="{BCED4EEB-A89E-407A-B9C5-40CF53838FE9}"/>
              </a:ext>
            </a:extLst>
          </p:cNvPr>
          <p:cNvSpPr>
            <a:spLocks noGrp="1"/>
          </p:cNvSpPr>
          <p:nvPr>
            <p:ph type="ctrTitle"/>
          </p:nvPr>
        </p:nvSpPr>
        <p:spPr>
          <a:xfrm>
            <a:off x="1388494" y="758081"/>
            <a:ext cx="6367012" cy="1813669"/>
          </a:xfrm>
        </p:spPr>
        <p:txBody>
          <a:bodyPr/>
          <a:lstStyle/>
          <a:p>
            <a:pPr algn="ctr"/>
            <a:r>
              <a:rPr lang="en-GB" sz="2993" b="0" dirty="0">
                <a:solidFill>
                  <a:schemeClr val="tx1">
                    <a:lumMod val="10000"/>
                    <a:lumOff val="90000"/>
                  </a:schemeClr>
                </a:solidFill>
                <a:latin typeface="Raleway" panose="020B0503030101060003" pitchFamily="34" charset="0"/>
                <a:ea typeface="Segoe UI Emoji" panose="020B0502040204020203" pitchFamily="34" charset="0"/>
              </a:rPr>
              <a:t>Q. Is a change in the number of cubicles available in A&amp;E  associated with a change in</a:t>
            </a:r>
            <a:br>
              <a:rPr lang="en-GB" sz="2993" b="0" dirty="0">
                <a:solidFill>
                  <a:schemeClr val="tx1">
                    <a:lumMod val="10000"/>
                    <a:lumOff val="90000"/>
                  </a:schemeClr>
                </a:solidFill>
                <a:latin typeface="Raleway" panose="020B0503030101060003" pitchFamily="34" charset="0"/>
                <a:ea typeface="Segoe UI Emoji" panose="020B0502040204020203" pitchFamily="34" charset="0"/>
              </a:rPr>
            </a:br>
            <a:r>
              <a:rPr lang="en-GB" sz="2993" b="0" dirty="0">
                <a:solidFill>
                  <a:schemeClr val="tx1">
                    <a:lumMod val="10000"/>
                    <a:lumOff val="90000"/>
                  </a:schemeClr>
                </a:solidFill>
                <a:latin typeface="Raleway" panose="020B0503030101060003" pitchFamily="34" charset="0"/>
                <a:ea typeface="Segoe UI Emoji" panose="020B0502040204020203" pitchFamily="34" charset="0"/>
              </a:rPr>
              <a:t> length of attendance ?</a:t>
            </a:r>
          </a:p>
        </p:txBody>
      </p:sp>
    </p:spTree>
    <p:extLst>
      <p:ext uri="{BB962C8B-B14F-4D97-AF65-F5344CB8AC3E}">
        <p14:creationId xmlns:p14="http://schemas.microsoft.com/office/powerpoint/2010/main" val="2288210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latin typeface="Raleway" pitchFamily="50" charset="0"/>
                <a:ea typeface="Segoe UI Emoji" panose="020B0502040204020203" pitchFamily="34" charset="0"/>
              </a:rPr>
              <a:t>Breakdown</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p:spPr>
        <p:txBody>
          <a:bodyPr/>
          <a:lstStyle/>
          <a:p>
            <a:pPr marL="732116"/>
            <a:endParaRPr lang="en-GB" sz="2177" b="1" dirty="0">
              <a:latin typeface="Consolas" panose="020B0609020204030204" pitchFamily="49" charset="0"/>
              <a:ea typeface="Segoe UI Emoji" panose="020B0502040204020203" pitchFamily="34" charset="0"/>
              <a:cs typeface="Consolas" panose="020B0609020204030204" pitchFamily="49" charset="0"/>
            </a:endParaRPr>
          </a:p>
          <a:p>
            <a:pPr marL="732116"/>
            <a:endParaRPr lang="en-GB" sz="2177" b="1" dirty="0">
              <a:latin typeface="Consolas" panose="020B0609020204030204" pitchFamily="49" charset="0"/>
              <a:ea typeface="Segoe UI Emoji" panose="020B0502040204020203" pitchFamily="34" charset="0"/>
              <a:cs typeface="Consolas" panose="020B0609020204030204" pitchFamily="49" charset="0"/>
            </a:endParaRPr>
          </a:p>
          <a:p>
            <a:pPr marL="241879"/>
            <a:endParaRPr lang="en-GB" sz="2449" dirty="0">
              <a:solidFill>
                <a:srgbClr val="0070C0"/>
              </a:solidFill>
              <a:latin typeface="Consolas" panose="020B0609020204030204" pitchFamily="49" charset="0"/>
              <a:ea typeface="Segoe UI Emoji" panose="020B0502040204020203" pitchFamily="34" charset="0"/>
              <a:cs typeface="Consolas" panose="020B0609020204030204" pitchFamily="49" charset="0"/>
            </a:endParaRPr>
          </a:p>
          <a:p>
            <a:pPr marL="0" indent="0">
              <a:buNone/>
            </a:pPr>
            <a:r>
              <a:rPr lang="en-GB" sz="2381" dirty="0" err="1">
                <a:solidFill>
                  <a:schemeClr val="accent1"/>
                </a:solidFill>
                <a:latin typeface="Consolas" panose="020B0609020204030204" pitchFamily="49" charset="0"/>
                <a:ea typeface="Segoe UI Emoji" panose="020B0502040204020203" pitchFamily="34" charset="0"/>
                <a:cs typeface="Consolas" panose="020B0609020204030204" pitchFamily="49" charset="0"/>
              </a:rPr>
              <a:t>ggplot</a:t>
            </a:r>
            <a:r>
              <a:rPr lang="en-GB" sz="2381" dirty="0">
                <a:solidFill>
                  <a:schemeClr val="accent1"/>
                </a:solidFill>
                <a:latin typeface="Consolas" panose="020B0609020204030204" pitchFamily="49" charset="0"/>
                <a:ea typeface="Segoe UI Emoji" panose="020B0502040204020203" pitchFamily="34" charset="0"/>
                <a:cs typeface="Consolas" panose="020B0609020204030204" pitchFamily="49" charset="0"/>
              </a:rPr>
              <a:t>(data = </a:t>
            </a:r>
            <a:r>
              <a:rPr lang="en-GB" sz="2381" dirty="0" err="1">
                <a:solidFill>
                  <a:schemeClr val="accent1"/>
                </a:solidFill>
                <a:latin typeface="Consolas" panose="020B0609020204030204" pitchFamily="49" charset="0"/>
                <a:ea typeface="Segoe UI Emoji" panose="020B0502040204020203" pitchFamily="34" charset="0"/>
                <a:cs typeface="Consolas" panose="020B0609020204030204" pitchFamily="49" charset="0"/>
              </a:rPr>
              <a:t>capacity_ae</a:t>
            </a:r>
            <a:r>
              <a:rPr lang="en-GB" sz="2381" dirty="0">
                <a:solidFill>
                  <a:schemeClr val="accent1"/>
                </a:solidFill>
                <a:latin typeface="Consolas" panose="020B0609020204030204" pitchFamily="49" charset="0"/>
                <a:ea typeface="Segoe UI Emoji" panose="020B0502040204020203" pitchFamily="34" charset="0"/>
                <a:cs typeface="Consolas" panose="020B0609020204030204" pitchFamily="49" charset="0"/>
              </a:rPr>
              <a:t>) </a:t>
            </a:r>
            <a:r>
              <a:rPr lang="en-GB" sz="2381" b="1" dirty="0">
                <a:solidFill>
                  <a:schemeClr val="accent1"/>
                </a:solidFill>
                <a:latin typeface="Consolas" panose="020B0609020204030204" pitchFamily="49" charset="0"/>
                <a:ea typeface="Segoe UI Emoji" panose="020B0502040204020203" pitchFamily="34" charset="0"/>
                <a:cs typeface="Consolas" panose="020B0609020204030204" pitchFamily="49" charset="0"/>
              </a:rPr>
              <a:t>+ </a:t>
            </a:r>
          </a:p>
          <a:p>
            <a:pPr marL="0" indent="0">
              <a:buNone/>
            </a:pPr>
            <a:r>
              <a:rPr lang="en-GB" sz="2313" b="1" dirty="0" err="1">
                <a:solidFill>
                  <a:schemeClr val="tx1">
                    <a:lumMod val="10000"/>
                    <a:lumOff val="90000"/>
                  </a:schemeClr>
                </a:solidFill>
                <a:latin typeface="Consolas" panose="020B0609020204030204" pitchFamily="49" charset="0"/>
                <a:ea typeface="Segoe UI Emoji" panose="020B0502040204020203" pitchFamily="34" charset="0"/>
                <a:cs typeface="Consolas" panose="020B0609020204030204" pitchFamily="49" charset="0"/>
              </a:rPr>
              <a:t>geom_point</a:t>
            </a:r>
            <a:r>
              <a:rPr lang="en-GB" sz="2313" dirty="0">
                <a:solidFill>
                  <a:schemeClr val="tx1">
                    <a:lumMod val="10000"/>
                    <a:lumOff val="90000"/>
                  </a:schemeClr>
                </a:solidFill>
                <a:latin typeface="Consolas" panose="020B0609020204030204" pitchFamily="49" charset="0"/>
                <a:ea typeface="Segoe UI Emoji" panose="020B0502040204020203" pitchFamily="34" charset="0"/>
                <a:cs typeface="Consolas" panose="020B0609020204030204" pitchFamily="49" charset="0"/>
              </a:rPr>
              <a:t>(</a:t>
            </a:r>
            <a:r>
              <a:rPr lang="en-GB" sz="2313" b="1" dirty="0" err="1">
                <a:solidFill>
                  <a:schemeClr val="tx1">
                    <a:lumMod val="10000"/>
                    <a:lumOff val="90000"/>
                  </a:schemeClr>
                </a:solidFill>
                <a:latin typeface="Consolas" panose="020B0609020204030204" pitchFamily="49" charset="0"/>
                <a:ea typeface="Segoe UI Emoji" panose="020B0502040204020203" pitchFamily="34" charset="0"/>
                <a:cs typeface="Consolas" panose="020B0609020204030204" pitchFamily="49" charset="0"/>
              </a:rPr>
              <a:t>aes</a:t>
            </a:r>
            <a:r>
              <a:rPr lang="en-GB" sz="2313" dirty="0">
                <a:solidFill>
                  <a:schemeClr val="tx1">
                    <a:lumMod val="10000"/>
                    <a:lumOff val="90000"/>
                  </a:schemeClr>
                </a:solidFill>
                <a:latin typeface="Consolas" panose="020B0609020204030204" pitchFamily="49" charset="0"/>
                <a:ea typeface="Segoe UI Emoji" panose="020B0502040204020203" pitchFamily="34" charset="0"/>
                <a:cs typeface="Consolas" panose="020B0609020204030204" pitchFamily="49" charset="0"/>
              </a:rPr>
              <a:t>(x = </a:t>
            </a:r>
            <a:r>
              <a:rPr lang="en-GB" sz="2313" dirty="0" err="1">
                <a:solidFill>
                  <a:schemeClr val="tx1">
                    <a:lumMod val="10000"/>
                    <a:lumOff val="90000"/>
                  </a:schemeClr>
                </a:solidFill>
                <a:latin typeface="Consolas" panose="020B0609020204030204" pitchFamily="49" charset="0"/>
                <a:ea typeface="Segoe UI Emoji" panose="020B0502040204020203" pitchFamily="34" charset="0"/>
                <a:cs typeface="Consolas" panose="020B0609020204030204" pitchFamily="49" charset="0"/>
              </a:rPr>
              <a:t>dcubicles</a:t>
            </a:r>
            <a:r>
              <a:rPr lang="en-GB" sz="2313" dirty="0">
                <a:solidFill>
                  <a:schemeClr val="tx1">
                    <a:lumMod val="10000"/>
                    <a:lumOff val="90000"/>
                  </a:schemeClr>
                </a:solidFill>
                <a:latin typeface="Consolas" panose="020B0609020204030204" pitchFamily="49" charset="0"/>
                <a:ea typeface="Segoe UI Emoji" panose="020B0502040204020203" pitchFamily="34" charset="0"/>
                <a:cs typeface="Consolas" panose="020B0609020204030204" pitchFamily="49" charset="0"/>
              </a:rPr>
              <a:t>, y = </a:t>
            </a:r>
            <a:r>
              <a:rPr lang="en-GB" sz="2313" dirty="0" err="1">
                <a:solidFill>
                  <a:schemeClr val="tx1">
                    <a:lumMod val="10000"/>
                    <a:lumOff val="90000"/>
                  </a:schemeClr>
                </a:solidFill>
                <a:latin typeface="Consolas" panose="020B0609020204030204" pitchFamily="49" charset="0"/>
                <a:ea typeface="Segoe UI Emoji" panose="020B0502040204020203" pitchFamily="34" charset="0"/>
                <a:cs typeface="Consolas" panose="020B0609020204030204" pitchFamily="49" charset="0"/>
              </a:rPr>
              <a:t>dwait</a:t>
            </a:r>
            <a:r>
              <a:rPr lang="en-GB" sz="2313" dirty="0">
                <a:solidFill>
                  <a:schemeClr val="tx1">
                    <a:lumMod val="10000"/>
                    <a:lumOff val="90000"/>
                  </a:schemeClr>
                </a:solidFill>
                <a:latin typeface="Consolas" panose="020B0609020204030204" pitchFamily="49" charset="0"/>
                <a:ea typeface="Segoe UI Emoji" panose="020B0502040204020203" pitchFamily="34" charset="0"/>
                <a:cs typeface="Consolas" panose="020B0609020204030204" pitchFamily="49" charset="0"/>
              </a:rPr>
              <a:t>))</a:t>
            </a:r>
          </a:p>
          <a:p>
            <a:pPr marL="241879"/>
            <a:endParaRPr lang="en-GB" sz="2177" dirty="0">
              <a:solidFill>
                <a:srgbClr val="0070C0"/>
              </a:solidFill>
              <a:latin typeface="Consolas" panose="020B0609020204030204" pitchFamily="49" charset="0"/>
              <a:ea typeface="Segoe UI Emoji" panose="020B0502040204020203" pitchFamily="34" charset="0"/>
              <a:cs typeface="Consolas" panose="020B0609020204030204" pitchFamily="49" charset="0"/>
            </a:endParaRPr>
          </a:p>
          <a:p>
            <a:pPr marL="732116"/>
            <a:endParaRPr lang="en-GB" sz="2177" dirty="0">
              <a:solidFill>
                <a:srgbClr val="0070C0"/>
              </a:solidFill>
              <a:latin typeface="Consolas" panose="020B0609020204030204" pitchFamily="49" charset="0"/>
              <a:ea typeface="Segoe UI Emoji" panose="020B0502040204020203" pitchFamily="34" charset="0"/>
              <a:cs typeface="Consolas" panose="020B0609020204030204" pitchFamily="49" charset="0"/>
            </a:endParaRPr>
          </a:p>
          <a:p>
            <a:endParaRPr lang="en-GB" dirty="0"/>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24</a:t>
            </a:fld>
            <a:endParaRPr lang="en-US"/>
          </a:p>
        </p:txBody>
      </p:sp>
      <p:sp>
        <p:nvSpPr>
          <p:cNvPr id="2" name="Rectangle 1">
            <a:extLst>
              <a:ext uri="{FF2B5EF4-FFF2-40B4-BE49-F238E27FC236}">
                <a16:creationId xmlns:a16="http://schemas.microsoft.com/office/drawing/2014/main" id="{6D42D203-1D3E-44AF-904E-9FAC97AF6F4A}"/>
              </a:ext>
            </a:extLst>
          </p:cNvPr>
          <p:cNvSpPr/>
          <p:nvPr/>
        </p:nvSpPr>
        <p:spPr>
          <a:xfrm>
            <a:off x="1107724" y="1566200"/>
            <a:ext cx="1926518" cy="845809"/>
          </a:xfrm>
          <a:prstGeom prst="rect">
            <a:avLst/>
          </a:prstGeom>
        </p:spPr>
        <p:txBody>
          <a:bodyPr wrap="square">
            <a:spAutoFit/>
          </a:bodyPr>
          <a:lstStyle/>
          <a:p>
            <a:pPr algn="ctr"/>
            <a:r>
              <a:rPr lang="en-GB" sz="1632" dirty="0">
                <a:solidFill>
                  <a:schemeClr val="accent3"/>
                </a:solidFill>
                <a:latin typeface="Segoe Print" panose="02000600000000000000" pitchFamily="2" charset="0"/>
                <a:ea typeface="Segoe UI Emoji" panose="020B0502040204020203" pitchFamily="34" charset="0"/>
              </a:rPr>
              <a:t>1. We begin our plot with </a:t>
            </a:r>
            <a:r>
              <a:rPr lang="en-GB" sz="1632" dirty="0" err="1">
                <a:solidFill>
                  <a:schemeClr val="accent3"/>
                </a:solidFill>
                <a:latin typeface="Consolas" panose="020B0609020204030204" pitchFamily="49" charset="0"/>
                <a:ea typeface="Segoe UI Emoji" panose="020B0502040204020203" pitchFamily="34" charset="0"/>
              </a:rPr>
              <a:t>ggplot</a:t>
            </a:r>
            <a:r>
              <a:rPr lang="en-GB" sz="1632" dirty="0">
                <a:solidFill>
                  <a:schemeClr val="accent3"/>
                </a:solidFill>
                <a:latin typeface="Consolas" panose="020B0609020204030204" pitchFamily="49" charset="0"/>
                <a:ea typeface="Segoe UI Emoji" panose="020B0502040204020203" pitchFamily="34" charset="0"/>
              </a:rPr>
              <a:t>()</a:t>
            </a:r>
          </a:p>
        </p:txBody>
      </p:sp>
      <p:sp>
        <p:nvSpPr>
          <p:cNvPr id="7" name="Rectangle 6">
            <a:extLst>
              <a:ext uri="{FF2B5EF4-FFF2-40B4-BE49-F238E27FC236}">
                <a16:creationId xmlns:a16="http://schemas.microsoft.com/office/drawing/2014/main" id="{80B7D49B-4506-4B63-AA0F-8815163AD135}"/>
              </a:ext>
            </a:extLst>
          </p:cNvPr>
          <p:cNvSpPr/>
          <p:nvPr/>
        </p:nvSpPr>
        <p:spPr>
          <a:xfrm>
            <a:off x="3262417" y="1652913"/>
            <a:ext cx="2047747" cy="1096967"/>
          </a:xfrm>
          <a:prstGeom prst="rect">
            <a:avLst/>
          </a:prstGeom>
        </p:spPr>
        <p:txBody>
          <a:bodyPr wrap="square">
            <a:spAutoFit/>
          </a:bodyPr>
          <a:lstStyle/>
          <a:p>
            <a:pPr algn="ctr"/>
            <a:r>
              <a:rPr lang="en-GB" sz="1632" dirty="0">
                <a:solidFill>
                  <a:schemeClr val="accent3"/>
                </a:solidFill>
                <a:latin typeface="Segoe Print" panose="02000600000000000000" pitchFamily="2" charset="0"/>
                <a:ea typeface="Segoe UI Emoji" panose="020B0502040204020203" pitchFamily="34" charset="0"/>
              </a:rPr>
              <a:t>2. Inside </a:t>
            </a:r>
            <a:r>
              <a:rPr lang="en-GB" sz="1632" dirty="0" err="1">
                <a:solidFill>
                  <a:schemeClr val="accent3"/>
                </a:solidFill>
                <a:latin typeface="Consolas" panose="020B0609020204030204" pitchFamily="49" charset="0"/>
                <a:ea typeface="Segoe UI Emoji" panose="020B0502040204020203" pitchFamily="34" charset="0"/>
              </a:rPr>
              <a:t>ggplot</a:t>
            </a:r>
            <a:r>
              <a:rPr lang="en-GB" sz="1632" dirty="0">
                <a:solidFill>
                  <a:schemeClr val="accent3"/>
                </a:solidFill>
                <a:latin typeface="Consolas" panose="020B0609020204030204" pitchFamily="49" charset="0"/>
                <a:ea typeface="Segoe UI Emoji" panose="020B0502040204020203" pitchFamily="34" charset="0"/>
              </a:rPr>
              <a:t>()</a:t>
            </a:r>
          </a:p>
          <a:p>
            <a:pPr algn="ctr"/>
            <a:r>
              <a:rPr lang="en-GB" sz="1632" dirty="0">
                <a:solidFill>
                  <a:schemeClr val="accent3"/>
                </a:solidFill>
                <a:latin typeface="Segoe Print" panose="02000600000000000000" pitchFamily="2" charset="0"/>
                <a:ea typeface="Segoe UI Emoji" panose="020B0502040204020203" pitchFamily="34" charset="0"/>
              </a:rPr>
              <a:t>we can specify </a:t>
            </a:r>
          </a:p>
          <a:p>
            <a:pPr algn="ctr"/>
            <a:r>
              <a:rPr lang="en-GB" sz="1632" dirty="0">
                <a:solidFill>
                  <a:schemeClr val="accent3"/>
                </a:solidFill>
                <a:latin typeface="Segoe Print" panose="02000600000000000000" pitchFamily="2" charset="0"/>
                <a:ea typeface="Segoe UI Emoji" panose="020B0502040204020203" pitchFamily="34" charset="0"/>
              </a:rPr>
              <a:t>our dataset</a:t>
            </a:r>
          </a:p>
        </p:txBody>
      </p:sp>
      <p:sp>
        <p:nvSpPr>
          <p:cNvPr id="8" name="Rectangle 7">
            <a:extLst>
              <a:ext uri="{FF2B5EF4-FFF2-40B4-BE49-F238E27FC236}">
                <a16:creationId xmlns:a16="http://schemas.microsoft.com/office/drawing/2014/main" id="{8DD6E132-D77D-4B17-8B4C-FBE49C235CE2}"/>
              </a:ext>
            </a:extLst>
          </p:cNvPr>
          <p:cNvSpPr/>
          <p:nvPr/>
        </p:nvSpPr>
        <p:spPr>
          <a:xfrm>
            <a:off x="5936498" y="1974457"/>
            <a:ext cx="1866247" cy="845809"/>
          </a:xfrm>
          <a:prstGeom prst="rect">
            <a:avLst/>
          </a:prstGeom>
        </p:spPr>
        <p:txBody>
          <a:bodyPr wrap="square">
            <a:spAutoFit/>
          </a:bodyPr>
          <a:lstStyle/>
          <a:p>
            <a:pPr algn="ctr"/>
            <a:r>
              <a:rPr lang="en-GB" sz="1632" dirty="0">
                <a:solidFill>
                  <a:schemeClr val="accent3"/>
                </a:solidFill>
                <a:latin typeface="Segoe Print" panose="02000600000000000000" pitchFamily="2" charset="0"/>
                <a:ea typeface="Segoe UI Emoji" panose="020B0502040204020203" pitchFamily="34" charset="0"/>
              </a:rPr>
              <a:t>3. Next, we add layer(s) with +</a:t>
            </a:r>
          </a:p>
        </p:txBody>
      </p:sp>
      <p:cxnSp>
        <p:nvCxnSpPr>
          <p:cNvPr id="9" name="Straight Arrow Connector 8">
            <a:extLst>
              <a:ext uri="{FF2B5EF4-FFF2-40B4-BE49-F238E27FC236}">
                <a16:creationId xmlns:a16="http://schemas.microsoft.com/office/drawing/2014/main" id="{1D282F68-1712-4074-9E20-00D45940EC2A}"/>
              </a:ext>
            </a:extLst>
          </p:cNvPr>
          <p:cNvCxnSpPr/>
          <p:nvPr/>
        </p:nvCxnSpPr>
        <p:spPr>
          <a:xfrm>
            <a:off x="1992367" y="2404664"/>
            <a:ext cx="0" cy="567184"/>
          </a:xfrm>
          <a:prstGeom prst="straightConnector1">
            <a:avLst/>
          </a:prstGeom>
          <a:ln w="12700" cap="sq">
            <a:solidFill>
              <a:schemeClr val="accent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FA589B51-A97C-4656-9955-5E8E4D01F602}"/>
              </a:ext>
            </a:extLst>
          </p:cNvPr>
          <p:cNvCxnSpPr>
            <a:cxnSpLocks/>
          </p:cNvCxnSpPr>
          <p:nvPr/>
        </p:nvCxnSpPr>
        <p:spPr>
          <a:xfrm>
            <a:off x="4222660" y="2688256"/>
            <a:ext cx="0" cy="283592"/>
          </a:xfrm>
          <a:prstGeom prst="straightConnector1">
            <a:avLst/>
          </a:prstGeom>
          <a:ln w="12700" cap="sq">
            <a:solidFill>
              <a:schemeClr val="accent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3F34B325-C893-4810-AB00-FAFDB05DCDDE}"/>
              </a:ext>
            </a:extLst>
          </p:cNvPr>
          <p:cNvCxnSpPr>
            <a:cxnSpLocks/>
          </p:cNvCxnSpPr>
          <p:nvPr/>
        </p:nvCxnSpPr>
        <p:spPr>
          <a:xfrm rot="5400000">
            <a:off x="5952832" y="2618791"/>
            <a:ext cx="551281" cy="457198"/>
          </a:xfrm>
          <a:prstGeom prst="curvedConnector3">
            <a:avLst>
              <a:gd name="adj1" fmla="val 50000"/>
            </a:avLst>
          </a:prstGeom>
          <a:ln w="19050" cap="sq">
            <a:solidFill>
              <a:schemeClr val="accent1"/>
            </a:solidFill>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359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1972090"/>
          </a:xfrm>
        </p:spPr>
        <p:txBody>
          <a:bodyPr/>
          <a:lstStyle/>
          <a:p>
            <a:pPr algn="ctr"/>
            <a:r>
              <a:rPr lang="en-GB" sz="3673" b="0" dirty="0">
                <a:latin typeface="Raleway" pitchFamily="50" charset="0"/>
                <a:ea typeface="Segoe UI Emoji" panose="020B0502040204020203" pitchFamily="34" charset="0"/>
              </a:rPr>
              <a:t>How do we move</a:t>
            </a:r>
            <a:br>
              <a:rPr lang="en-GB" sz="3673" b="0" dirty="0">
                <a:latin typeface="Raleway" pitchFamily="50" charset="0"/>
                <a:ea typeface="Segoe UI Emoji" panose="020B0502040204020203" pitchFamily="34" charset="0"/>
              </a:rPr>
            </a:br>
            <a:r>
              <a:rPr lang="en-GB" sz="3673" b="0" dirty="0">
                <a:latin typeface="Raleway" pitchFamily="50" charset="0"/>
                <a:ea typeface="Segoe UI Emoji" panose="020B0502040204020203" pitchFamily="34" charset="0"/>
              </a:rPr>
              <a:t> from data</a:t>
            </a:r>
            <a:br>
              <a:rPr lang="en-GB" sz="3673" b="0" dirty="0">
                <a:latin typeface="Raleway" pitchFamily="50" charset="0"/>
                <a:ea typeface="Segoe UI Emoji" panose="020B0502040204020203" pitchFamily="34" charset="0"/>
              </a:rPr>
            </a:br>
            <a:r>
              <a:rPr lang="en-GB" sz="3673" b="0" dirty="0">
                <a:latin typeface="Raleway" pitchFamily="50" charset="0"/>
                <a:ea typeface="Segoe UI Emoji" panose="020B0502040204020203" pitchFamily="34" charset="0"/>
              </a:rPr>
              <a:t>  to graphic?</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p:spPr>
        <p:txBody>
          <a:bodyPr/>
          <a:lstStyle/>
          <a:p>
            <a:pPr marL="0" indent="0">
              <a:buNone/>
            </a:pPr>
            <a:r>
              <a:rPr lang="en-GB" sz="2449" dirty="0">
                <a:latin typeface="Segoe UI Light" panose="020B0502040204020203" pitchFamily="34" charset="0"/>
              </a:rPr>
              <a:t> </a:t>
            </a: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25</a:t>
            </a:fld>
            <a:endParaRPr lang="en-US"/>
          </a:p>
        </p:txBody>
      </p:sp>
    </p:spTree>
    <p:extLst>
      <p:ext uri="{BB962C8B-B14F-4D97-AF65-F5344CB8AC3E}">
        <p14:creationId xmlns:p14="http://schemas.microsoft.com/office/powerpoint/2010/main" val="2497855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latin typeface="Raleway" pitchFamily="50" charset="0"/>
                <a:ea typeface="Segoe UI Emoji" panose="020B0502040204020203" pitchFamily="34" charset="0"/>
              </a:rPr>
              <a:t>Choices</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475864" cy="3386509"/>
          </a:xfrm>
        </p:spPr>
        <p:txBody>
          <a:bodyPr/>
          <a:lstStyle/>
          <a:p>
            <a:pPr marL="607938"/>
            <a:r>
              <a:rPr lang="en-GB" sz="2449" dirty="0">
                <a:latin typeface="Segoe UI Light" panose="020B0502040204020203" pitchFamily="34" charset="0"/>
              </a:rPr>
              <a:t>1. What shape will represent the data? </a:t>
            </a:r>
          </a:p>
          <a:p>
            <a:endParaRPr lang="en-GB" sz="2449" dirty="0">
              <a:latin typeface="Segoe UI Light" panose="020B0502040204020203" pitchFamily="34" charset="0"/>
            </a:endParaRP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26</a:t>
            </a:fld>
            <a:endParaRPr lang="en-US"/>
          </a:p>
        </p:txBody>
      </p:sp>
      <p:sp>
        <p:nvSpPr>
          <p:cNvPr id="2" name="Rectangle 1">
            <a:extLst>
              <a:ext uri="{FF2B5EF4-FFF2-40B4-BE49-F238E27FC236}">
                <a16:creationId xmlns:a16="http://schemas.microsoft.com/office/drawing/2014/main" id="{80F1DCDA-D020-4204-980E-CE2688E2EF94}"/>
              </a:ext>
            </a:extLst>
          </p:cNvPr>
          <p:cNvSpPr/>
          <p:nvPr/>
        </p:nvSpPr>
        <p:spPr>
          <a:xfrm>
            <a:off x="4235940" y="3242508"/>
            <a:ext cx="672121" cy="1447339"/>
          </a:xfrm>
          <a:prstGeom prst="rect">
            <a:avLst/>
          </a:prstGeom>
          <a:solidFill>
            <a:schemeClr val="tx1"/>
          </a:solidFill>
          <a:ln w="47625">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endParaRPr lang="en-GB" sz="1224"/>
          </a:p>
        </p:txBody>
      </p:sp>
    </p:spTree>
    <p:extLst>
      <p:ext uri="{BB962C8B-B14F-4D97-AF65-F5344CB8AC3E}">
        <p14:creationId xmlns:p14="http://schemas.microsoft.com/office/powerpoint/2010/main" val="3876754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latin typeface="Raleway" pitchFamily="50" charset="0"/>
                <a:ea typeface="Segoe UI Emoji" panose="020B0502040204020203" pitchFamily="34" charset="0"/>
              </a:rPr>
              <a:t>Choices</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475864" cy="3386509"/>
          </a:xfrm>
        </p:spPr>
        <p:txBody>
          <a:bodyPr/>
          <a:lstStyle/>
          <a:p>
            <a:pPr marL="607938"/>
            <a:r>
              <a:rPr lang="en-GB" sz="2449" dirty="0">
                <a:latin typeface="Segoe UI Light" panose="020B0502040204020203" pitchFamily="34" charset="0"/>
              </a:rPr>
              <a:t>1. What shape will represent the data? </a:t>
            </a:r>
          </a:p>
          <a:p>
            <a:endParaRPr lang="en-GB" sz="2449" dirty="0">
              <a:latin typeface="Segoe UI Light" panose="020B0502040204020203" pitchFamily="34" charset="0"/>
            </a:endParaRP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27</a:t>
            </a:fld>
            <a:endParaRPr lang="en-US"/>
          </a:p>
        </p:txBody>
      </p:sp>
      <p:sp>
        <p:nvSpPr>
          <p:cNvPr id="7" name="Oval 6">
            <a:extLst>
              <a:ext uri="{FF2B5EF4-FFF2-40B4-BE49-F238E27FC236}">
                <a16:creationId xmlns:a16="http://schemas.microsoft.com/office/drawing/2014/main" id="{F4D904B9-B8EB-42CC-A0F8-2B6A80F9BF78}"/>
              </a:ext>
            </a:extLst>
          </p:cNvPr>
          <p:cNvSpPr/>
          <p:nvPr/>
        </p:nvSpPr>
        <p:spPr>
          <a:xfrm>
            <a:off x="4153868" y="3453072"/>
            <a:ext cx="642749" cy="615103"/>
          </a:xfrm>
          <a:prstGeom prst="ellipse">
            <a:avLst/>
          </a:prstGeom>
          <a:solidFill>
            <a:schemeClr val="tx1"/>
          </a:solidFill>
          <a:ln w="47625">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endParaRPr lang="en-GB" sz="1224"/>
          </a:p>
        </p:txBody>
      </p:sp>
      <p:sp>
        <p:nvSpPr>
          <p:cNvPr id="2" name="Rectangle 1">
            <a:extLst>
              <a:ext uri="{FF2B5EF4-FFF2-40B4-BE49-F238E27FC236}">
                <a16:creationId xmlns:a16="http://schemas.microsoft.com/office/drawing/2014/main" id="{E4496713-FFD1-4B0A-9405-81AABC3F3F6E}"/>
              </a:ext>
            </a:extLst>
          </p:cNvPr>
          <p:cNvSpPr/>
          <p:nvPr/>
        </p:nvSpPr>
        <p:spPr>
          <a:xfrm>
            <a:off x="5295729" y="3461712"/>
            <a:ext cx="2287859" cy="1013483"/>
          </a:xfrm>
          <a:prstGeom prst="rect">
            <a:avLst/>
          </a:prstGeom>
        </p:spPr>
        <p:txBody>
          <a:bodyPr wrap="square">
            <a:spAutoFit/>
          </a:bodyPr>
          <a:lstStyle/>
          <a:p>
            <a:r>
              <a:rPr lang="en-GB" sz="2993" dirty="0">
                <a:solidFill>
                  <a:schemeClr val="accent3"/>
                </a:solidFill>
                <a:latin typeface="Segoe UI Light" panose="020B0502040204020203" pitchFamily="34" charset="0"/>
              </a:rPr>
              <a:t>geom</a:t>
            </a:r>
            <a:r>
              <a:rPr lang="en-GB" sz="2993" dirty="0">
                <a:latin typeface="Segoe UI Light" panose="020B0502040204020203" pitchFamily="34" charset="0"/>
              </a:rPr>
              <a:t>etric</a:t>
            </a:r>
          </a:p>
          <a:p>
            <a:r>
              <a:rPr lang="en-GB" sz="2993" dirty="0">
                <a:latin typeface="Segoe UI Light" panose="020B0502040204020203" pitchFamily="34" charset="0"/>
              </a:rPr>
              <a:t>object</a:t>
            </a:r>
            <a:endParaRPr lang="en-GB" sz="2721" dirty="0"/>
          </a:p>
        </p:txBody>
      </p:sp>
      <p:cxnSp>
        <p:nvCxnSpPr>
          <p:cNvPr id="8" name="Connector: Curved 7">
            <a:extLst>
              <a:ext uri="{FF2B5EF4-FFF2-40B4-BE49-F238E27FC236}">
                <a16:creationId xmlns:a16="http://schemas.microsoft.com/office/drawing/2014/main" id="{56EAE679-3E6B-4403-ABF5-091F54A12320}"/>
              </a:ext>
            </a:extLst>
          </p:cNvPr>
          <p:cNvCxnSpPr>
            <a:cxnSpLocks/>
          </p:cNvCxnSpPr>
          <p:nvPr/>
        </p:nvCxnSpPr>
        <p:spPr>
          <a:xfrm rot="10800000">
            <a:off x="4900288" y="3760624"/>
            <a:ext cx="355754" cy="8639"/>
          </a:xfrm>
          <a:prstGeom prst="curvedConnector3">
            <a:avLst>
              <a:gd name="adj1" fmla="val 50000"/>
            </a:avLst>
          </a:prstGeom>
          <a:ln w="38100" cap="sq">
            <a:solidFill>
              <a:schemeClr val="tx1">
                <a:lumMod val="25000"/>
                <a:lumOff val="75000"/>
              </a:schemeClr>
            </a:solidFill>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2159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latin typeface="Raleway" pitchFamily="50" charset="0"/>
                <a:ea typeface="Segoe UI Emoji" panose="020B0502040204020203" pitchFamily="34" charset="0"/>
              </a:rPr>
              <a:t>Choices</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475864" cy="3386509"/>
          </a:xfrm>
        </p:spPr>
        <p:txBody>
          <a:bodyPr/>
          <a:lstStyle/>
          <a:p>
            <a:pPr marL="607938"/>
            <a:r>
              <a:rPr lang="en-GB" sz="2449" dirty="0">
                <a:latin typeface="Segoe UI Light" panose="020B0502040204020203" pitchFamily="34" charset="0"/>
              </a:rPr>
              <a:t>1. What shape will represent the data? </a:t>
            </a:r>
            <a:r>
              <a:rPr lang="en-GB" sz="1905" dirty="0">
                <a:solidFill>
                  <a:schemeClr val="accent1"/>
                </a:solidFill>
                <a:latin typeface="Segoe UI Light" panose="020B0502040204020203" pitchFamily="34" charset="0"/>
              </a:rPr>
              <a:t>(</a:t>
            </a:r>
            <a:r>
              <a:rPr lang="en-GB" sz="1905" dirty="0" err="1">
                <a:solidFill>
                  <a:schemeClr val="accent1"/>
                </a:solidFill>
                <a:latin typeface="Segoe UI Light" panose="020B0502040204020203" pitchFamily="34" charset="0"/>
              </a:rPr>
              <a:t>geom</a:t>
            </a:r>
            <a:r>
              <a:rPr lang="en-GB" sz="1905" dirty="0">
                <a:solidFill>
                  <a:schemeClr val="accent1"/>
                </a:solidFill>
                <a:latin typeface="Segoe UI Light" panose="020B0502040204020203" pitchFamily="34" charset="0"/>
              </a:rPr>
              <a:t>)</a:t>
            </a:r>
          </a:p>
          <a:p>
            <a:pPr marL="607938"/>
            <a:r>
              <a:rPr lang="en-GB" sz="2449" dirty="0">
                <a:latin typeface="Segoe UI Light" panose="020B0502040204020203" pitchFamily="34" charset="0"/>
              </a:rPr>
              <a:t>2. What visual</a:t>
            </a:r>
            <a:r>
              <a:rPr lang="en-GB" sz="2449" dirty="0">
                <a:solidFill>
                  <a:schemeClr val="accent3"/>
                </a:solidFill>
                <a:latin typeface="Segoe UI Light" panose="020B0502040204020203" pitchFamily="34" charset="0"/>
              </a:rPr>
              <a:t> </a:t>
            </a:r>
            <a:r>
              <a:rPr lang="en-GB" sz="2449" dirty="0">
                <a:latin typeface="Segoe UI Light" panose="020B0502040204020203" pitchFamily="34" charset="0"/>
              </a:rPr>
              <a:t>(</a:t>
            </a:r>
            <a:r>
              <a:rPr lang="en-GB" sz="2449" dirty="0">
                <a:solidFill>
                  <a:schemeClr val="accent1"/>
                </a:solidFill>
                <a:latin typeface="Segoe UI Light" panose="020B0502040204020203" pitchFamily="34" charset="0"/>
              </a:rPr>
              <a:t>aes</a:t>
            </a:r>
            <a:r>
              <a:rPr lang="en-GB" sz="2449" dirty="0">
                <a:latin typeface="Segoe UI Light" panose="020B0502040204020203" pitchFamily="34" charset="0"/>
              </a:rPr>
              <a:t>thetic) attributes do we    	   give to the </a:t>
            </a:r>
            <a:r>
              <a:rPr lang="en-GB" sz="2449" dirty="0" err="1">
                <a:latin typeface="Segoe UI Light" panose="020B0502040204020203" pitchFamily="34" charset="0"/>
              </a:rPr>
              <a:t>geom</a:t>
            </a:r>
            <a:r>
              <a:rPr lang="en-GB" sz="2449" dirty="0">
                <a:latin typeface="Segoe UI Light" panose="020B0502040204020203" pitchFamily="34" charset="0"/>
              </a:rPr>
              <a:t>?</a:t>
            </a:r>
          </a:p>
          <a:p>
            <a:pPr marL="607938"/>
            <a:endParaRPr lang="en-GB" sz="2449" dirty="0">
              <a:latin typeface="Segoe UI Light" panose="020B0502040204020203" pitchFamily="34" charset="0"/>
            </a:endParaRPr>
          </a:p>
          <a:p>
            <a:endParaRPr lang="en-GB" sz="2449" dirty="0">
              <a:latin typeface="Segoe UI Light" panose="020B0502040204020203" pitchFamily="34" charset="0"/>
            </a:endParaRP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28</a:t>
            </a:fld>
            <a:endParaRPr lang="en-US"/>
          </a:p>
        </p:txBody>
      </p:sp>
      <p:sp>
        <p:nvSpPr>
          <p:cNvPr id="7" name="Oval 6">
            <a:extLst>
              <a:ext uri="{FF2B5EF4-FFF2-40B4-BE49-F238E27FC236}">
                <a16:creationId xmlns:a16="http://schemas.microsoft.com/office/drawing/2014/main" id="{F4D904B9-B8EB-42CC-A0F8-2B6A80F9BF78}"/>
              </a:ext>
            </a:extLst>
          </p:cNvPr>
          <p:cNvSpPr/>
          <p:nvPr/>
        </p:nvSpPr>
        <p:spPr>
          <a:xfrm>
            <a:off x="4153868" y="3453072"/>
            <a:ext cx="642749" cy="615103"/>
          </a:xfrm>
          <a:prstGeom prst="ellipse">
            <a:avLst/>
          </a:prstGeom>
          <a:solidFill>
            <a:schemeClr val="tx1"/>
          </a:solidFill>
          <a:ln w="47625">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endParaRPr lang="en-GB" sz="1224"/>
          </a:p>
        </p:txBody>
      </p:sp>
    </p:spTree>
    <p:extLst>
      <p:ext uri="{BB962C8B-B14F-4D97-AF65-F5344CB8AC3E}">
        <p14:creationId xmlns:p14="http://schemas.microsoft.com/office/powerpoint/2010/main" val="23969840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latin typeface="Raleway" pitchFamily="50" charset="0"/>
                <a:ea typeface="Segoe UI Emoji" panose="020B0502040204020203" pitchFamily="34" charset="0"/>
              </a:rPr>
              <a:t>Choices</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475864" cy="3386509"/>
          </a:xfrm>
        </p:spPr>
        <p:txBody>
          <a:bodyPr/>
          <a:lstStyle/>
          <a:p>
            <a:pPr marL="607938"/>
            <a:r>
              <a:rPr lang="en-GB" sz="2449" dirty="0">
                <a:latin typeface="Segoe UI Light" panose="020B0502040204020203" pitchFamily="34" charset="0"/>
              </a:rPr>
              <a:t>1. What shape will represent the data?</a:t>
            </a:r>
            <a:r>
              <a:rPr lang="en-GB" sz="2449" dirty="0">
                <a:solidFill>
                  <a:schemeClr val="accent1"/>
                </a:solidFill>
                <a:latin typeface="Segoe UI Light" panose="020B0502040204020203" pitchFamily="34" charset="0"/>
              </a:rPr>
              <a:t> </a:t>
            </a:r>
            <a:r>
              <a:rPr lang="en-GB" sz="1905" dirty="0">
                <a:solidFill>
                  <a:schemeClr val="accent1"/>
                </a:solidFill>
                <a:latin typeface="Segoe UI Light" panose="020B0502040204020203" pitchFamily="34" charset="0"/>
              </a:rPr>
              <a:t>(</a:t>
            </a:r>
            <a:r>
              <a:rPr lang="en-GB" sz="1905" dirty="0" err="1">
                <a:solidFill>
                  <a:schemeClr val="accent1"/>
                </a:solidFill>
                <a:latin typeface="Segoe UI Light" panose="020B0502040204020203" pitchFamily="34" charset="0"/>
              </a:rPr>
              <a:t>geom</a:t>
            </a:r>
            <a:r>
              <a:rPr lang="en-GB" sz="1905" dirty="0">
                <a:solidFill>
                  <a:schemeClr val="accent1"/>
                </a:solidFill>
                <a:latin typeface="Segoe UI Light" panose="020B0502040204020203" pitchFamily="34" charset="0"/>
              </a:rPr>
              <a:t>)</a:t>
            </a:r>
          </a:p>
          <a:p>
            <a:pPr marL="607938"/>
            <a:r>
              <a:rPr lang="en-GB" sz="2449" dirty="0">
                <a:latin typeface="Segoe UI Light" panose="020B0502040204020203" pitchFamily="34" charset="0"/>
              </a:rPr>
              <a:t>2. What visual</a:t>
            </a:r>
            <a:r>
              <a:rPr lang="en-GB" sz="2449" dirty="0">
                <a:solidFill>
                  <a:schemeClr val="accent3"/>
                </a:solidFill>
                <a:latin typeface="Segoe UI Light" panose="020B0502040204020203" pitchFamily="34" charset="0"/>
              </a:rPr>
              <a:t> </a:t>
            </a:r>
            <a:r>
              <a:rPr lang="en-GB" sz="2449" dirty="0">
                <a:latin typeface="Segoe UI Light" panose="020B0502040204020203" pitchFamily="34" charset="0"/>
              </a:rPr>
              <a:t>(</a:t>
            </a:r>
            <a:r>
              <a:rPr lang="en-GB" sz="2449" dirty="0">
                <a:solidFill>
                  <a:schemeClr val="accent3"/>
                </a:solidFill>
                <a:latin typeface="Segoe UI Light" panose="020B0502040204020203" pitchFamily="34" charset="0"/>
              </a:rPr>
              <a:t>aes</a:t>
            </a:r>
            <a:r>
              <a:rPr lang="en-GB" sz="2449" dirty="0">
                <a:latin typeface="Segoe UI Light" panose="020B0502040204020203" pitchFamily="34" charset="0"/>
              </a:rPr>
              <a:t>thetic) attributes do we    	   give to the </a:t>
            </a:r>
            <a:r>
              <a:rPr lang="en-GB" sz="2449" dirty="0" err="1">
                <a:latin typeface="Segoe UI Light" panose="020B0502040204020203" pitchFamily="34" charset="0"/>
              </a:rPr>
              <a:t>geom</a:t>
            </a:r>
            <a:r>
              <a:rPr lang="en-GB" sz="2449" dirty="0">
                <a:latin typeface="Segoe UI Light" panose="020B0502040204020203" pitchFamily="34" charset="0"/>
              </a:rPr>
              <a:t>?</a:t>
            </a:r>
          </a:p>
          <a:p>
            <a:endParaRPr lang="en-GB" sz="2449" dirty="0">
              <a:latin typeface="Segoe UI Light" panose="020B0502040204020203" pitchFamily="34" charset="0"/>
            </a:endParaRP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29</a:t>
            </a:fld>
            <a:endParaRPr lang="en-US"/>
          </a:p>
        </p:txBody>
      </p:sp>
      <p:sp>
        <p:nvSpPr>
          <p:cNvPr id="7" name="Oval 6">
            <a:extLst>
              <a:ext uri="{FF2B5EF4-FFF2-40B4-BE49-F238E27FC236}">
                <a16:creationId xmlns:a16="http://schemas.microsoft.com/office/drawing/2014/main" id="{F4D904B9-B8EB-42CC-A0F8-2B6A80F9BF78}"/>
              </a:ext>
            </a:extLst>
          </p:cNvPr>
          <p:cNvSpPr/>
          <p:nvPr/>
        </p:nvSpPr>
        <p:spPr>
          <a:xfrm>
            <a:off x="4333561" y="3538572"/>
            <a:ext cx="292001" cy="273886"/>
          </a:xfrm>
          <a:prstGeom prst="ellipse">
            <a:avLst/>
          </a:prstGeom>
          <a:solidFill>
            <a:schemeClr val="tx1"/>
          </a:solidFill>
          <a:ln w="47625">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endParaRPr lang="en-GB" sz="1224"/>
          </a:p>
        </p:txBody>
      </p:sp>
      <p:sp>
        <p:nvSpPr>
          <p:cNvPr id="8" name="Rectangle 7">
            <a:extLst>
              <a:ext uri="{FF2B5EF4-FFF2-40B4-BE49-F238E27FC236}">
                <a16:creationId xmlns:a16="http://schemas.microsoft.com/office/drawing/2014/main" id="{5BEC995F-05E2-4E60-8226-0B91DC36F2E9}"/>
              </a:ext>
            </a:extLst>
          </p:cNvPr>
          <p:cNvSpPr/>
          <p:nvPr/>
        </p:nvSpPr>
        <p:spPr>
          <a:xfrm>
            <a:off x="5295729" y="3400193"/>
            <a:ext cx="2287859" cy="552908"/>
          </a:xfrm>
          <a:prstGeom prst="rect">
            <a:avLst/>
          </a:prstGeom>
        </p:spPr>
        <p:txBody>
          <a:bodyPr wrap="square">
            <a:spAutoFit/>
          </a:bodyPr>
          <a:lstStyle/>
          <a:p>
            <a:r>
              <a:rPr lang="en-GB" sz="2993" dirty="0">
                <a:solidFill>
                  <a:schemeClr val="accent1"/>
                </a:solidFill>
                <a:latin typeface="Segoe UI Light" panose="020B0502040204020203" pitchFamily="34" charset="0"/>
              </a:rPr>
              <a:t>size</a:t>
            </a:r>
            <a:endParaRPr lang="en-GB" sz="2721" dirty="0">
              <a:solidFill>
                <a:schemeClr val="accent1"/>
              </a:solidFill>
            </a:endParaRPr>
          </a:p>
        </p:txBody>
      </p:sp>
      <p:cxnSp>
        <p:nvCxnSpPr>
          <p:cNvPr id="9" name="Connector: Curved 8">
            <a:extLst>
              <a:ext uri="{FF2B5EF4-FFF2-40B4-BE49-F238E27FC236}">
                <a16:creationId xmlns:a16="http://schemas.microsoft.com/office/drawing/2014/main" id="{8797D4CA-64F0-4359-A040-846F6B1C0338}"/>
              </a:ext>
            </a:extLst>
          </p:cNvPr>
          <p:cNvCxnSpPr>
            <a:cxnSpLocks/>
          </p:cNvCxnSpPr>
          <p:nvPr/>
        </p:nvCxnSpPr>
        <p:spPr>
          <a:xfrm rot="10800000">
            <a:off x="4900288" y="3699105"/>
            <a:ext cx="355754" cy="8639"/>
          </a:xfrm>
          <a:prstGeom prst="curvedConnector3">
            <a:avLst>
              <a:gd name="adj1" fmla="val 50000"/>
            </a:avLst>
          </a:prstGeom>
          <a:ln w="38100" cap="sq">
            <a:solidFill>
              <a:schemeClr val="tx1">
                <a:lumMod val="25000"/>
                <a:lumOff val="75000"/>
              </a:schemeClr>
            </a:solidFill>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1676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solidFill>
                  <a:schemeClr val="bg2"/>
                </a:solidFill>
                <a:latin typeface="Raleway" pitchFamily="50" charset="0"/>
                <a:ea typeface="Segoe UI Emoji" panose="020B0502040204020203" pitchFamily="34" charset="0"/>
              </a:rPr>
              <a:t>Acknowledgement</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p:spPr>
        <p:txBody>
          <a:bodyPr/>
          <a:lstStyle/>
          <a:p>
            <a:pPr algn="ctr"/>
            <a:r>
              <a:rPr lang="en-GB" sz="2449" dirty="0">
                <a:latin typeface="Segoe UI Light" panose="020B0502040204020203" pitchFamily="34" charset="0"/>
                <a:ea typeface="Segoe UI Emoji" panose="020B0502040204020203" pitchFamily="34" charset="0"/>
              </a:rPr>
              <a:t>This session shadows Chapter 3 of the excellent:</a:t>
            </a:r>
            <a:endParaRPr lang="en-GB" sz="2449" i="1" dirty="0">
              <a:latin typeface="Segoe UI Light" panose="020B0502040204020203" pitchFamily="34" charset="0"/>
              <a:ea typeface="Segoe UI Emoji" panose="020B0502040204020203" pitchFamily="34" charset="0"/>
            </a:endParaRPr>
          </a:p>
          <a:p>
            <a:pPr marL="732116"/>
            <a:endParaRPr lang="en-GB" sz="2449" dirty="0">
              <a:latin typeface="Segoe UI Light" panose="020B0502040204020203" pitchFamily="34" charset="0"/>
              <a:ea typeface="Segoe UI Emoji" panose="020B0502040204020203" pitchFamily="34" charset="0"/>
            </a:endParaRPr>
          </a:p>
          <a:p>
            <a:pPr marL="732116"/>
            <a:endParaRPr lang="en-GB" sz="2449" dirty="0">
              <a:latin typeface="Segoe UI Light" panose="020B0502040204020203" pitchFamily="34" charset="0"/>
              <a:ea typeface="Segoe UI Emoji" panose="020B0502040204020203" pitchFamily="34" charset="0"/>
            </a:endParaRPr>
          </a:p>
          <a:p>
            <a:pPr marL="732116"/>
            <a:endParaRPr lang="en-GB" sz="2449" dirty="0">
              <a:latin typeface="Segoe UI Light" panose="020B0502040204020203" pitchFamily="34" charset="0"/>
              <a:ea typeface="Segoe UI Emoji" panose="020B0502040204020203" pitchFamily="34" charset="0"/>
            </a:endParaRPr>
          </a:p>
          <a:p>
            <a:pPr marL="732116"/>
            <a:endParaRPr lang="en-GB" sz="2449" dirty="0">
              <a:latin typeface="Segoe UI Light" panose="020B0502040204020203" pitchFamily="34" charset="0"/>
              <a:ea typeface="Segoe UI Emoji" panose="020B0502040204020203" pitchFamily="34" charset="0"/>
            </a:endParaRPr>
          </a:p>
          <a:p>
            <a:pPr marL="732116"/>
            <a:endParaRPr lang="en-GB" sz="2449" dirty="0">
              <a:latin typeface="Segoe UI Light" panose="020B0502040204020203" pitchFamily="34" charset="0"/>
              <a:ea typeface="Segoe UI Emoji" panose="020B0502040204020203" pitchFamily="34" charset="0"/>
            </a:endParaRPr>
          </a:p>
          <a:p>
            <a:endParaRPr lang="en-GB" dirty="0"/>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3</a:t>
            </a:fld>
            <a:endParaRPr lang="en-US"/>
          </a:p>
        </p:txBody>
      </p:sp>
      <p:pic>
        <p:nvPicPr>
          <p:cNvPr id="1026" name="Picture 2" descr="https://covers.oreillystatic.com/images/0636920034407/lrg.jpg">
            <a:extLst>
              <a:ext uri="{FF2B5EF4-FFF2-40B4-BE49-F238E27FC236}">
                <a16:creationId xmlns:a16="http://schemas.microsoft.com/office/drawing/2014/main" id="{A65B9997-5C42-4356-85A5-121DF0D521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3788" y="2107909"/>
            <a:ext cx="1778512" cy="2667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3565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latin typeface="Raleway" pitchFamily="50" charset="0"/>
                <a:ea typeface="Segoe UI Emoji" panose="020B0502040204020203" pitchFamily="34" charset="0"/>
              </a:rPr>
              <a:t>Choices</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475864" cy="3386509"/>
          </a:xfrm>
        </p:spPr>
        <p:txBody>
          <a:bodyPr/>
          <a:lstStyle/>
          <a:p>
            <a:pPr marL="607938"/>
            <a:r>
              <a:rPr lang="en-GB" sz="2449" dirty="0">
                <a:latin typeface="Segoe UI Light" panose="020B0502040204020203" pitchFamily="34" charset="0"/>
              </a:rPr>
              <a:t>1. What shape will represent the data? </a:t>
            </a:r>
            <a:r>
              <a:rPr lang="en-GB" sz="1905" dirty="0">
                <a:solidFill>
                  <a:schemeClr val="bg2"/>
                </a:solidFill>
                <a:latin typeface="Segoe UI Light" panose="020B0502040204020203" pitchFamily="34" charset="0"/>
              </a:rPr>
              <a:t>(</a:t>
            </a:r>
            <a:r>
              <a:rPr lang="en-GB" sz="1905" dirty="0" err="1">
                <a:solidFill>
                  <a:schemeClr val="bg2"/>
                </a:solidFill>
                <a:latin typeface="Segoe UI Light" panose="020B0502040204020203" pitchFamily="34" charset="0"/>
              </a:rPr>
              <a:t>geom</a:t>
            </a:r>
            <a:r>
              <a:rPr lang="en-GB" sz="1905" dirty="0">
                <a:solidFill>
                  <a:schemeClr val="bg2"/>
                </a:solidFill>
                <a:latin typeface="Segoe UI Light" panose="020B0502040204020203" pitchFamily="34" charset="0"/>
              </a:rPr>
              <a:t>)</a:t>
            </a:r>
          </a:p>
          <a:p>
            <a:pPr marL="607938"/>
            <a:r>
              <a:rPr lang="en-GB" sz="2449" dirty="0">
                <a:latin typeface="Segoe UI Light" panose="020B0502040204020203" pitchFamily="34" charset="0"/>
              </a:rPr>
              <a:t>2. What visual</a:t>
            </a:r>
            <a:r>
              <a:rPr lang="en-GB" sz="2449" dirty="0">
                <a:solidFill>
                  <a:schemeClr val="accent3"/>
                </a:solidFill>
                <a:latin typeface="Segoe UI Light" panose="020B0502040204020203" pitchFamily="34" charset="0"/>
              </a:rPr>
              <a:t> </a:t>
            </a:r>
            <a:r>
              <a:rPr lang="en-GB" sz="2449" dirty="0">
                <a:latin typeface="Segoe UI Light" panose="020B0502040204020203" pitchFamily="34" charset="0"/>
              </a:rPr>
              <a:t>(</a:t>
            </a:r>
            <a:r>
              <a:rPr lang="en-GB" sz="2449" dirty="0">
                <a:solidFill>
                  <a:schemeClr val="accent3"/>
                </a:solidFill>
                <a:latin typeface="Segoe UI Light" panose="020B0502040204020203" pitchFamily="34" charset="0"/>
              </a:rPr>
              <a:t>aes</a:t>
            </a:r>
            <a:r>
              <a:rPr lang="en-GB" sz="2449" dirty="0">
                <a:latin typeface="Segoe UI Light" panose="020B0502040204020203" pitchFamily="34" charset="0"/>
              </a:rPr>
              <a:t>thetic) attributes do we    	   give to the </a:t>
            </a:r>
            <a:r>
              <a:rPr lang="en-GB" sz="2449" dirty="0" err="1">
                <a:latin typeface="Segoe UI Light" panose="020B0502040204020203" pitchFamily="34" charset="0"/>
              </a:rPr>
              <a:t>geom</a:t>
            </a:r>
            <a:r>
              <a:rPr lang="en-GB" sz="2449" dirty="0">
                <a:latin typeface="Segoe UI Light" panose="020B0502040204020203" pitchFamily="34" charset="0"/>
              </a:rPr>
              <a:t>?</a:t>
            </a:r>
          </a:p>
          <a:p>
            <a:endParaRPr lang="en-GB" sz="2449" dirty="0">
              <a:latin typeface="Segoe UI Light" panose="020B0502040204020203" pitchFamily="34" charset="0"/>
            </a:endParaRP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30</a:t>
            </a:fld>
            <a:endParaRPr lang="en-US"/>
          </a:p>
        </p:txBody>
      </p:sp>
      <p:sp>
        <p:nvSpPr>
          <p:cNvPr id="7" name="Oval 6">
            <a:extLst>
              <a:ext uri="{FF2B5EF4-FFF2-40B4-BE49-F238E27FC236}">
                <a16:creationId xmlns:a16="http://schemas.microsoft.com/office/drawing/2014/main" id="{F4D904B9-B8EB-42CC-A0F8-2B6A80F9BF78}"/>
              </a:ext>
            </a:extLst>
          </p:cNvPr>
          <p:cNvSpPr/>
          <p:nvPr/>
        </p:nvSpPr>
        <p:spPr>
          <a:xfrm>
            <a:off x="5192287" y="3574134"/>
            <a:ext cx="292001" cy="273886"/>
          </a:xfrm>
          <a:prstGeom prst="ellipse">
            <a:avLst/>
          </a:prstGeom>
          <a:solidFill>
            <a:schemeClr val="tx1"/>
          </a:solidFill>
          <a:ln w="47625">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endParaRPr lang="en-GB" sz="1224"/>
          </a:p>
        </p:txBody>
      </p:sp>
      <p:cxnSp>
        <p:nvCxnSpPr>
          <p:cNvPr id="3" name="Straight Connector 2">
            <a:extLst>
              <a:ext uri="{FF2B5EF4-FFF2-40B4-BE49-F238E27FC236}">
                <a16:creationId xmlns:a16="http://schemas.microsoft.com/office/drawing/2014/main" id="{987F4A20-A877-4201-8F1B-B69D7023E324}"/>
              </a:ext>
            </a:extLst>
          </p:cNvPr>
          <p:cNvCxnSpPr/>
          <p:nvPr/>
        </p:nvCxnSpPr>
        <p:spPr>
          <a:xfrm>
            <a:off x="3326243" y="4098386"/>
            <a:ext cx="2605550" cy="0"/>
          </a:xfrm>
          <a:prstGeom prst="line">
            <a:avLst/>
          </a:prstGeom>
          <a:ln w="47625" cap="sq">
            <a:solidFill>
              <a:schemeClr val="tx1">
                <a:lumMod val="25000"/>
                <a:lumOff val="75000"/>
              </a:schemeClr>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6EDE1560-EF2A-4186-95AF-14290D00E607}"/>
              </a:ext>
            </a:extLst>
          </p:cNvPr>
          <p:cNvSpPr/>
          <p:nvPr/>
        </p:nvSpPr>
        <p:spPr>
          <a:xfrm>
            <a:off x="4977429" y="4348753"/>
            <a:ext cx="2287859" cy="552908"/>
          </a:xfrm>
          <a:prstGeom prst="rect">
            <a:avLst/>
          </a:prstGeom>
        </p:spPr>
        <p:txBody>
          <a:bodyPr wrap="square">
            <a:spAutoFit/>
          </a:bodyPr>
          <a:lstStyle/>
          <a:p>
            <a:r>
              <a:rPr lang="en-GB" sz="2993" dirty="0">
                <a:solidFill>
                  <a:schemeClr val="bg2"/>
                </a:solidFill>
                <a:latin typeface="Segoe UI Light" panose="020B0502040204020203" pitchFamily="34" charset="0"/>
              </a:rPr>
              <a:t>position (</a:t>
            </a:r>
            <a:r>
              <a:rPr lang="en-GB" sz="2993" i="1" dirty="0">
                <a:solidFill>
                  <a:schemeClr val="bg2"/>
                </a:solidFill>
                <a:latin typeface="Segoe UI Light" panose="020B0502040204020203" pitchFamily="34" charset="0"/>
              </a:rPr>
              <a:t>x</a:t>
            </a:r>
            <a:r>
              <a:rPr lang="en-GB" sz="2993" dirty="0">
                <a:solidFill>
                  <a:schemeClr val="bg2"/>
                </a:solidFill>
                <a:latin typeface="Segoe UI Light" panose="020B0502040204020203" pitchFamily="34" charset="0"/>
              </a:rPr>
              <a:t>)</a:t>
            </a:r>
            <a:endParaRPr lang="en-GB" sz="2721" dirty="0">
              <a:solidFill>
                <a:schemeClr val="bg2"/>
              </a:solidFill>
            </a:endParaRPr>
          </a:p>
        </p:txBody>
      </p:sp>
    </p:spTree>
    <p:extLst>
      <p:ext uri="{BB962C8B-B14F-4D97-AF65-F5344CB8AC3E}">
        <p14:creationId xmlns:p14="http://schemas.microsoft.com/office/powerpoint/2010/main" val="3811460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latin typeface="Raleway" pitchFamily="50" charset="0"/>
                <a:ea typeface="Segoe UI Emoji" panose="020B0502040204020203" pitchFamily="34" charset="0"/>
              </a:rPr>
              <a:t>Choices</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475864" cy="3386509"/>
          </a:xfrm>
        </p:spPr>
        <p:txBody>
          <a:bodyPr/>
          <a:lstStyle/>
          <a:p>
            <a:pPr marL="607938"/>
            <a:r>
              <a:rPr lang="en-GB" sz="2449" dirty="0">
                <a:latin typeface="Segoe UI Light" panose="020B0502040204020203" pitchFamily="34" charset="0"/>
              </a:rPr>
              <a:t>1. What shape will represent the data?</a:t>
            </a:r>
            <a:r>
              <a:rPr lang="en-GB" sz="2449" dirty="0">
                <a:solidFill>
                  <a:schemeClr val="accent2">
                    <a:lumMod val="40000"/>
                    <a:lumOff val="60000"/>
                  </a:schemeClr>
                </a:solidFill>
                <a:latin typeface="Segoe UI Light" panose="020B0502040204020203" pitchFamily="34" charset="0"/>
              </a:rPr>
              <a:t> </a:t>
            </a:r>
            <a:r>
              <a:rPr lang="en-GB" sz="1905" dirty="0">
                <a:solidFill>
                  <a:schemeClr val="accent3"/>
                </a:solidFill>
                <a:latin typeface="Segoe UI Light" panose="020B0502040204020203" pitchFamily="34" charset="0"/>
              </a:rPr>
              <a:t>(</a:t>
            </a:r>
            <a:r>
              <a:rPr lang="en-GB" sz="1905" dirty="0" err="1">
                <a:solidFill>
                  <a:schemeClr val="accent3"/>
                </a:solidFill>
                <a:latin typeface="Segoe UI Light" panose="020B0502040204020203" pitchFamily="34" charset="0"/>
              </a:rPr>
              <a:t>geom</a:t>
            </a:r>
            <a:r>
              <a:rPr lang="en-GB" sz="1905" dirty="0">
                <a:solidFill>
                  <a:schemeClr val="accent3"/>
                </a:solidFill>
                <a:latin typeface="Segoe UI Light" panose="020B0502040204020203" pitchFamily="34" charset="0"/>
              </a:rPr>
              <a:t>)</a:t>
            </a:r>
            <a:endParaRPr lang="en-GB" sz="1905" dirty="0">
              <a:latin typeface="Segoe UI Light" panose="020B0502040204020203" pitchFamily="34" charset="0"/>
            </a:endParaRPr>
          </a:p>
          <a:p>
            <a:pPr marL="607938"/>
            <a:r>
              <a:rPr lang="en-GB" sz="2449" dirty="0">
                <a:latin typeface="Segoe UI Light" panose="020B0502040204020203" pitchFamily="34" charset="0"/>
              </a:rPr>
              <a:t>2. What visual</a:t>
            </a:r>
            <a:r>
              <a:rPr lang="en-GB" sz="2449" dirty="0">
                <a:solidFill>
                  <a:schemeClr val="accent3"/>
                </a:solidFill>
                <a:latin typeface="Segoe UI Light" panose="020B0502040204020203" pitchFamily="34" charset="0"/>
              </a:rPr>
              <a:t> </a:t>
            </a:r>
            <a:r>
              <a:rPr lang="en-GB" sz="2449" dirty="0">
                <a:latin typeface="Segoe UI Light" panose="020B0502040204020203" pitchFamily="34" charset="0"/>
              </a:rPr>
              <a:t>(</a:t>
            </a:r>
            <a:r>
              <a:rPr lang="en-GB" sz="2449" dirty="0">
                <a:solidFill>
                  <a:schemeClr val="accent3"/>
                </a:solidFill>
                <a:latin typeface="Segoe UI Light" panose="020B0502040204020203" pitchFamily="34" charset="0"/>
              </a:rPr>
              <a:t>aes</a:t>
            </a:r>
            <a:r>
              <a:rPr lang="en-GB" sz="2449" dirty="0">
                <a:latin typeface="Segoe UI Light" panose="020B0502040204020203" pitchFamily="34" charset="0"/>
              </a:rPr>
              <a:t>thetic) attributes do we    	   give to the </a:t>
            </a:r>
            <a:r>
              <a:rPr lang="en-GB" sz="2449" dirty="0" err="1">
                <a:latin typeface="Segoe UI Light" panose="020B0502040204020203" pitchFamily="34" charset="0"/>
              </a:rPr>
              <a:t>geom</a:t>
            </a:r>
            <a:r>
              <a:rPr lang="en-GB" sz="2449" dirty="0">
                <a:latin typeface="Segoe UI Light" panose="020B0502040204020203" pitchFamily="34" charset="0"/>
              </a:rPr>
              <a:t>?</a:t>
            </a:r>
          </a:p>
          <a:p>
            <a:endParaRPr lang="en-GB" sz="2449" dirty="0">
              <a:latin typeface="Segoe UI Light" panose="020B0502040204020203" pitchFamily="34" charset="0"/>
            </a:endParaRP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31</a:t>
            </a:fld>
            <a:endParaRPr lang="en-US"/>
          </a:p>
        </p:txBody>
      </p:sp>
      <p:sp>
        <p:nvSpPr>
          <p:cNvPr id="7" name="Oval 6">
            <a:extLst>
              <a:ext uri="{FF2B5EF4-FFF2-40B4-BE49-F238E27FC236}">
                <a16:creationId xmlns:a16="http://schemas.microsoft.com/office/drawing/2014/main" id="{F4D904B9-B8EB-42CC-A0F8-2B6A80F9BF78}"/>
              </a:ext>
            </a:extLst>
          </p:cNvPr>
          <p:cNvSpPr/>
          <p:nvPr/>
        </p:nvSpPr>
        <p:spPr>
          <a:xfrm>
            <a:off x="5192287" y="3127910"/>
            <a:ext cx="292001" cy="273886"/>
          </a:xfrm>
          <a:prstGeom prst="ellipse">
            <a:avLst/>
          </a:prstGeom>
          <a:solidFill>
            <a:schemeClr val="tx1"/>
          </a:solidFill>
          <a:ln w="47625">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endParaRPr lang="en-GB" sz="1224"/>
          </a:p>
        </p:txBody>
      </p:sp>
      <p:cxnSp>
        <p:nvCxnSpPr>
          <p:cNvPr id="3" name="Straight Connector 2">
            <a:extLst>
              <a:ext uri="{FF2B5EF4-FFF2-40B4-BE49-F238E27FC236}">
                <a16:creationId xmlns:a16="http://schemas.microsoft.com/office/drawing/2014/main" id="{987F4A20-A877-4201-8F1B-B69D7023E324}"/>
              </a:ext>
            </a:extLst>
          </p:cNvPr>
          <p:cNvCxnSpPr/>
          <p:nvPr/>
        </p:nvCxnSpPr>
        <p:spPr>
          <a:xfrm>
            <a:off x="3326243" y="4098386"/>
            <a:ext cx="2605550" cy="0"/>
          </a:xfrm>
          <a:prstGeom prst="line">
            <a:avLst/>
          </a:prstGeom>
          <a:ln w="47625" cap="sq">
            <a:solidFill>
              <a:schemeClr val="tx1">
                <a:lumMod val="25000"/>
                <a:lumOff val="75000"/>
              </a:schemeClr>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B44F6420-F79F-4209-ABB7-84F6C504B2B1}"/>
              </a:ext>
            </a:extLst>
          </p:cNvPr>
          <p:cNvCxnSpPr>
            <a:cxnSpLocks/>
          </p:cNvCxnSpPr>
          <p:nvPr/>
        </p:nvCxnSpPr>
        <p:spPr>
          <a:xfrm flipV="1">
            <a:off x="3519758" y="3034050"/>
            <a:ext cx="0" cy="1347700"/>
          </a:xfrm>
          <a:prstGeom prst="line">
            <a:avLst/>
          </a:prstGeom>
          <a:ln w="47625" cap="sq">
            <a:solidFill>
              <a:schemeClr val="tx1">
                <a:lumMod val="25000"/>
                <a:lumOff val="75000"/>
              </a:schemeClr>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9CBFD3CB-AC48-4322-A56F-38D1541E7F6D}"/>
              </a:ext>
            </a:extLst>
          </p:cNvPr>
          <p:cNvSpPr/>
          <p:nvPr/>
        </p:nvSpPr>
        <p:spPr>
          <a:xfrm>
            <a:off x="5921199" y="2946062"/>
            <a:ext cx="2287859" cy="552908"/>
          </a:xfrm>
          <a:prstGeom prst="rect">
            <a:avLst/>
          </a:prstGeom>
        </p:spPr>
        <p:txBody>
          <a:bodyPr wrap="square">
            <a:spAutoFit/>
          </a:bodyPr>
          <a:lstStyle/>
          <a:p>
            <a:r>
              <a:rPr lang="en-GB" sz="2993" dirty="0">
                <a:solidFill>
                  <a:schemeClr val="bg2"/>
                </a:solidFill>
                <a:latin typeface="Segoe UI Light" panose="020B0502040204020203" pitchFamily="34" charset="0"/>
              </a:rPr>
              <a:t>position (</a:t>
            </a:r>
            <a:r>
              <a:rPr lang="en-GB" sz="2993" i="1" dirty="0">
                <a:solidFill>
                  <a:schemeClr val="bg2"/>
                </a:solidFill>
                <a:latin typeface="Segoe UI Light" panose="020B0502040204020203" pitchFamily="34" charset="0"/>
              </a:rPr>
              <a:t>y</a:t>
            </a:r>
            <a:r>
              <a:rPr lang="en-GB" sz="2993" dirty="0">
                <a:solidFill>
                  <a:schemeClr val="bg2"/>
                </a:solidFill>
                <a:latin typeface="Segoe UI Light" panose="020B0502040204020203" pitchFamily="34" charset="0"/>
              </a:rPr>
              <a:t>)</a:t>
            </a:r>
            <a:endParaRPr lang="en-GB" sz="2721" dirty="0">
              <a:solidFill>
                <a:schemeClr val="bg2"/>
              </a:solidFill>
            </a:endParaRPr>
          </a:p>
        </p:txBody>
      </p:sp>
    </p:spTree>
    <p:extLst>
      <p:ext uri="{BB962C8B-B14F-4D97-AF65-F5344CB8AC3E}">
        <p14:creationId xmlns:p14="http://schemas.microsoft.com/office/powerpoint/2010/main" val="1771325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latin typeface="Raleway" pitchFamily="50" charset="0"/>
                <a:ea typeface="Segoe UI Emoji" panose="020B0502040204020203" pitchFamily="34" charset="0"/>
              </a:rPr>
              <a:t>Choices</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475864" cy="3386509"/>
          </a:xfrm>
        </p:spPr>
        <p:txBody>
          <a:bodyPr/>
          <a:lstStyle/>
          <a:p>
            <a:pPr marL="607938"/>
            <a:r>
              <a:rPr lang="en-GB" sz="2449" dirty="0">
                <a:latin typeface="Segoe UI Light" panose="020B0502040204020203" pitchFamily="34" charset="0"/>
              </a:rPr>
              <a:t>1. What shape will represent the data? </a:t>
            </a:r>
            <a:r>
              <a:rPr lang="en-GB" sz="1905" dirty="0">
                <a:solidFill>
                  <a:schemeClr val="accent3"/>
                </a:solidFill>
                <a:latin typeface="Segoe UI Light" panose="020B0502040204020203" pitchFamily="34" charset="0"/>
              </a:rPr>
              <a:t>(</a:t>
            </a:r>
            <a:r>
              <a:rPr lang="en-GB" sz="1905" dirty="0" err="1">
                <a:solidFill>
                  <a:schemeClr val="accent3"/>
                </a:solidFill>
                <a:latin typeface="Segoe UI Light" panose="020B0502040204020203" pitchFamily="34" charset="0"/>
              </a:rPr>
              <a:t>geom</a:t>
            </a:r>
            <a:r>
              <a:rPr lang="en-GB" sz="1905" dirty="0">
                <a:solidFill>
                  <a:schemeClr val="accent3"/>
                </a:solidFill>
                <a:latin typeface="Segoe UI Light" panose="020B0502040204020203" pitchFamily="34" charset="0"/>
              </a:rPr>
              <a:t>)</a:t>
            </a:r>
            <a:endParaRPr lang="en-GB" sz="1905" dirty="0">
              <a:latin typeface="Segoe UI Light" panose="020B0502040204020203" pitchFamily="34" charset="0"/>
            </a:endParaRPr>
          </a:p>
          <a:p>
            <a:pPr marL="607938"/>
            <a:r>
              <a:rPr lang="en-GB" sz="2449" dirty="0">
                <a:latin typeface="Segoe UI Light" panose="020B0502040204020203" pitchFamily="34" charset="0"/>
              </a:rPr>
              <a:t>2. What visual</a:t>
            </a:r>
            <a:r>
              <a:rPr lang="en-GB" sz="2449" dirty="0">
                <a:solidFill>
                  <a:schemeClr val="accent3"/>
                </a:solidFill>
                <a:latin typeface="Segoe UI Light" panose="020B0502040204020203" pitchFamily="34" charset="0"/>
              </a:rPr>
              <a:t> </a:t>
            </a:r>
            <a:r>
              <a:rPr lang="en-GB" sz="2449" dirty="0">
                <a:latin typeface="Segoe UI Light" panose="020B0502040204020203" pitchFamily="34" charset="0"/>
              </a:rPr>
              <a:t>(</a:t>
            </a:r>
            <a:r>
              <a:rPr lang="en-GB" sz="2449" dirty="0">
                <a:solidFill>
                  <a:schemeClr val="accent3"/>
                </a:solidFill>
                <a:latin typeface="Segoe UI Light" panose="020B0502040204020203" pitchFamily="34" charset="0"/>
              </a:rPr>
              <a:t>aes</a:t>
            </a:r>
            <a:r>
              <a:rPr lang="en-GB" sz="2449" dirty="0">
                <a:latin typeface="Segoe UI Light" panose="020B0502040204020203" pitchFamily="34" charset="0"/>
              </a:rPr>
              <a:t>thetic) attributes do we    	   give to the </a:t>
            </a:r>
            <a:r>
              <a:rPr lang="en-GB" sz="2449" dirty="0" err="1">
                <a:latin typeface="Segoe UI Light" panose="020B0502040204020203" pitchFamily="34" charset="0"/>
              </a:rPr>
              <a:t>geom</a:t>
            </a:r>
            <a:r>
              <a:rPr lang="en-GB" sz="2449" dirty="0">
                <a:latin typeface="Segoe UI Light" panose="020B0502040204020203" pitchFamily="34" charset="0"/>
              </a:rPr>
              <a:t>?</a:t>
            </a:r>
          </a:p>
          <a:p>
            <a:endParaRPr lang="en-GB" sz="2449" dirty="0">
              <a:latin typeface="Segoe UI Light" panose="020B0502040204020203" pitchFamily="34" charset="0"/>
            </a:endParaRP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32</a:t>
            </a:fld>
            <a:endParaRPr lang="en-US"/>
          </a:p>
        </p:txBody>
      </p:sp>
      <p:sp>
        <p:nvSpPr>
          <p:cNvPr id="7" name="Oval 6">
            <a:extLst>
              <a:ext uri="{FF2B5EF4-FFF2-40B4-BE49-F238E27FC236}">
                <a16:creationId xmlns:a16="http://schemas.microsoft.com/office/drawing/2014/main" id="{F4D904B9-B8EB-42CC-A0F8-2B6A80F9BF78}"/>
              </a:ext>
            </a:extLst>
          </p:cNvPr>
          <p:cNvSpPr/>
          <p:nvPr/>
        </p:nvSpPr>
        <p:spPr>
          <a:xfrm>
            <a:off x="5192287" y="3127910"/>
            <a:ext cx="292001" cy="273886"/>
          </a:xfrm>
          <a:prstGeom prst="ellipse">
            <a:avLst/>
          </a:prstGeom>
          <a:solidFill>
            <a:schemeClr val="accent3"/>
          </a:solidFill>
          <a:ln w="47625">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endParaRPr lang="en-GB" sz="1224">
              <a:solidFill>
                <a:schemeClr val="accent3"/>
              </a:solidFill>
            </a:endParaRPr>
          </a:p>
        </p:txBody>
      </p:sp>
      <p:cxnSp>
        <p:nvCxnSpPr>
          <p:cNvPr id="3" name="Straight Connector 2">
            <a:extLst>
              <a:ext uri="{FF2B5EF4-FFF2-40B4-BE49-F238E27FC236}">
                <a16:creationId xmlns:a16="http://schemas.microsoft.com/office/drawing/2014/main" id="{987F4A20-A877-4201-8F1B-B69D7023E324}"/>
              </a:ext>
            </a:extLst>
          </p:cNvPr>
          <p:cNvCxnSpPr/>
          <p:nvPr/>
        </p:nvCxnSpPr>
        <p:spPr>
          <a:xfrm>
            <a:off x="3326243" y="4098386"/>
            <a:ext cx="2605550" cy="0"/>
          </a:xfrm>
          <a:prstGeom prst="line">
            <a:avLst/>
          </a:prstGeom>
          <a:ln w="47625" cap="sq">
            <a:solidFill>
              <a:schemeClr val="tx1">
                <a:lumMod val="25000"/>
                <a:lumOff val="75000"/>
              </a:schemeClr>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B44F6420-F79F-4209-ABB7-84F6C504B2B1}"/>
              </a:ext>
            </a:extLst>
          </p:cNvPr>
          <p:cNvCxnSpPr>
            <a:cxnSpLocks/>
          </p:cNvCxnSpPr>
          <p:nvPr/>
        </p:nvCxnSpPr>
        <p:spPr>
          <a:xfrm flipV="1">
            <a:off x="3519758" y="3034050"/>
            <a:ext cx="0" cy="1347700"/>
          </a:xfrm>
          <a:prstGeom prst="line">
            <a:avLst/>
          </a:prstGeom>
          <a:ln w="47625" cap="sq">
            <a:solidFill>
              <a:schemeClr val="tx1">
                <a:lumMod val="25000"/>
                <a:lumOff val="75000"/>
              </a:schemeClr>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7D05148B-986B-46AF-99D3-3160E09CD5A8}"/>
              </a:ext>
            </a:extLst>
          </p:cNvPr>
          <p:cNvSpPr/>
          <p:nvPr/>
        </p:nvSpPr>
        <p:spPr>
          <a:xfrm>
            <a:off x="5921199" y="2946062"/>
            <a:ext cx="2287859" cy="552908"/>
          </a:xfrm>
          <a:prstGeom prst="rect">
            <a:avLst/>
          </a:prstGeom>
        </p:spPr>
        <p:txBody>
          <a:bodyPr wrap="square">
            <a:spAutoFit/>
          </a:bodyPr>
          <a:lstStyle/>
          <a:p>
            <a:r>
              <a:rPr lang="en-GB" sz="2993" dirty="0">
                <a:solidFill>
                  <a:schemeClr val="accent3"/>
                </a:solidFill>
                <a:latin typeface="Segoe UI Light" panose="020B0502040204020203" pitchFamily="34" charset="0"/>
              </a:rPr>
              <a:t>colour</a:t>
            </a:r>
            <a:endParaRPr lang="en-GB" sz="2721" dirty="0">
              <a:solidFill>
                <a:schemeClr val="accent3"/>
              </a:solidFill>
            </a:endParaRPr>
          </a:p>
        </p:txBody>
      </p:sp>
    </p:spTree>
    <p:extLst>
      <p:ext uri="{BB962C8B-B14F-4D97-AF65-F5344CB8AC3E}">
        <p14:creationId xmlns:p14="http://schemas.microsoft.com/office/powerpoint/2010/main" val="3973454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latin typeface="Raleway" pitchFamily="50" charset="0"/>
                <a:ea typeface="Segoe UI Emoji" panose="020B0502040204020203" pitchFamily="34" charset="0"/>
              </a:rPr>
              <a:t>A</a:t>
            </a:r>
            <a:r>
              <a:rPr lang="en-GB" sz="3673" dirty="0">
                <a:latin typeface="Raleway" pitchFamily="50" charset="0"/>
                <a:ea typeface="Segoe UI Emoji" panose="020B0502040204020203" pitchFamily="34" charset="0"/>
              </a:rPr>
              <a:t> </a:t>
            </a:r>
            <a:r>
              <a:rPr lang="en-GB" sz="3673" b="0" dirty="0">
                <a:latin typeface="Raleway" pitchFamily="50" charset="0"/>
                <a:ea typeface="Segoe UI Emoji" panose="020B0502040204020203" pitchFamily="34" charset="0"/>
              </a:rPr>
              <a:t>statistical</a:t>
            </a:r>
            <a:r>
              <a:rPr lang="en-GB" sz="3673" dirty="0">
                <a:latin typeface="Raleway" pitchFamily="50" charset="0"/>
                <a:ea typeface="Segoe UI Emoji" panose="020B0502040204020203" pitchFamily="34" charset="0"/>
              </a:rPr>
              <a:t> </a:t>
            </a:r>
            <a:r>
              <a:rPr lang="en-GB" sz="3673" b="0" dirty="0">
                <a:latin typeface="Raleway" pitchFamily="50" charset="0"/>
                <a:ea typeface="Segoe UI Emoji" panose="020B0502040204020203" pitchFamily="34" charset="0"/>
              </a:rPr>
              <a:t>graphic</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894946" cy="3386509"/>
          </a:xfrm>
        </p:spPr>
        <p:txBody>
          <a:bodyPr/>
          <a:lstStyle/>
          <a:p>
            <a:pPr marL="0" indent="0" algn="ctr">
              <a:buNone/>
            </a:pPr>
            <a:r>
              <a:rPr lang="en-GB" sz="2449" dirty="0">
                <a:latin typeface="Segoe UI Light" panose="020B0502040204020203" pitchFamily="34" charset="0"/>
              </a:rPr>
              <a:t>		</a:t>
            </a:r>
          </a:p>
          <a:p>
            <a:pPr marL="0" indent="0" algn="ctr">
              <a:buNone/>
            </a:pPr>
            <a:r>
              <a:rPr lang="en-GB" sz="2449" dirty="0">
                <a:latin typeface="Segoe UI Light" panose="020B0502040204020203" pitchFamily="34" charset="0"/>
              </a:rPr>
              <a:t>Data variables </a:t>
            </a:r>
            <a:r>
              <a:rPr lang="en-GB" sz="2449" dirty="0">
                <a:latin typeface="Segoe UI Light" panose="020B0502040204020203" pitchFamily="34" charset="0"/>
                <a:sym typeface="Wingdings" panose="05000000000000000000" pitchFamily="2" charset="2"/>
              </a:rPr>
              <a:t></a:t>
            </a:r>
            <a:r>
              <a:rPr lang="en-GB" sz="2449" dirty="0">
                <a:latin typeface="Segoe UI Light" panose="020B0502040204020203" pitchFamily="34" charset="0"/>
              </a:rPr>
              <a:t> </a:t>
            </a:r>
            <a:r>
              <a:rPr lang="en-GB" sz="2449" dirty="0">
                <a:solidFill>
                  <a:schemeClr val="accent1"/>
                </a:solidFill>
                <a:latin typeface="Segoe UI Light" panose="020B0502040204020203" pitchFamily="34" charset="0"/>
              </a:rPr>
              <a:t>geom</a:t>
            </a:r>
            <a:r>
              <a:rPr lang="en-GB" sz="2449" dirty="0">
                <a:latin typeface="Segoe UI Light" panose="020B0502040204020203" pitchFamily="34" charset="0"/>
              </a:rPr>
              <a:t>etric objects.</a:t>
            </a:r>
          </a:p>
          <a:p>
            <a:endParaRPr lang="en-GB" sz="2449" dirty="0">
              <a:latin typeface="Segoe UI Light" panose="020B0502040204020203" pitchFamily="34" charset="0"/>
            </a:endParaRP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33</a:t>
            </a:fld>
            <a:endParaRPr lang="en-US"/>
          </a:p>
        </p:txBody>
      </p:sp>
      <p:sp>
        <p:nvSpPr>
          <p:cNvPr id="7" name="Oval 6">
            <a:extLst>
              <a:ext uri="{FF2B5EF4-FFF2-40B4-BE49-F238E27FC236}">
                <a16:creationId xmlns:a16="http://schemas.microsoft.com/office/drawing/2014/main" id="{F4D904B9-B8EB-42CC-A0F8-2B6A80F9BF78}"/>
              </a:ext>
            </a:extLst>
          </p:cNvPr>
          <p:cNvSpPr/>
          <p:nvPr/>
        </p:nvSpPr>
        <p:spPr>
          <a:xfrm>
            <a:off x="5192287" y="3127910"/>
            <a:ext cx="292001" cy="273886"/>
          </a:xfrm>
          <a:prstGeom prst="ellipse">
            <a:avLst/>
          </a:prstGeom>
          <a:solidFill>
            <a:schemeClr val="accent1"/>
          </a:solidFill>
          <a:ln w="47625">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endParaRPr lang="en-GB" sz="1224">
              <a:solidFill>
                <a:schemeClr val="accent3"/>
              </a:solidFill>
            </a:endParaRPr>
          </a:p>
        </p:txBody>
      </p:sp>
      <p:cxnSp>
        <p:nvCxnSpPr>
          <p:cNvPr id="3" name="Straight Connector 2">
            <a:extLst>
              <a:ext uri="{FF2B5EF4-FFF2-40B4-BE49-F238E27FC236}">
                <a16:creationId xmlns:a16="http://schemas.microsoft.com/office/drawing/2014/main" id="{987F4A20-A877-4201-8F1B-B69D7023E324}"/>
              </a:ext>
            </a:extLst>
          </p:cNvPr>
          <p:cNvCxnSpPr/>
          <p:nvPr/>
        </p:nvCxnSpPr>
        <p:spPr>
          <a:xfrm>
            <a:off x="3326243" y="4098386"/>
            <a:ext cx="2605550" cy="0"/>
          </a:xfrm>
          <a:prstGeom prst="line">
            <a:avLst/>
          </a:prstGeom>
          <a:ln w="47625" cap="sq">
            <a:solidFill>
              <a:schemeClr val="tx1">
                <a:lumMod val="25000"/>
                <a:lumOff val="75000"/>
              </a:schemeClr>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B44F6420-F79F-4209-ABB7-84F6C504B2B1}"/>
              </a:ext>
            </a:extLst>
          </p:cNvPr>
          <p:cNvCxnSpPr>
            <a:cxnSpLocks/>
          </p:cNvCxnSpPr>
          <p:nvPr/>
        </p:nvCxnSpPr>
        <p:spPr>
          <a:xfrm flipV="1">
            <a:off x="3519758" y="3034050"/>
            <a:ext cx="0" cy="1347700"/>
          </a:xfrm>
          <a:prstGeom prst="line">
            <a:avLst/>
          </a:prstGeom>
          <a:ln w="47625" cap="sq">
            <a:solidFill>
              <a:schemeClr val="tx1">
                <a:lumMod val="25000"/>
                <a:lumOff val="75000"/>
              </a:schemeClr>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0ABB9512-B2DB-462A-A62C-5EF54DAC8ACF}"/>
              </a:ext>
            </a:extLst>
          </p:cNvPr>
          <p:cNvSpPr/>
          <p:nvPr/>
        </p:nvSpPr>
        <p:spPr>
          <a:xfrm>
            <a:off x="4007435" y="1504820"/>
            <a:ext cx="2369703" cy="594650"/>
          </a:xfrm>
          <a:prstGeom prst="rect">
            <a:avLst/>
          </a:prstGeom>
        </p:spPr>
        <p:txBody>
          <a:bodyPr wrap="square">
            <a:spAutoFit/>
          </a:bodyPr>
          <a:lstStyle/>
          <a:p>
            <a:pPr algn="ctr"/>
            <a:r>
              <a:rPr lang="en-GB" sz="1632" dirty="0">
                <a:solidFill>
                  <a:schemeClr val="accent1"/>
                </a:solidFill>
                <a:latin typeface="Segoe Print" panose="02000600000000000000" pitchFamily="2" charset="0"/>
                <a:ea typeface="Segoe UI Emoji" panose="020B0502040204020203" pitchFamily="34" charset="0"/>
              </a:rPr>
              <a:t>(aesthetic </a:t>
            </a:r>
          </a:p>
          <a:p>
            <a:pPr algn="ctr"/>
            <a:r>
              <a:rPr lang="en-GB" sz="1632" dirty="0">
                <a:solidFill>
                  <a:schemeClr val="accent1"/>
                </a:solidFill>
                <a:latin typeface="Segoe Print" panose="02000600000000000000" pitchFamily="2" charset="0"/>
                <a:ea typeface="Segoe UI Emoji" panose="020B0502040204020203" pitchFamily="34" charset="0"/>
              </a:rPr>
              <a:t>attributes of)</a:t>
            </a:r>
          </a:p>
        </p:txBody>
      </p:sp>
    </p:spTree>
    <p:extLst>
      <p:ext uri="{BB962C8B-B14F-4D97-AF65-F5344CB8AC3E}">
        <p14:creationId xmlns:p14="http://schemas.microsoft.com/office/powerpoint/2010/main" val="300433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latin typeface="Raleway" pitchFamily="50" charset="0"/>
                <a:ea typeface="Segoe UI Emoji" panose="020B0502040204020203" pitchFamily="34" charset="0"/>
              </a:rPr>
              <a:t>A statistical graphic</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731581" cy="3386509"/>
          </a:xfrm>
        </p:spPr>
        <p:txBody>
          <a:bodyPr/>
          <a:lstStyle/>
          <a:p>
            <a:pPr algn="ctr"/>
            <a:endParaRPr lang="en-GB" sz="2449" dirty="0">
              <a:latin typeface="Segoe UI Light" panose="020B0502040204020203" pitchFamily="34" charset="0"/>
            </a:endParaRPr>
          </a:p>
          <a:p>
            <a:pPr marL="0" indent="0" algn="ctr">
              <a:buNone/>
            </a:pPr>
            <a:r>
              <a:rPr lang="en-GB" sz="2449" dirty="0">
                <a:latin typeface="Segoe UI Light" panose="020B0502040204020203" pitchFamily="34" charset="0"/>
              </a:rPr>
              <a:t>Data variables </a:t>
            </a:r>
            <a:r>
              <a:rPr lang="en-GB" sz="2449" dirty="0">
                <a:latin typeface="Segoe UI Light" panose="020B0502040204020203" pitchFamily="34" charset="0"/>
                <a:sym typeface="Wingdings" panose="05000000000000000000" pitchFamily="2" charset="2"/>
              </a:rPr>
              <a:t></a:t>
            </a:r>
            <a:r>
              <a:rPr lang="en-GB" sz="2449" dirty="0">
                <a:latin typeface="Segoe UI Light" panose="020B0502040204020203" pitchFamily="34" charset="0"/>
              </a:rPr>
              <a:t> </a:t>
            </a:r>
            <a:r>
              <a:rPr lang="en-GB" sz="2449" dirty="0">
                <a:solidFill>
                  <a:schemeClr val="accent1"/>
                </a:solidFill>
                <a:latin typeface="Segoe UI Light" panose="020B0502040204020203" pitchFamily="34" charset="0"/>
              </a:rPr>
              <a:t>geom</a:t>
            </a:r>
            <a:r>
              <a:rPr lang="en-GB" sz="2449" dirty="0">
                <a:latin typeface="Segoe UI Light" panose="020B0502040204020203" pitchFamily="34" charset="0"/>
              </a:rPr>
              <a:t>etric objects.</a:t>
            </a:r>
          </a:p>
          <a:p>
            <a:endParaRPr lang="en-GB" sz="2449" dirty="0">
              <a:latin typeface="Segoe UI Light" panose="020B0502040204020203" pitchFamily="34" charset="0"/>
            </a:endParaRPr>
          </a:p>
          <a:p>
            <a:pPr marL="0" indent="0">
              <a:buNone/>
            </a:pPr>
            <a:r>
              <a:rPr lang="en-GB" sz="2313" dirty="0" err="1">
                <a:solidFill>
                  <a:schemeClr val="tx1">
                    <a:lumMod val="10000"/>
                    <a:lumOff val="90000"/>
                  </a:schemeClr>
                </a:solidFill>
                <a:latin typeface="Consolas" panose="020B0609020204030204" pitchFamily="49" charset="0"/>
                <a:ea typeface="Segoe UI Emoji" panose="020B0502040204020203" pitchFamily="34" charset="0"/>
                <a:cs typeface="Consolas" panose="020B0609020204030204" pitchFamily="49" charset="0"/>
              </a:rPr>
              <a:t>ggplot</a:t>
            </a:r>
            <a:r>
              <a:rPr lang="en-GB" sz="2313" dirty="0">
                <a:solidFill>
                  <a:schemeClr val="tx1">
                    <a:lumMod val="10000"/>
                    <a:lumOff val="90000"/>
                  </a:schemeClr>
                </a:solidFill>
                <a:latin typeface="Consolas" panose="020B0609020204030204" pitchFamily="49" charset="0"/>
                <a:ea typeface="Segoe UI Emoji" panose="020B0502040204020203" pitchFamily="34" charset="0"/>
                <a:cs typeface="Consolas" panose="020B0609020204030204" pitchFamily="49" charset="0"/>
              </a:rPr>
              <a:t>(data = </a:t>
            </a:r>
            <a:r>
              <a:rPr lang="en-GB" sz="2313" dirty="0" err="1">
                <a:solidFill>
                  <a:schemeClr val="tx1">
                    <a:lumMod val="10000"/>
                    <a:lumOff val="90000"/>
                  </a:schemeClr>
                </a:solidFill>
                <a:latin typeface="Consolas" panose="020B0609020204030204" pitchFamily="49" charset="0"/>
                <a:ea typeface="Segoe UI Emoji" panose="020B0502040204020203" pitchFamily="34" charset="0"/>
                <a:cs typeface="Consolas" panose="020B0609020204030204" pitchFamily="49" charset="0"/>
              </a:rPr>
              <a:t>capacity_ae</a:t>
            </a:r>
            <a:r>
              <a:rPr lang="en-GB" sz="2313" dirty="0">
                <a:solidFill>
                  <a:schemeClr val="tx1">
                    <a:lumMod val="10000"/>
                    <a:lumOff val="90000"/>
                  </a:schemeClr>
                </a:solidFill>
                <a:latin typeface="Consolas" panose="020B0609020204030204" pitchFamily="49" charset="0"/>
                <a:ea typeface="Segoe UI Emoji" panose="020B0502040204020203" pitchFamily="34" charset="0"/>
                <a:cs typeface="Consolas" panose="020B0609020204030204" pitchFamily="49" charset="0"/>
              </a:rPr>
              <a:t>) </a:t>
            </a:r>
            <a:r>
              <a:rPr lang="en-GB" sz="2313" b="1" dirty="0">
                <a:solidFill>
                  <a:schemeClr val="tx1">
                    <a:lumMod val="10000"/>
                    <a:lumOff val="90000"/>
                  </a:schemeClr>
                </a:solidFill>
                <a:latin typeface="Consolas" panose="020B0609020204030204" pitchFamily="49" charset="0"/>
                <a:ea typeface="Segoe UI Emoji" panose="020B0502040204020203" pitchFamily="34" charset="0"/>
                <a:cs typeface="Consolas" panose="020B0609020204030204" pitchFamily="49" charset="0"/>
              </a:rPr>
              <a:t>+ </a:t>
            </a:r>
          </a:p>
          <a:p>
            <a:pPr marL="0" indent="0">
              <a:buNone/>
            </a:pPr>
            <a:r>
              <a:rPr lang="en-GB" sz="2245" b="1" dirty="0" err="1">
                <a:solidFill>
                  <a:schemeClr val="accent1"/>
                </a:solidFill>
                <a:latin typeface="Consolas" panose="020B0609020204030204" pitchFamily="49" charset="0"/>
                <a:ea typeface="Segoe UI Emoji" panose="020B0502040204020203" pitchFamily="34" charset="0"/>
                <a:cs typeface="Consolas" panose="020B0609020204030204" pitchFamily="49" charset="0"/>
              </a:rPr>
              <a:t>geom_point</a:t>
            </a:r>
            <a:r>
              <a:rPr lang="en-GB" sz="2245" dirty="0">
                <a:solidFill>
                  <a:schemeClr val="accent1"/>
                </a:solidFill>
                <a:latin typeface="Consolas" panose="020B0609020204030204" pitchFamily="49" charset="0"/>
                <a:ea typeface="Segoe UI Emoji" panose="020B0502040204020203" pitchFamily="34" charset="0"/>
                <a:cs typeface="Consolas" panose="020B0609020204030204" pitchFamily="49" charset="0"/>
              </a:rPr>
              <a:t>(</a:t>
            </a:r>
            <a:r>
              <a:rPr lang="en-GB" sz="2245" b="1" dirty="0" err="1">
                <a:solidFill>
                  <a:schemeClr val="accent1"/>
                </a:solidFill>
                <a:latin typeface="Consolas" panose="020B0609020204030204" pitchFamily="49" charset="0"/>
                <a:ea typeface="Segoe UI Emoji" panose="020B0502040204020203" pitchFamily="34" charset="0"/>
                <a:cs typeface="Consolas" panose="020B0609020204030204" pitchFamily="49" charset="0"/>
              </a:rPr>
              <a:t>aes</a:t>
            </a:r>
            <a:r>
              <a:rPr lang="en-GB" sz="2245" dirty="0">
                <a:solidFill>
                  <a:schemeClr val="accent1"/>
                </a:solidFill>
                <a:latin typeface="Consolas" panose="020B0609020204030204" pitchFamily="49" charset="0"/>
                <a:ea typeface="Segoe UI Emoji" panose="020B0502040204020203" pitchFamily="34" charset="0"/>
                <a:cs typeface="Consolas" panose="020B0609020204030204" pitchFamily="49" charset="0"/>
              </a:rPr>
              <a:t>(x = </a:t>
            </a:r>
            <a:r>
              <a:rPr lang="en-GB" sz="2245" dirty="0" err="1">
                <a:solidFill>
                  <a:schemeClr val="accent1"/>
                </a:solidFill>
                <a:latin typeface="Consolas" panose="020B0609020204030204" pitchFamily="49" charset="0"/>
                <a:ea typeface="Segoe UI Emoji" panose="020B0502040204020203" pitchFamily="34" charset="0"/>
                <a:cs typeface="Consolas" panose="020B0609020204030204" pitchFamily="49" charset="0"/>
              </a:rPr>
              <a:t>dcubicles</a:t>
            </a:r>
            <a:r>
              <a:rPr lang="en-GB" sz="2245" dirty="0">
                <a:solidFill>
                  <a:schemeClr val="accent1"/>
                </a:solidFill>
                <a:latin typeface="Consolas" panose="020B0609020204030204" pitchFamily="49" charset="0"/>
                <a:ea typeface="Segoe UI Emoji" panose="020B0502040204020203" pitchFamily="34" charset="0"/>
                <a:cs typeface="Consolas" panose="020B0609020204030204" pitchFamily="49" charset="0"/>
              </a:rPr>
              <a:t>, y = </a:t>
            </a:r>
            <a:r>
              <a:rPr lang="en-GB" sz="2245" dirty="0" err="1">
                <a:solidFill>
                  <a:schemeClr val="accent1"/>
                </a:solidFill>
                <a:latin typeface="Consolas" panose="020B0609020204030204" pitchFamily="49" charset="0"/>
                <a:ea typeface="Segoe UI Emoji" panose="020B0502040204020203" pitchFamily="34" charset="0"/>
                <a:cs typeface="Consolas" panose="020B0609020204030204" pitchFamily="49" charset="0"/>
              </a:rPr>
              <a:t>dwait</a:t>
            </a:r>
            <a:r>
              <a:rPr lang="en-GB" sz="2245" dirty="0">
                <a:solidFill>
                  <a:schemeClr val="accent1"/>
                </a:solidFill>
                <a:latin typeface="Consolas" panose="020B0609020204030204" pitchFamily="49" charset="0"/>
                <a:ea typeface="Segoe UI Emoji" panose="020B0502040204020203" pitchFamily="34" charset="0"/>
                <a:cs typeface="Consolas" panose="020B0609020204030204" pitchFamily="49" charset="0"/>
              </a:rPr>
              <a:t>))</a:t>
            </a:r>
          </a:p>
          <a:p>
            <a:endParaRPr lang="en-GB" sz="2449" dirty="0">
              <a:latin typeface="Segoe UI Light" panose="020B0502040204020203" pitchFamily="34" charset="0"/>
            </a:endParaRP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34</a:t>
            </a:fld>
            <a:endParaRPr lang="en-US"/>
          </a:p>
        </p:txBody>
      </p:sp>
      <p:sp>
        <p:nvSpPr>
          <p:cNvPr id="7" name="Rectangle 6">
            <a:extLst>
              <a:ext uri="{FF2B5EF4-FFF2-40B4-BE49-F238E27FC236}">
                <a16:creationId xmlns:a16="http://schemas.microsoft.com/office/drawing/2014/main" id="{A29F3BDB-8416-476B-93C7-B4D347A1BC46}"/>
              </a:ext>
            </a:extLst>
          </p:cNvPr>
          <p:cNvSpPr/>
          <p:nvPr/>
        </p:nvSpPr>
        <p:spPr>
          <a:xfrm>
            <a:off x="4748708" y="4204957"/>
            <a:ext cx="3090597" cy="845809"/>
          </a:xfrm>
          <a:prstGeom prst="rect">
            <a:avLst/>
          </a:prstGeom>
        </p:spPr>
        <p:txBody>
          <a:bodyPr wrap="square">
            <a:spAutoFit/>
          </a:bodyPr>
          <a:lstStyle/>
          <a:p>
            <a:pPr algn="ctr"/>
            <a:r>
              <a:rPr lang="en-GB" sz="1632" dirty="0">
                <a:solidFill>
                  <a:schemeClr val="accent1"/>
                </a:solidFill>
                <a:latin typeface="Segoe Print" panose="02000600000000000000" pitchFamily="2" charset="0"/>
                <a:ea typeface="Segoe UI Emoji" panose="020B0502040204020203" pitchFamily="34" charset="0"/>
              </a:rPr>
              <a:t>Here, other aesthetic properties (size, colour, etc.) are set by default</a:t>
            </a:r>
          </a:p>
        </p:txBody>
      </p:sp>
      <p:sp>
        <p:nvSpPr>
          <p:cNvPr id="9" name="Rectangle 8">
            <a:extLst>
              <a:ext uri="{FF2B5EF4-FFF2-40B4-BE49-F238E27FC236}">
                <a16:creationId xmlns:a16="http://schemas.microsoft.com/office/drawing/2014/main" id="{3F71F91A-59C1-42CB-A1B1-560A6DF04A0A}"/>
              </a:ext>
            </a:extLst>
          </p:cNvPr>
          <p:cNvSpPr/>
          <p:nvPr/>
        </p:nvSpPr>
        <p:spPr>
          <a:xfrm>
            <a:off x="4007435" y="1504820"/>
            <a:ext cx="2369703" cy="594650"/>
          </a:xfrm>
          <a:prstGeom prst="rect">
            <a:avLst/>
          </a:prstGeom>
        </p:spPr>
        <p:txBody>
          <a:bodyPr wrap="square">
            <a:spAutoFit/>
          </a:bodyPr>
          <a:lstStyle/>
          <a:p>
            <a:pPr algn="ctr"/>
            <a:r>
              <a:rPr lang="en-GB" sz="1632" dirty="0">
                <a:solidFill>
                  <a:schemeClr val="accent1"/>
                </a:solidFill>
                <a:latin typeface="Segoe Print" panose="02000600000000000000" pitchFamily="2" charset="0"/>
                <a:ea typeface="Segoe UI Emoji" panose="020B0502040204020203" pitchFamily="34" charset="0"/>
              </a:rPr>
              <a:t>(aesthetic </a:t>
            </a:r>
          </a:p>
          <a:p>
            <a:pPr algn="ctr"/>
            <a:r>
              <a:rPr lang="en-GB" sz="1632" dirty="0">
                <a:solidFill>
                  <a:schemeClr val="accent1"/>
                </a:solidFill>
                <a:latin typeface="Segoe Print" panose="02000600000000000000" pitchFamily="2" charset="0"/>
                <a:ea typeface="Segoe UI Emoji" panose="020B0502040204020203" pitchFamily="34" charset="0"/>
              </a:rPr>
              <a:t>attributes of)</a:t>
            </a:r>
          </a:p>
        </p:txBody>
      </p:sp>
    </p:spTree>
    <p:extLst>
      <p:ext uri="{BB962C8B-B14F-4D97-AF65-F5344CB8AC3E}">
        <p14:creationId xmlns:p14="http://schemas.microsoft.com/office/powerpoint/2010/main" val="2620918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latin typeface="Raleway" pitchFamily="50" charset="0"/>
                <a:ea typeface="Segoe UI Emoji" panose="020B0502040204020203" pitchFamily="34" charset="0"/>
              </a:rPr>
              <a:t>Functions ( )</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p:spPr>
        <p:txBody>
          <a:bodyPr/>
          <a:lstStyle/>
          <a:p>
            <a:pPr marL="61550" algn="ctr"/>
            <a:endParaRPr lang="en-GB" sz="2177" dirty="0">
              <a:latin typeface="Consolas" panose="020B0609020204030204" pitchFamily="49" charset="0"/>
              <a:ea typeface="Segoe UI Emoji" panose="020B0502040204020203" pitchFamily="34" charset="0"/>
              <a:cs typeface="Segoe UI Light" panose="020B0502040204020203" pitchFamily="34" charset="0"/>
            </a:endParaRPr>
          </a:p>
          <a:p>
            <a:pPr marL="0" indent="0" algn="ctr">
              <a:buNone/>
            </a:pPr>
            <a:r>
              <a:rPr lang="en-GB" sz="2177" dirty="0" err="1">
                <a:latin typeface="Consolas" panose="020B0609020204030204" pitchFamily="49" charset="0"/>
                <a:ea typeface="Segoe UI Emoji" panose="020B0502040204020203" pitchFamily="34" charset="0"/>
                <a:cs typeface="Segoe UI Light" panose="020B0502040204020203" pitchFamily="34" charset="0"/>
              </a:rPr>
              <a:t>ggplot</a:t>
            </a:r>
            <a:r>
              <a:rPr lang="en-GB" sz="2177" dirty="0">
                <a:latin typeface="Consolas" panose="020B0609020204030204" pitchFamily="49" charset="0"/>
                <a:ea typeface="Segoe UI Emoji" panose="020B0502040204020203" pitchFamily="34" charset="0"/>
                <a:cs typeface="Segoe UI Light" panose="020B0502040204020203" pitchFamily="34" charset="0"/>
              </a:rPr>
              <a:t>()</a:t>
            </a:r>
            <a:r>
              <a:rPr lang="en-GB" sz="2177" dirty="0">
                <a:latin typeface="Segoe UI Light" panose="020B0502040204020203" pitchFamily="34" charset="0"/>
                <a:ea typeface="Segoe UI Emoji" panose="020B0502040204020203" pitchFamily="34" charset="0"/>
                <a:cs typeface="Segoe UI Light" panose="020B0502040204020203" pitchFamily="34" charset="0"/>
              </a:rPr>
              <a:t>, </a:t>
            </a:r>
            <a:r>
              <a:rPr lang="en-GB" sz="2177" dirty="0" err="1">
                <a:latin typeface="Consolas" panose="020B0609020204030204" pitchFamily="49" charset="0"/>
                <a:ea typeface="Segoe UI Emoji" panose="020B0502040204020203" pitchFamily="34" charset="0"/>
                <a:cs typeface="Segoe UI Light" panose="020B0502040204020203" pitchFamily="34" charset="0"/>
              </a:rPr>
              <a:t>geom_point</a:t>
            </a:r>
            <a:r>
              <a:rPr lang="en-GB" sz="2177" dirty="0">
                <a:latin typeface="Consolas" panose="020B0609020204030204" pitchFamily="49" charset="0"/>
                <a:ea typeface="Segoe UI Emoji" panose="020B0502040204020203" pitchFamily="34" charset="0"/>
                <a:cs typeface="Segoe UI Light" panose="020B0502040204020203" pitchFamily="34" charset="0"/>
              </a:rPr>
              <a:t>()</a:t>
            </a:r>
            <a:r>
              <a:rPr lang="en-GB" sz="2177" dirty="0">
                <a:latin typeface="Segoe UI Light" panose="020B0502040204020203" pitchFamily="34" charset="0"/>
                <a:ea typeface="Segoe UI Emoji" panose="020B0502040204020203" pitchFamily="34" charset="0"/>
                <a:cs typeface="Segoe UI Light" panose="020B0502040204020203" pitchFamily="34" charset="0"/>
              </a:rPr>
              <a:t>, and </a:t>
            </a:r>
            <a:r>
              <a:rPr lang="en-GB" sz="2177" dirty="0" err="1">
                <a:latin typeface="Consolas" panose="020B0609020204030204" pitchFamily="49" charset="0"/>
                <a:ea typeface="Segoe UI Emoji" panose="020B0502040204020203" pitchFamily="34" charset="0"/>
                <a:cs typeface="Segoe UI Light" panose="020B0502040204020203" pitchFamily="34" charset="0"/>
              </a:rPr>
              <a:t>aes</a:t>
            </a:r>
            <a:r>
              <a:rPr lang="en-GB" sz="2177" dirty="0">
                <a:latin typeface="Consolas" panose="020B0609020204030204" pitchFamily="49" charset="0"/>
                <a:ea typeface="Segoe UI Emoji" panose="020B0502040204020203" pitchFamily="34" charset="0"/>
                <a:cs typeface="Segoe UI Light" panose="020B0502040204020203" pitchFamily="34" charset="0"/>
              </a:rPr>
              <a:t>() </a:t>
            </a:r>
            <a:r>
              <a:rPr lang="en-GB" sz="2177" dirty="0">
                <a:latin typeface="Segoe UI Light" panose="020B0502040204020203" pitchFamily="34" charset="0"/>
                <a:ea typeface="Segoe UI Emoji" panose="020B0502040204020203" pitchFamily="34" charset="0"/>
                <a:cs typeface="Segoe UI Light" panose="020B0502040204020203" pitchFamily="34" charset="0"/>
              </a:rPr>
              <a:t>are functions. </a:t>
            </a:r>
          </a:p>
          <a:p>
            <a:pPr marL="61550" algn="ctr"/>
            <a:endParaRPr lang="en-GB" sz="714" dirty="0">
              <a:solidFill>
                <a:srgbClr val="2C2825"/>
              </a:solidFill>
              <a:latin typeface="Segoe UI Light" panose="020B0502040204020203" pitchFamily="34" charset="0"/>
              <a:ea typeface="Segoe UI Emoji" panose="020B0502040204020203" pitchFamily="34" charset="0"/>
              <a:cs typeface="Segoe UI Light" panose="020B0502040204020203" pitchFamily="34" charset="0"/>
            </a:endParaRPr>
          </a:p>
          <a:p>
            <a:pPr marL="61550" algn="ctr"/>
            <a:r>
              <a:rPr lang="en-GB" sz="2177" dirty="0">
                <a:solidFill>
                  <a:srgbClr val="2C2825"/>
                </a:solidFill>
                <a:latin typeface="Segoe UI Light" panose="020B0502040204020203" pitchFamily="34" charset="0"/>
                <a:ea typeface="Segoe UI Emoji" panose="020B0502040204020203" pitchFamily="34" charset="0"/>
                <a:cs typeface="Segoe UI Light" panose="020B0502040204020203" pitchFamily="34" charset="0"/>
              </a:rPr>
              <a:t>Running a function does something</a:t>
            </a:r>
          </a:p>
          <a:p>
            <a:pPr marL="61550" algn="ctr"/>
            <a:endParaRPr lang="en-GB" sz="952" dirty="0">
              <a:solidFill>
                <a:srgbClr val="2C2825"/>
              </a:solidFill>
              <a:latin typeface="Segoe UI Light" panose="020B0502040204020203" pitchFamily="34" charset="0"/>
              <a:ea typeface="Segoe UI Emoji" panose="020B0502040204020203" pitchFamily="34" charset="0"/>
              <a:cs typeface="Segoe UI Light" panose="020B0502040204020203" pitchFamily="34" charset="0"/>
            </a:endParaRPr>
          </a:p>
          <a:p>
            <a:pPr marL="61550" algn="ctr"/>
            <a:r>
              <a:rPr lang="en-GB" sz="2177" dirty="0">
                <a:latin typeface="Segoe UI Light" panose="020B0502040204020203" pitchFamily="34" charset="0"/>
                <a:ea typeface="Segoe UI Emoji" panose="020B0502040204020203" pitchFamily="34" charset="0"/>
                <a:cs typeface="Segoe UI Light" panose="020B0502040204020203" pitchFamily="34" charset="0"/>
              </a:rPr>
              <a:t>Functions are given zero or more inputs (arguments)</a:t>
            </a:r>
          </a:p>
          <a:p>
            <a:pPr marL="61550" algn="ctr"/>
            <a:r>
              <a:rPr lang="en-GB" sz="2177" dirty="0">
                <a:latin typeface="Segoe UI Light" panose="020B0502040204020203" pitchFamily="34" charset="0"/>
                <a:ea typeface="Segoe UI Emoji" panose="020B0502040204020203" pitchFamily="34" charset="0"/>
                <a:cs typeface="Segoe UI Light" panose="020B0502040204020203" pitchFamily="34" charset="0"/>
              </a:rPr>
              <a:t>Arguments of a function are separated by commas </a:t>
            </a:r>
          </a:p>
          <a:p>
            <a:pPr marL="61550" algn="ctr"/>
            <a:endParaRPr lang="en-GB" sz="2177" dirty="0">
              <a:solidFill>
                <a:srgbClr val="2C2825"/>
              </a:solidFill>
              <a:latin typeface="Segoe UI Light" panose="020B0502040204020203" pitchFamily="34" charset="0"/>
              <a:ea typeface="Segoe UI Emoji" panose="020B0502040204020203" pitchFamily="34" charset="0"/>
              <a:cs typeface="Segoe UI Light" panose="020B0502040204020203" pitchFamily="34" charset="0"/>
            </a:endParaRPr>
          </a:p>
          <a:p>
            <a:pPr marL="61550"/>
            <a:endParaRPr lang="en-GB" sz="2449" dirty="0">
              <a:solidFill>
                <a:schemeClr val="tx1">
                  <a:lumMod val="10000"/>
                  <a:lumOff val="90000"/>
                </a:schemeClr>
              </a:solidFill>
              <a:latin typeface="Consolas" panose="020B0609020204030204" pitchFamily="49" charset="0"/>
              <a:ea typeface="Segoe UI Emoji" panose="020B0502040204020203" pitchFamily="34" charset="0"/>
              <a:cs typeface="Consolas" panose="020B0609020204030204" pitchFamily="49" charset="0"/>
            </a:endParaRPr>
          </a:p>
          <a:p>
            <a:endParaRPr lang="en-GB" dirty="0"/>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35</a:t>
            </a:fld>
            <a:endParaRPr lang="en-US"/>
          </a:p>
        </p:txBody>
      </p:sp>
      <p:sp>
        <p:nvSpPr>
          <p:cNvPr id="8" name="Rectangle 7">
            <a:extLst>
              <a:ext uri="{FF2B5EF4-FFF2-40B4-BE49-F238E27FC236}">
                <a16:creationId xmlns:a16="http://schemas.microsoft.com/office/drawing/2014/main" id="{8DD6E132-D77D-4B17-8B4C-FBE49C235CE2}"/>
              </a:ext>
            </a:extLst>
          </p:cNvPr>
          <p:cNvSpPr/>
          <p:nvPr/>
        </p:nvSpPr>
        <p:spPr>
          <a:xfrm>
            <a:off x="491578" y="1932833"/>
            <a:ext cx="2810729" cy="343492"/>
          </a:xfrm>
          <a:prstGeom prst="rect">
            <a:avLst/>
          </a:prstGeom>
        </p:spPr>
        <p:txBody>
          <a:bodyPr wrap="square">
            <a:spAutoFit/>
          </a:bodyPr>
          <a:lstStyle/>
          <a:p>
            <a:pPr algn="ctr"/>
            <a:endParaRPr lang="en-GB" sz="1632" dirty="0">
              <a:solidFill>
                <a:schemeClr val="accent2">
                  <a:lumMod val="60000"/>
                  <a:lumOff val="40000"/>
                </a:schemeClr>
              </a:solidFill>
              <a:latin typeface="Segoe Print" panose="02000600000000000000" pitchFamily="2" charset="0"/>
              <a:ea typeface="Segoe UI Emoji" panose="020B0502040204020203" pitchFamily="34" charset="0"/>
            </a:endParaRPr>
          </a:p>
        </p:txBody>
      </p:sp>
    </p:spTree>
    <p:extLst>
      <p:ext uri="{BB962C8B-B14F-4D97-AF65-F5344CB8AC3E}">
        <p14:creationId xmlns:p14="http://schemas.microsoft.com/office/powerpoint/2010/main" val="316331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latin typeface="Raleway" pitchFamily="50" charset="0"/>
                <a:ea typeface="Segoe UI Emoji" panose="020B0502040204020203" pitchFamily="34" charset="0"/>
              </a:rPr>
              <a:t>Functions ( )</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p:spPr>
        <p:txBody>
          <a:bodyPr/>
          <a:lstStyle/>
          <a:p>
            <a:pPr marL="0" indent="0" algn="ctr">
              <a:lnSpc>
                <a:spcPct val="150000"/>
              </a:lnSpc>
              <a:buNone/>
            </a:pPr>
            <a:r>
              <a:rPr lang="en-GB" sz="2177" dirty="0">
                <a:latin typeface="Segoe UI Light" panose="020B0502040204020203" pitchFamily="34" charset="0"/>
                <a:ea typeface="Segoe UI Emoji" panose="020B0502040204020203" pitchFamily="34" charset="0"/>
                <a:cs typeface="Segoe UI Light" panose="020B0502040204020203" pitchFamily="34" charset="0"/>
              </a:rPr>
              <a:t>You can explicitly name arguments;  </a:t>
            </a:r>
            <a:endParaRPr lang="en-GB" sz="2177" dirty="0">
              <a:latin typeface="Consolas" panose="020B0609020204030204" pitchFamily="49" charset="0"/>
              <a:ea typeface="Segoe UI Emoji" panose="020B0502040204020203" pitchFamily="34" charset="0"/>
              <a:cs typeface="Segoe UI Light" panose="020B0502040204020203" pitchFamily="34" charset="0"/>
            </a:endParaRPr>
          </a:p>
          <a:p>
            <a:pPr marL="0" indent="0" algn="ctr">
              <a:lnSpc>
                <a:spcPct val="150000"/>
              </a:lnSpc>
              <a:buNone/>
            </a:pPr>
            <a:r>
              <a:rPr lang="en-GB" sz="2177" dirty="0" err="1">
                <a:latin typeface="Consolas" panose="020B0609020204030204" pitchFamily="49" charset="0"/>
                <a:ea typeface="Segoe UI Emoji" panose="020B0502040204020203" pitchFamily="34" charset="0"/>
                <a:cs typeface="Segoe UI Light" panose="020B0502040204020203" pitchFamily="34" charset="0"/>
              </a:rPr>
              <a:t>ggplot</a:t>
            </a:r>
            <a:r>
              <a:rPr lang="en-GB" sz="2177" dirty="0">
                <a:latin typeface="Consolas" panose="020B0609020204030204" pitchFamily="49" charset="0"/>
                <a:ea typeface="Segoe UI Emoji" panose="020B0502040204020203" pitchFamily="34" charset="0"/>
                <a:cs typeface="Segoe UI Light" panose="020B0502040204020203" pitchFamily="34" charset="0"/>
              </a:rPr>
              <a:t>(data = </a:t>
            </a:r>
            <a:r>
              <a:rPr lang="en-GB" sz="2177" dirty="0" err="1">
                <a:latin typeface="Consolas" panose="020B0609020204030204" pitchFamily="49" charset="0"/>
                <a:ea typeface="Segoe UI Emoji" panose="020B0502040204020203" pitchFamily="34" charset="0"/>
                <a:cs typeface="Segoe UI Light" panose="020B0502040204020203" pitchFamily="34" charset="0"/>
              </a:rPr>
              <a:t>capacity_ae</a:t>
            </a:r>
            <a:r>
              <a:rPr lang="en-GB" sz="2177" dirty="0">
                <a:latin typeface="Consolas" panose="020B0609020204030204" pitchFamily="49" charset="0"/>
                <a:ea typeface="Segoe UI Emoji" panose="020B0502040204020203" pitchFamily="34" charset="0"/>
                <a:cs typeface="Segoe UI Light" panose="020B0502040204020203" pitchFamily="34" charset="0"/>
              </a:rPr>
              <a:t>) + ...</a:t>
            </a:r>
            <a:endParaRPr lang="en-GB" sz="2177" dirty="0">
              <a:latin typeface="Segoe UI Light" panose="020B0502040204020203" pitchFamily="34" charset="0"/>
              <a:ea typeface="Segoe UI Emoji" panose="020B0502040204020203" pitchFamily="34" charset="0"/>
              <a:cs typeface="Segoe UI Light" panose="020B0502040204020203" pitchFamily="34" charset="0"/>
            </a:endParaRPr>
          </a:p>
          <a:p>
            <a:pPr marL="0" indent="0" algn="ctr">
              <a:lnSpc>
                <a:spcPct val="150000"/>
              </a:lnSpc>
              <a:buNone/>
            </a:pPr>
            <a:r>
              <a:rPr lang="en-GB" sz="2177" dirty="0">
                <a:latin typeface="Segoe UI Light" panose="020B0502040204020203" pitchFamily="34" charset="0"/>
                <a:ea typeface="Segoe UI Emoji" panose="020B0502040204020203" pitchFamily="34" charset="0"/>
                <a:cs typeface="Segoe UI Light" panose="020B0502040204020203" pitchFamily="34" charset="0"/>
              </a:rPr>
              <a:t>Or not:</a:t>
            </a:r>
            <a:endParaRPr lang="en-GB" sz="2177" dirty="0">
              <a:latin typeface="Consolas" panose="020B0609020204030204" pitchFamily="49" charset="0"/>
              <a:ea typeface="Segoe UI Emoji" panose="020B0502040204020203" pitchFamily="34" charset="0"/>
              <a:cs typeface="Segoe UI Light" panose="020B0502040204020203" pitchFamily="34" charset="0"/>
            </a:endParaRPr>
          </a:p>
          <a:p>
            <a:pPr marL="0" indent="0" algn="ctr">
              <a:lnSpc>
                <a:spcPct val="150000"/>
              </a:lnSpc>
              <a:buNone/>
            </a:pPr>
            <a:r>
              <a:rPr lang="en-GB" sz="2177" dirty="0" err="1">
                <a:latin typeface="Consolas" panose="020B0609020204030204" pitchFamily="49" charset="0"/>
                <a:ea typeface="Segoe UI Emoji" panose="020B0502040204020203" pitchFamily="34" charset="0"/>
                <a:cs typeface="Segoe UI Light" panose="020B0502040204020203" pitchFamily="34" charset="0"/>
              </a:rPr>
              <a:t>ggplot</a:t>
            </a:r>
            <a:r>
              <a:rPr lang="en-GB" sz="2177" dirty="0">
                <a:latin typeface="Consolas" panose="020B0609020204030204" pitchFamily="49" charset="0"/>
                <a:ea typeface="Segoe UI Emoji" panose="020B0502040204020203" pitchFamily="34" charset="0"/>
                <a:cs typeface="Segoe UI Light" panose="020B0502040204020203" pitchFamily="34" charset="0"/>
              </a:rPr>
              <a:t>(</a:t>
            </a:r>
            <a:r>
              <a:rPr lang="en-GB" sz="2177" dirty="0" err="1">
                <a:latin typeface="Consolas" panose="020B0609020204030204" pitchFamily="49" charset="0"/>
                <a:ea typeface="Segoe UI Emoji" panose="020B0502040204020203" pitchFamily="34" charset="0"/>
                <a:cs typeface="Segoe UI Light" panose="020B0502040204020203" pitchFamily="34" charset="0"/>
              </a:rPr>
              <a:t>capacity_ae</a:t>
            </a:r>
            <a:r>
              <a:rPr lang="en-GB" sz="2177" dirty="0">
                <a:latin typeface="Consolas" panose="020B0609020204030204" pitchFamily="49" charset="0"/>
                <a:ea typeface="Segoe UI Emoji" panose="020B0502040204020203" pitchFamily="34" charset="0"/>
                <a:cs typeface="Segoe UI Light" panose="020B0502040204020203" pitchFamily="34" charset="0"/>
              </a:rPr>
              <a:t>) + ...</a:t>
            </a:r>
          </a:p>
          <a:p>
            <a:pPr marL="0" indent="0" algn="ctr">
              <a:lnSpc>
                <a:spcPct val="100000"/>
              </a:lnSpc>
              <a:buNone/>
            </a:pPr>
            <a:r>
              <a:rPr lang="en-GB" sz="2177" dirty="0">
                <a:latin typeface="Segoe UI Light" panose="020B0502040204020203" pitchFamily="34" charset="0"/>
                <a:ea typeface="Segoe UI Emoji" panose="020B0502040204020203" pitchFamily="34" charset="0"/>
                <a:cs typeface="Segoe UI Light" panose="020B0502040204020203" pitchFamily="34" charset="0"/>
              </a:rPr>
              <a:t> (provided you have the arguments in the correct order!)</a:t>
            </a:r>
            <a:endParaRPr lang="en-GB" sz="2177" dirty="0"/>
          </a:p>
          <a:p>
            <a:pPr marL="61550" algn="ctr">
              <a:lnSpc>
                <a:spcPct val="100000"/>
              </a:lnSpc>
            </a:pPr>
            <a:endParaRPr lang="en-GB" sz="2177" dirty="0">
              <a:latin typeface="Segoe UI Light" panose="020B0502040204020203" pitchFamily="34" charset="0"/>
              <a:ea typeface="Segoe UI Emoji" panose="020B0502040204020203" pitchFamily="34" charset="0"/>
              <a:cs typeface="Segoe UI Light" panose="020B0502040204020203" pitchFamily="34" charset="0"/>
            </a:endParaRPr>
          </a:p>
          <a:p>
            <a:pPr marL="61550" algn="ctr"/>
            <a:endParaRPr lang="en-GB" dirty="0"/>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36</a:t>
            </a:fld>
            <a:endParaRPr lang="en-US"/>
          </a:p>
        </p:txBody>
      </p:sp>
      <p:sp>
        <p:nvSpPr>
          <p:cNvPr id="8" name="Rectangle 7">
            <a:extLst>
              <a:ext uri="{FF2B5EF4-FFF2-40B4-BE49-F238E27FC236}">
                <a16:creationId xmlns:a16="http://schemas.microsoft.com/office/drawing/2014/main" id="{8DD6E132-D77D-4B17-8B4C-FBE49C235CE2}"/>
              </a:ext>
            </a:extLst>
          </p:cNvPr>
          <p:cNvSpPr/>
          <p:nvPr/>
        </p:nvSpPr>
        <p:spPr>
          <a:xfrm>
            <a:off x="491578" y="1932833"/>
            <a:ext cx="2810729" cy="343492"/>
          </a:xfrm>
          <a:prstGeom prst="rect">
            <a:avLst/>
          </a:prstGeom>
        </p:spPr>
        <p:txBody>
          <a:bodyPr wrap="square">
            <a:spAutoFit/>
          </a:bodyPr>
          <a:lstStyle/>
          <a:p>
            <a:pPr algn="ctr"/>
            <a:endParaRPr lang="en-GB" sz="1632" dirty="0">
              <a:solidFill>
                <a:schemeClr val="accent2">
                  <a:lumMod val="60000"/>
                  <a:lumOff val="40000"/>
                </a:schemeClr>
              </a:solidFill>
              <a:latin typeface="Segoe Print" panose="02000600000000000000" pitchFamily="2" charset="0"/>
              <a:ea typeface="Segoe UI Emoji" panose="020B0502040204020203" pitchFamily="34" charset="0"/>
            </a:endParaRPr>
          </a:p>
        </p:txBody>
      </p:sp>
    </p:spTree>
    <p:extLst>
      <p:ext uri="{BB962C8B-B14F-4D97-AF65-F5344CB8AC3E}">
        <p14:creationId xmlns:p14="http://schemas.microsoft.com/office/powerpoint/2010/main" val="55863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latin typeface="Raleway" pitchFamily="50" charset="0"/>
                <a:ea typeface="Segoe UI Emoji" panose="020B0502040204020203" pitchFamily="34" charset="0"/>
              </a:rPr>
              <a:t>Functions</a:t>
            </a:r>
            <a:r>
              <a:rPr lang="en-GB" sz="3673" dirty="0">
                <a:latin typeface="Raleway" pitchFamily="50" charset="0"/>
                <a:ea typeface="Segoe UI Emoji" panose="020B0502040204020203" pitchFamily="34" charset="0"/>
              </a:rPr>
              <a:t> </a:t>
            </a:r>
            <a:r>
              <a:rPr lang="en-GB" sz="3673" b="0" dirty="0">
                <a:latin typeface="Raleway" pitchFamily="50" charset="0"/>
                <a:ea typeface="Segoe UI Emoji" panose="020B0502040204020203" pitchFamily="34" charset="0"/>
              </a:rPr>
              <a:t>( )</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p:spPr>
        <p:txBody>
          <a:bodyPr/>
          <a:lstStyle/>
          <a:p>
            <a:pPr marL="61550" algn="ctr"/>
            <a:endParaRPr lang="en-GB" sz="2177" dirty="0">
              <a:latin typeface="Segoe UI Light" panose="020B0502040204020203" pitchFamily="34" charset="0"/>
              <a:ea typeface="Segoe UI Emoji" panose="020B0502040204020203" pitchFamily="34" charset="0"/>
              <a:cs typeface="Segoe UI Light" panose="020B0502040204020203" pitchFamily="34" charset="0"/>
            </a:endParaRPr>
          </a:p>
          <a:p>
            <a:pPr marL="241879"/>
            <a:endParaRPr lang="en-GB" sz="2449" dirty="0">
              <a:solidFill>
                <a:schemeClr val="accent2"/>
              </a:solidFill>
              <a:latin typeface="Consolas" panose="020B0609020204030204" pitchFamily="49" charset="0"/>
              <a:ea typeface="Segoe UI Emoji" panose="020B0502040204020203" pitchFamily="34" charset="0"/>
              <a:cs typeface="Consolas" panose="020B0609020204030204" pitchFamily="49" charset="0"/>
            </a:endParaRPr>
          </a:p>
          <a:p>
            <a:pPr marL="0" indent="0">
              <a:buNone/>
            </a:pPr>
            <a:r>
              <a:rPr lang="en-GB" sz="2449" dirty="0" err="1">
                <a:solidFill>
                  <a:schemeClr val="tx1">
                    <a:lumMod val="25000"/>
                    <a:lumOff val="75000"/>
                  </a:schemeClr>
                </a:solidFill>
                <a:latin typeface="Consolas" panose="020B0609020204030204" pitchFamily="49" charset="0"/>
                <a:ea typeface="Segoe UI Emoji" panose="020B0502040204020203" pitchFamily="34" charset="0"/>
                <a:cs typeface="Consolas" panose="020B0609020204030204" pitchFamily="49" charset="0"/>
              </a:rPr>
              <a:t>ggplot</a:t>
            </a:r>
            <a:r>
              <a:rPr lang="en-GB" sz="2449" dirty="0">
                <a:solidFill>
                  <a:schemeClr val="tx1">
                    <a:lumMod val="25000"/>
                    <a:lumOff val="75000"/>
                  </a:schemeClr>
                </a:solidFill>
                <a:latin typeface="Consolas" panose="020B0609020204030204" pitchFamily="49" charset="0"/>
                <a:ea typeface="Segoe UI Emoji" panose="020B0502040204020203" pitchFamily="34" charset="0"/>
                <a:cs typeface="Consolas" panose="020B0609020204030204" pitchFamily="49" charset="0"/>
              </a:rPr>
              <a:t>(</a:t>
            </a:r>
            <a:r>
              <a:rPr lang="en-GB" sz="2449" dirty="0">
                <a:solidFill>
                  <a:schemeClr val="bg2"/>
                </a:solidFill>
                <a:latin typeface="Consolas" panose="020B0609020204030204" pitchFamily="49" charset="0"/>
                <a:ea typeface="Segoe UI Emoji" panose="020B0502040204020203" pitchFamily="34" charset="0"/>
                <a:cs typeface="Consolas" panose="020B0609020204030204" pitchFamily="49" charset="0"/>
              </a:rPr>
              <a:t>data = </a:t>
            </a:r>
            <a:r>
              <a:rPr lang="en-GB" sz="2449" dirty="0" err="1">
                <a:solidFill>
                  <a:schemeClr val="bg2"/>
                </a:solidFill>
                <a:latin typeface="Consolas" panose="020B0609020204030204" pitchFamily="49" charset="0"/>
                <a:ea typeface="Segoe UI Emoji" panose="020B0502040204020203" pitchFamily="34" charset="0"/>
                <a:cs typeface="Consolas" panose="020B0609020204030204" pitchFamily="49" charset="0"/>
              </a:rPr>
              <a:t>capacity_ae</a:t>
            </a:r>
            <a:r>
              <a:rPr lang="en-GB" sz="2449" dirty="0">
                <a:solidFill>
                  <a:schemeClr val="tx1">
                    <a:lumMod val="25000"/>
                    <a:lumOff val="75000"/>
                  </a:schemeClr>
                </a:solidFill>
                <a:latin typeface="Consolas" panose="020B0609020204030204" pitchFamily="49" charset="0"/>
                <a:ea typeface="Segoe UI Emoji" panose="020B0502040204020203" pitchFamily="34" charset="0"/>
                <a:cs typeface="Consolas" panose="020B0609020204030204" pitchFamily="49" charset="0"/>
              </a:rPr>
              <a:t>)</a:t>
            </a:r>
            <a:r>
              <a:rPr lang="en-GB" sz="2449" dirty="0">
                <a:solidFill>
                  <a:schemeClr val="accent2"/>
                </a:solidFill>
                <a:latin typeface="Consolas" panose="020B0609020204030204" pitchFamily="49" charset="0"/>
                <a:ea typeface="Segoe UI Emoji" panose="020B0502040204020203" pitchFamily="34" charset="0"/>
                <a:cs typeface="Consolas" panose="020B0609020204030204" pitchFamily="49" charset="0"/>
              </a:rPr>
              <a:t> </a:t>
            </a:r>
            <a:r>
              <a:rPr lang="en-GB" sz="2449" dirty="0">
                <a:solidFill>
                  <a:schemeClr val="bg2"/>
                </a:solidFill>
                <a:latin typeface="Consolas" panose="020B0609020204030204" pitchFamily="49" charset="0"/>
                <a:ea typeface="Segoe UI Emoji" panose="020B0502040204020203" pitchFamily="34" charset="0"/>
                <a:cs typeface="Consolas" panose="020B0609020204030204" pitchFamily="49" charset="0"/>
              </a:rPr>
              <a:t>+</a:t>
            </a:r>
            <a:r>
              <a:rPr lang="en-GB" sz="2449" dirty="0">
                <a:solidFill>
                  <a:schemeClr val="accent2"/>
                </a:solidFill>
                <a:latin typeface="Consolas" panose="020B0609020204030204" pitchFamily="49" charset="0"/>
                <a:ea typeface="Segoe UI Emoji" panose="020B0502040204020203" pitchFamily="34" charset="0"/>
                <a:cs typeface="Consolas" panose="020B0609020204030204" pitchFamily="49" charset="0"/>
              </a:rPr>
              <a:t>  </a:t>
            </a:r>
            <a:r>
              <a:rPr lang="en-GB" sz="2313" dirty="0" err="1">
                <a:solidFill>
                  <a:schemeClr val="tx1">
                    <a:lumMod val="25000"/>
                    <a:lumOff val="75000"/>
                  </a:schemeClr>
                </a:solidFill>
                <a:latin typeface="Consolas" panose="020B0609020204030204" pitchFamily="49" charset="0"/>
                <a:ea typeface="Segoe UI Emoji" panose="020B0502040204020203" pitchFamily="34" charset="0"/>
                <a:cs typeface="Consolas" panose="020B0609020204030204" pitchFamily="49" charset="0"/>
              </a:rPr>
              <a:t>geom_point</a:t>
            </a:r>
            <a:r>
              <a:rPr lang="en-GB" sz="2313" dirty="0">
                <a:solidFill>
                  <a:schemeClr val="tx1">
                    <a:lumMod val="25000"/>
                    <a:lumOff val="75000"/>
                  </a:schemeClr>
                </a:solidFill>
                <a:latin typeface="Consolas" panose="020B0609020204030204" pitchFamily="49" charset="0"/>
                <a:ea typeface="Segoe UI Emoji" panose="020B0502040204020203" pitchFamily="34" charset="0"/>
                <a:cs typeface="Consolas" panose="020B0609020204030204" pitchFamily="49" charset="0"/>
              </a:rPr>
              <a:t>(</a:t>
            </a:r>
            <a:r>
              <a:rPr lang="en-GB" sz="2313" dirty="0" err="1">
                <a:solidFill>
                  <a:schemeClr val="bg2"/>
                </a:solidFill>
                <a:latin typeface="Consolas" panose="020B0609020204030204" pitchFamily="49" charset="0"/>
                <a:ea typeface="Segoe UI Emoji" panose="020B0502040204020203" pitchFamily="34" charset="0"/>
                <a:cs typeface="Consolas" panose="020B0609020204030204" pitchFamily="49" charset="0"/>
              </a:rPr>
              <a:t>aes</a:t>
            </a:r>
            <a:r>
              <a:rPr lang="en-GB" sz="2313" dirty="0">
                <a:solidFill>
                  <a:schemeClr val="bg2"/>
                </a:solidFill>
                <a:latin typeface="Consolas" panose="020B0609020204030204" pitchFamily="49" charset="0"/>
                <a:ea typeface="Segoe UI Emoji" panose="020B0502040204020203" pitchFamily="34" charset="0"/>
                <a:cs typeface="Consolas" panose="020B0609020204030204" pitchFamily="49" charset="0"/>
              </a:rPr>
              <a:t>(x = </a:t>
            </a:r>
            <a:r>
              <a:rPr lang="en-GB" sz="2313" dirty="0" err="1">
                <a:solidFill>
                  <a:schemeClr val="bg2"/>
                </a:solidFill>
                <a:latin typeface="Consolas" panose="020B0609020204030204" pitchFamily="49" charset="0"/>
                <a:ea typeface="Segoe UI Emoji" panose="020B0502040204020203" pitchFamily="34" charset="0"/>
                <a:cs typeface="Consolas" panose="020B0609020204030204" pitchFamily="49" charset="0"/>
              </a:rPr>
              <a:t>dcubicles</a:t>
            </a:r>
            <a:r>
              <a:rPr lang="en-GB" sz="2313" dirty="0">
                <a:solidFill>
                  <a:schemeClr val="bg2"/>
                </a:solidFill>
                <a:latin typeface="Consolas" panose="020B0609020204030204" pitchFamily="49" charset="0"/>
                <a:ea typeface="Segoe UI Emoji" panose="020B0502040204020203" pitchFamily="34" charset="0"/>
                <a:cs typeface="Consolas" panose="020B0609020204030204" pitchFamily="49" charset="0"/>
              </a:rPr>
              <a:t>, y = </a:t>
            </a:r>
            <a:r>
              <a:rPr lang="en-GB" sz="2313" dirty="0" err="1">
                <a:solidFill>
                  <a:schemeClr val="bg2"/>
                </a:solidFill>
                <a:latin typeface="Consolas" panose="020B0609020204030204" pitchFamily="49" charset="0"/>
                <a:ea typeface="Segoe UI Emoji" panose="020B0502040204020203" pitchFamily="34" charset="0"/>
                <a:cs typeface="Consolas" panose="020B0609020204030204" pitchFamily="49" charset="0"/>
              </a:rPr>
              <a:t>dwait</a:t>
            </a:r>
            <a:r>
              <a:rPr lang="en-GB" sz="2313" dirty="0">
                <a:solidFill>
                  <a:schemeClr val="bg2"/>
                </a:solidFill>
                <a:latin typeface="Consolas" panose="020B0609020204030204" pitchFamily="49" charset="0"/>
                <a:ea typeface="Segoe UI Emoji" panose="020B0502040204020203" pitchFamily="34" charset="0"/>
                <a:cs typeface="Consolas" panose="020B0609020204030204" pitchFamily="49" charset="0"/>
              </a:rPr>
              <a:t>)</a:t>
            </a:r>
            <a:r>
              <a:rPr lang="en-GB" sz="2313" dirty="0">
                <a:solidFill>
                  <a:schemeClr val="tx1">
                    <a:lumMod val="25000"/>
                    <a:lumOff val="75000"/>
                  </a:schemeClr>
                </a:solidFill>
                <a:latin typeface="Consolas" panose="020B0609020204030204" pitchFamily="49" charset="0"/>
                <a:ea typeface="Segoe UI Emoji" panose="020B0502040204020203" pitchFamily="34" charset="0"/>
                <a:cs typeface="Consolas" panose="020B0609020204030204" pitchFamily="49" charset="0"/>
              </a:rPr>
              <a:t>)</a:t>
            </a:r>
          </a:p>
          <a:p>
            <a:pPr marL="241879"/>
            <a:endParaRPr lang="en-GB" sz="2177" dirty="0">
              <a:solidFill>
                <a:srgbClr val="0070C0"/>
              </a:solidFill>
              <a:latin typeface="Segoe UI Light" panose="020B0502040204020203" pitchFamily="34" charset="0"/>
              <a:ea typeface="Segoe UI Emoji" panose="020B0502040204020203" pitchFamily="34" charset="0"/>
              <a:cs typeface="Consolas" panose="020B0609020204030204" pitchFamily="49" charset="0"/>
            </a:endParaRPr>
          </a:p>
          <a:p>
            <a:pPr marL="732116"/>
            <a:endParaRPr lang="en-GB" sz="2177" dirty="0">
              <a:solidFill>
                <a:srgbClr val="0070C0"/>
              </a:solidFill>
              <a:latin typeface="Consolas" panose="020B0609020204030204" pitchFamily="49" charset="0"/>
              <a:ea typeface="Segoe UI Emoji" panose="020B0502040204020203" pitchFamily="34" charset="0"/>
              <a:cs typeface="Consolas" panose="020B0609020204030204" pitchFamily="49" charset="0"/>
            </a:endParaRPr>
          </a:p>
          <a:p>
            <a:endParaRPr lang="en-GB" dirty="0"/>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37</a:t>
            </a:fld>
            <a:endParaRPr lang="en-US"/>
          </a:p>
        </p:txBody>
      </p:sp>
      <p:sp>
        <p:nvSpPr>
          <p:cNvPr id="8" name="Rectangle 7">
            <a:extLst>
              <a:ext uri="{FF2B5EF4-FFF2-40B4-BE49-F238E27FC236}">
                <a16:creationId xmlns:a16="http://schemas.microsoft.com/office/drawing/2014/main" id="{8DD6E132-D77D-4B17-8B4C-FBE49C235CE2}"/>
              </a:ext>
            </a:extLst>
          </p:cNvPr>
          <p:cNvSpPr/>
          <p:nvPr/>
        </p:nvSpPr>
        <p:spPr>
          <a:xfrm>
            <a:off x="491578" y="1932833"/>
            <a:ext cx="2810729" cy="343492"/>
          </a:xfrm>
          <a:prstGeom prst="rect">
            <a:avLst/>
          </a:prstGeom>
        </p:spPr>
        <p:txBody>
          <a:bodyPr wrap="square">
            <a:spAutoFit/>
          </a:bodyPr>
          <a:lstStyle/>
          <a:p>
            <a:pPr algn="ctr"/>
            <a:endParaRPr lang="en-GB" sz="1632" dirty="0">
              <a:solidFill>
                <a:schemeClr val="accent2">
                  <a:lumMod val="60000"/>
                  <a:lumOff val="40000"/>
                </a:schemeClr>
              </a:solidFill>
              <a:latin typeface="Segoe Print" panose="02000600000000000000" pitchFamily="2" charset="0"/>
              <a:ea typeface="Segoe UI Emoji" panose="020B0502040204020203" pitchFamily="34" charset="0"/>
            </a:endParaRPr>
          </a:p>
        </p:txBody>
      </p:sp>
      <p:sp>
        <p:nvSpPr>
          <p:cNvPr id="9" name="Rectangle 8">
            <a:extLst>
              <a:ext uri="{FF2B5EF4-FFF2-40B4-BE49-F238E27FC236}">
                <a16:creationId xmlns:a16="http://schemas.microsoft.com/office/drawing/2014/main" id="{B1B83576-D297-4567-A263-5D38064CAA6D}"/>
              </a:ext>
            </a:extLst>
          </p:cNvPr>
          <p:cNvSpPr/>
          <p:nvPr/>
        </p:nvSpPr>
        <p:spPr>
          <a:xfrm>
            <a:off x="4773655" y="3673800"/>
            <a:ext cx="2810727" cy="594650"/>
          </a:xfrm>
          <a:prstGeom prst="rect">
            <a:avLst/>
          </a:prstGeom>
        </p:spPr>
        <p:txBody>
          <a:bodyPr wrap="square">
            <a:spAutoFit/>
          </a:bodyPr>
          <a:lstStyle/>
          <a:p>
            <a:pPr algn="ctr"/>
            <a:r>
              <a:rPr lang="en-GB" sz="1632" dirty="0">
                <a:solidFill>
                  <a:schemeClr val="bg2"/>
                </a:solidFill>
                <a:latin typeface="Segoe Print" panose="02000600000000000000" pitchFamily="2" charset="0"/>
                <a:ea typeface="Segoe UI Emoji" panose="020B0502040204020203" pitchFamily="34" charset="0"/>
              </a:rPr>
              <a:t>And given </a:t>
            </a:r>
            <a:r>
              <a:rPr lang="en-GB" sz="1632" b="1" dirty="0" err="1">
                <a:solidFill>
                  <a:schemeClr val="bg2"/>
                </a:solidFill>
                <a:latin typeface="Consolas" panose="020B0609020204030204" pitchFamily="49" charset="0"/>
                <a:ea typeface="Segoe UI Emoji" panose="020B0502040204020203" pitchFamily="34" charset="0"/>
              </a:rPr>
              <a:t>aes</a:t>
            </a:r>
            <a:r>
              <a:rPr lang="en-GB" sz="1632" b="1" dirty="0">
                <a:solidFill>
                  <a:schemeClr val="bg2"/>
                </a:solidFill>
                <a:latin typeface="Consolas" panose="020B0609020204030204" pitchFamily="49" charset="0"/>
                <a:ea typeface="Segoe UI Emoji" panose="020B0502040204020203" pitchFamily="34" charset="0"/>
              </a:rPr>
              <a:t>()</a:t>
            </a:r>
            <a:r>
              <a:rPr lang="en-GB" sz="1632" dirty="0">
                <a:solidFill>
                  <a:schemeClr val="bg2"/>
                </a:solidFill>
                <a:latin typeface="Segoe Print" panose="02000600000000000000" pitchFamily="2" charset="0"/>
                <a:ea typeface="Segoe UI Emoji" panose="020B0502040204020203" pitchFamily="34" charset="0"/>
              </a:rPr>
              <a:t> two named arguments</a:t>
            </a:r>
          </a:p>
        </p:txBody>
      </p:sp>
      <p:cxnSp>
        <p:nvCxnSpPr>
          <p:cNvPr id="3" name="Straight Arrow Connector 2">
            <a:extLst>
              <a:ext uri="{FF2B5EF4-FFF2-40B4-BE49-F238E27FC236}">
                <a16:creationId xmlns:a16="http://schemas.microsoft.com/office/drawing/2014/main" id="{5E0290AD-5CFB-41D3-A669-102C04EB9EDC}"/>
              </a:ext>
            </a:extLst>
          </p:cNvPr>
          <p:cNvCxnSpPr>
            <a:cxnSpLocks/>
          </p:cNvCxnSpPr>
          <p:nvPr/>
        </p:nvCxnSpPr>
        <p:spPr>
          <a:xfrm flipV="1">
            <a:off x="4050640" y="2089855"/>
            <a:ext cx="640864" cy="405251"/>
          </a:xfrm>
          <a:prstGeom prst="straightConnector1">
            <a:avLst/>
          </a:prstGeom>
          <a:ln w="12700" cap="sq">
            <a:solidFill>
              <a:schemeClr val="tx1">
                <a:lumMod val="25000"/>
                <a:lumOff val="75000"/>
              </a:schemeClr>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F5758799-4564-4059-8383-461FB565A57C}"/>
              </a:ext>
            </a:extLst>
          </p:cNvPr>
          <p:cNvSpPr/>
          <p:nvPr/>
        </p:nvSpPr>
        <p:spPr>
          <a:xfrm>
            <a:off x="4371071" y="1409146"/>
            <a:ext cx="2810729" cy="845809"/>
          </a:xfrm>
          <a:prstGeom prst="rect">
            <a:avLst/>
          </a:prstGeom>
        </p:spPr>
        <p:txBody>
          <a:bodyPr wrap="square">
            <a:spAutoFit/>
          </a:bodyPr>
          <a:lstStyle/>
          <a:p>
            <a:pPr algn="ctr"/>
            <a:r>
              <a:rPr lang="en-GB" sz="1632" dirty="0">
                <a:solidFill>
                  <a:schemeClr val="bg2"/>
                </a:solidFill>
                <a:latin typeface="Segoe Print" panose="02000600000000000000" pitchFamily="2" charset="0"/>
                <a:ea typeface="Segoe UI Emoji" panose="020B0502040204020203" pitchFamily="34" charset="0"/>
              </a:rPr>
              <a:t>Here, we have provided </a:t>
            </a:r>
            <a:r>
              <a:rPr lang="en-GB" sz="1632" b="1" dirty="0" err="1">
                <a:solidFill>
                  <a:schemeClr val="bg2"/>
                </a:solidFill>
                <a:latin typeface="Consolas" panose="020B0609020204030204" pitchFamily="49" charset="0"/>
                <a:ea typeface="Segoe UI Emoji" panose="020B0502040204020203" pitchFamily="34" charset="0"/>
              </a:rPr>
              <a:t>ggplot</a:t>
            </a:r>
            <a:r>
              <a:rPr lang="en-GB" sz="1632" b="1" dirty="0">
                <a:solidFill>
                  <a:schemeClr val="bg2"/>
                </a:solidFill>
                <a:latin typeface="Consolas" panose="020B0609020204030204" pitchFamily="49" charset="0"/>
                <a:ea typeface="Segoe UI Emoji" panose="020B0502040204020203" pitchFamily="34" charset="0"/>
              </a:rPr>
              <a:t>()</a:t>
            </a:r>
            <a:r>
              <a:rPr lang="en-GB" sz="1632" dirty="0">
                <a:solidFill>
                  <a:schemeClr val="bg2"/>
                </a:solidFill>
                <a:latin typeface="Segoe Print" panose="02000600000000000000" pitchFamily="2" charset="0"/>
                <a:ea typeface="Segoe UI Emoji" panose="020B0502040204020203" pitchFamily="34" charset="0"/>
              </a:rPr>
              <a:t> with one named argument</a:t>
            </a:r>
            <a:endParaRPr lang="en-GB" sz="1632" b="1" dirty="0">
              <a:solidFill>
                <a:schemeClr val="bg2"/>
              </a:solidFill>
              <a:latin typeface="Consolas" panose="020B0609020204030204" pitchFamily="49" charset="0"/>
              <a:ea typeface="Segoe UI Emoji" panose="020B0502040204020203" pitchFamily="34" charset="0"/>
            </a:endParaRPr>
          </a:p>
        </p:txBody>
      </p:sp>
      <p:cxnSp>
        <p:nvCxnSpPr>
          <p:cNvPr id="12" name="Straight Arrow Connector 11">
            <a:extLst>
              <a:ext uri="{FF2B5EF4-FFF2-40B4-BE49-F238E27FC236}">
                <a16:creationId xmlns:a16="http://schemas.microsoft.com/office/drawing/2014/main" id="{4CB4D5C0-D91F-4669-8862-838934AF0AFC}"/>
              </a:ext>
            </a:extLst>
          </p:cNvPr>
          <p:cNvCxnSpPr>
            <a:cxnSpLocks/>
          </p:cNvCxnSpPr>
          <p:nvPr/>
        </p:nvCxnSpPr>
        <p:spPr>
          <a:xfrm flipV="1">
            <a:off x="5254303" y="3367931"/>
            <a:ext cx="0" cy="305869"/>
          </a:xfrm>
          <a:prstGeom prst="straightConnector1">
            <a:avLst/>
          </a:prstGeom>
          <a:ln w="12700" cap="sq">
            <a:solidFill>
              <a:schemeClr val="tx1">
                <a:lumMod val="25000"/>
                <a:lumOff val="75000"/>
              </a:schemeClr>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FC31A105-C4CA-43A1-94F7-E42EAF37B521}"/>
              </a:ext>
            </a:extLst>
          </p:cNvPr>
          <p:cNvSpPr/>
          <p:nvPr/>
        </p:nvSpPr>
        <p:spPr>
          <a:xfrm>
            <a:off x="1107724" y="4544950"/>
            <a:ext cx="6778431" cy="301621"/>
          </a:xfrm>
          <a:prstGeom prst="rect">
            <a:avLst/>
          </a:prstGeom>
        </p:spPr>
        <p:txBody>
          <a:bodyPr wrap="square">
            <a:spAutoFit/>
          </a:bodyPr>
          <a:lstStyle/>
          <a:p>
            <a:pPr algn="ctr"/>
            <a:r>
              <a:rPr lang="en-GB" sz="1360" dirty="0">
                <a:solidFill>
                  <a:schemeClr val="bg2"/>
                </a:solidFill>
                <a:latin typeface="Segoe Print" panose="02000600000000000000" pitchFamily="2" charset="0"/>
                <a:ea typeface="Segoe UI Emoji" panose="020B0502040204020203" pitchFamily="34" charset="0"/>
              </a:rPr>
              <a:t>Unspecified (yet required) arguments will often revert to default values</a:t>
            </a:r>
          </a:p>
        </p:txBody>
      </p:sp>
      <p:cxnSp>
        <p:nvCxnSpPr>
          <p:cNvPr id="18" name="Straight Arrow Connector 17">
            <a:extLst>
              <a:ext uri="{FF2B5EF4-FFF2-40B4-BE49-F238E27FC236}">
                <a16:creationId xmlns:a16="http://schemas.microsoft.com/office/drawing/2014/main" id="{CF5D3E3D-5370-4321-A984-167C87FB8021}"/>
              </a:ext>
            </a:extLst>
          </p:cNvPr>
          <p:cNvCxnSpPr>
            <a:cxnSpLocks/>
          </p:cNvCxnSpPr>
          <p:nvPr/>
        </p:nvCxnSpPr>
        <p:spPr>
          <a:xfrm flipV="1">
            <a:off x="7043325" y="3367931"/>
            <a:ext cx="0" cy="308875"/>
          </a:xfrm>
          <a:prstGeom prst="straightConnector1">
            <a:avLst/>
          </a:prstGeom>
          <a:ln w="12700" cap="sq">
            <a:solidFill>
              <a:schemeClr val="tx1">
                <a:lumMod val="25000"/>
                <a:lumOff val="75000"/>
              </a:schemeClr>
            </a:solidFill>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430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latin typeface="Raleway" pitchFamily="50" charset="0"/>
                <a:ea typeface="Segoe UI Emoji" panose="020B0502040204020203" pitchFamily="34" charset="0"/>
              </a:rPr>
              <a:t>Shorthand</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p:spPr>
        <p:txBody>
          <a:bodyPr/>
          <a:lstStyle/>
          <a:p>
            <a:pPr marL="0" indent="0">
              <a:buNone/>
            </a:pPr>
            <a:r>
              <a:rPr lang="en-GB" sz="2313" dirty="0">
                <a:latin typeface="Segoe UI Light" panose="020B0502040204020203" pitchFamily="34" charset="0"/>
              </a:rPr>
              <a:t>Since ggplot2 knows the order of essential arguments, I will tend not to name arguments from now on. So:</a:t>
            </a:r>
          </a:p>
          <a:p>
            <a:pPr marL="61550"/>
            <a:endParaRPr lang="en-GB" sz="2449" dirty="0">
              <a:solidFill>
                <a:schemeClr val="tx1">
                  <a:lumMod val="10000"/>
                  <a:lumOff val="90000"/>
                </a:schemeClr>
              </a:solidFill>
              <a:latin typeface="Consolas" panose="020B0609020204030204" pitchFamily="49" charset="0"/>
              <a:ea typeface="Segoe UI Emoji" panose="020B0502040204020203" pitchFamily="34" charset="0"/>
              <a:cs typeface="Consolas" panose="020B0609020204030204" pitchFamily="49" charset="0"/>
            </a:endParaRPr>
          </a:p>
          <a:p>
            <a:pPr marL="62491" indent="0">
              <a:buNone/>
            </a:pPr>
            <a:r>
              <a:rPr lang="en-GB" sz="2449" dirty="0">
                <a:solidFill>
                  <a:schemeClr val="tx1">
                    <a:lumMod val="25000"/>
                    <a:lumOff val="75000"/>
                  </a:schemeClr>
                </a:solidFill>
                <a:latin typeface="Consolas" panose="020B0609020204030204" pitchFamily="49" charset="0"/>
                <a:ea typeface="Segoe UI Emoji" panose="020B0502040204020203" pitchFamily="34" charset="0"/>
                <a:cs typeface="Consolas" panose="020B0609020204030204" pitchFamily="49" charset="0"/>
              </a:rPr>
              <a:t>		</a:t>
            </a:r>
            <a:r>
              <a:rPr lang="en-GB" sz="2449" dirty="0" err="1">
                <a:solidFill>
                  <a:schemeClr val="bg2"/>
                </a:solidFill>
                <a:latin typeface="Consolas" panose="020B0609020204030204" pitchFamily="49" charset="0"/>
                <a:ea typeface="Segoe UI Emoji" panose="020B0502040204020203" pitchFamily="34" charset="0"/>
                <a:cs typeface="Consolas" panose="020B0609020204030204" pitchFamily="49" charset="0"/>
              </a:rPr>
              <a:t>ggplot</a:t>
            </a:r>
            <a:r>
              <a:rPr lang="en-GB" sz="2449" dirty="0">
                <a:solidFill>
                  <a:schemeClr val="bg2"/>
                </a:solidFill>
                <a:latin typeface="Consolas" panose="020B0609020204030204" pitchFamily="49" charset="0"/>
                <a:ea typeface="Segoe UI Emoji" panose="020B0502040204020203" pitchFamily="34" charset="0"/>
                <a:cs typeface="Consolas" panose="020B0609020204030204" pitchFamily="49" charset="0"/>
              </a:rPr>
              <a:t>(</a:t>
            </a:r>
            <a:r>
              <a:rPr lang="en-GB" sz="2449" dirty="0" err="1">
                <a:solidFill>
                  <a:schemeClr val="bg2"/>
                </a:solidFill>
                <a:latin typeface="Consolas" panose="020B0609020204030204" pitchFamily="49" charset="0"/>
                <a:ea typeface="Segoe UI Emoji" panose="020B0502040204020203" pitchFamily="34" charset="0"/>
                <a:cs typeface="Consolas" panose="020B0609020204030204" pitchFamily="49" charset="0"/>
              </a:rPr>
              <a:t>capacity_ae</a:t>
            </a:r>
            <a:r>
              <a:rPr lang="en-GB" sz="2449" dirty="0">
                <a:solidFill>
                  <a:schemeClr val="bg2"/>
                </a:solidFill>
                <a:latin typeface="Consolas" panose="020B0609020204030204" pitchFamily="49" charset="0"/>
                <a:ea typeface="Segoe UI Emoji" panose="020B0502040204020203" pitchFamily="34" charset="0"/>
                <a:cs typeface="Consolas" panose="020B0609020204030204" pitchFamily="49" charset="0"/>
              </a:rPr>
              <a:t>) </a:t>
            </a:r>
            <a:r>
              <a:rPr lang="en-GB" sz="2449" b="1" dirty="0">
                <a:solidFill>
                  <a:schemeClr val="bg2"/>
                </a:solidFill>
                <a:latin typeface="Consolas" panose="020B0609020204030204" pitchFamily="49" charset="0"/>
                <a:ea typeface="Segoe UI Emoji" panose="020B0502040204020203" pitchFamily="34" charset="0"/>
                <a:cs typeface="Consolas" panose="020B0609020204030204" pitchFamily="49" charset="0"/>
              </a:rPr>
              <a:t>+ </a:t>
            </a:r>
          </a:p>
          <a:p>
            <a:pPr marL="62491" indent="0">
              <a:buNone/>
            </a:pPr>
            <a:r>
              <a:rPr lang="en-GB" sz="2449" b="1" dirty="0">
                <a:solidFill>
                  <a:schemeClr val="bg2"/>
                </a:solidFill>
                <a:latin typeface="Consolas" panose="020B0609020204030204" pitchFamily="49" charset="0"/>
                <a:ea typeface="Segoe UI Emoji" panose="020B0502040204020203" pitchFamily="34" charset="0"/>
                <a:cs typeface="Consolas" panose="020B0609020204030204" pitchFamily="49" charset="0"/>
              </a:rPr>
              <a:t>  		</a:t>
            </a:r>
            <a:r>
              <a:rPr lang="en-GB" sz="2449" b="1" dirty="0" err="1">
                <a:solidFill>
                  <a:schemeClr val="bg2"/>
                </a:solidFill>
                <a:latin typeface="Consolas" panose="020B0609020204030204" pitchFamily="49" charset="0"/>
                <a:ea typeface="Segoe UI Emoji" panose="020B0502040204020203" pitchFamily="34" charset="0"/>
                <a:cs typeface="Consolas" panose="020B0609020204030204" pitchFamily="49" charset="0"/>
              </a:rPr>
              <a:t>geom_point</a:t>
            </a:r>
            <a:r>
              <a:rPr lang="en-GB" sz="2449" dirty="0">
                <a:solidFill>
                  <a:schemeClr val="bg2"/>
                </a:solidFill>
                <a:latin typeface="Consolas" panose="020B0609020204030204" pitchFamily="49" charset="0"/>
                <a:ea typeface="Segoe UI Emoji" panose="020B0502040204020203" pitchFamily="34" charset="0"/>
                <a:cs typeface="Consolas" panose="020B0609020204030204" pitchFamily="49" charset="0"/>
              </a:rPr>
              <a:t>(</a:t>
            </a:r>
            <a:r>
              <a:rPr lang="en-GB" sz="2449" b="1" dirty="0" err="1">
                <a:solidFill>
                  <a:schemeClr val="bg2"/>
                </a:solidFill>
                <a:latin typeface="Consolas" panose="020B0609020204030204" pitchFamily="49" charset="0"/>
                <a:ea typeface="Segoe UI Emoji" panose="020B0502040204020203" pitchFamily="34" charset="0"/>
                <a:cs typeface="Consolas" panose="020B0609020204030204" pitchFamily="49" charset="0"/>
              </a:rPr>
              <a:t>aes</a:t>
            </a:r>
            <a:r>
              <a:rPr lang="en-GB" sz="2449" dirty="0">
                <a:solidFill>
                  <a:schemeClr val="bg2"/>
                </a:solidFill>
                <a:latin typeface="Consolas" panose="020B0609020204030204" pitchFamily="49" charset="0"/>
                <a:ea typeface="Segoe UI Emoji" panose="020B0502040204020203" pitchFamily="34" charset="0"/>
                <a:cs typeface="Consolas" panose="020B0609020204030204" pitchFamily="49" charset="0"/>
              </a:rPr>
              <a:t>(</a:t>
            </a:r>
            <a:r>
              <a:rPr lang="en-GB" sz="2449" dirty="0" err="1">
                <a:solidFill>
                  <a:schemeClr val="bg2"/>
                </a:solidFill>
                <a:latin typeface="Consolas" panose="020B0609020204030204" pitchFamily="49" charset="0"/>
                <a:ea typeface="Segoe UI Emoji" panose="020B0502040204020203" pitchFamily="34" charset="0"/>
                <a:cs typeface="Consolas" panose="020B0609020204030204" pitchFamily="49" charset="0"/>
              </a:rPr>
              <a:t>dcubicles</a:t>
            </a:r>
            <a:r>
              <a:rPr lang="en-GB" sz="2449" dirty="0">
                <a:solidFill>
                  <a:schemeClr val="bg2"/>
                </a:solidFill>
                <a:latin typeface="Consolas" panose="020B0609020204030204" pitchFamily="49" charset="0"/>
                <a:ea typeface="Segoe UI Emoji" panose="020B0502040204020203" pitchFamily="34" charset="0"/>
                <a:cs typeface="Consolas" panose="020B0609020204030204" pitchFamily="49" charset="0"/>
              </a:rPr>
              <a:t>, </a:t>
            </a:r>
            <a:r>
              <a:rPr lang="en-GB" sz="2449" dirty="0" err="1">
                <a:solidFill>
                  <a:schemeClr val="bg2"/>
                </a:solidFill>
                <a:latin typeface="Consolas" panose="020B0609020204030204" pitchFamily="49" charset="0"/>
                <a:ea typeface="Segoe UI Emoji" panose="020B0502040204020203" pitchFamily="34" charset="0"/>
                <a:cs typeface="Consolas" panose="020B0609020204030204" pitchFamily="49" charset="0"/>
              </a:rPr>
              <a:t>dwait</a:t>
            </a:r>
            <a:r>
              <a:rPr lang="en-GB" sz="2449" dirty="0">
                <a:solidFill>
                  <a:schemeClr val="bg2"/>
                </a:solidFill>
                <a:latin typeface="Consolas" panose="020B0609020204030204" pitchFamily="49" charset="0"/>
                <a:ea typeface="Segoe UI Emoji" panose="020B0502040204020203" pitchFamily="34" charset="0"/>
                <a:cs typeface="Consolas" panose="020B0609020204030204" pitchFamily="49" charset="0"/>
              </a:rPr>
              <a:t>))</a:t>
            </a:r>
          </a:p>
          <a:p>
            <a:pPr marL="241879"/>
            <a:endParaRPr lang="en-GB" sz="2177" dirty="0">
              <a:solidFill>
                <a:schemeClr val="bg2"/>
              </a:solidFill>
              <a:latin typeface="Segoe UI Light" panose="020B0502040204020203" pitchFamily="34" charset="0"/>
              <a:ea typeface="Segoe UI Emoji" panose="020B0502040204020203" pitchFamily="34" charset="0"/>
              <a:cs typeface="Consolas" panose="020B0609020204030204" pitchFamily="49" charset="0"/>
            </a:endParaRPr>
          </a:p>
          <a:p>
            <a:pPr marL="732116"/>
            <a:endParaRPr lang="en-GB" sz="2177" dirty="0">
              <a:solidFill>
                <a:srgbClr val="0070C0"/>
              </a:solidFill>
              <a:latin typeface="Consolas" panose="020B0609020204030204" pitchFamily="49" charset="0"/>
              <a:ea typeface="Segoe UI Emoji" panose="020B0502040204020203" pitchFamily="34" charset="0"/>
              <a:cs typeface="Consolas" panose="020B0609020204030204" pitchFamily="49" charset="0"/>
            </a:endParaRPr>
          </a:p>
          <a:p>
            <a:endParaRPr lang="en-GB" dirty="0"/>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38</a:t>
            </a:fld>
            <a:endParaRPr lang="en-US"/>
          </a:p>
        </p:txBody>
      </p:sp>
      <p:sp>
        <p:nvSpPr>
          <p:cNvPr id="8" name="Rectangle 7">
            <a:extLst>
              <a:ext uri="{FF2B5EF4-FFF2-40B4-BE49-F238E27FC236}">
                <a16:creationId xmlns:a16="http://schemas.microsoft.com/office/drawing/2014/main" id="{8DD6E132-D77D-4B17-8B4C-FBE49C235CE2}"/>
              </a:ext>
            </a:extLst>
          </p:cNvPr>
          <p:cNvSpPr/>
          <p:nvPr/>
        </p:nvSpPr>
        <p:spPr>
          <a:xfrm>
            <a:off x="2636809" y="2460651"/>
            <a:ext cx="2810729" cy="343492"/>
          </a:xfrm>
          <a:prstGeom prst="rect">
            <a:avLst/>
          </a:prstGeom>
        </p:spPr>
        <p:txBody>
          <a:bodyPr wrap="square">
            <a:spAutoFit/>
          </a:bodyPr>
          <a:lstStyle/>
          <a:p>
            <a:pPr algn="ctr"/>
            <a:r>
              <a:rPr lang="en-GB" sz="1632" dirty="0">
                <a:solidFill>
                  <a:schemeClr val="bg2"/>
                </a:solidFill>
                <a:latin typeface="Segoe Print" panose="02000600000000000000" pitchFamily="2" charset="0"/>
                <a:ea typeface="Segoe UI Emoji" panose="020B0502040204020203" pitchFamily="34" charset="0"/>
              </a:rPr>
              <a:t>no need for “data =“</a:t>
            </a:r>
          </a:p>
        </p:txBody>
      </p:sp>
      <p:sp>
        <p:nvSpPr>
          <p:cNvPr id="9" name="Rectangle 8">
            <a:extLst>
              <a:ext uri="{FF2B5EF4-FFF2-40B4-BE49-F238E27FC236}">
                <a16:creationId xmlns:a16="http://schemas.microsoft.com/office/drawing/2014/main" id="{B1B83576-D297-4567-A263-5D38064CAA6D}"/>
              </a:ext>
            </a:extLst>
          </p:cNvPr>
          <p:cNvSpPr/>
          <p:nvPr/>
        </p:nvSpPr>
        <p:spPr>
          <a:xfrm>
            <a:off x="6058578" y="4363867"/>
            <a:ext cx="1913337" cy="343492"/>
          </a:xfrm>
          <a:prstGeom prst="rect">
            <a:avLst/>
          </a:prstGeom>
        </p:spPr>
        <p:txBody>
          <a:bodyPr wrap="square">
            <a:spAutoFit/>
          </a:bodyPr>
          <a:lstStyle/>
          <a:p>
            <a:pPr algn="ctr"/>
            <a:r>
              <a:rPr lang="en-GB" sz="1632" dirty="0">
                <a:solidFill>
                  <a:schemeClr val="bg2"/>
                </a:solidFill>
                <a:latin typeface="Segoe Print" panose="02000600000000000000" pitchFamily="2" charset="0"/>
                <a:ea typeface="Segoe UI Emoji" panose="020B0502040204020203" pitchFamily="34" charset="0"/>
              </a:rPr>
              <a:t>y goes second</a:t>
            </a:r>
          </a:p>
        </p:txBody>
      </p:sp>
      <p:cxnSp>
        <p:nvCxnSpPr>
          <p:cNvPr id="3" name="Straight Arrow Connector 2">
            <a:extLst>
              <a:ext uri="{FF2B5EF4-FFF2-40B4-BE49-F238E27FC236}">
                <a16:creationId xmlns:a16="http://schemas.microsoft.com/office/drawing/2014/main" id="{5E0290AD-5CFB-41D3-A669-102C04EB9EDC}"/>
              </a:ext>
            </a:extLst>
          </p:cNvPr>
          <p:cNvCxnSpPr/>
          <p:nvPr/>
        </p:nvCxnSpPr>
        <p:spPr>
          <a:xfrm>
            <a:off x="3956141" y="2831599"/>
            <a:ext cx="0" cy="286325"/>
          </a:xfrm>
          <a:prstGeom prst="straightConnector1">
            <a:avLst/>
          </a:prstGeom>
          <a:ln w="12700" cap="sq">
            <a:solidFill>
              <a:schemeClr val="tx1">
                <a:lumMod val="25000"/>
                <a:lumOff val="75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63A7A618-7BF0-460B-80B5-E6FD9951D104}"/>
              </a:ext>
            </a:extLst>
          </p:cNvPr>
          <p:cNvCxnSpPr>
            <a:cxnSpLocks/>
          </p:cNvCxnSpPr>
          <p:nvPr/>
        </p:nvCxnSpPr>
        <p:spPr>
          <a:xfrm flipV="1">
            <a:off x="5321336" y="4220308"/>
            <a:ext cx="126202" cy="143559"/>
          </a:xfrm>
          <a:prstGeom prst="straightConnector1">
            <a:avLst/>
          </a:prstGeom>
          <a:ln w="12700" cap="sq">
            <a:solidFill>
              <a:schemeClr val="bg2"/>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E33F40C-D0AE-4BBC-B79D-44036F5B5F40}"/>
              </a:ext>
            </a:extLst>
          </p:cNvPr>
          <p:cNvCxnSpPr>
            <a:cxnSpLocks/>
          </p:cNvCxnSpPr>
          <p:nvPr/>
        </p:nvCxnSpPr>
        <p:spPr>
          <a:xfrm flipV="1">
            <a:off x="6797249" y="4220308"/>
            <a:ext cx="102954" cy="143559"/>
          </a:xfrm>
          <a:prstGeom prst="straightConnector1">
            <a:avLst/>
          </a:prstGeom>
          <a:ln w="12700" cap="sq">
            <a:solidFill>
              <a:schemeClr val="bg2"/>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2" name="Rectangle 1">
            <a:extLst>
              <a:ext uri="{FF2B5EF4-FFF2-40B4-BE49-F238E27FC236}">
                <a16:creationId xmlns:a16="http://schemas.microsoft.com/office/drawing/2014/main" id="{E9DD7746-BE27-4426-A37B-ABB398D4D413}"/>
              </a:ext>
            </a:extLst>
          </p:cNvPr>
          <p:cNvSpPr/>
          <p:nvPr/>
        </p:nvSpPr>
        <p:spPr>
          <a:xfrm>
            <a:off x="4584095" y="4363867"/>
            <a:ext cx="1529586" cy="343492"/>
          </a:xfrm>
          <a:prstGeom prst="rect">
            <a:avLst/>
          </a:prstGeom>
        </p:spPr>
        <p:txBody>
          <a:bodyPr wrap="none">
            <a:spAutoFit/>
          </a:bodyPr>
          <a:lstStyle/>
          <a:p>
            <a:r>
              <a:rPr lang="en-GB" sz="1632" b="1" dirty="0">
                <a:solidFill>
                  <a:schemeClr val="bg2"/>
                </a:solidFill>
                <a:latin typeface="Consolas" panose="020B0609020204030204" pitchFamily="49" charset="0"/>
                <a:ea typeface="Segoe UI Emoji" panose="020B0502040204020203" pitchFamily="34" charset="0"/>
              </a:rPr>
              <a:t> </a:t>
            </a:r>
            <a:r>
              <a:rPr lang="en-GB" sz="1632" dirty="0">
                <a:solidFill>
                  <a:schemeClr val="bg2"/>
                </a:solidFill>
                <a:latin typeface="Segoe Print" panose="02000600000000000000" pitchFamily="2" charset="0"/>
                <a:ea typeface="Segoe UI Emoji" panose="020B0502040204020203" pitchFamily="34" charset="0"/>
              </a:rPr>
              <a:t>x goes first </a:t>
            </a:r>
            <a:endParaRPr lang="en-GB" sz="1632" dirty="0">
              <a:solidFill>
                <a:schemeClr val="bg2"/>
              </a:solidFill>
            </a:endParaRPr>
          </a:p>
        </p:txBody>
      </p:sp>
    </p:spTree>
    <p:extLst>
      <p:ext uri="{BB962C8B-B14F-4D97-AF65-F5344CB8AC3E}">
        <p14:creationId xmlns:p14="http://schemas.microsoft.com/office/powerpoint/2010/main" val="378704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err="1">
                <a:solidFill>
                  <a:schemeClr val="tx1"/>
                </a:solidFill>
                <a:latin typeface="Raleway" pitchFamily="50" charset="0"/>
                <a:ea typeface="Segoe UI Emoji" panose="020B0502040204020203" pitchFamily="34" charset="0"/>
              </a:rPr>
              <a:t>geoms</a:t>
            </a:r>
            <a:endParaRPr lang="en-GB" sz="3673" b="0" dirty="0">
              <a:solidFill>
                <a:schemeClr val="tx1"/>
              </a:solidFill>
              <a:latin typeface="Consolas" panose="020B0609020204030204" pitchFamily="49" charset="0"/>
              <a:ea typeface="Segoe UI Emoji" panose="020B0502040204020203" pitchFamily="34" charset="0"/>
              <a:cs typeface="Consolas" panose="020B0609020204030204" pitchFamily="49" charset="0"/>
            </a:endParaRP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p:spPr>
        <p:txBody>
          <a:bodyPr/>
          <a:lstStyle/>
          <a:p>
            <a:pPr marL="0" indent="0" algn="ctr">
              <a:buNone/>
            </a:pPr>
            <a:r>
              <a:rPr lang="en-GB" sz="2415" dirty="0">
                <a:latin typeface="Segoe UI Light" panose="020B0502040204020203" pitchFamily="34" charset="0"/>
              </a:rPr>
              <a:t>We tend to describe plots in terms of the </a:t>
            </a:r>
            <a:r>
              <a:rPr lang="en-GB" sz="2415" i="1" dirty="0" err="1">
                <a:latin typeface="Segoe UI Light" panose="020B0502040204020203" pitchFamily="34" charset="0"/>
              </a:rPr>
              <a:t>geom</a:t>
            </a:r>
            <a:r>
              <a:rPr lang="en-GB" sz="2415" dirty="0">
                <a:latin typeface="Segoe UI Light" panose="020B0502040204020203" pitchFamily="34" charset="0"/>
              </a:rPr>
              <a:t> used:</a:t>
            </a:r>
          </a:p>
          <a:p>
            <a:pPr marL="0" indent="0">
              <a:buNone/>
            </a:pPr>
            <a:r>
              <a:rPr lang="en-GB" sz="1905" dirty="0">
                <a:latin typeface="Segoe UI Light" panose="020B0502040204020203" pitchFamily="34" charset="0"/>
              </a:rPr>
              <a:t> </a:t>
            </a:r>
          </a:p>
          <a:p>
            <a:endParaRPr lang="en-GB" sz="1905" b="1" dirty="0">
              <a:latin typeface="Segoe UI Light" panose="020B0502040204020203" pitchFamily="34" charset="0"/>
              <a:cs typeface="Consolas" panose="020B0609020204030204" pitchFamily="49" charset="0"/>
            </a:endParaRPr>
          </a:p>
          <a:p>
            <a:endParaRPr lang="en-GB" sz="1905" dirty="0">
              <a:latin typeface="Segoe UI Light" panose="020B0502040204020203" pitchFamily="34" charset="0"/>
            </a:endParaRP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39</a:t>
            </a:fld>
            <a:endParaRPr lang="en-US"/>
          </a:p>
        </p:txBody>
      </p:sp>
      <p:pic>
        <p:nvPicPr>
          <p:cNvPr id="2" name="Picture 1">
            <a:extLst>
              <a:ext uri="{FF2B5EF4-FFF2-40B4-BE49-F238E27FC236}">
                <a16:creationId xmlns:a16="http://schemas.microsoft.com/office/drawing/2014/main" id="{864A1696-2642-4B6A-B767-A01905862DB1}"/>
              </a:ext>
            </a:extLst>
          </p:cNvPr>
          <p:cNvPicPr>
            <a:picLocks noChangeAspect="1"/>
          </p:cNvPicPr>
          <p:nvPr/>
        </p:nvPicPr>
        <p:blipFill>
          <a:blip r:embed="rId2"/>
          <a:stretch>
            <a:fillRect/>
          </a:stretch>
        </p:blipFill>
        <p:spPr>
          <a:xfrm>
            <a:off x="1278693" y="2693858"/>
            <a:ext cx="1555325" cy="1063581"/>
          </a:xfrm>
          <a:prstGeom prst="rect">
            <a:avLst/>
          </a:prstGeom>
        </p:spPr>
      </p:pic>
      <p:pic>
        <p:nvPicPr>
          <p:cNvPr id="3" name="Picture 2">
            <a:extLst>
              <a:ext uri="{FF2B5EF4-FFF2-40B4-BE49-F238E27FC236}">
                <a16:creationId xmlns:a16="http://schemas.microsoft.com/office/drawing/2014/main" id="{DA7B27E4-EE25-4D93-AC9F-B8E9049A0E1D}"/>
              </a:ext>
            </a:extLst>
          </p:cNvPr>
          <p:cNvPicPr>
            <a:picLocks noChangeAspect="1"/>
          </p:cNvPicPr>
          <p:nvPr/>
        </p:nvPicPr>
        <p:blipFill>
          <a:blip r:embed="rId3"/>
          <a:stretch>
            <a:fillRect/>
          </a:stretch>
        </p:blipFill>
        <p:spPr>
          <a:xfrm>
            <a:off x="3021773" y="2693857"/>
            <a:ext cx="1555325" cy="1063581"/>
          </a:xfrm>
          <a:prstGeom prst="rect">
            <a:avLst/>
          </a:prstGeom>
        </p:spPr>
      </p:pic>
      <p:pic>
        <p:nvPicPr>
          <p:cNvPr id="7" name="Picture 6">
            <a:extLst>
              <a:ext uri="{FF2B5EF4-FFF2-40B4-BE49-F238E27FC236}">
                <a16:creationId xmlns:a16="http://schemas.microsoft.com/office/drawing/2014/main" id="{6B01870A-F4F4-49B6-A543-4D07AFDBEEA7}"/>
              </a:ext>
            </a:extLst>
          </p:cNvPr>
          <p:cNvPicPr>
            <a:picLocks noChangeAspect="1"/>
          </p:cNvPicPr>
          <p:nvPr/>
        </p:nvPicPr>
        <p:blipFill>
          <a:blip r:embed="rId4"/>
          <a:stretch>
            <a:fillRect/>
          </a:stretch>
        </p:blipFill>
        <p:spPr>
          <a:xfrm>
            <a:off x="4742969" y="2693857"/>
            <a:ext cx="1555325" cy="1063581"/>
          </a:xfrm>
          <a:prstGeom prst="rect">
            <a:avLst/>
          </a:prstGeom>
        </p:spPr>
      </p:pic>
      <p:pic>
        <p:nvPicPr>
          <p:cNvPr id="8" name="Picture 7">
            <a:extLst>
              <a:ext uri="{FF2B5EF4-FFF2-40B4-BE49-F238E27FC236}">
                <a16:creationId xmlns:a16="http://schemas.microsoft.com/office/drawing/2014/main" id="{5D5C3F34-AB0E-4C20-8F96-BF3503B38C2C}"/>
              </a:ext>
            </a:extLst>
          </p:cNvPr>
          <p:cNvPicPr>
            <a:picLocks noChangeAspect="1"/>
          </p:cNvPicPr>
          <p:nvPr/>
        </p:nvPicPr>
        <p:blipFill>
          <a:blip r:embed="rId5"/>
          <a:stretch>
            <a:fillRect/>
          </a:stretch>
        </p:blipFill>
        <p:spPr>
          <a:xfrm>
            <a:off x="6453655" y="2693858"/>
            <a:ext cx="1648953" cy="1332349"/>
          </a:xfrm>
          <a:prstGeom prst="rect">
            <a:avLst/>
          </a:prstGeom>
        </p:spPr>
      </p:pic>
      <p:sp>
        <p:nvSpPr>
          <p:cNvPr id="9" name="Rectangle 8">
            <a:extLst>
              <a:ext uri="{FF2B5EF4-FFF2-40B4-BE49-F238E27FC236}">
                <a16:creationId xmlns:a16="http://schemas.microsoft.com/office/drawing/2014/main" id="{D4AF621D-F7F1-4200-84FA-10652085A434}"/>
              </a:ext>
            </a:extLst>
          </p:cNvPr>
          <p:cNvSpPr/>
          <p:nvPr/>
        </p:nvSpPr>
        <p:spPr>
          <a:xfrm>
            <a:off x="1445139" y="3477887"/>
            <a:ext cx="1413908" cy="594650"/>
          </a:xfrm>
          <a:prstGeom prst="rect">
            <a:avLst/>
          </a:prstGeom>
        </p:spPr>
        <p:txBody>
          <a:bodyPr wrap="square">
            <a:spAutoFit/>
          </a:bodyPr>
          <a:lstStyle/>
          <a:p>
            <a:endParaRPr lang="en-GB" sz="1632" b="1" dirty="0">
              <a:latin typeface="Segoe UI Light" panose="020B0502040204020203" pitchFamily="34" charset="0"/>
              <a:cs typeface="Consolas" panose="020B0609020204030204" pitchFamily="49" charset="0"/>
            </a:endParaRPr>
          </a:p>
          <a:p>
            <a:r>
              <a:rPr lang="en-GB" sz="1632" dirty="0" err="1">
                <a:latin typeface="Consolas" panose="020B0609020204030204" pitchFamily="49" charset="0"/>
                <a:cs typeface="Consolas" panose="020B0609020204030204" pitchFamily="49" charset="0"/>
              </a:rPr>
              <a:t>geom_bar</a:t>
            </a:r>
            <a:r>
              <a:rPr lang="en-GB" sz="1632" dirty="0">
                <a:latin typeface="Consolas" panose="020B0609020204030204" pitchFamily="49" charset="0"/>
                <a:cs typeface="Consolas" panose="020B0609020204030204" pitchFamily="49" charset="0"/>
              </a:rPr>
              <a:t>()</a:t>
            </a:r>
            <a:endParaRPr lang="en-GB" sz="1632" dirty="0">
              <a:latin typeface="Segoe UI Light" panose="020B0502040204020203" pitchFamily="34" charset="0"/>
            </a:endParaRPr>
          </a:p>
        </p:txBody>
      </p:sp>
      <p:sp>
        <p:nvSpPr>
          <p:cNvPr id="11" name="Rectangle 10">
            <a:extLst>
              <a:ext uri="{FF2B5EF4-FFF2-40B4-BE49-F238E27FC236}">
                <a16:creationId xmlns:a16="http://schemas.microsoft.com/office/drawing/2014/main" id="{E5A7A8D5-EA62-487F-B51B-342D4E0FF9D8}"/>
              </a:ext>
            </a:extLst>
          </p:cNvPr>
          <p:cNvSpPr/>
          <p:nvPr/>
        </p:nvSpPr>
        <p:spPr>
          <a:xfrm>
            <a:off x="3127318" y="3713827"/>
            <a:ext cx="1568368" cy="343492"/>
          </a:xfrm>
          <a:prstGeom prst="rect">
            <a:avLst/>
          </a:prstGeom>
        </p:spPr>
        <p:txBody>
          <a:bodyPr wrap="square">
            <a:spAutoFit/>
          </a:bodyPr>
          <a:lstStyle/>
          <a:p>
            <a:r>
              <a:rPr lang="en-GB" sz="1632" dirty="0" err="1">
                <a:latin typeface="Consolas" panose="020B0609020204030204" pitchFamily="49" charset="0"/>
                <a:cs typeface="Consolas" panose="020B0609020204030204" pitchFamily="49" charset="0"/>
              </a:rPr>
              <a:t>geom_line</a:t>
            </a:r>
            <a:r>
              <a:rPr lang="en-GB" sz="1632" dirty="0">
                <a:latin typeface="Consolas" panose="020B0609020204030204" pitchFamily="49" charset="0"/>
                <a:cs typeface="Consolas" panose="020B0609020204030204" pitchFamily="49" charset="0"/>
              </a:rPr>
              <a:t>()</a:t>
            </a:r>
            <a:endParaRPr lang="en-GB" sz="1632" dirty="0">
              <a:latin typeface="Segoe UI Light" panose="020B0502040204020203" pitchFamily="34" charset="0"/>
            </a:endParaRPr>
          </a:p>
        </p:txBody>
      </p:sp>
      <p:sp>
        <p:nvSpPr>
          <p:cNvPr id="12" name="Rectangle 11">
            <a:extLst>
              <a:ext uri="{FF2B5EF4-FFF2-40B4-BE49-F238E27FC236}">
                <a16:creationId xmlns:a16="http://schemas.microsoft.com/office/drawing/2014/main" id="{55BCFEA9-4A57-464C-9543-955FF9CBACE1}"/>
              </a:ext>
            </a:extLst>
          </p:cNvPr>
          <p:cNvSpPr/>
          <p:nvPr/>
        </p:nvSpPr>
        <p:spPr>
          <a:xfrm>
            <a:off x="4655624" y="3716765"/>
            <a:ext cx="1770802" cy="594650"/>
          </a:xfrm>
          <a:prstGeom prst="rect">
            <a:avLst/>
          </a:prstGeom>
        </p:spPr>
        <p:txBody>
          <a:bodyPr wrap="square">
            <a:spAutoFit/>
          </a:bodyPr>
          <a:lstStyle/>
          <a:p>
            <a:r>
              <a:rPr lang="en-GB" sz="1632" dirty="0" err="1">
                <a:latin typeface="Consolas" panose="020B0609020204030204" pitchFamily="49" charset="0"/>
                <a:cs typeface="Consolas" panose="020B0609020204030204" pitchFamily="49" charset="0"/>
              </a:rPr>
              <a:t>geom_boxplot</a:t>
            </a:r>
            <a:r>
              <a:rPr lang="en-GB" sz="1632" dirty="0">
                <a:latin typeface="Consolas" panose="020B0609020204030204" pitchFamily="49" charset="0"/>
                <a:cs typeface="Consolas" panose="020B0609020204030204" pitchFamily="49" charset="0"/>
              </a:rPr>
              <a:t>()</a:t>
            </a:r>
            <a:endParaRPr lang="en-GB" sz="1224" dirty="0"/>
          </a:p>
        </p:txBody>
      </p:sp>
      <p:sp>
        <p:nvSpPr>
          <p:cNvPr id="13" name="Rectangle 12">
            <a:extLst>
              <a:ext uri="{FF2B5EF4-FFF2-40B4-BE49-F238E27FC236}">
                <a16:creationId xmlns:a16="http://schemas.microsoft.com/office/drawing/2014/main" id="{D702F288-9E69-4EAB-84D7-C59B85FFEA5F}"/>
              </a:ext>
            </a:extLst>
          </p:cNvPr>
          <p:cNvSpPr/>
          <p:nvPr/>
        </p:nvSpPr>
        <p:spPr>
          <a:xfrm>
            <a:off x="6261246" y="3738241"/>
            <a:ext cx="1819729" cy="301621"/>
          </a:xfrm>
          <a:prstGeom prst="rect">
            <a:avLst/>
          </a:prstGeom>
        </p:spPr>
        <p:txBody>
          <a:bodyPr wrap="none">
            <a:spAutoFit/>
          </a:bodyPr>
          <a:lstStyle/>
          <a:p>
            <a:r>
              <a:rPr lang="en-GB" sz="1360" dirty="0">
                <a:latin typeface="Consolas" panose="020B0609020204030204" pitchFamily="49" charset="0"/>
                <a:cs typeface="Consolas" panose="020B0609020204030204" pitchFamily="49" charset="0"/>
              </a:rPr>
              <a:t> </a:t>
            </a:r>
            <a:r>
              <a:rPr lang="en-GB" sz="1360" dirty="0" err="1">
                <a:latin typeface="Consolas" panose="020B0609020204030204" pitchFamily="49" charset="0"/>
                <a:cs typeface="Consolas" panose="020B0609020204030204" pitchFamily="49" charset="0"/>
              </a:rPr>
              <a:t>geom_histogram</a:t>
            </a:r>
            <a:r>
              <a:rPr lang="en-GB" sz="1360" dirty="0">
                <a:latin typeface="Consolas" panose="020B0609020204030204" pitchFamily="49" charset="0"/>
                <a:cs typeface="Consolas" panose="020B0609020204030204" pitchFamily="49" charset="0"/>
              </a:rPr>
              <a:t>()</a:t>
            </a:r>
            <a:endParaRPr lang="en-GB" sz="1360" dirty="0"/>
          </a:p>
        </p:txBody>
      </p:sp>
    </p:spTree>
    <p:extLst>
      <p:ext uri="{BB962C8B-B14F-4D97-AF65-F5344CB8AC3E}">
        <p14:creationId xmlns:p14="http://schemas.microsoft.com/office/powerpoint/2010/main" val="2615828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FC5BE5D-0110-447B-A42D-B6E2BC662142}"/>
              </a:ext>
            </a:extLst>
          </p:cNvPr>
          <p:cNvPicPr>
            <a:picLocks noChangeAspect="1"/>
          </p:cNvPicPr>
          <p:nvPr/>
        </p:nvPicPr>
        <p:blipFill>
          <a:blip r:embed="rId2"/>
          <a:stretch>
            <a:fillRect/>
          </a:stretch>
        </p:blipFill>
        <p:spPr>
          <a:xfrm>
            <a:off x="2502895" y="1984472"/>
            <a:ext cx="4121834" cy="2791204"/>
          </a:xfrm>
          <a:prstGeom prst="rect">
            <a:avLst/>
          </a:prstGeom>
        </p:spPr>
      </p:pic>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p:spPr>
        <p:txBody>
          <a:bodyPr/>
          <a:lstStyle/>
          <a:p>
            <a:pPr algn="ctr"/>
            <a:r>
              <a:rPr lang="en-GB" sz="2449" dirty="0">
                <a:latin typeface="Segoe UI Light" panose="020B0502040204020203" pitchFamily="34" charset="0"/>
                <a:ea typeface="Segoe UI Emoji" panose="020B0502040204020203" pitchFamily="34" charset="0"/>
              </a:rPr>
              <a:t>Is one of several plotting systems in R</a:t>
            </a:r>
          </a:p>
          <a:p>
            <a:pPr marL="732116"/>
            <a:endParaRPr lang="en-GB" sz="2449" b="1" dirty="0">
              <a:latin typeface="Consolas" panose="020B0609020204030204" pitchFamily="49" charset="0"/>
              <a:ea typeface="Segoe UI Emoji" panose="020B0502040204020203" pitchFamily="34" charset="0"/>
              <a:cs typeface="Consolas" panose="020B0609020204030204" pitchFamily="49" charset="0"/>
            </a:endParaRPr>
          </a:p>
          <a:p>
            <a:pPr marL="732116"/>
            <a:endParaRPr lang="en-GB" sz="2449" b="1" dirty="0">
              <a:latin typeface="Consolas" panose="020B0609020204030204" pitchFamily="49" charset="0"/>
              <a:ea typeface="Segoe UI Emoji" panose="020B0502040204020203" pitchFamily="34" charset="0"/>
              <a:cs typeface="Consolas" panose="020B0609020204030204" pitchFamily="49" charset="0"/>
            </a:endParaRPr>
          </a:p>
          <a:p>
            <a:endParaRPr lang="en-GB" dirty="0"/>
          </a:p>
        </p:txBody>
      </p:sp>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solidFill>
                  <a:schemeClr val="bg2"/>
                </a:solidFill>
                <a:latin typeface="Raleway" pitchFamily="50" charset="0"/>
                <a:ea typeface="Segoe UI Emoji" panose="020B0502040204020203" pitchFamily="34" charset="0"/>
              </a:rPr>
              <a:t>ggplot2</a:t>
            </a: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4</a:t>
            </a:fld>
            <a:endParaRPr lang="en-US"/>
          </a:p>
        </p:txBody>
      </p:sp>
    </p:spTree>
    <p:extLst>
      <p:ext uri="{BB962C8B-B14F-4D97-AF65-F5344CB8AC3E}">
        <p14:creationId xmlns:p14="http://schemas.microsoft.com/office/powerpoint/2010/main" val="37440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solidFill>
                  <a:schemeClr val="tx1"/>
                </a:solidFill>
                <a:latin typeface="Raleway" pitchFamily="50" charset="0"/>
                <a:ea typeface="Segoe UI Emoji" panose="020B0502040204020203" pitchFamily="34" charset="0"/>
              </a:rPr>
              <a:t>Layering </a:t>
            </a:r>
            <a:r>
              <a:rPr lang="en-GB" sz="3673" b="0" dirty="0" err="1">
                <a:solidFill>
                  <a:schemeClr val="tx1"/>
                </a:solidFill>
                <a:latin typeface="Raleway" pitchFamily="50" charset="0"/>
                <a:ea typeface="Segoe UI Emoji" panose="020B0502040204020203" pitchFamily="34" charset="0"/>
              </a:rPr>
              <a:t>geoms</a:t>
            </a:r>
            <a:endParaRPr lang="en-GB" sz="3673" b="0" dirty="0">
              <a:solidFill>
                <a:schemeClr val="tx1"/>
              </a:solidFill>
              <a:latin typeface="Consolas" panose="020B0609020204030204" pitchFamily="49" charset="0"/>
              <a:ea typeface="Segoe UI Emoji" panose="020B0502040204020203" pitchFamily="34" charset="0"/>
              <a:cs typeface="Consolas" panose="020B0609020204030204" pitchFamily="49" charset="0"/>
            </a:endParaRP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p:spPr>
        <p:txBody>
          <a:bodyPr/>
          <a:lstStyle/>
          <a:p>
            <a:pPr marL="0" indent="0">
              <a:buNone/>
            </a:pPr>
            <a:r>
              <a:rPr lang="en-GB" sz="2449" dirty="0">
                <a:latin typeface="Segoe UI Light" panose="020B0502040204020203" pitchFamily="34" charset="0"/>
              </a:rPr>
              <a:t>    We can display more than one </a:t>
            </a:r>
            <a:r>
              <a:rPr lang="en-GB" sz="2449" dirty="0" err="1">
                <a:latin typeface="Segoe UI Light" panose="020B0502040204020203" pitchFamily="34" charset="0"/>
              </a:rPr>
              <a:t>geom</a:t>
            </a:r>
            <a:r>
              <a:rPr lang="en-GB" sz="2449" dirty="0">
                <a:latin typeface="Segoe UI Light" panose="020B0502040204020203" pitchFamily="34" charset="0"/>
              </a:rPr>
              <a:t> in a plot:</a:t>
            </a:r>
          </a:p>
          <a:p>
            <a:endParaRPr lang="en-GB" sz="2449" b="1" dirty="0">
              <a:latin typeface="Consolas" panose="020B0609020204030204" pitchFamily="49" charset="0"/>
              <a:cs typeface="Consolas" panose="020B0609020204030204" pitchFamily="49" charset="0"/>
            </a:endParaRPr>
          </a:p>
          <a:p>
            <a:pPr marL="250379" indent="0">
              <a:buNone/>
            </a:pPr>
            <a:r>
              <a:rPr lang="en-GB" sz="2449" dirty="0" err="1">
                <a:solidFill>
                  <a:schemeClr val="tx1">
                    <a:lumMod val="25000"/>
                    <a:lumOff val="75000"/>
                  </a:schemeClr>
                </a:solidFill>
                <a:latin typeface="Consolas" panose="020B0609020204030204" pitchFamily="49" charset="0"/>
                <a:cs typeface="Consolas" panose="020B0609020204030204" pitchFamily="49" charset="0"/>
              </a:rPr>
              <a:t>ggplot</a:t>
            </a:r>
            <a:r>
              <a:rPr lang="en-GB" sz="2449" dirty="0">
                <a:solidFill>
                  <a:schemeClr val="tx1">
                    <a:lumMod val="25000"/>
                    <a:lumOff val="75000"/>
                  </a:schemeClr>
                </a:solidFill>
                <a:latin typeface="Consolas" panose="020B0609020204030204" pitchFamily="49" charset="0"/>
                <a:cs typeface="Consolas" panose="020B0609020204030204" pitchFamily="49" charset="0"/>
              </a:rPr>
              <a:t>(</a:t>
            </a:r>
            <a:r>
              <a:rPr lang="en-GB" sz="2449" dirty="0" err="1">
                <a:solidFill>
                  <a:schemeClr val="tx1">
                    <a:lumMod val="25000"/>
                    <a:lumOff val="75000"/>
                  </a:schemeClr>
                </a:solidFill>
                <a:latin typeface="Consolas" panose="020B0609020204030204" pitchFamily="49" charset="0"/>
                <a:cs typeface="Consolas" panose="020B0609020204030204" pitchFamily="49" charset="0"/>
              </a:rPr>
              <a:t>capacity_ae</a:t>
            </a:r>
            <a:r>
              <a:rPr lang="en-GB" sz="2449" dirty="0">
                <a:solidFill>
                  <a:schemeClr val="tx1">
                    <a:lumMod val="25000"/>
                    <a:lumOff val="75000"/>
                  </a:schemeClr>
                </a:solidFill>
                <a:latin typeface="Consolas" panose="020B0609020204030204" pitchFamily="49" charset="0"/>
                <a:cs typeface="Consolas" panose="020B0609020204030204" pitchFamily="49" charset="0"/>
              </a:rPr>
              <a:t>) +</a:t>
            </a:r>
            <a:r>
              <a:rPr lang="en-GB" sz="2449" dirty="0">
                <a:latin typeface="Consolas" panose="020B0609020204030204" pitchFamily="49" charset="0"/>
                <a:cs typeface="Consolas" panose="020B0609020204030204" pitchFamily="49" charset="0"/>
              </a:rPr>
              <a:t>   	</a:t>
            </a:r>
            <a:r>
              <a:rPr lang="en-GB" sz="2449" dirty="0" err="1">
                <a:solidFill>
                  <a:schemeClr val="bg2"/>
                </a:solidFill>
                <a:latin typeface="Consolas" panose="020B0609020204030204" pitchFamily="49" charset="0"/>
                <a:cs typeface="Consolas" panose="020B0609020204030204" pitchFamily="49" charset="0"/>
              </a:rPr>
              <a:t>geom_point</a:t>
            </a:r>
            <a:r>
              <a:rPr lang="en-GB" sz="2449" dirty="0">
                <a:solidFill>
                  <a:schemeClr val="tx1">
                    <a:lumMod val="25000"/>
                    <a:lumOff val="75000"/>
                  </a:schemeClr>
                </a:solidFill>
                <a:latin typeface="Consolas" panose="020B0609020204030204" pitchFamily="49" charset="0"/>
                <a:cs typeface="Consolas" panose="020B0609020204030204" pitchFamily="49" charset="0"/>
              </a:rPr>
              <a:t>(</a:t>
            </a:r>
            <a:r>
              <a:rPr lang="en-GB" sz="2449" dirty="0" err="1">
                <a:solidFill>
                  <a:schemeClr val="tx1">
                    <a:lumMod val="25000"/>
                    <a:lumOff val="75000"/>
                  </a:schemeClr>
                </a:solidFill>
                <a:latin typeface="Consolas" panose="020B0609020204030204" pitchFamily="49" charset="0"/>
                <a:cs typeface="Consolas" panose="020B0609020204030204" pitchFamily="49" charset="0"/>
              </a:rPr>
              <a:t>aes</a:t>
            </a:r>
            <a:r>
              <a:rPr lang="en-GB" sz="2449" dirty="0">
                <a:solidFill>
                  <a:schemeClr val="tx1">
                    <a:lumMod val="25000"/>
                    <a:lumOff val="75000"/>
                  </a:schemeClr>
                </a:solidFill>
                <a:latin typeface="Consolas" panose="020B0609020204030204" pitchFamily="49" charset="0"/>
                <a:cs typeface="Consolas" panose="020B0609020204030204" pitchFamily="49" charset="0"/>
              </a:rPr>
              <a:t>(</a:t>
            </a:r>
            <a:r>
              <a:rPr lang="en-GB" sz="2449" dirty="0" err="1">
                <a:solidFill>
                  <a:schemeClr val="tx1">
                    <a:lumMod val="25000"/>
                    <a:lumOff val="75000"/>
                  </a:schemeClr>
                </a:solidFill>
                <a:latin typeface="Consolas" panose="020B0609020204030204" pitchFamily="49" charset="0"/>
                <a:cs typeface="Consolas" panose="020B0609020204030204" pitchFamily="49" charset="0"/>
              </a:rPr>
              <a:t>dcubicles</a:t>
            </a:r>
            <a:r>
              <a:rPr lang="en-GB" sz="2449" dirty="0">
                <a:solidFill>
                  <a:schemeClr val="tx1">
                    <a:lumMod val="25000"/>
                    <a:lumOff val="75000"/>
                  </a:schemeClr>
                </a:solidFill>
                <a:latin typeface="Consolas" panose="020B0609020204030204" pitchFamily="49" charset="0"/>
                <a:cs typeface="Consolas" panose="020B0609020204030204" pitchFamily="49" charset="0"/>
              </a:rPr>
              <a:t>, </a:t>
            </a:r>
            <a:r>
              <a:rPr lang="en-GB" sz="2449" dirty="0" err="1">
                <a:solidFill>
                  <a:schemeClr val="tx1">
                    <a:lumMod val="25000"/>
                    <a:lumOff val="75000"/>
                  </a:schemeClr>
                </a:solidFill>
                <a:latin typeface="Consolas" panose="020B0609020204030204" pitchFamily="49" charset="0"/>
                <a:cs typeface="Consolas" panose="020B0609020204030204" pitchFamily="49" charset="0"/>
              </a:rPr>
              <a:t>dwait</a:t>
            </a:r>
            <a:r>
              <a:rPr lang="en-GB" sz="2449" dirty="0">
                <a:solidFill>
                  <a:schemeClr val="tx1">
                    <a:lumMod val="25000"/>
                    <a:lumOff val="75000"/>
                  </a:schemeClr>
                </a:solidFill>
                <a:latin typeface="Consolas" panose="020B0609020204030204" pitchFamily="49" charset="0"/>
                <a:cs typeface="Consolas" panose="020B0609020204030204" pitchFamily="49" charset="0"/>
              </a:rPr>
              <a:t>)) </a:t>
            </a:r>
            <a:r>
              <a:rPr lang="en-GB" sz="2449" dirty="0">
                <a:solidFill>
                  <a:schemeClr val="bg2"/>
                </a:solidFill>
                <a:latin typeface="Consolas" panose="020B0609020204030204" pitchFamily="49" charset="0"/>
                <a:cs typeface="Consolas" panose="020B0609020204030204" pitchFamily="49" charset="0"/>
              </a:rPr>
              <a:t>+</a:t>
            </a:r>
            <a:r>
              <a:rPr lang="en-GB" sz="2449" dirty="0">
                <a:solidFill>
                  <a:schemeClr val="accent2"/>
                </a:solidFill>
                <a:latin typeface="Consolas" panose="020B0609020204030204" pitchFamily="49" charset="0"/>
                <a:cs typeface="Consolas" panose="020B0609020204030204" pitchFamily="49" charset="0"/>
              </a:rPr>
              <a:t> </a:t>
            </a:r>
            <a:r>
              <a:rPr lang="en-GB" sz="2449" dirty="0">
                <a:latin typeface="Consolas" panose="020B0609020204030204" pitchFamily="49" charset="0"/>
                <a:cs typeface="Consolas" panose="020B0609020204030204" pitchFamily="49" charset="0"/>
              </a:rPr>
              <a:t>       </a:t>
            </a:r>
            <a:r>
              <a:rPr lang="en-GB" sz="2449" dirty="0" err="1">
                <a:solidFill>
                  <a:schemeClr val="bg2"/>
                </a:solidFill>
                <a:latin typeface="Consolas" panose="020B0609020204030204" pitchFamily="49" charset="0"/>
                <a:cs typeface="Consolas" panose="020B0609020204030204" pitchFamily="49" charset="0"/>
              </a:rPr>
              <a:t>geom</a:t>
            </a:r>
            <a:r>
              <a:rPr lang="en-GB" sz="2449" dirty="0">
                <a:solidFill>
                  <a:schemeClr val="bg2"/>
                </a:solidFill>
                <a:latin typeface="Consolas" panose="020B0609020204030204" pitchFamily="49" charset="0"/>
                <a:cs typeface="Consolas" panose="020B0609020204030204" pitchFamily="49" charset="0"/>
              </a:rPr>
              <a:t>_...</a:t>
            </a:r>
            <a:r>
              <a:rPr lang="en-GB" sz="2449" dirty="0">
                <a:solidFill>
                  <a:schemeClr val="tx1">
                    <a:lumMod val="25000"/>
                    <a:lumOff val="75000"/>
                  </a:schemeClr>
                </a:solidFill>
                <a:latin typeface="Consolas" panose="020B0609020204030204" pitchFamily="49" charset="0"/>
                <a:cs typeface="Consolas" panose="020B0609020204030204" pitchFamily="49" charset="0"/>
              </a:rPr>
              <a:t>(</a:t>
            </a:r>
            <a:r>
              <a:rPr lang="en-GB" sz="2449" dirty="0" err="1">
                <a:solidFill>
                  <a:schemeClr val="tx1">
                    <a:lumMod val="25000"/>
                    <a:lumOff val="75000"/>
                  </a:schemeClr>
                </a:solidFill>
                <a:latin typeface="Consolas" panose="020B0609020204030204" pitchFamily="49" charset="0"/>
                <a:cs typeface="Consolas" panose="020B0609020204030204" pitchFamily="49" charset="0"/>
              </a:rPr>
              <a:t>aes</a:t>
            </a:r>
            <a:r>
              <a:rPr lang="en-GB" sz="2449" dirty="0">
                <a:solidFill>
                  <a:schemeClr val="tx1">
                    <a:lumMod val="25000"/>
                    <a:lumOff val="75000"/>
                  </a:schemeClr>
                </a:solidFill>
                <a:latin typeface="Consolas" panose="020B0609020204030204" pitchFamily="49" charset="0"/>
                <a:cs typeface="Consolas" panose="020B0609020204030204" pitchFamily="49" charset="0"/>
              </a:rPr>
              <a:t>(</a:t>
            </a:r>
            <a:r>
              <a:rPr lang="en-GB" sz="2449" dirty="0" err="1">
                <a:solidFill>
                  <a:schemeClr val="tx1">
                    <a:lumMod val="25000"/>
                    <a:lumOff val="75000"/>
                  </a:schemeClr>
                </a:solidFill>
                <a:latin typeface="Consolas" panose="020B0609020204030204" pitchFamily="49" charset="0"/>
                <a:cs typeface="Consolas" panose="020B0609020204030204" pitchFamily="49" charset="0"/>
              </a:rPr>
              <a:t>dcubicles</a:t>
            </a:r>
            <a:r>
              <a:rPr lang="en-GB" sz="2449" dirty="0">
                <a:solidFill>
                  <a:schemeClr val="tx1">
                    <a:lumMod val="25000"/>
                    <a:lumOff val="75000"/>
                  </a:schemeClr>
                </a:solidFill>
                <a:latin typeface="Consolas" panose="020B0609020204030204" pitchFamily="49" charset="0"/>
                <a:cs typeface="Consolas" panose="020B0609020204030204" pitchFamily="49" charset="0"/>
              </a:rPr>
              <a:t>, </a:t>
            </a:r>
            <a:r>
              <a:rPr lang="en-GB" sz="2449" dirty="0" err="1">
                <a:solidFill>
                  <a:schemeClr val="tx1">
                    <a:lumMod val="25000"/>
                    <a:lumOff val="75000"/>
                  </a:schemeClr>
                </a:solidFill>
                <a:latin typeface="Consolas" panose="020B0609020204030204" pitchFamily="49" charset="0"/>
                <a:cs typeface="Consolas" panose="020B0609020204030204" pitchFamily="49" charset="0"/>
              </a:rPr>
              <a:t>dwait</a:t>
            </a:r>
            <a:r>
              <a:rPr lang="en-GB" sz="2449" dirty="0">
                <a:solidFill>
                  <a:schemeClr val="tx1">
                    <a:lumMod val="25000"/>
                    <a:lumOff val="75000"/>
                  </a:schemeClr>
                </a:solidFill>
                <a:latin typeface="Consolas" panose="020B0609020204030204" pitchFamily="49" charset="0"/>
                <a:cs typeface="Consolas" panose="020B0609020204030204" pitchFamily="49" charset="0"/>
              </a:rPr>
              <a:t>))</a:t>
            </a:r>
          </a:p>
          <a:p>
            <a:pPr marL="0" indent="0">
              <a:buNone/>
            </a:pPr>
            <a:endParaRPr lang="en-GB" sz="1905" b="1" dirty="0">
              <a:latin typeface="Segoe UI Light" panose="020B0502040204020203" pitchFamily="34"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40</a:t>
            </a:fld>
            <a:endParaRPr lang="en-US"/>
          </a:p>
        </p:txBody>
      </p:sp>
      <p:sp>
        <p:nvSpPr>
          <p:cNvPr id="11" name="Rectangle 10">
            <a:extLst>
              <a:ext uri="{FF2B5EF4-FFF2-40B4-BE49-F238E27FC236}">
                <a16:creationId xmlns:a16="http://schemas.microsoft.com/office/drawing/2014/main" id="{649CF895-7D3E-4A8C-9D64-27083AADA6F1}"/>
              </a:ext>
            </a:extLst>
          </p:cNvPr>
          <p:cNvSpPr/>
          <p:nvPr/>
        </p:nvSpPr>
        <p:spPr>
          <a:xfrm>
            <a:off x="1710630" y="4461631"/>
            <a:ext cx="4268627" cy="343492"/>
          </a:xfrm>
          <a:prstGeom prst="rect">
            <a:avLst/>
          </a:prstGeom>
        </p:spPr>
        <p:txBody>
          <a:bodyPr wrap="square">
            <a:spAutoFit/>
          </a:bodyPr>
          <a:lstStyle/>
          <a:p>
            <a:pPr algn="ctr"/>
            <a:r>
              <a:rPr lang="en-GB" sz="1632" dirty="0">
                <a:solidFill>
                  <a:schemeClr val="bg2"/>
                </a:solidFill>
                <a:latin typeface="Segoe Print" panose="02000600000000000000" pitchFamily="2" charset="0"/>
                <a:ea typeface="Segoe UI Emoji" panose="020B0502040204020203" pitchFamily="34" charset="0"/>
                <a:cs typeface="Segoe UI Light" panose="020B0502040204020203" pitchFamily="34" charset="0"/>
              </a:rPr>
              <a:t>then specify another </a:t>
            </a:r>
            <a:r>
              <a:rPr lang="en-GB" sz="1632" dirty="0" err="1">
                <a:solidFill>
                  <a:schemeClr val="bg2"/>
                </a:solidFill>
                <a:latin typeface="Segoe Print" panose="02000600000000000000" pitchFamily="2" charset="0"/>
                <a:ea typeface="Segoe UI Emoji" panose="020B0502040204020203" pitchFamily="34" charset="0"/>
                <a:cs typeface="Segoe UI Light" panose="020B0502040204020203" pitchFamily="34" charset="0"/>
              </a:rPr>
              <a:t>geom</a:t>
            </a:r>
            <a:endParaRPr lang="en-GB" sz="1632" dirty="0">
              <a:solidFill>
                <a:schemeClr val="bg2"/>
              </a:solidFill>
              <a:latin typeface="Segoe Print" panose="02000600000000000000" pitchFamily="2" charset="0"/>
              <a:ea typeface="Segoe UI Emoji" panose="020B0502040204020203" pitchFamily="34" charset="0"/>
              <a:cs typeface="Segoe UI Light" panose="020B0502040204020203" pitchFamily="34" charset="0"/>
            </a:endParaRPr>
          </a:p>
        </p:txBody>
      </p:sp>
      <p:cxnSp>
        <p:nvCxnSpPr>
          <p:cNvPr id="12" name="Straight Arrow Connector 11">
            <a:extLst>
              <a:ext uri="{FF2B5EF4-FFF2-40B4-BE49-F238E27FC236}">
                <a16:creationId xmlns:a16="http://schemas.microsoft.com/office/drawing/2014/main" id="{493617E2-31C9-4748-82B3-B4A368AA0659}"/>
              </a:ext>
            </a:extLst>
          </p:cNvPr>
          <p:cNvCxnSpPr>
            <a:cxnSpLocks/>
          </p:cNvCxnSpPr>
          <p:nvPr/>
        </p:nvCxnSpPr>
        <p:spPr>
          <a:xfrm flipV="1">
            <a:off x="3064901" y="3972465"/>
            <a:ext cx="0" cy="419612"/>
          </a:xfrm>
          <a:prstGeom prst="straightConnector1">
            <a:avLst/>
          </a:prstGeom>
          <a:ln w="12700" cap="sq">
            <a:solidFill>
              <a:schemeClr val="bg2"/>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2FD0E5BB-B45C-4981-A4CB-C541E73BC335}"/>
              </a:ext>
            </a:extLst>
          </p:cNvPr>
          <p:cNvSpPr/>
          <p:nvPr/>
        </p:nvSpPr>
        <p:spPr>
          <a:xfrm>
            <a:off x="6130625" y="2092059"/>
            <a:ext cx="1777333" cy="343492"/>
          </a:xfrm>
          <a:prstGeom prst="rect">
            <a:avLst/>
          </a:prstGeom>
        </p:spPr>
        <p:txBody>
          <a:bodyPr wrap="square">
            <a:spAutoFit/>
          </a:bodyPr>
          <a:lstStyle/>
          <a:p>
            <a:pPr algn="ctr"/>
            <a:r>
              <a:rPr lang="en-GB" sz="1632" dirty="0">
                <a:solidFill>
                  <a:schemeClr val="bg2"/>
                </a:solidFill>
                <a:latin typeface="Segoe Print" panose="02000600000000000000" pitchFamily="2" charset="0"/>
                <a:ea typeface="Segoe UI Emoji" panose="020B0502040204020203" pitchFamily="34" charset="0"/>
                <a:cs typeface="Segoe UI Light" panose="020B0502040204020203" pitchFamily="34" charset="0"/>
              </a:rPr>
              <a:t> to add a layer</a:t>
            </a:r>
          </a:p>
        </p:txBody>
      </p:sp>
      <p:cxnSp>
        <p:nvCxnSpPr>
          <p:cNvPr id="8" name="Straight Arrow Connector 7">
            <a:extLst>
              <a:ext uri="{FF2B5EF4-FFF2-40B4-BE49-F238E27FC236}">
                <a16:creationId xmlns:a16="http://schemas.microsoft.com/office/drawing/2014/main" id="{45A4115A-3FD1-463D-8FA6-AC70281C9213}"/>
              </a:ext>
            </a:extLst>
          </p:cNvPr>
          <p:cNvCxnSpPr>
            <a:cxnSpLocks/>
          </p:cNvCxnSpPr>
          <p:nvPr/>
        </p:nvCxnSpPr>
        <p:spPr>
          <a:xfrm>
            <a:off x="7767210" y="2460787"/>
            <a:ext cx="0" cy="700562"/>
          </a:xfrm>
          <a:prstGeom prst="straightConnector1">
            <a:avLst/>
          </a:prstGeom>
          <a:ln w="12700" cap="sq">
            <a:solidFill>
              <a:schemeClr val="bg2"/>
            </a:solidFill>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268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latin typeface="Raleway" pitchFamily="50" charset="0"/>
                <a:ea typeface="Segoe UI Emoji" panose="020B0502040204020203" pitchFamily="34" charset="0"/>
              </a:rPr>
              <a:t>Your turn</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p:spPr>
        <p:txBody>
          <a:bodyPr/>
          <a:lstStyle/>
          <a:p>
            <a:pPr marL="0" indent="0">
              <a:buNone/>
            </a:pPr>
            <a:r>
              <a:rPr lang="en-GB" sz="2449" dirty="0">
                <a:latin typeface="Segoe UI Light" panose="020B0502040204020203" pitchFamily="34" charset="0"/>
              </a:rPr>
              <a:t>This is our current plot:</a:t>
            </a:r>
          </a:p>
          <a:p>
            <a:endParaRPr lang="en-GB" sz="136" dirty="0">
              <a:solidFill>
                <a:schemeClr val="accent2">
                  <a:lumMod val="60000"/>
                  <a:lumOff val="40000"/>
                </a:schemeClr>
              </a:solidFill>
              <a:latin typeface="Segoe UI Light" panose="020B0502040204020203" pitchFamily="34" charset="0"/>
              <a:ea typeface="Segoe UI Emoji" panose="020B0502040204020203" pitchFamily="34" charset="0"/>
              <a:cs typeface="Consolas" panose="020B0609020204030204" pitchFamily="49" charset="0"/>
            </a:endParaRPr>
          </a:p>
          <a:p>
            <a:pPr marL="0" indent="0">
              <a:buNone/>
            </a:pPr>
            <a:r>
              <a:rPr lang="en-GB" sz="2313" dirty="0" err="1">
                <a:solidFill>
                  <a:schemeClr val="bg2"/>
                </a:solidFill>
                <a:latin typeface="Consolas" panose="020B0609020204030204" pitchFamily="49" charset="0"/>
                <a:ea typeface="Segoe UI Emoji" panose="020B0502040204020203" pitchFamily="34" charset="0"/>
                <a:cs typeface="Consolas" panose="020B0609020204030204" pitchFamily="49" charset="0"/>
              </a:rPr>
              <a:t>ggplot</a:t>
            </a:r>
            <a:r>
              <a:rPr lang="en-GB" sz="2313" dirty="0">
                <a:solidFill>
                  <a:schemeClr val="bg2"/>
                </a:solidFill>
                <a:latin typeface="Consolas" panose="020B0609020204030204" pitchFamily="49" charset="0"/>
                <a:ea typeface="Segoe UI Emoji" panose="020B0502040204020203" pitchFamily="34" charset="0"/>
                <a:cs typeface="Consolas" panose="020B0609020204030204" pitchFamily="49" charset="0"/>
              </a:rPr>
              <a:t>(data = capacity_ae) </a:t>
            </a:r>
            <a:r>
              <a:rPr lang="en-GB" sz="2313" b="1" dirty="0">
                <a:solidFill>
                  <a:schemeClr val="bg2"/>
                </a:solidFill>
                <a:latin typeface="Consolas" panose="020B0609020204030204" pitchFamily="49" charset="0"/>
                <a:ea typeface="Segoe UI Emoji" panose="020B0502040204020203" pitchFamily="34" charset="0"/>
                <a:cs typeface="Consolas" panose="020B0609020204030204" pitchFamily="49" charset="0"/>
              </a:rPr>
              <a:t>+            </a:t>
            </a:r>
            <a:r>
              <a:rPr lang="en-GB" sz="2245" b="1" dirty="0" err="1">
                <a:solidFill>
                  <a:schemeClr val="bg2"/>
                </a:solidFill>
                <a:latin typeface="Consolas" panose="020B0609020204030204" pitchFamily="49" charset="0"/>
                <a:ea typeface="Segoe UI Emoji" panose="020B0502040204020203" pitchFamily="34" charset="0"/>
                <a:cs typeface="Consolas" panose="020B0609020204030204" pitchFamily="49" charset="0"/>
              </a:rPr>
              <a:t>geom_point</a:t>
            </a:r>
            <a:r>
              <a:rPr lang="en-GB" sz="2245" dirty="0">
                <a:solidFill>
                  <a:schemeClr val="bg2"/>
                </a:solidFill>
                <a:latin typeface="Consolas" panose="020B0609020204030204" pitchFamily="49" charset="0"/>
                <a:ea typeface="Segoe UI Emoji" panose="020B0502040204020203" pitchFamily="34" charset="0"/>
                <a:cs typeface="Consolas" panose="020B0609020204030204" pitchFamily="49" charset="0"/>
              </a:rPr>
              <a:t>(</a:t>
            </a:r>
            <a:r>
              <a:rPr lang="en-GB" sz="2245" b="1" dirty="0" err="1">
                <a:solidFill>
                  <a:schemeClr val="bg2"/>
                </a:solidFill>
                <a:latin typeface="Consolas" panose="020B0609020204030204" pitchFamily="49" charset="0"/>
                <a:ea typeface="Segoe UI Emoji" panose="020B0502040204020203" pitchFamily="34" charset="0"/>
                <a:cs typeface="Consolas" panose="020B0609020204030204" pitchFamily="49" charset="0"/>
              </a:rPr>
              <a:t>aes</a:t>
            </a:r>
            <a:r>
              <a:rPr lang="en-GB" sz="2245" dirty="0">
                <a:solidFill>
                  <a:schemeClr val="bg2"/>
                </a:solidFill>
                <a:latin typeface="Consolas" panose="020B0609020204030204" pitchFamily="49" charset="0"/>
                <a:ea typeface="Segoe UI Emoji" panose="020B0502040204020203" pitchFamily="34" charset="0"/>
                <a:cs typeface="Consolas" panose="020B0609020204030204" pitchFamily="49" charset="0"/>
              </a:rPr>
              <a:t>(x = </a:t>
            </a:r>
            <a:r>
              <a:rPr lang="en-GB" sz="2245" dirty="0" err="1">
                <a:solidFill>
                  <a:schemeClr val="bg2"/>
                </a:solidFill>
                <a:latin typeface="Consolas" panose="020B0609020204030204" pitchFamily="49" charset="0"/>
                <a:ea typeface="Segoe UI Emoji" panose="020B0502040204020203" pitchFamily="34" charset="0"/>
                <a:cs typeface="Consolas" panose="020B0609020204030204" pitchFamily="49" charset="0"/>
              </a:rPr>
              <a:t>dcubicles</a:t>
            </a:r>
            <a:r>
              <a:rPr lang="en-GB" sz="2245" dirty="0">
                <a:solidFill>
                  <a:schemeClr val="bg2"/>
                </a:solidFill>
                <a:latin typeface="Consolas" panose="020B0609020204030204" pitchFamily="49" charset="0"/>
                <a:ea typeface="Segoe UI Emoji" panose="020B0502040204020203" pitchFamily="34" charset="0"/>
                <a:cs typeface="Consolas" panose="020B0609020204030204" pitchFamily="49" charset="0"/>
              </a:rPr>
              <a:t>, y = </a:t>
            </a:r>
            <a:r>
              <a:rPr lang="en-GB" sz="2245" dirty="0" err="1">
                <a:solidFill>
                  <a:schemeClr val="bg2"/>
                </a:solidFill>
                <a:latin typeface="Consolas" panose="020B0609020204030204" pitchFamily="49" charset="0"/>
                <a:ea typeface="Segoe UI Emoji" panose="020B0502040204020203" pitchFamily="34" charset="0"/>
                <a:cs typeface="Consolas" panose="020B0609020204030204" pitchFamily="49" charset="0"/>
              </a:rPr>
              <a:t>dwait</a:t>
            </a:r>
            <a:r>
              <a:rPr lang="en-GB" sz="2245" dirty="0">
                <a:solidFill>
                  <a:schemeClr val="bg2"/>
                </a:solidFill>
                <a:latin typeface="Consolas" panose="020B0609020204030204" pitchFamily="49" charset="0"/>
                <a:ea typeface="Segoe UI Emoji" panose="020B0502040204020203" pitchFamily="34" charset="0"/>
                <a:cs typeface="Consolas" panose="020B0609020204030204" pitchFamily="49" charset="0"/>
              </a:rPr>
              <a:t>))+ </a:t>
            </a:r>
          </a:p>
          <a:p>
            <a:pPr marL="0" indent="0">
              <a:buNone/>
            </a:pPr>
            <a:r>
              <a:rPr lang="en-GB" sz="2245" dirty="0">
                <a:solidFill>
                  <a:schemeClr val="bg2"/>
                </a:solidFill>
                <a:latin typeface="Consolas" panose="020B0609020204030204" pitchFamily="49" charset="0"/>
                <a:ea typeface="Segoe UI Emoji" panose="020B0502040204020203" pitchFamily="34" charset="0"/>
              </a:rPr>
              <a:t> ... ... ...(...(... ...  ))</a:t>
            </a:r>
            <a:endParaRPr lang="en-GB" sz="2449" dirty="0">
              <a:solidFill>
                <a:schemeClr val="bg2"/>
              </a:solidFill>
              <a:latin typeface="Segoe UI Light" panose="020B0502040204020203" pitchFamily="34" charset="0"/>
            </a:endParaRPr>
          </a:p>
          <a:p>
            <a:pPr marL="0" lvl="1" indent="0">
              <a:buNone/>
            </a:pPr>
            <a:r>
              <a:rPr lang="en-GB" sz="2449" dirty="0">
                <a:solidFill>
                  <a:srgbClr val="2C2825"/>
                </a:solidFill>
                <a:latin typeface="Segoe UI Light" panose="020B0502040204020203" pitchFamily="34" charset="0"/>
              </a:rPr>
              <a:t>Add a </a:t>
            </a:r>
            <a:r>
              <a:rPr lang="en-GB" sz="2449" dirty="0" err="1">
                <a:solidFill>
                  <a:srgbClr val="2C2825"/>
                </a:solidFill>
                <a:latin typeface="Consolas" panose="020B0609020204030204" pitchFamily="49" charset="0"/>
                <a:cs typeface="Segoe UI Light" panose="020B0502040204020203" pitchFamily="34" charset="0"/>
              </a:rPr>
              <a:t>geom_smooth</a:t>
            </a:r>
            <a:r>
              <a:rPr lang="en-GB" sz="2449" dirty="0">
                <a:solidFill>
                  <a:srgbClr val="2C2825"/>
                </a:solidFill>
                <a:latin typeface="Segoe UI Light" panose="020B0502040204020203" pitchFamily="34" charset="0"/>
                <a:cs typeface="Segoe UI Light" panose="020B0502040204020203" pitchFamily="34" charset="0"/>
              </a:rPr>
              <a:t> </a:t>
            </a:r>
            <a:r>
              <a:rPr lang="en-GB" sz="2449" dirty="0">
                <a:solidFill>
                  <a:srgbClr val="2C2825"/>
                </a:solidFill>
                <a:latin typeface="Segoe UI Light" panose="020B0502040204020203" pitchFamily="34" charset="0"/>
              </a:rPr>
              <a:t>layer (to help identify patterns)</a:t>
            </a:r>
            <a:endParaRPr lang="en-GB" sz="204" dirty="0">
              <a:solidFill>
                <a:schemeClr val="accent2">
                  <a:lumMod val="60000"/>
                  <a:lumOff val="40000"/>
                </a:schemeClr>
              </a:solidFill>
              <a:latin typeface="Segoe Print" panose="02000600000000000000" pitchFamily="2" charset="0"/>
            </a:endParaRPr>
          </a:p>
          <a:p>
            <a:pPr marL="241879" lvl="1" indent="0" algn="ctr">
              <a:buNone/>
            </a:pPr>
            <a:endParaRPr lang="en-GB" sz="100" dirty="0">
              <a:solidFill>
                <a:schemeClr val="accent2"/>
              </a:solidFill>
              <a:latin typeface="Segoe Print" panose="02000600000000000000" pitchFamily="2" charset="0"/>
            </a:endParaRPr>
          </a:p>
          <a:p>
            <a:pPr marL="241879" lvl="1" indent="0" algn="ctr">
              <a:buNone/>
            </a:pPr>
            <a:r>
              <a:rPr lang="en-GB" sz="1905" dirty="0">
                <a:solidFill>
                  <a:schemeClr val="bg2"/>
                </a:solidFill>
                <a:latin typeface="Segoe Print" panose="02000600000000000000" pitchFamily="2" charset="0"/>
              </a:rPr>
              <a:t>Hint: Don’t forget the </a:t>
            </a:r>
            <a:r>
              <a:rPr lang="en-GB" sz="1905" dirty="0" err="1">
                <a:solidFill>
                  <a:schemeClr val="bg2"/>
                </a:solidFill>
                <a:latin typeface="Segoe Print" panose="02000600000000000000" pitchFamily="2" charset="0"/>
              </a:rPr>
              <a:t>aes</a:t>
            </a:r>
            <a:r>
              <a:rPr lang="en-GB" sz="1905" dirty="0">
                <a:solidFill>
                  <a:schemeClr val="bg2"/>
                </a:solidFill>
                <a:latin typeface="Segoe Print" panose="02000600000000000000" pitchFamily="2" charset="0"/>
              </a:rPr>
              <a:t>() values in the new layer</a:t>
            </a:r>
          </a:p>
          <a:p>
            <a:pPr marL="241879" lvl="1" indent="0" algn="ctr">
              <a:buNone/>
            </a:pPr>
            <a:r>
              <a:rPr lang="en-GB" sz="1905" dirty="0">
                <a:solidFill>
                  <a:schemeClr val="bg2"/>
                </a:solidFill>
                <a:latin typeface="Segoe Print" panose="02000600000000000000" pitchFamily="2" charset="0"/>
              </a:rPr>
              <a:t>Extension: If you prefer, re-write in shorthand</a:t>
            </a:r>
            <a:endParaRPr lang="en-GB" sz="1905" dirty="0">
              <a:solidFill>
                <a:schemeClr val="bg2"/>
              </a:solidFill>
              <a:latin typeface="Segoe Print" panose="02000600000000000000" pitchFamily="2" charset="0"/>
              <a:ea typeface="Segoe UI Emoji" panose="020B0502040204020203" pitchFamily="34" charset="0"/>
              <a:cs typeface="Consolas" panose="020B0609020204030204" pitchFamily="49" charset="0"/>
            </a:endParaRPr>
          </a:p>
          <a:p>
            <a:pPr marL="241879" lvl="1" indent="0" algn="ctr">
              <a:buNone/>
            </a:pPr>
            <a:endParaRPr lang="en-GB" sz="1905" dirty="0">
              <a:solidFill>
                <a:schemeClr val="accent2">
                  <a:lumMod val="60000"/>
                  <a:lumOff val="40000"/>
                </a:schemeClr>
              </a:solidFill>
              <a:latin typeface="Segoe Print" panose="02000600000000000000" pitchFamily="2" charset="0"/>
            </a:endParaRPr>
          </a:p>
          <a:p>
            <a:pPr marL="241879" lvl="1" indent="0" algn="ctr">
              <a:buNone/>
            </a:pPr>
            <a:r>
              <a:rPr lang="en-GB" sz="1905" dirty="0">
                <a:solidFill>
                  <a:schemeClr val="accent2">
                    <a:lumMod val="60000"/>
                    <a:lumOff val="40000"/>
                  </a:schemeClr>
                </a:solidFill>
                <a:latin typeface="Segoe Print" panose="02000600000000000000" pitchFamily="2" charset="0"/>
              </a:rPr>
              <a:t> </a:t>
            </a:r>
          </a:p>
          <a:p>
            <a:pPr marL="732116"/>
            <a:endParaRPr lang="en-GB" sz="2177" dirty="0">
              <a:solidFill>
                <a:srgbClr val="0070C0"/>
              </a:solidFill>
              <a:latin typeface="Consolas" panose="020B0609020204030204" pitchFamily="49" charset="0"/>
              <a:ea typeface="Segoe UI Emoji" panose="020B0502040204020203" pitchFamily="34" charset="0"/>
              <a:cs typeface="Consolas" panose="020B0609020204030204" pitchFamily="49" charset="0"/>
            </a:endParaRPr>
          </a:p>
          <a:p>
            <a:endParaRPr lang="en-GB" dirty="0"/>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41</a:t>
            </a:fld>
            <a:endParaRPr lang="en-US"/>
          </a:p>
        </p:txBody>
      </p:sp>
    </p:spTree>
    <p:extLst>
      <p:ext uri="{BB962C8B-B14F-4D97-AF65-F5344CB8AC3E}">
        <p14:creationId xmlns:p14="http://schemas.microsoft.com/office/powerpoint/2010/main" val="47347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latin typeface="Raleway" pitchFamily="50" charset="0"/>
                <a:ea typeface="Segoe UI Emoji" panose="020B0502040204020203" pitchFamily="34" charset="0"/>
              </a:rPr>
              <a:t>Your turn</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p:spPr>
        <p:txBody>
          <a:bodyPr/>
          <a:lstStyle/>
          <a:p>
            <a:pPr marL="0" indent="0">
              <a:buNone/>
            </a:pPr>
            <a:r>
              <a:rPr lang="en-GB" sz="2449" dirty="0">
                <a:latin typeface="Segoe UI Light" panose="020B0502040204020203" pitchFamily="34" charset="0"/>
              </a:rPr>
              <a:t>A </a:t>
            </a:r>
            <a:r>
              <a:rPr lang="en-GB" sz="2449" dirty="0" err="1">
                <a:latin typeface="Segoe UI Light" panose="020B0502040204020203" pitchFamily="34" charset="0"/>
                <a:cs typeface="Segoe UI Light" panose="020B0502040204020203" pitchFamily="34" charset="0"/>
              </a:rPr>
              <a:t>geom_smooth</a:t>
            </a:r>
            <a:r>
              <a:rPr lang="en-GB" sz="2449" dirty="0">
                <a:latin typeface="Segoe UI Light" panose="020B0502040204020203" pitchFamily="34" charset="0"/>
                <a:cs typeface="Segoe UI Light" panose="020B0502040204020203" pitchFamily="34" charset="0"/>
              </a:rPr>
              <a:t> </a:t>
            </a:r>
            <a:r>
              <a:rPr lang="en-GB" sz="2449" dirty="0">
                <a:latin typeface="Segoe UI Light" panose="020B0502040204020203" pitchFamily="34" charset="0"/>
              </a:rPr>
              <a:t>layer can help us identify patterns. Add </a:t>
            </a:r>
            <a:r>
              <a:rPr lang="en-GB" sz="2449" dirty="0" err="1">
                <a:latin typeface="Consolas" panose="020B0609020204030204" pitchFamily="49" charset="0"/>
              </a:rPr>
              <a:t>geom_smooth</a:t>
            </a:r>
            <a:r>
              <a:rPr lang="en-GB" sz="2449" dirty="0">
                <a:latin typeface="Consolas" panose="020B0609020204030204" pitchFamily="49" charset="0"/>
              </a:rPr>
              <a:t>()</a:t>
            </a:r>
            <a:r>
              <a:rPr lang="en-GB" sz="2449" dirty="0">
                <a:latin typeface="Segoe UI Light" panose="020B0502040204020203" pitchFamily="34" charset="0"/>
              </a:rPr>
              <a:t> to our current plot:</a:t>
            </a:r>
          </a:p>
          <a:p>
            <a:pPr marL="369298"/>
            <a:endParaRPr lang="en-GB" sz="2313" dirty="0">
              <a:solidFill>
                <a:schemeClr val="tx1">
                  <a:lumMod val="25000"/>
                  <a:lumOff val="75000"/>
                </a:schemeClr>
              </a:solidFill>
              <a:latin typeface="Consolas" panose="020B0609020204030204" pitchFamily="49" charset="0"/>
            </a:endParaRPr>
          </a:p>
          <a:p>
            <a:pPr marL="0" indent="0">
              <a:buNone/>
            </a:pPr>
            <a:r>
              <a:rPr lang="en-GB" sz="2313" dirty="0" err="1">
                <a:solidFill>
                  <a:schemeClr val="bg2"/>
                </a:solidFill>
                <a:latin typeface="Consolas" panose="020B0609020204030204" pitchFamily="49" charset="0"/>
                <a:ea typeface="Segoe UI Emoji" panose="020B0502040204020203" pitchFamily="34" charset="0"/>
                <a:cs typeface="Consolas" panose="020B0609020204030204" pitchFamily="49" charset="0"/>
              </a:rPr>
              <a:t>ggplot</a:t>
            </a:r>
            <a:r>
              <a:rPr lang="en-GB" sz="2313" dirty="0">
                <a:solidFill>
                  <a:schemeClr val="bg2"/>
                </a:solidFill>
                <a:latin typeface="Consolas" panose="020B0609020204030204" pitchFamily="49" charset="0"/>
                <a:ea typeface="Segoe UI Emoji" panose="020B0502040204020203" pitchFamily="34" charset="0"/>
                <a:cs typeface="Consolas" panose="020B0609020204030204" pitchFamily="49" charset="0"/>
              </a:rPr>
              <a:t>(data = </a:t>
            </a:r>
            <a:r>
              <a:rPr lang="en-GB" sz="2313" dirty="0" err="1">
                <a:solidFill>
                  <a:schemeClr val="bg2"/>
                </a:solidFill>
                <a:latin typeface="Consolas" panose="020B0609020204030204" pitchFamily="49" charset="0"/>
                <a:ea typeface="Segoe UI Emoji" panose="020B0502040204020203" pitchFamily="34" charset="0"/>
                <a:cs typeface="Consolas" panose="020B0609020204030204" pitchFamily="49" charset="0"/>
              </a:rPr>
              <a:t>capacity_ae</a:t>
            </a:r>
            <a:r>
              <a:rPr lang="en-GB" sz="2313" dirty="0">
                <a:solidFill>
                  <a:schemeClr val="bg2"/>
                </a:solidFill>
                <a:latin typeface="Consolas" panose="020B0609020204030204" pitchFamily="49" charset="0"/>
                <a:ea typeface="Segoe UI Emoji" panose="020B0502040204020203" pitchFamily="34" charset="0"/>
                <a:cs typeface="Consolas" panose="020B0609020204030204" pitchFamily="49" charset="0"/>
              </a:rPr>
              <a:t>) + </a:t>
            </a:r>
          </a:p>
          <a:p>
            <a:pPr marL="0" indent="0">
              <a:buNone/>
            </a:pPr>
            <a:r>
              <a:rPr lang="en-GB" sz="2245" dirty="0" err="1">
                <a:solidFill>
                  <a:schemeClr val="bg2"/>
                </a:solidFill>
                <a:latin typeface="Consolas" panose="020B0609020204030204" pitchFamily="49" charset="0"/>
                <a:ea typeface="Segoe UI Emoji" panose="020B0502040204020203" pitchFamily="34" charset="0"/>
                <a:cs typeface="Consolas" panose="020B0609020204030204" pitchFamily="49" charset="0"/>
              </a:rPr>
              <a:t>geom_point</a:t>
            </a:r>
            <a:r>
              <a:rPr lang="en-GB" sz="2245" dirty="0">
                <a:solidFill>
                  <a:schemeClr val="bg2"/>
                </a:solidFill>
                <a:latin typeface="Consolas" panose="020B0609020204030204" pitchFamily="49" charset="0"/>
                <a:ea typeface="Segoe UI Emoji" panose="020B0502040204020203" pitchFamily="34" charset="0"/>
                <a:cs typeface="Consolas" panose="020B0609020204030204" pitchFamily="49" charset="0"/>
              </a:rPr>
              <a:t>(</a:t>
            </a:r>
            <a:r>
              <a:rPr lang="en-GB" sz="2245" dirty="0" err="1">
                <a:solidFill>
                  <a:schemeClr val="bg2"/>
                </a:solidFill>
                <a:latin typeface="Consolas" panose="020B0609020204030204" pitchFamily="49" charset="0"/>
                <a:ea typeface="Segoe UI Emoji" panose="020B0502040204020203" pitchFamily="34" charset="0"/>
                <a:cs typeface="Consolas" panose="020B0609020204030204" pitchFamily="49" charset="0"/>
              </a:rPr>
              <a:t>aes</a:t>
            </a:r>
            <a:r>
              <a:rPr lang="en-GB" sz="2245" dirty="0">
                <a:solidFill>
                  <a:schemeClr val="bg2"/>
                </a:solidFill>
                <a:latin typeface="Consolas" panose="020B0609020204030204" pitchFamily="49" charset="0"/>
                <a:ea typeface="Segoe UI Emoji" panose="020B0502040204020203" pitchFamily="34" charset="0"/>
                <a:cs typeface="Consolas" panose="020B0609020204030204" pitchFamily="49" charset="0"/>
              </a:rPr>
              <a:t>(x = </a:t>
            </a:r>
            <a:r>
              <a:rPr lang="en-GB" sz="2245" dirty="0" err="1">
                <a:solidFill>
                  <a:schemeClr val="bg2"/>
                </a:solidFill>
                <a:latin typeface="Consolas" panose="020B0609020204030204" pitchFamily="49" charset="0"/>
                <a:ea typeface="Segoe UI Emoji" panose="020B0502040204020203" pitchFamily="34" charset="0"/>
                <a:cs typeface="Consolas" panose="020B0609020204030204" pitchFamily="49" charset="0"/>
              </a:rPr>
              <a:t>dcubicles</a:t>
            </a:r>
            <a:r>
              <a:rPr lang="en-GB" sz="2245" dirty="0">
                <a:solidFill>
                  <a:schemeClr val="bg2"/>
                </a:solidFill>
                <a:latin typeface="Consolas" panose="020B0609020204030204" pitchFamily="49" charset="0"/>
                <a:ea typeface="Segoe UI Emoji" panose="020B0502040204020203" pitchFamily="34" charset="0"/>
                <a:cs typeface="Consolas" panose="020B0609020204030204" pitchFamily="49" charset="0"/>
              </a:rPr>
              <a:t>, y = </a:t>
            </a:r>
            <a:r>
              <a:rPr lang="en-GB" sz="2245" dirty="0" err="1">
                <a:solidFill>
                  <a:schemeClr val="bg2"/>
                </a:solidFill>
                <a:latin typeface="Consolas" panose="020B0609020204030204" pitchFamily="49" charset="0"/>
                <a:ea typeface="Segoe UI Emoji" panose="020B0502040204020203" pitchFamily="34" charset="0"/>
                <a:cs typeface="Consolas" panose="020B0609020204030204" pitchFamily="49" charset="0"/>
              </a:rPr>
              <a:t>dwait</a:t>
            </a:r>
            <a:r>
              <a:rPr lang="en-GB" sz="2245" dirty="0">
                <a:solidFill>
                  <a:schemeClr val="bg2"/>
                </a:solidFill>
                <a:latin typeface="Consolas" panose="020B0609020204030204" pitchFamily="49" charset="0"/>
                <a:ea typeface="Segoe UI Emoji" panose="020B0502040204020203" pitchFamily="34" charset="0"/>
                <a:cs typeface="Consolas" panose="020B0609020204030204" pitchFamily="49" charset="0"/>
              </a:rPr>
              <a:t>)) +</a:t>
            </a:r>
          </a:p>
          <a:p>
            <a:pPr marL="0" indent="0">
              <a:buNone/>
            </a:pPr>
            <a:r>
              <a:rPr lang="en-GB" sz="2245" dirty="0" err="1">
                <a:solidFill>
                  <a:schemeClr val="bg2"/>
                </a:solidFill>
                <a:latin typeface="Consolas" panose="020B0609020204030204" pitchFamily="49" charset="0"/>
                <a:ea typeface="Segoe UI Emoji" panose="020B0502040204020203" pitchFamily="34" charset="0"/>
                <a:cs typeface="Consolas" panose="020B0609020204030204" pitchFamily="49" charset="0"/>
              </a:rPr>
              <a:t>geom_smooth</a:t>
            </a:r>
            <a:r>
              <a:rPr lang="en-GB" sz="2245" dirty="0">
                <a:solidFill>
                  <a:schemeClr val="bg2"/>
                </a:solidFill>
                <a:latin typeface="Consolas" panose="020B0609020204030204" pitchFamily="49" charset="0"/>
                <a:ea typeface="Segoe UI Emoji" panose="020B0502040204020203" pitchFamily="34" charset="0"/>
                <a:cs typeface="Consolas" panose="020B0609020204030204" pitchFamily="49" charset="0"/>
              </a:rPr>
              <a:t>(</a:t>
            </a:r>
            <a:r>
              <a:rPr lang="en-GB" sz="2245" dirty="0" err="1">
                <a:solidFill>
                  <a:schemeClr val="bg2"/>
                </a:solidFill>
                <a:latin typeface="Consolas" panose="020B0609020204030204" pitchFamily="49" charset="0"/>
                <a:ea typeface="Segoe UI Emoji" panose="020B0502040204020203" pitchFamily="34" charset="0"/>
                <a:cs typeface="Consolas" panose="020B0609020204030204" pitchFamily="49" charset="0"/>
              </a:rPr>
              <a:t>aes</a:t>
            </a:r>
            <a:r>
              <a:rPr lang="en-GB" sz="2245" dirty="0">
                <a:solidFill>
                  <a:schemeClr val="bg2"/>
                </a:solidFill>
                <a:latin typeface="Consolas" panose="020B0609020204030204" pitchFamily="49" charset="0"/>
                <a:ea typeface="Segoe UI Emoji" panose="020B0502040204020203" pitchFamily="34" charset="0"/>
                <a:cs typeface="Consolas" panose="020B0609020204030204" pitchFamily="49" charset="0"/>
              </a:rPr>
              <a:t>(x = </a:t>
            </a:r>
            <a:r>
              <a:rPr lang="en-GB" sz="2245" dirty="0" err="1">
                <a:solidFill>
                  <a:schemeClr val="bg2"/>
                </a:solidFill>
                <a:latin typeface="Consolas" panose="020B0609020204030204" pitchFamily="49" charset="0"/>
                <a:ea typeface="Segoe UI Emoji" panose="020B0502040204020203" pitchFamily="34" charset="0"/>
                <a:cs typeface="Consolas" panose="020B0609020204030204" pitchFamily="49" charset="0"/>
              </a:rPr>
              <a:t>dcubicles</a:t>
            </a:r>
            <a:r>
              <a:rPr lang="en-GB" sz="2245" dirty="0">
                <a:solidFill>
                  <a:schemeClr val="bg2"/>
                </a:solidFill>
                <a:latin typeface="Consolas" panose="020B0609020204030204" pitchFamily="49" charset="0"/>
                <a:ea typeface="Segoe UI Emoji" panose="020B0502040204020203" pitchFamily="34" charset="0"/>
                <a:cs typeface="Consolas" panose="020B0609020204030204" pitchFamily="49" charset="0"/>
              </a:rPr>
              <a:t>, y = </a:t>
            </a:r>
            <a:r>
              <a:rPr lang="en-GB" sz="2245" dirty="0" err="1">
                <a:solidFill>
                  <a:schemeClr val="bg2"/>
                </a:solidFill>
                <a:latin typeface="Consolas" panose="020B0609020204030204" pitchFamily="49" charset="0"/>
                <a:ea typeface="Segoe UI Emoji" panose="020B0502040204020203" pitchFamily="34" charset="0"/>
                <a:cs typeface="Consolas" panose="020B0609020204030204" pitchFamily="49" charset="0"/>
              </a:rPr>
              <a:t>dwait</a:t>
            </a:r>
            <a:r>
              <a:rPr lang="en-GB" sz="2245" dirty="0">
                <a:solidFill>
                  <a:schemeClr val="bg2"/>
                </a:solidFill>
                <a:latin typeface="Consolas" panose="020B0609020204030204" pitchFamily="49" charset="0"/>
                <a:ea typeface="Segoe UI Emoji" panose="020B0502040204020203" pitchFamily="34" charset="0"/>
                <a:cs typeface="Consolas" panose="020B0609020204030204" pitchFamily="49" charset="0"/>
              </a:rPr>
              <a:t>))</a:t>
            </a:r>
            <a:endParaRPr lang="en-GB" sz="2245" dirty="0">
              <a:solidFill>
                <a:schemeClr val="bg2"/>
              </a:solidFill>
              <a:latin typeface="Consolas" panose="020B0609020204030204" pitchFamily="49" charset="0"/>
              <a:ea typeface="Segoe UI Emoji" panose="020B0502040204020203" pitchFamily="34" charset="0"/>
            </a:endParaRPr>
          </a:p>
          <a:p>
            <a:pPr marL="732116"/>
            <a:endParaRPr lang="en-GB" sz="2177" dirty="0">
              <a:solidFill>
                <a:srgbClr val="0070C0"/>
              </a:solidFill>
              <a:latin typeface="Consolas" panose="020B0609020204030204" pitchFamily="49" charset="0"/>
              <a:ea typeface="Segoe UI Emoji" panose="020B0502040204020203" pitchFamily="34" charset="0"/>
              <a:cs typeface="Consolas" panose="020B0609020204030204" pitchFamily="49" charset="0"/>
            </a:endParaRPr>
          </a:p>
          <a:p>
            <a:endParaRPr lang="en-GB" dirty="0"/>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42</a:t>
            </a:fld>
            <a:endParaRPr lang="en-US"/>
          </a:p>
        </p:txBody>
      </p:sp>
    </p:spTree>
    <p:extLst>
      <p:ext uri="{BB962C8B-B14F-4D97-AF65-F5344CB8AC3E}">
        <p14:creationId xmlns:p14="http://schemas.microsoft.com/office/powerpoint/2010/main" val="34503140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solidFill>
                  <a:schemeClr val="tx1"/>
                </a:solidFill>
                <a:latin typeface="Raleway" pitchFamily="50" charset="0"/>
                <a:ea typeface="Segoe UI Emoji" panose="020B0502040204020203" pitchFamily="34" charset="0"/>
              </a:rPr>
              <a:t>One more thing</a:t>
            </a:r>
            <a:endParaRPr lang="en-GB" sz="3673" b="0" dirty="0">
              <a:solidFill>
                <a:schemeClr val="tx1"/>
              </a:solidFill>
              <a:latin typeface="Consolas" panose="020B0609020204030204" pitchFamily="49" charset="0"/>
              <a:ea typeface="Segoe UI Emoji" panose="020B0502040204020203" pitchFamily="34" charset="0"/>
              <a:cs typeface="Consolas" panose="020B0609020204030204" pitchFamily="49" charset="0"/>
            </a:endParaRP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p:spPr>
        <p:txBody>
          <a:bodyPr/>
          <a:lstStyle/>
          <a:p>
            <a:pPr marL="2021" indent="0" algn="ctr">
              <a:lnSpc>
                <a:spcPct val="100000"/>
              </a:lnSpc>
              <a:spcAft>
                <a:spcPts val="1632"/>
              </a:spcAft>
              <a:buNone/>
            </a:pPr>
            <a:r>
              <a:rPr lang="en-GB" sz="2394" dirty="0">
                <a:latin typeface="Segoe UI Light" panose="020B0502040204020203" pitchFamily="34" charset="0"/>
              </a:rPr>
              <a:t>We’d probably prefer a linear fit </a:t>
            </a:r>
          </a:p>
          <a:p>
            <a:pPr marL="2021" indent="0" algn="ctr">
              <a:lnSpc>
                <a:spcPct val="100000"/>
              </a:lnSpc>
              <a:spcAft>
                <a:spcPts val="1632"/>
              </a:spcAft>
              <a:buNone/>
            </a:pPr>
            <a:r>
              <a:rPr lang="en-GB" sz="2394" dirty="0">
                <a:latin typeface="Segoe UI Light" panose="020B0502040204020203" pitchFamily="34" charset="0"/>
              </a:rPr>
              <a:t>rather than a non-linear fit: </a:t>
            </a:r>
            <a:r>
              <a:rPr lang="en-GB" sz="2394" dirty="0">
                <a:solidFill>
                  <a:schemeClr val="bg2"/>
                </a:solidFill>
                <a:latin typeface="Segoe UI Light" panose="020B0502040204020203" pitchFamily="34" charset="0"/>
              </a:rPr>
              <a:t>___________________________________________________</a:t>
            </a:r>
          </a:p>
          <a:p>
            <a:pPr marL="0" indent="0">
              <a:buNone/>
            </a:pPr>
            <a:r>
              <a:rPr lang="en-GB" sz="2177" dirty="0">
                <a:latin typeface="Segoe UI Light" panose="020B0502040204020203" pitchFamily="34" charset="0"/>
              </a:rPr>
              <a:t> </a:t>
            </a:r>
            <a:r>
              <a:rPr lang="en-GB" sz="2313" dirty="0" err="1">
                <a:solidFill>
                  <a:schemeClr val="tx1">
                    <a:lumMod val="25000"/>
                    <a:lumOff val="75000"/>
                  </a:schemeClr>
                </a:solidFill>
                <a:latin typeface="Consolas" panose="020B0609020204030204" pitchFamily="49" charset="0"/>
                <a:cs typeface="Consolas" panose="020B0609020204030204" pitchFamily="49" charset="0"/>
              </a:rPr>
              <a:t>ggplot</a:t>
            </a:r>
            <a:r>
              <a:rPr lang="en-GB" sz="2313" dirty="0">
                <a:solidFill>
                  <a:schemeClr val="tx1">
                    <a:lumMod val="25000"/>
                    <a:lumOff val="75000"/>
                  </a:schemeClr>
                </a:solidFill>
                <a:latin typeface="Consolas" panose="020B0609020204030204" pitchFamily="49" charset="0"/>
                <a:cs typeface="Consolas" panose="020B0609020204030204" pitchFamily="49" charset="0"/>
              </a:rPr>
              <a:t>(</a:t>
            </a:r>
            <a:r>
              <a:rPr lang="en-GB" sz="2313" dirty="0" err="1">
                <a:solidFill>
                  <a:schemeClr val="tx1">
                    <a:lumMod val="25000"/>
                    <a:lumOff val="75000"/>
                  </a:schemeClr>
                </a:solidFill>
                <a:latin typeface="Consolas" panose="020B0609020204030204" pitchFamily="49" charset="0"/>
                <a:cs typeface="Consolas" panose="020B0609020204030204" pitchFamily="49" charset="0"/>
              </a:rPr>
              <a:t>capacity_ae</a:t>
            </a:r>
            <a:r>
              <a:rPr lang="en-GB" sz="2313" dirty="0">
                <a:solidFill>
                  <a:schemeClr val="tx1">
                    <a:lumMod val="25000"/>
                    <a:lumOff val="75000"/>
                  </a:schemeClr>
                </a:solidFill>
                <a:latin typeface="Consolas" panose="020B0609020204030204" pitchFamily="49" charset="0"/>
                <a:cs typeface="Consolas" panose="020B0609020204030204" pitchFamily="49" charset="0"/>
              </a:rPr>
              <a:t>)+</a:t>
            </a:r>
          </a:p>
          <a:p>
            <a:pPr marL="0" indent="0">
              <a:buNone/>
            </a:pPr>
            <a:r>
              <a:rPr lang="en-GB" sz="2313" dirty="0">
                <a:latin typeface="Consolas" panose="020B0609020204030204" pitchFamily="49" charset="0"/>
                <a:cs typeface="Consolas" panose="020B0609020204030204" pitchFamily="49" charset="0"/>
              </a:rPr>
              <a:t>  </a:t>
            </a:r>
            <a:r>
              <a:rPr lang="en-GB" sz="2313" dirty="0" err="1">
                <a:solidFill>
                  <a:schemeClr val="tx1">
                    <a:lumMod val="25000"/>
                    <a:lumOff val="75000"/>
                  </a:schemeClr>
                </a:solidFill>
                <a:latin typeface="Consolas" panose="020B0609020204030204" pitchFamily="49" charset="0"/>
                <a:cs typeface="Consolas" panose="020B0609020204030204" pitchFamily="49" charset="0"/>
              </a:rPr>
              <a:t>geom_point</a:t>
            </a:r>
            <a:r>
              <a:rPr lang="en-GB" sz="2313" dirty="0">
                <a:solidFill>
                  <a:schemeClr val="tx1">
                    <a:lumMod val="25000"/>
                    <a:lumOff val="75000"/>
                  </a:schemeClr>
                </a:solidFill>
                <a:latin typeface="Consolas" panose="020B0609020204030204" pitchFamily="49" charset="0"/>
                <a:cs typeface="Consolas" panose="020B0609020204030204" pitchFamily="49" charset="0"/>
              </a:rPr>
              <a:t>(</a:t>
            </a:r>
            <a:r>
              <a:rPr lang="en-GB" sz="2313" dirty="0" err="1">
                <a:solidFill>
                  <a:schemeClr val="tx1">
                    <a:lumMod val="25000"/>
                    <a:lumOff val="75000"/>
                  </a:schemeClr>
                </a:solidFill>
                <a:latin typeface="Consolas" panose="020B0609020204030204" pitchFamily="49" charset="0"/>
                <a:cs typeface="Consolas" panose="020B0609020204030204" pitchFamily="49" charset="0"/>
              </a:rPr>
              <a:t>aes</a:t>
            </a:r>
            <a:r>
              <a:rPr lang="en-GB" sz="2313" dirty="0">
                <a:solidFill>
                  <a:schemeClr val="tx1">
                    <a:lumMod val="25000"/>
                    <a:lumOff val="75000"/>
                  </a:schemeClr>
                </a:solidFill>
                <a:latin typeface="Consolas" panose="020B0609020204030204" pitchFamily="49" charset="0"/>
                <a:cs typeface="Consolas" panose="020B0609020204030204" pitchFamily="49" charset="0"/>
              </a:rPr>
              <a:t>(</a:t>
            </a:r>
            <a:r>
              <a:rPr lang="en-GB" sz="2313" dirty="0" err="1">
                <a:solidFill>
                  <a:schemeClr val="tx1">
                    <a:lumMod val="25000"/>
                    <a:lumOff val="75000"/>
                  </a:schemeClr>
                </a:solidFill>
                <a:latin typeface="Consolas" panose="020B0609020204030204" pitchFamily="49" charset="0"/>
                <a:cs typeface="Consolas" panose="020B0609020204030204" pitchFamily="49" charset="0"/>
              </a:rPr>
              <a:t>dcubicles</a:t>
            </a:r>
            <a:r>
              <a:rPr lang="en-GB" sz="2313" dirty="0">
                <a:solidFill>
                  <a:schemeClr val="tx1">
                    <a:lumMod val="25000"/>
                    <a:lumOff val="75000"/>
                  </a:schemeClr>
                </a:solidFill>
                <a:latin typeface="Consolas" panose="020B0609020204030204" pitchFamily="49" charset="0"/>
                <a:cs typeface="Consolas" panose="020B0609020204030204" pitchFamily="49" charset="0"/>
              </a:rPr>
              <a:t>, </a:t>
            </a:r>
            <a:r>
              <a:rPr lang="en-GB" sz="2313" dirty="0" err="1">
                <a:solidFill>
                  <a:schemeClr val="tx1">
                    <a:lumMod val="25000"/>
                    <a:lumOff val="75000"/>
                  </a:schemeClr>
                </a:solidFill>
                <a:latin typeface="Consolas" panose="020B0609020204030204" pitchFamily="49" charset="0"/>
                <a:cs typeface="Consolas" panose="020B0609020204030204" pitchFamily="49" charset="0"/>
              </a:rPr>
              <a:t>dwait</a:t>
            </a:r>
            <a:r>
              <a:rPr lang="en-GB" sz="2313" dirty="0">
                <a:solidFill>
                  <a:schemeClr val="tx1">
                    <a:lumMod val="25000"/>
                    <a:lumOff val="75000"/>
                  </a:schemeClr>
                </a:solidFill>
                <a:latin typeface="Consolas" panose="020B0609020204030204" pitchFamily="49" charset="0"/>
                <a:cs typeface="Consolas" panose="020B0609020204030204" pitchFamily="49" charset="0"/>
              </a:rPr>
              <a:t>)) +</a:t>
            </a:r>
          </a:p>
          <a:p>
            <a:pPr marL="0" indent="0">
              <a:buNone/>
            </a:pPr>
            <a:r>
              <a:rPr lang="en-GB" sz="2313" dirty="0">
                <a:solidFill>
                  <a:schemeClr val="accent2"/>
                </a:solidFill>
                <a:latin typeface="Consolas" panose="020B0609020204030204" pitchFamily="49" charset="0"/>
                <a:cs typeface="Consolas" panose="020B0609020204030204" pitchFamily="49" charset="0"/>
              </a:rPr>
              <a:t>  </a:t>
            </a:r>
            <a:r>
              <a:rPr lang="en-GB" sz="2313" dirty="0" err="1">
                <a:solidFill>
                  <a:schemeClr val="tx1">
                    <a:lumMod val="25000"/>
                    <a:lumOff val="75000"/>
                  </a:schemeClr>
                </a:solidFill>
                <a:latin typeface="Consolas" panose="020B0609020204030204" pitchFamily="49" charset="0"/>
                <a:cs typeface="Consolas" panose="020B0609020204030204" pitchFamily="49" charset="0"/>
              </a:rPr>
              <a:t>geom_smooth</a:t>
            </a:r>
            <a:r>
              <a:rPr lang="en-GB" sz="2313" dirty="0">
                <a:solidFill>
                  <a:schemeClr val="tx1">
                    <a:lumMod val="25000"/>
                    <a:lumOff val="75000"/>
                  </a:schemeClr>
                </a:solidFill>
                <a:latin typeface="Consolas" panose="020B0609020204030204" pitchFamily="49" charset="0"/>
                <a:cs typeface="Consolas" panose="020B0609020204030204" pitchFamily="49" charset="0"/>
              </a:rPr>
              <a:t>(</a:t>
            </a:r>
            <a:r>
              <a:rPr lang="en-GB" sz="2313" dirty="0" err="1">
                <a:solidFill>
                  <a:schemeClr val="bg2"/>
                </a:solidFill>
                <a:latin typeface="Consolas" panose="020B0609020204030204" pitchFamily="49" charset="0"/>
                <a:cs typeface="Consolas" panose="020B0609020204030204" pitchFamily="49" charset="0"/>
              </a:rPr>
              <a:t>aes</a:t>
            </a:r>
            <a:r>
              <a:rPr lang="en-GB" sz="2313" dirty="0">
                <a:solidFill>
                  <a:schemeClr val="bg2"/>
                </a:solidFill>
                <a:latin typeface="Consolas" panose="020B0609020204030204" pitchFamily="49" charset="0"/>
                <a:cs typeface="Consolas" panose="020B0609020204030204" pitchFamily="49" charset="0"/>
              </a:rPr>
              <a:t>(</a:t>
            </a:r>
            <a:r>
              <a:rPr lang="en-GB" sz="2313" dirty="0" err="1">
                <a:solidFill>
                  <a:schemeClr val="bg2"/>
                </a:solidFill>
                <a:latin typeface="Consolas" panose="020B0609020204030204" pitchFamily="49" charset="0"/>
                <a:cs typeface="Consolas" panose="020B0609020204030204" pitchFamily="49" charset="0"/>
              </a:rPr>
              <a:t>dcubicles</a:t>
            </a:r>
            <a:r>
              <a:rPr lang="en-GB" sz="2313" dirty="0">
                <a:solidFill>
                  <a:schemeClr val="bg2"/>
                </a:solidFill>
                <a:latin typeface="Consolas" panose="020B0609020204030204" pitchFamily="49" charset="0"/>
                <a:cs typeface="Consolas" panose="020B0609020204030204" pitchFamily="49" charset="0"/>
              </a:rPr>
              <a:t>, </a:t>
            </a:r>
            <a:r>
              <a:rPr lang="en-GB" sz="2313" dirty="0" err="1">
                <a:solidFill>
                  <a:schemeClr val="bg2"/>
                </a:solidFill>
                <a:latin typeface="Consolas" panose="020B0609020204030204" pitchFamily="49" charset="0"/>
                <a:cs typeface="Consolas" panose="020B0609020204030204" pitchFamily="49" charset="0"/>
              </a:rPr>
              <a:t>dwait</a:t>
            </a:r>
            <a:r>
              <a:rPr lang="en-GB" sz="2313" dirty="0">
                <a:solidFill>
                  <a:schemeClr val="bg2"/>
                </a:solidFill>
                <a:latin typeface="Consolas" panose="020B0609020204030204" pitchFamily="49" charset="0"/>
                <a:cs typeface="Consolas" panose="020B0609020204030204" pitchFamily="49" charset="0"/>
              </a:rPr>
              <a:t>),</a:t>
            </a:r>
          </a:p>
          <a:p>
            <a:pPr marL="0" indent="0">
              <a:buNone/>
            </a:pPr>
            <a:r>
              <a:rPr lang="en-GB" sz="2313" dirty="0">
                <a:solidFill>
                  <a:schemeClr val="bg2"/>
                </a:solidFill>
                <a:latin typeface="Consolas" panose="020B0609020204030204" pitchFamily="49" charset="0"/>
                <a:cs typeface="Consolas" panose="020B0609020204030204" pitchFamily="49" charset="0"/>
              </a:rPr>
              <a:t>              method = “</a:t>
            </a:r>
            <a:r>
              <a:rPr lang="en-GB" sz="2313" dirty="0" err="1">
                <a:solidFill>
                  <a:schemeClr val="bg2"/>
                </a:solidFill>
                <a:latin typeface="Consolas" panose="020B0609020204030204" pitchFamily="49" charset="0"/>
                <a:cs typeface="Consolas" panose="020B0609020204030204" pitchFamily="49" charset="0"/>
              </a:rPr>
              <a:t>lm</a:t>
            </a:r>
            <a:r>
              <a:rPr lang="en-GB" sz="2313" dirty="0">
                <a:solidFill>
                  <a:schemeClr val="bg2"/>
                </a:solidFill>
                <a:latin typeface="Consolas" panose="020B0609020204030204" pitchFamily="49" charset="0"/>
                <a:cs typeface="Consolas" panose="020B0609020204030204" pitchFamily="49" charset="0"/>
              </a:rPr>
              <a:t>”</a:t>
            </a:r>
            <a:r>
              <a:rPr lang="en-GB" sz="2313" dirty="0">
                <a:solidFill>
                  <a:schemeClr val="tx1">
                    <a:lumMod val="25000"/>
                    <a:lumOff val="75000"/>
                  </a:schemeClr>
                </a:solidFill>
                <a:latin typeface="Consolas" panose="020B0609020204030204" pitchFamily="49" charset="0"/>
                <a:cs typeface="Consolas" panose="020B0609020204030204" pitchFamily="49" charset="0"/>
              </a:rPr>
              <a:t>)</a:t>
            </a:r>
          </a:p>
          <a:p>
            <a:endParaRPr lang="en-GB" sz="1905" b="1" dirty="0">
              <a:latin typeface="Segoe UI Light" panose="020B0502040204020203" pitchFamily="34"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43</a:t>
            </a:fld>
            <a:endParaRPr lang="en-US"/>
          </a:p>
        </p:txBody>
      </p:sp>
      <p:sp>
        <p:nvSpPr>
          <p:cNvPr id="9" name="Rectangle 8">
            <a:extLst>
              <a:ext uri="{FF2B5EF4-FFF2-40B4-BE49-F238E27FC236}">
                <a16:creationId xmlns:a16="http://schemas.microsoft.com/office/drawing/2014/main" id="{3D679461-A779-4389-8ECE-4BB7CF9B50FB}"/>
              </a:ext>
            </a:extLst>
          </p:cNvPr>
          <p:cNvSpPr/>
          <p:nvPr/>
        </p:nvSpPr>
        <p:spPr>
          <a:xfrm>
            <a:off x="6353789" y="4456193"/>
            <a:ext cx="1328744" cy="845809"/>
          </a:xfrm>
          <a:prstGeom prst="rect">
            <a:avLst/>
          </a:prstGeom>
        </p:spPr>
        <p:txBody>
          <a:bodyPr wrap="square">
            <a:spAutoFit/>
          </a:bodyPr>
          <a:lstStyle/>
          <a:p>
            <a:pPr algn="ctr"/>
            <a:r>
              <a:rPr lang="en-GB" sz="1632" dirty="0">
                <a:solidFill>
                  <a:schemeClr val="accent5"/>
                </a:solidFill>
                <a:latin typeface="Segoe Print" panose="02000600000000000000" pitchFamily="2" charset="0"/>
                <a:ea typeface="Segoe UI Emoji" panose="020B0502040204020203" pitchFamily="34" charset="0"/>
              </a:rPr>
              <a:t>Fit a linear model</a:t>
            </a:r>
          </a:p>
        </p:txBody>
      </p:sp>
      <p:cxnSp>
        <p:nvCxnSpPr>
          <p:cNvPr id="10" name="Connector: Curved 9">
            <a:extLst>
              <a:ext uri="{FF2B5EF4-FFF2-40B4-BE49-F238E27FC236}">
                <a16:creationId xmlns:a16="http://schemas.microsoft.com/office/drawing/2014/main" id="{C70CE04E-F3C5-4E32-85AA-E172FD6177A1}"/>
              </a:ext>
            </a:extLst>
          </p:cNvPr>
          <p:cNvCxnSpPr>
            <a:cxnSpLocks/>
          </p:cNvCxnSpPr>
          <p:nvPr/>
        </p:nvCxnSpPr>
        <p:spPr>
          <a:xfrm rot="10800000">
            <a:off x="5800127" y="4718474"/>
            <a:ext cx="663027" cy="8639"/>
          </a:xfrm>
          <a:prstGeom prst="curvedConnector3">
            <a:avLst>
              <a:gd name="adj1" fmla="val 50000"/>
            </a:avLst>
          </a:prstGeom>
          <a:ln w="19050" cap="sq">
            <a:solidFill>
              <a:schemeClr val="tx1">
                <a:lumMod val="25000"/>
                <a:lumOff val="75000"/>
              </a:schemeClr>
            </a:solidFill>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813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photo, sky, showing, outdoor&#10;&#10;Description automatically generated">
            <a:extLst>
              <a:ext uri="{FF2B5EF4-FFF2-40B4-BE49-F238E27FC236}">
                <a16:creationId xmlns:a16="http://schemas.microsoft.com/office/drawing/2014/main" id="{204843A4-4D3A-47D4-9CA2-32E66EC53649}"/>
              </a:ext>
            </a:extLst>
          </p:cNvPr>
          <p:cNvPicPr>
            <a:picLocks noChangeAspect="1"/>
          </p:cNvPicPr>
          <p:nvPr/>
        </p:nvPicPr>
        <p:blipFill>
          <a:blip r:embed="rId2"/>
          <a:stretch>
            <a:fillRect/>
          </a:stretch>
        </p:blipFill>
        <p:spPr>
          <a:xfrm>
            <a:off x="1052433" y="398632"/>
            <a:ext cx="6782099" cy="4622841"/>
          </a:xfrm>
          <a:prstGeom prst="rect">
            <a:avLst/>
          </a:prstGeom>
        </p:spPr>
      </p:pic>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44</a:t>
            </a:fld>
            <a:endParaRPr lang="en-US"/>
          </a:p>
        </p:txBody>
      </p:sp>
    </p:spTree>
    <p:extLst>
      <p:ext uri="{BB962C8B-B14F-4D97-AF65-F5344CB8AC3E}">
        <p14:creationId xmlns:p14="http://schemas.microsoft.com/office/powerpoint/2010/main" val="16120838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A768711-98A7-4583-B9FB-D3093F9B5D9C}"/>
              </a:ext>
            </a:extLst>
          </p:cNvPr>
          <p:cNvPicPr>
            <a:picLocks noChangeAspect="1"/>
          </p:cNvPicPr>
          <p:nvPr/>
        </p:nvPicPr>
        <p:blipFill>
          <a:blip r:embed="rId2"/>
          <a:stretch>
            <a:fillRect/>
          </a:stretch>
        </p:blipFill>
        <p:spPr>
          <a:xfrm>
            <a:off x="1052433" y="398632"/>
            <a:ext cx="6782099" cy="4622841"/>
          </a:xfrm>
          <a:prstGeom prst="rect">
            <a:avLst/>
          </a:prstGeom>
        </p:spPr>
      </p:pic>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45</a:t>
            </a:fld>
            <a:endParaRPr lang="en-US"/>
          </a:p>
        </p:txBody>
      </p:sp>
    </p:spTree>
    <p:extLst>
      <p:ext uri="{BB962C8B-B14F-4D97-AF65-F5344CB8AC3E}">
        <p14:creationId xmlns:p14="http://schemas.microsoft.com/office/powerpoint/2010/main" val="34310000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A768711-98A7-4583-B9FB-D3093F9B5D9C}"/>
              </a:ext>
            </a:extLst>
          </p:cNvPr>
          <p:cNvPicPr>
            <a:picLocks noChangeAspect="1"/>
          </p:cNvPicPr>
          <p:nvPr/>
        </p:nvPicPr>
        <p:blipFill>
          <a:blip r:embed="rId2"/>
          <a:stretch>
            <a:fillRect/>
          </a:stretch>
        </p:blipFill>
        <p:spPr>
          <a:xfrm>
            <a:off x="1052433" y="398632"/>
            <a:ext cx="6782099" cy="4622841"/>
          </a:xfrm>
          <a:prstGeom prst="rect">
            <a:avLst/>
          </a:prstGeom>
        </p:spPr>
      </p:pic>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46</a:t>
            </a:fld>
            <a:endParaRPr lang="en-US"/>
          </a:p>
        </p:txBody>
      </p:sp>
      <p:sp>
        <p:nvSpPr>
          <p:cNvPr id="2" name="Rectangle 1">
            <a:extLst>
              <a:ext uri="{FF2B5EF4-FFF2-40B4-BE49-F238E27FC236}">
                <a16:creationId xmlns:a16="http://schemas.microsoft.com/office/drawing/2014/main" id="{3E3DB9E7-BB34-412A-8D4B-E4386827377A}"/>
              </a:ext>
            </a:extLst>
          </p:cNvPr>
          <p:cNvSpPr/>
          <p:nvPr/>
        </p:nvSpPr>
        <p:spPr>
          <a:xfrm>
            <a:off x="2076187" y="3457648"/>
            <a:ext cx="3578168" cy="385490"/>
          </a:xfrm>
          <a:prstGeom prst="rect">
            <a:avLst/>
          </a:prstGeom>
        </p:spPr>
        <p:txBody>
          <a:bodyPr wrap="square">
            <a:spAutoFit/>
          </a:bodyPr>
          <a:lstStyle/>
          <a:p>
            <a:r>
              <a:rPr lang="en-GB" sz="1905" dirty="0">
                <a:solidFill>
                  <a:srgbClr val="FF0000"/>
                </a:solidFill>
                <a:latin typeface="Segoe Print" panose="02000600000000000000" pitchFamily="2" charset="0"/>
              </a:rPr>
              <a:t>What is happening here?</a:t>
            </a:r>
          </a:p>
        </p:txBody>
      </p:sp>
    </p:spTree>
    <p:extLst>
      <p:ext uri="{BB962C8B-B14F-4D97-AF65-F5344CB8AC3E}">
        <p14:creationId xmlns:p14="http://schemas.microsoft.com/office/powerpoint/2010/main" val="25151125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solidFill>
                  <a:schemeClr val="tx1"/>
                </a:solidFill>
                <a:latin typeface="Raleway" pitchFamily="50" charset="0"/>
                <a:ea typeface="Segoe UI Emoji" panose="020B0502040204020203" pitchFamily="34" charset="0"/>
              </a:rPr>
              <a:t>Hypothesis</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p:spPr>
        <p:txBody>
          <a:bodyPr/>
          <a:lstStyle/>
          <a:p>
            <a:pPr marL="0" indent="0" algn="ctr">
              <a:buNone/>
            </a:pPr>
            <a:r>
              <a:rPr lang="en-GB" sz="2449" dirty="0">
                <a:latin typeface="Segoe UI Light" panose="020B0502040204020203" pitchFamily="34" charset="0"/>
              </a:rPr>
              <a:t>The two sites have seen staffing increases</a:t>
            </a:r>
          </a:p>
          <a:p>
            <a:endParaRPr lang="en-GB" sz="2449" dirty="0">
              <a:latin typeface="Segoe UI Light" panose="020B0502040204020203" pitchFamily="34" charset="0"/>
            </a:endParaRPr>
          </a:p>
          <a:p>
            <a:pPr marL="0" indent="0" algn="ctr">
              <a:buNone/>
            </a:pPr>
            <a:r>
              <a:rPr lang="en-GB" sz="2449" dirty="0">
                <a:latin typeface="Segoe UI Light" panose="020B0502040204020203" pitchFamily="34" charset="0"/>
              </a:rPr>
              <a:t>We can map point </a:t>
            </a:r>
            <a:r>
              <a:rPr lang="en-GB" sz="2449" b="1" dirty="0">
                <a:solidFill>
                  <a:schemeClr val="bg2"/>
                </a:solidFill>
                <a:latin typeface="Segoe UI Light" panose="020B0502040204020203" pitchFamily="34" charset="0"/>
              </a:rPr>
              <a:t>colour</a:t>
            </a:r>
            <a:r>
              <a:rPr lang="en-GB" sz="2449" dirty="0">
                <a:solidFill>
                  <a:schemeClr val="accent3"/>
                </a:solidFill>
                <a:latin typeface="Segoe UI Light" panose="020B0502040204020203" pitchFamily="34" charset="0"/>
              </a:rPr>
              <a:t> </a:t>
            </a:r>
            <a:r>
              <a:rPr lang="en-GB" sz="2449" dirty="0">
                <a:latin typeface="Segoe UI Light" panose="020B0502040204020203" pitchFamily="34" charset="0"/>
              </a:rPr>
              <a:t>to the </a:t>
            </a:r>
            <a:r>
              <a:rPr lang="en-GB" sz="2449" b="1" dirty="0" err="1">
                <a:latin typeface="Segoe UI Light" panose="020B0502040204020203" pitchFamily="34" charset="0"/>
              </a:rPr>
              <a:t>staff_increase</a:t>
            </a:r>
            <a:r>
              <a:rPr lang="en-GB" sz="2449" b="1" dirty="0">
                <a:latin typeface="Segoe UI Light" panose="020B0502040204020203" pitchFamily="34" charset="0"/>
              </a:rPr>
              <a:t> </a:t>
            </a:r>
            <a:r>
              <a:rPr lang="en-GB" sz="2449" dirty="0">
                <a:latin typeface="Segoe UI Light" panose="020B0502040204020203" pitchFamily="34" charset="0"/>
              </a:rPr>
              <a:t>variable</a:t>
            </a:r>
            <a:r>
              <a:rPr lang="en-GB" sz="2449" dirty="0">
                <a:solidFill>
                  <a:schemeClr val="accent3"/>
                </a:solidFill>
                <a:latin typeface="Segoe UI Light" panose="020B0502040204020203" pitchFamily="34" charset="0"/>
              </a:rPr>
              <a:t> </a:t>
            </a:r>
            <a:r>
              <a:rPr lang="en-GB" sz="2449" dirty="0">
                <a:latin typeface="Segoe UI Light" panose="020B0502040204020203" pitchFamily="34" charset="0"/>
              </a:rPr>
              <a:t>to find out. </a:t>
            </a:r>
          </a:p>
          <a:p>
            <a:pPr marL="0" indent="0" algn="ctr">
              <a:buNone/>
            </a:pPr>
            <a:r>
              <a:rPr lang="en-GB" sz="2449" dirty="0">
                <a:latin typeface="Segoe UI Light" panose="020B0502040204020203" pitchFamily="34" charset="0"/>
              </a:rPr>
              <a:t>So each point is given a colour which will depend on the value of </a:t>
            </a:r>
            <a:r>
              <a:rPr lang="en-GB" sz="2449" b="1" dirty="0" err="1">
                <a:latin typeface="Segoe UI Light" panose="020B0502040204020203" pitchFamily="34" charset="0"/>
              </a:rPr>
              <a:t>staff_increase</a:t>
            </a:r>
            <a:r>
              <a:rPr lang="en-GB" sz="2449" dirty="0">
                <a:latin typeface="Segoe UI Light" panose="020B0502040204020203" pitchFamily="34" charset="0"/>
              </a:rPr>
              <a:t>.</a:t>
            </a:r>
            <a:endParaRPr lang="en-GB" sz="2449" b="1" dirty="0">
              <a:latin typeface="Segoe UI Light" panose="020B0502040204020203" pitchFamily="34" charset="0"/>
            </a:endParaRP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47</a:t>
            </a:fld>
            <a:endParaRPr lang="en-US"/>
          </a:p>
        </p:txBody>
      </p:sp>
      <p:sp>
        <p:nvSpPr>
          <p:cNvPr id="7" name="Rectangle 6">
            <a:extLst>
              <a:ext uri="{FF2B5EF4-FFF2-40B4-BE49-F238E27FC236}">
                <a16:creationId xmlns:a16="http://schemas.microsoft.com/office/drawing/2014/main" id="{02590A1C-6378-4152-B323-24EAFE92E3F0}"/>
              </a:ext>
            </a:extLst>
          </p:cNvPr>
          <p:cNvSpPr/>
          <p:nvPr/>
        </p:nvSpPr>
        <p:spPr>
          <a:xfrm>
            <a:off x="3833451" y="2171246"/>
            <a:ext cx="1994828" cy="301621"/>
          </a:xfrm>
          <a:prstGeom prst="rect">
            <a:avLst/>
          </a:prstGeom>
        </p:spPr>
        <p:txBody>
          <a:bodyPr wrap="square">
            <a:spAutoFit/>
          </a:bodyPr>
          <a:lstStyle/>
          <a:p>
            <a:pPr algn="ctr"/>
            <a:r>
              <a:rPr lang="en-GB" sz="1360" b="1" dirty="0">
                <a:solidFill>
                  <a:schemeClr val="bg2"/>
                </a:solidFill>
                <a:latin typeface="Segoe Print" panose="02000600000000000000" pitchFamily="2" charset="0"/>
                <a:ea typeface="Segoe UI Emoji" panose="020B0502040204020203" pitchFamily="34" charset="0"/>
              </a:rPr>
              <a:t>aes</a:t>
            </a:r>
            <a:r>
              <a:rPr lang="en-GB" sz="1360" dirty="0">
                <a:solidFill>
                  <a:schemeClr val="bg2"/>
                </a:solidFill>
                <a:latin typeface="Segoe Print" panose="02000600000000000000" pitchFamily="2" charset="0"/>
                <a:ea typeface="Segoe UI Emoji" panose="020B0502040204020203" pitchFamily="34" charset="0"/>
              </a:rPr>
              <a:t>thetic attribute</a:t>
            </a:r>
          </a:p>
        </p:txBody>
      </p:sp>
      <p:cxnSp>
        <p:nvCxnSpPr>
          <p:cNvPr id="8" name="Connector: Curved 7">
            <a:extLst>
              <a:ext uri="{FF2B5EF4-FFF2-40B4-BE49-F238E27FC236}">
                <a16:creationId xmlns:a16="http://schemas.microsoft.com/office/drawing/2014/main" id="{32D96E90-EF18-4A9E-8867-BB31D8C9D2D6}"/>
              </a:ext>
            </a:extLst>
          </p:cNvPr>
          <p:cNvCxnSpPr>
            <a:cxnSpLocks/>
          </p:cNvCxnSpPr>
          <p:nvPr/>
        </p:nvCxnSpPr>
        <p:spPr>
          <a:xfrm rot="5400000" flipH="1" flipV="1">
            <a:off x="4218315" y="2468547"/>
            <a:ext cx="179956" cy="8639"/>
          </a:xfrm>
          <a:prstGeom prst="curvedConnector3">
            <a:avLst>
              <a:gd name="adj1" fmla="val 50000"/>
            </a:avLst>
          </a:prstGeom>
          <a:ln w="19050" cap="sq">
            <a:solidFill>
              <a:schemeClr val="bg2"/>
            </a:solidFill>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4385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latin typeface="Raleway" pitchFamily="50" charset="0"/>
                <a:ea typeface="Segoe UI Emoji" panose="020B0502040204020203" pitchFamily="34" charset="0"/>
              </a:rPr>
              <a:t> Adding another dimension</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a:ln>
            <a:noFill/>
          </a:ln>
        </p:spPr>
        <p:txBody>
          <a:bodyPr/>
          <a:lstStyle/>
          <a:p>
            <a:pPr marL="0" indent="0" algn="ctr">
              <a:buNone/>
            </a:pPr>
            <a:r>
              <a:rPr lang="en-GB" sz="2381" dirty="0">
                <a:latin typeface="Segoe UI Light" panose="020B0502040204020203" pitchFamily="34" charset="0"/>
              </a:rPr>
              <a:t>Put an argument </a:t>
            </a:r>
            <a:r>
              <a:rPr lang="en-GB" sz="2381" u="sng" dirty="0">
                <a:latin typeface="Segoe UI Light" panose="020B0502040204020203" pitchFamily="34" charset="0"/>
              </a:rPr>
              <a:t>inside</a:t>
            </a:r>
            <a:r>
              <a:rPr lang="en-GB" sz="2381" dirty="0">
                <a:latin typeface="Segoe UI Light" panose="020B0502040204020203" pitchFamily="34" charset="0"/>
              </a:rPr>
              <a:t> </a:t>
            </a:r>
            <a:r>
              <a:rPr lang="en-GB" sz="2381" dirty="0" err="1">
                <a:latin typeface="Consolas" panose="020B0609020204030204" pitchFamily="49" charset="0"/>
              </a:rPr>
              <a:t>aes</a:t>
            </a:r>
            <a:r>
              <a:rPr lang="en-GB" sz="2381" dirty="0">
                <a:latin typeface="Consolas" panose="020B0609020204030204" pitchFamily="49" charset="0"/>
              </a:rPr>
              <a:t>()</a:t>
            </a:r>
            <a:r>
              <a:rPr lang="en-GB" sz="2381" dirty="0">
                <a:latin typeface="Segoe UI Light" panose="020B0502040204020203" pitchFamily="34" charset="0"/>
                <a:cs typeface="Segoe UI Light" panose="020B0502040204020203" pitchFamily="34" charset="0"/>
              </a:rPr>
              <a:t> </a:t>
            </a:r>
            <a:r>
              <a:rPr lang="en-GB" sz="2381" dirty="0">
                <a:latin typeface="Segoe UI Light" panose="020B0502040204020203" pitchFamily="34" charset="0"/>
              </a:rPr>
              <a:t>if you want a visual attribute to change with different values of a variable.</a:t>
            </a:r>
          </a:p>
          <a:p>
            <a:endParaRPr lang="en-GB" sz="1905" b="1" dirty="0">
              <a:latin typeface="Consolas" panose="020B0609020204030204" pitchFamily="49" charset="0"/>
              <a:cs typeface="Consolas" panose="020B0609020204030204" pitchFamily="49" charset="0"/>
            </a:endParaRPr>
          </a:p>
          <a:p>
            <a:pPr marL="0" indent="0">
              <a:buNone/>
            </a:pPr>
            <a:r>
              <a:rPr lang="en-GB" sz="2041" dirty="0" err="1">
                <a:solidFill>
                  <a:schemeClr val="tx2">
                    <a:lumMod val="25000"/>
                    <a:lumOff val="75000"/>
                  </a:schemeClr>
                </a:solidFill>
                <a:latin typeface="Consolas" panose="020B0609020204030204" pitchFamily="49" charset="0"/>
                <a:cs typeface="Consolas" panose="020B0609020204030204" pitchFamily="49" charset="0"/>
              </a:rPr>
              <a:t>ggplot</a:t>
            </a:r>
            <a:r>
              <a:rPr lang="en-GB" sz="2041" dirty="0">
                <a:solidFill>
                  <a:schemeClr val="tx2">
                    <a:lumMod val="25000"/>
                    <a:lumOff val="75000"/>
                  </a:schemeClr>
                </a:solidFill>
                <a:latin typeface="Consolas" panose="020B0609020204030204" pitchFamily="49" charset="0"/>
                <a:cs typeface="Consolas" panose="020B0609020204030204" pitchFamily="49" charset="0"/>
              </a:rPr>
              <a:t>(capacity_ae) +</a:t>
            </a:r>
          </a:p>
          <a:p>
            <a:pPr marL="0" indent="0">
              <a:buNone/>
            </a:pPr>
            <a:r>
              <a:rPr lang="en-GB" sz="2041" dirty="0">
                <a:solidFill>
                  <a:schemeClr val="tx2">
                    <a:lumMod val="25000"/>
                    <a:lumOff val="75000"/>
                  </a:schemeClr>
                </a:solidFill>
                <a:latin typeface="Consolas" panose="020B0609020204030204" pitchFamily="49" charset="0"/>
                <a:cs typeface="Consolas" panose="020B0609020204030204" pitchFamily="49" charset="0"/>
              </a:rPr>
              <a:t> </a:t>
            </a:r>
            <a:r>
              <a:rPr lang="en-GB" sz="2041" dirty="0" err="1">
                <a:solidFill>
                  <a:schemeClr val="tx2">
                    <a:lumMod val="25000"/>
                    <a:lumOff val="75000"/>
                  </a:schemeClr>
                </a:solidFill>
                <a:latin typeface="Consolas" panose="020B0609020204030204" pitchFamily="49" charset="0"/>
                <a:cs typeface="Consolas" panose="020B0609020204030204" pitchFamily="49" charset="0"/>
              </a:rPr>
              <a:t>geom_point</a:t>
            </a:r>
            <a:r>
              <a:rPr lang="en-GB" sz="2041" dirty="0">
                <a:solidFill>
                  <a:schemeClr val="tx2">
                    <a:lumMod val="25000"/>
                    <a:lumOff val="75000"/>
                  </a:schemeClr>
                </a:solidFill>
                <a:latin typeface="Consolas" panose="020B0609020204030204" pitchFamily="49" charset="0"/>
                <a:cs typeface="Consolas" panose="020B0609020204030204" pitchFamily="49" charset="0"/>
              </a:rPr>
              <a:t>(</a:t>
            </a:r>
          </a:p>
          <a:p>
            <a:pPr marL="0" indent="0">
              <a:buNone/>
            </a:pPr>
            <a:r>
              <a:rPr lang="en-GB" sz="2041" dirty="0" err="1">
                <a:solidFill>
                  <a:schemeClr val="bg2"/>
                </a:solidFill>
                <a:latin typeface="Consolas" panose="020B0609020204030204" pitchFamily="49" charset="0"/>
                <a:cs typeface="Consolas" panose="020B0609020204030204" pitchFamily="49" charset="0"/>
              </a:rPr>
              <a:t>aes</a:t>
            </a:r>
            <a:r>
              <a:rPr lang="en-GB" sz="2041" dirty="0">
                <a:solidFill>
                  <a:schemeClr val="bg2"/>
                </a:solidFill>
                <a:latin typeface="Consolas" panose="020B0609020204030204" pitchFamily="49" charset="0"/>
                <a:cs typeface="Consolas" panose="020B0609020204030204" pitchFamily="49" charset="0"/>
              </a:rPr>
              <a:t>(</a:t>
            </a:r>
            <a:r>
              <a:rPr lang="en-GB" sz="2041" dirty="0" err="1">
                <a:solidFill>
                  <a:schemeClr val="bg2"/>
                </a:solidFill>
                <a:latin typeface="Consolas" panose="020B0609020204030204" pitchFamily="49" charset="0"/>
                <a:cs typeface="Consolas" panose="020B0609020204030204" pitchFamily="49" charset="0"/>
              </a:rPr>
              <a:t>dcubicles</a:t>
            </a:r>
            <a:r>
              <a:rPr lang="en-GB" sz="2041" dirty="0">
                <a:solidFill>
                  <a:schemeClr val="bg2"/>
                </a:solidFill>
                <a:latin typeface="Consolas" panose="020B0609020204030204" pitchFamily="49" charset="0"/>
                <a:cs typeface="Consolas" panose="020B0609020204030204" pitchFamily="49" charset="0"/>
              </a:rPr>
              <a:t>, </a:t>
            </a:r>
            <a:r>
              <a:rPr lang="en-GB" sz="2041" dirty="0" err="1">
                <a:solidFill>
                  <a:schemeClr val="bg2"/>
                </a:solidFill>
                <a:latin typeface="Consolas" panose="020B0609020204030204" pitchFamily="49" charset="0"/>
                <a:cs typeface="Consolas" panose="020B0609020204030204" pitchFamily="49" charset="0"/>
              </a:rPr>
              <a:t>dwait</a:t>
            </a:r>
            <a:r>
              <a:rPr lang="en-GB" sz="2041" dirty="0">
                <a:solidFill>
                  <a:schemeClr val="bg2"/>
                </a:solidFill>
                <a:latin typeface="Consolas" panose="020B0609020204030204" pitchFamily="49" charset="0"/>
                <a:cs typeface="Consolas" panose="020B0609020204030204" pitchFamily="49" charset="0"/>
              </a:rPr>
              <a:t>, colour = </a:t>
            </a:r>
            <a:r>
              <a:rPr lang="en-GB" sz="2041" dirty="0" err="1">
                <a:solidFill>
                  <a:schemeClr val="bg2"/>
                </a:solidFill>
                <a:latin typeface="Consolas" panose="020B0609020204030204" pitchFamily="49" charset="0"/>
                <a:cs typeface="Consolas" panose="020B0609020204030204" pitchFamily="49" charset="0"/>
              </a:rPr>
              <a:t>staff_increase</a:t>
            </a:r>
            <a:r>
              <a:rPr lang="en-GB" sz="2041" dirty="0">
                <a:solidFill>
                  <a:schemeClr val="bg2"/>
                </a:solidFill>
                <a:latin typeface="Consolas" panose="020B0609020204030204" pitchFamily="49" charset="0"/>
                <a:cs typeface="Consolas" panose="020B0609020204030204" pitchFamily="49" charset="0"/>
              </a:rPr>
              <a:t>))</a:t>
            </a:r>
          </a:p>
          <a:p>
            <a:endParaRPr lang="en-GB" sz="1905" dirty="0">
              <a:solidFill>
                <a:schemeClr val="accent3"/>
              </a:solidFill>
              <a:latin typeface="Segoe UI Light" panose="020B0502040204020203" pitchFamily="34" charset="0"/>
            </a:endParaRP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48</a:t>
            </a:fld>
            <a:endParaRPr lang="en-US"/>
          </a:p>
        </p:txBody>
      </p:sp>
      <p:sp>
        <p:nvSpPr>
          <p:cNvPr id="8" name="Rectangle 7">
            <a:extLst>
              <a:ext uri="{FF2B5EF4-FFF2-40B4-BE49-F238E27FC236}">
                <a16:creationId xmlns:a16="http://schemas.microsoft.com/office/drawing/2014/main" id="{24C45033-1DF4-46B3-A321-3570678986F4}"/>
              </a:ext>
            </a:extLst>
          </p:cNvPr>
          <p:cNvSpPr/>
          <p:nvPr/>
        </p:nvSpPr>
        <p:spPr>
          <a:xfrm>
            <a:off x="3771605" y="4473459"/>
            <a:ext cx="3875624" cy="720197"/>
          </a:xfrm>
          <a:prstGeom prst="rect">
            <a:avLst/>
          </a:prstGeom>
        </p:spPr>
        <p:txBody>
          <a:bodyPr wrap="square">
            <a:spAutoFit/>
          </a:bodyPr>
          <a:lstStyle/>
          <a:p>
            <a:pPr algn="ctr"/>
            <a:r>
              <a:rPr lang="en-GB" sz="1360" dirty="0">
                <a:solidFill>
                  <a:schemeClr val="bg2"/>
                </a:solidFill>
                <a:latin typeface="Segoe Print" panose="02000600000000000000" pitchFamily="2" charset="0"/>
                <a:ea typeface="Segoe UI Emoji" panose="020B0502040204020203" pitchFamily="34" charset="0"/>
              </a:rPr>
              <a:t>We could have equally have chosen </a:t>
            </a:r>
            <a:r>
              <a:rPr lang="en-GB" sz="1360" dirty="0">
                <a:solidFill>
                  <a:schemeClr val="bg2"/>
                </a:solidFill>
                <a:latin typeface="Consolas" panose="020B0609020204030204" pitchFamily="49" charset="0"/>
                <a:ea typeface="Segoe UI Emoji" panose="020B0502040204020203" pitchFamily="34" charset="0"/>
              </a:rPr>
              <a:t>size</a:t>
            </a:r>
            <a:r>
              <a:rPr lang="en-GB" sz="1360" dirty="0">
                <a:solidFill>
                  <a:schemeClr val="bg2"/>
                </a:solidFill>
                <a:latin typeface="Segoe Print" panose="02000600000000000000" pitchFamily="2" charset="0"/>
                <a:ea typeface="Segoe UI Emoji" panose="020B0502040204020203" pitchFamily="34" charset="0"/>
              </a:rPr>
              <a:t> or </a:t>
            </a:r>
            <a:r>
              <a:rPr lang="en-GB" sz="1360" dirty="0">
                <a:solidFill>
                  <a:schemeClr val="bg2"/>
                </a:solidFill>
                <a:latin typeface="Consolas" panose="020B0609020204030204" pitchFamily="49" charset="0"/>
                <a:ea typeface="Segoe UI Emoji" panose="020B0502040204020203" pitchFamily="34" charset="0"/>
              </a:rPr>
              <a:t>shape</a:t>
            </a:r>
            <a:r>
              <a:rPr lang="en-GB" sz="1360" dirty="0">
                <a:solidFill>
                  <a:schemeClr val="bg2"/>
                </a:solidFill>
                <a:latin typeface="Segoe Print" panose="02000600000000000000" pitchFamily="2" charset="0"/>
                <a:ea typeface="Segoe UI Emoji" panose="020B0502040204020203" pitchFamily="34" charset="0"/>
              </a:rPr>
              <a:t> - but these make graphic less clear</a:t>
            </a:r>
          </a:p>
        </p:txBody>
      </p:sp>
      <p:cxnSp>
        <p:nvCxnSpPr>
          <p:cNvPr id="10" name="Connector: Curved 9">
            <a:extLst>
              <a:ext uri="{FF2B5EF4-FFF2-40B4-BE49-F238E27FC236}">
                <a16:creationId xmlns:a16="http://schemas.microsoft.com/office/drawing/2014/main" id="{46A88449-1406-4440-9BAE-E609CC74DD25}"/>
              </a:ext>
            </a:extLst>
          </p:cNvPr>
          <p:cNvCxnSpPr>
            <a:cxnSpLocks/>
          </p:cNvCxnSpPr>
          <p:nvPr/>
        </p:nvCxnSpPr>
        <p:spPr>
          <a:xfrm rot="16200000" flipV="1">
            <a:off x="4825993" y="4244819"/>
            <a:ext cx="344445" cy="2"/>
          </a:xfrm>
          <a:prstGeom prst="curvedConnector3">
            <a:avLst>
              <a:gd name="adj1" fmla="val 50000"/>
            </a:avLst>
          </a:prstGeom>
          <a:ln w="19050" cap="sq">
            <a:solidFill>
              <a:schemeClr val="bg2"/>
            </a:solidFill>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850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latin typeface="Raleway" pitchFamily="50" charset="0"/>
                <a:ea typeface="Segoe UI Emoji" panose="020B0502040204020203" pitchFamily="34" charset="0"/>
              </a:rPr>
              <a:t>Outcome</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p:spPr>
        <p:txBody>
          <a:bodyPr/>
          <a:lstStyle/>
          <a:p>
            <a:pPr algn="ctr"/>
            <a:endParaRPr lang="en-GB" sz="2381" dirty="0">
              <a:latin typeface="Segoe UI Light" panose="020B0502040204020203" pitchFamily="34" charset="0"/>
            </a:endParaRPr>
          </a:p>
          <a:p>
            <a:pPr marL="0" indent="0" algn="ctr">
              <a:buNone/>
            </a:pPr>
            <a:r>
              <a:rPr lang="en-GB" sz="2381" dirty="0">
                <a:latin typeface="Segoe UI Light" panose="020B0502040204020203" pitchFamily="34" charset="0"/>
              </a:rPr>
              <a:t>The two sites in question have indeed seen an increase in staff levels.</a:t>
            </a:r>
          </a:p>
          <a:p>
            <a:pPr marL="123099"/>
            <a:endParaRPr lang="en-GB" sz="2449" dirty="0">
              <a:solidFill>
                <a:schemeClr val="accent3"/>
              </a:solidFill>
              <a:latin typeface="Segoe UI Light" panose="020B0502040204020203" pitchFamily="34" charset="0"/>
            </a:endParaRP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49</a:t>
            </a:fld>
            <a:endParaRPr lang="en-US"/>
          </a:p>
        </p:txBody>
      </p:sp>
    </p:spTree>
    <p:extLst>
      <p:ext uri="{BB962C8B-B14F-4D97-AF65-F5344CB8AC3E}">
        <p14:creationId xmlns:p14="http://schemas.microsoft.com/office/powerpoint/2010/main" val="3715045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p:spPr>
        <p:txBody>
          <a:bodyPr/>
          <a:lstStyle/>
          <a:p>
            <a:pPr marL="751553" indent="-505355">
              <a:buAutoNum type="arabicPeriod"/>
            </a:pPr>
            <a:endParaRPr lang="en-GB" sz="2449" dirty="0">
              <a:latin typeface="Segoe UI Light" panose="020B0502040204020203" pitchFamily="34" charset="0"/>
              <a:ea typeface="Segoe UI Emoji" panose="020B0502040204020203" pitchFamily="34" charset="0"/>
              <a:cs typeface="Segoe UI Light" panose="020B0502040204020203" pitchFamily="34" charset="0"/>
            </a:endParaRPr>
          </a:p>
          <a:p>
            <a:pPr marL="1524702" indent="-505355">
              <a:buAutoNum type="arabicPeriod"/>
            </a:pPr>
            <a:r>
              <a:rPr lang="en-GB" sz="2449" dirty="0">
                <a:latin typeface="Segoe UI Light" panose="020B0502040204020203" pitchFamily="34" charset="0"/>
                <a:ea typeface="Segoe UI Emoji" panose="020B0502040204020203" pitchFamily="34" charset="0"/>
                <a:cs typeface="Segoe UI Light" panose="020B0502040204020203" pitchFamily="34" charset="0"/>
              </a:rPr>
              <a:t>Well designed and supported</a:t>
            </a:r>
            <a:endParaRPr lang="en-GB" sz="2449" baseline="30000" dirty="0">
              <a:latin typeface="Segoe UI Light" panose="020B0502040204020203" pitchFamily="34" charset="0"/>
              <a:ea typeface="Segoe UI Emoji" panose="020B0502040204020203" pitchFamily="34" charset="0"/>
              <a:cs typeface="Segoe UI Light" panose="020B0502040204020203" pitchFamily="34" charset="0"/>
            </a:endParaRPr>
          </a:p>
          <a:p>
            <a:pPr marL="1524702" indent="-505355">
              <a:buAutoNum type="arabicPeriod"/>
            </a:pPr>
            <a:endParaRPr lang="en-GB" sz="680" dirty="0">
              <a:latin typeface="Segoe UI Light" panose="020B0502040204020203" pitchFamily="34" charset="0"/>
              <a:ea typeface="Segoe UI Emoji" panose="020B0502040204020203" pitchFamily="34" charset="0"/>
              <a:cs typeface="Segoe UI Light" panose="020B0502040204020203" pitchFamily="34" charset="0"/>
            </a:endParaRPr>
          </a:p>
          <a:p>
            <a:pPr marL="1524702" indent="-505355">
              <a:buAutoNum type="arabicPeriod"/>
            </a:pPr>
            <a:r>
              <a:rPr lang="en-GB" sz="2449" dirty="0">
                <a:latin typeface="Segoe UI Light" panose="020B0502040204020203" pitchFamily="34" charset="0"/>
                <a:ea typeface="Segoe UI Emoji" panose="020B0502040204020203" pitchFamily="34" charset="0"/>
                <a:cs typeface="Segoe UI Light" panose="020B0502040204020203" pitchFamily="34" charset="0"/>
              </a:rPr>
              <a:t>Highly versatile </a:t>
            </a:r>
          </a:p>
          <a:p>
            <a:pPr marL="1524702" indent="-505355">
              <a:buAutoNum type="arabicPeriod"/>
            </a:pPr>
            <a:endParaRPr lang="en-GB" sz="680" dirty="0">
              <a:latin typeface="Segoe UI Light" panose="020B0502040204020203" pitchFamily="34" charset="0"/>
              <a:ea typeface="Segoe UI Emoji" panose="020B0502040204020203" pitchFamily="34" charset="0"/>
              <a:cs typeface="Segoe UI Light" panose="020B0502040204020203" pitchFamily="34" charset="0"/>
            </a:endParaRPr>
          </a:p>
          <a:p>
            <a:pPr marL="1524702" indent="-505355">
              <a:buAutoNum type="arabicPeriod"/>
            </a:pPr>
            <a:r>
              <a:rPr lang="en-GB" sz="2449" dirty="0">
                <a:latin typeface="Segoe UI Light" panose="020B0502040204020203" pitchFamily="34" charset="0"/>
                <a:ea typeface="Segoe UI Emoji" panose="020B0502040204020203" pitchFamily="34" charset="0"/>
                <a:cs typeface="Segoe UI Light" panose="020B0502040204020203" pitchFamily="34" charset="0"/>
              </a:rPr>
              <a:t>Attractive graphics </a:t>
            </a:r>
            <a:r>
              <a:rPr lang="en-GB" dirty="0">
                <a:latin typeface="Segoe UI Light" panose="020B0502040204020203" pitchFamily="34" charset="0"/>
                <a:ea typeface="Segoe UI Emoji" panose="020B0502040204020203" pitchFamily="34" charset="0"/>
                <a:cs typeface="Segoe UI Light" panose="020B0502040204020203" pitchFamily="34" charset="0"/>
              </a:rPr>
              <a:t>(with a little work)</a:t>
            </a:r>
            <a:endParaRPr lang="en-GB" sz="2449" dirty="0">
              <a:latin typeface="Segoe UI Light" panose="020B0502040204020203" pitchFamily="34" charset="0"/>
              <a:ea typeface="Segoe UI Emoji" panose="020B0502040204020203" pitchFamily="34" charset="0"/>
              <a:cs typeface="Segoe UI Light" panose="020B0502040204020203" pitchFamily="34" charset="0"/>
            </a:endParaRPr>
          </a:p>
          <a:p>
            <a:pPr marL="751553" indent="-505355">
              <a:buAutoNum type="arabicPeriod"/>
            </a:pPr>
            <a:endParaRPr lang="en-GB" sz="2449" dirty="0">
              <a:latin typeface="Segoe UI Light" panose="020B0502040204020203" pitchFamily="34" charset="0"/>
              <a:ea typeface="Segoe UI Emoji" panose="020B0502040204020203" pitchFamily="34" charset="0"/>
              <a:cs typeface="Segoe UI Light" panose="020B0502040204020203" pitchFamily="34" charset="0"/>
            </a:endParaRPr>
          </a:p>
          <a:p>
            <a:pPr marL="369298"/>
            <a:endParaRPr lang="en-GB" sz="2449" dirty="0">
              <a:latin typeface="Segoe UI Light" panose="020B0502040204020203" pitchFamily="34" charset="0"/>
              <a:ea typeface="Segoe UI Emoji" panose="020B0502040204020203" pitchFamily="34" charset="0"/>
              <a:cs typeface="Segoe UI Light" panose="020B0502040204020203" pitchFamily="34" charset="0"/>
            </a:endParaRPr>
          </a:p>
          <a:p>
            <a:pPr marL="369298"/>
            <a:endParaRPr lang="en-GB" sz="2449" dirty="0">
              <a:latin typeface="Segoe UI Light" panose="020B0502040204020203" pitchFamily="34" charset="0"/>
              <a:ea typeface="Segoe UI Emoji" panose="020B0502040204020203" pitchFamily="34" charset="0"/>
              <a:cs typeface="Segoe UI Light" panose="020B0502040204020203" pitchFamily="34" charset="0"/>
            </a:endParaRPr>
          </a:p>
          <a:p>
            <a:pPr marL="369298"/>
            <a:endParaRPr lang="en-GB" sz="2449" dirty="0">
              <a:latin typeface="Segoe UI Light" panose="020B0502040204020203" pitchFamily="34" charset="0"/>
              <a:ea typeface="Segoe UI Emoji" panose="020B0502040204020203" pitchFamily="34" charset="0"/>
              <a:cs typeface="Segoe UI Light" panose="020B0502040204020203" pitchFamily="34" charset="0"/>
            </a:endParaRPr>
          </a:p>
          <a:p>
            <a:pPr marL="369298"/>
            <a:endParaRPr lang="en-GB" sz="2449" dirty="0">
              <a:latin typeface="Segoe UI Light" panose="020B0502040204020203" pitchFamily="34" charset="0"/>
              <a:ea typeface="Segoe UI Emoji" panose="020B0502040204020203" pitchFamily="34" charset="0"/>
              <a:cs typeface="Segoe UI Light" panose="020B0502040204020203" pitchFamily="34" charset="0"/>
            </a:endParaRPr>
          </a:p>
          <a:p>
            <a:pPr marL="369298"/>
            <a:endParaRPr lang="en-GB" dirty="0"/>
          </a:p>
        </p:txBody>
      </p:sp>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solidFill>
                  <a:schemeClr val="bg2"/>
                </a:solidFill>
                <a:latin typeface="Raleway" pitchFamily="50" charset="0"/>
                <a:ea typeface="Segoe UI Emoji" panose="020B0502040204020203" pitchFamily="34" charset="0"/>
              </a:rPr>
              <a:t>Why is </a:t>
            </a:r>
            <a:r>
              <a:rPr lang="en-GB" sz="3673" b="0" dirty="0" err="1">
                <a:solidFill>
                  <a:schemeClr val="bg2"/>
                </a:solidFill>
                <a:latin typeface="Raleway" pitchFamily="50" charset="0"/>
                <a:ea typeface="Segoe UI Emoji" panose="020B0502040204020203" pitchFamily="34" charset="0"/>
              </a:rPr>
              <a:t>ggplot</a:t>
            </a:r>
            <a:r>
              <a:rPr lang="en-GB" sz="3673" b="0" dirty="0">
                <a:solidFill>
                  <a:schemeClr val="bg2"/>
                </a:solidFill>
                <a:latin typeface="Raleway" pitchFamily="50" charset="0"/>
                <a:ea typeface="Segoe UI Emoji" panose="020B0502040204020203" pitchFamily="34" charset="0"/>
              </a:rPr>
              <a:t> popular? </a:t>
            </a: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5</a:t>
            </a:fld>
            <a:endParaRPr lang="en-US"/>
          </a:p>
        </p:txBody>
      </p:sp>
      <p:sp>
        <p:nvSpPr>
          <p:cNvPr id="2" name="Rectangle 1">
            <a:extLst>
              <a:ext uri="{FF2B5EF4-FFF2-40B4-BE49-F238E27FC236}">
                <a16:creationId xmlns:a16="http://schemas.microsoft.com/office/drawing/2014/main" id="{7E1AB4C8-0095-4390-BD8D-3F1E8CBD9D30}"/>
              </a:ext>
            </a:extLst>
          </p:cNvPr>
          <p:cNvSpPr/>
          <p:nvPr/>
        </p:nvSpPr>
        <p:spPr>
          <a:xfrm>
            <a:off x="1926396" y="4466458"/>
            <a:ext cx="4873255" cy="238848"/>
          </a:xfrm>
          <a:prstGeom prst="rect">
            <a:avLst/>
          </a:prstGeom>
        </p:spPr>
        <p:txBody>
          <a:bodyPr wrap="square">
            <a:spAutoFit/>
          </a:bodyPr>
          <a:lstStyle/>
          <a:p>
            <a:pPr marL="369298"/>
            <a:r>
              <a:rPr lang="en-GB" sz="952" dirty="0">
                <a:latin typeface="Segoe UI Light" panose="020B0502040204020203" pitchFamily="34" charset="0"/>
                <a:ea typeface="Segoe UI Emoji" panose="020B0502040204020203" pitchFamily="34" charset="0"/>
                <a:cs typeface="Segoe UI Light" panose="020B0502040204020203" pitchFamily="34" charset="0"/>
              </a:rPr>
              <a:t>1. Why start with </a:t>
            </a:r>
            <a:r>
              <a:rPr lang="en-GB" sz="952" dirty="0" err="1">
                <a:latin typeface="Segoe UI Light" panose="020B0502040204020203" pitchFamily="34" charset="0"/>
                <a:ea typeface="Segoe UI Emoji" panose="020B0502040204020203" pitchFamily="34" charset="0"/>
                <a:cs typeface="Segoe UI Light" panose="020B0502040204020203" pitchFamily="34" charset="0"/>
              </a:rPr>
              <a:t>ggplot</a:t>
            </a:r>
            <a:r>
              <a:rPr lang="en-GB" sz="952" dirty="0">
                <a:latin typeface="Segoe UI Light" panose="020B0502040204020203" pitchFamily="34" charset="0"/>
                <a:ea typeface="Segoe UI Emoji" panose="020B0502040204020203" pitchFamily="34" charset="0"/>
                <a:cs typeface="Segoe UI Light" panose="020B0502040204020203" pitchFamily="34" charset="0"/>
              </a:rPr>
              <a:t>: </a:t>
            </a:r>
            <a:r>
              <a:rPr lang="en-GB" sz="952" dirty="0">
                <a:latin typeface="Segoe UI Light" panose="020B0502040204020203" pitchFamily="34" charset="0"/>
                <a:ea typeface="Segoe UI Emoji" panose="020B0502040204020203" pitchFamily="34" charset="0"/>
                <a:cs typeface="Segoe UI Light" panose="020B0502040204020203" pitchFamily="34" charset="0"/>
                <a:hlinkClick r:id="rId2"/>
              </a:rPr>
              <a:t>http://varianceexplained.org/r/teach_ggplot2_to_beginners/</a:t>
            </a:r>
            <a:r>
              <a:rPr lang="en-GB" sz="952" dirty="0">
                <a:latin typeface="Segoe UI Light" panose="020B0502040204020203" pitchFamily="34" charset="0"/>
                <a:ea typeface="Segoe UI Emoji" panose="020B0502040204020203" pitchFamily="34" charset="0"/>
                <a:cs typeface="Segoe UI Light" panose="020B0502040204020203" pitchFamily="34" charset="0"/>
              </a:rPr>
              <a:t>  </a:t>
            </a:r>
          </a:p>
        </p:txBody>
      </p:sp>
      <p:sp>
        <p:nvSpPr>
          <p:cNvPr id="3" name="Rectangle 2">
            <a:extLst>
              <a:ext uri="{FF2B5EF4-FFF2-40B4-BE49-F238E27FC236}">
                <a16:creationId xmlns:a16="http://schemas.microsoft.com/office/drawing/2014/main" id="{C105F8EE-CC8B-4055-A193-7E3C1613622F}"/>
              </a:ext>
            </a:extLst>
          </p:cNvPr>
          <p:cNvSpPr/>
          <p:nvPr/>
        </p:nvSpPr>
        <p:spPr>
          <a:xfrm>
            <a:off x="1926396" y="4571140"/>
            <a:ext cx="4873255" cy="385490"/>
          </a:xfrm>
          <a:prstGeom prst="rect">
            <a:avLst/>
          </a:prstGeom>
        </p:spPr>
        <p:txBody>
          <a:bodyPr wrap="square">
            <a:spAutoFit/>
          </a:bodyPr>
          <a:lstStyle/>
          <a:p>
            <a:pPr marL="369298"/>
            <a:r>
              <a:rPr lang="en-GB" sz="952" dirty="0">
                <a:latin typeface="Segoe UI Light" panose="020B0502040204020203" pitchFamily="34" charset="0"/>
                <a:ea typeface="Segoe UI Emoji" panose="020B0502040204020203" pitchFamily="34" charset="0"/>
                <a:cs typeface="Segoe UI Light" panose="020B0502040204020203" pitchFamily="34" charset="0"/>
              </a:rPr>
              <a:t>2. Argument against: </a:t>
            </a:r>
            <a:r>
              <a:rPr lang="en-GB" sz="952" dirty="0">
                <a:latin typeface="Segoe UI Light" panose="020B0502040204020203" pitchFamily="34" charset="0"/>
                <a:ea typeface="Segoe UI Emoji" panose="020B0502040204020203" pitchFamily="34" charset="0"/>
                <a:cs typeface="Segoe UI Light" panose="020B0502040204020203" pitchFamily="34" charset="0"/>
                <a:hlinkClick r:id="rId3"/>
              </a:rPr>
              <a:t>https://simplystatistics.org/2016/02/11/why-i-dont-use-ggplot2/</a:t>
            </a:r>
            <a:r>
              <a:rPr lang="en-GB" sz="1905" dirty="0">
                <a:latin typeface="Segoe UI Light" panose="020B0502040204020203" pitchFamily="34" charset="0"/>
                <a:ea typeface="Segoe UI Emoji" panose="020B0502040204020203" pitchFamily="34" charset="0"/>
                <a:cs typeface="Segoe UI Light" panose="020B0502040204020203" pitchFamily="34" charset="0"/>
              </a:rPr>
              <a:t> </a:t>
            </a:r>
          </a:p>
        </p:txBody>
      </p:sp>
    </p:spTree>
    <p:extLst>
      <p:ext uri="{BB962C8B-B14F-4D97-AF65-F5344CB8AC3E}">
        <p14:creationId xmlns:p14="http://schemas.microsoft.com/office/powerpoint/2010/main" val="1785412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latin typeface="Raleway" pitchFamily="50" charset="0"/>
                <a:ea typeface="Segoe UI Emoji" panose="020B0502040204020203" pitchFamily="34" charset="0"/>
              </a:rPr>
              <a:t>Important distinction</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a:ln>
            <a:noFill/>
          </a:ln>
        </p:spPr>
        <p:txBody>
          <a:bodyPr/>
          <a:lstStyle/>
          <a:p>
            <a:pPr marL="0" indent="0" algn="ctr">
              <a:buNone/>
            </a:pPr>
            <a:r>
              <a:rPr lang="en-GB" sz="2381" dirty="0">
                <a:latin typeface="Segoe UI Light" panose="020B0502040204020203" pitchFamily="34" charset="0"/>
              </a:rPr>
              <a:t>If you want a visual attribute to be applied across the whole plot, the argument goes </a:t>
            </a:r>
            <a:r>
              <a:rPr lang="en-GB" sz="2381" u="sng" dirty="0">
                <a:latin typeface="Segoe UI Light" panose="020B0502040204020203" pitchFamily="34" charset="0"/>
              </a:rPr>
              <a:t>outside</a:t>
            </a:r>
            <a:r>
              <a:rPr lang="en-GB" sz="2381" dirty="0">
                <a:latin typeface="Segoe UI Light" panose="020B0502040204020203" pitchFamily="34" charset="0"/>
              </a:rPr>
              <a:t> </a:t>
            </a:r>
            <a:r>
              <a:rPr lang="en-GB" sz="2381" dirty="0" err="1">
                <a:latin typeface="Consolas" panose="020B0609020204030204" pitchFamily="49" charset="0"/>
              </a:rPr>
              <a:t>aes</a:t>
            </a:r>
            <a:r>
              <a:rPr lang="en-GB" sz="2381" dirty="0">
                <a:latin typeface="Consolas" panose="020B0609020204030204" pitchFamily="49" charset="0"/>
              </a:rPr>
              <a:t>()</a:t>
            </a:r>
            <a:r>
              <a:rPr lang="en-GB" sz="2381" dirty="0">
                <a:latin typeface="Segoe UI Light" panose="020B0502040204020203" pitchFamily="34" charset="0"/>
                <a:cs typeface="Segoe UI Light" panose="020B0502040204020203" pitchFamily="34" charset="0"/>
              </a:rPr>
              <a:t> </a:t>
            </a:r>
            <a:endParaRPr lang="en-GB" sz="1905" b="1" dirty="0">
              <a:latin typeface="Segoe UI Light" panose="020B0502040204020203" pitchFamily="34" charset="0"/>
              <a:cs typeface="Segoe UI Light" panose="020B0502040204020203" pitchFamily="34" charset="0"/>
            </a:endParaRPr>
          </a:p>
          <a:p>
            <a:pPr marL="0" indent="0">
              <a:buNone/>
            </a:pPr>
            <a:r>
              <a:rPr lang="en-GB" sz="2177" dirty="0">
                <a:solidFill>
                  <a:schemeClr val="accent2">
                    <a:lumMod val="60000"/>
                    <a:lumOff val="40000"/>
                  </a:schemeClr>
                </a:solidFill>
                <a:latin typeface="Consolas" panose="020B0609020204030204" pitchFamily="49" charset="0"/>
                <a:cs typeface="Consolas" panose="020B0609020204030204" pitchFamily="49" charset="0"/>
              </a:rPr>
              <a:t>    </a:t>
            </a:r>
            <a:endParaRPr lang="en-GB" sz="2177" dirty="0">
              <a:solidFill>
                <a:schemeClr val="tx1">
                  <a:lumMod val="25000"/>
                  <a:lumOff val="75000"/>
                </a:schemeClr>
              </a:solidFill>
              <a:latin typeface="Consolas" panose="020B0609020204030204" pitchFamily="49" charset="0"/>
              <a:cs typeface="Consolas" panose="020B0609020204030204" pitchFamily="49" charset="0"/>
            </a:endParaRPr>
          </a:p>
          <a:p>
            <a:pPr marL="0" indent="0">
              <a:lnSpc>
                <a:spcPct val="100000"/>
              </a:lnSpc>
              <a:buNone/>
            </a:pPr>
            <a:r>
              <a:rPr lang="en-GB" sz="2177" dirty="0">
                <a:solidFill>
                  <a:schemeClr val="tx1">
                    <a:lumMod val="25000"/>
                    <a:lumOff val="75000"/>
                  </a:schemeClr>
                </a:solidFill>
                <a:latin typeface="Consolas" panose="020B0609020204030204" pitchFamily="49" charset="0"/>
                <a:cs typeface="Consolas" panose="020B0609020204030204" pitchFamily="49" charset="0"/>
              </a:rPr>
              <a:t>   </a:t>
            </a:r>
            <a:r>
              <a:rPr lang="en-GB" sz="2177" dirty="0" err="1">
                <a:solidFill>
                  <a:schemeClr val="tx1">
                    <a:lumMod val="25000"/>
                    <a:lumOff val="75000"/>
                  </a:schemeClr>
                </a:solidFill>
                <a:latin typeface="Consolas" panose="020B0609020204030204" pitchFamily="49" charset="0"/>
                <a:cs typeface="Consolas" panose="020B0609020204030204" pitchFamily="49" charset="0"/>
              </a:rPr>
              <a:t>ggplot</a:t>
            </a:r>
            <a:r>
              <a:rPr lang="en-GB" sz="2177" dirty="0">
                <a:solidFill>
                  <a:schemeClr val="tx1">
                    <a:lumMod val="25000"/>
                    <a:lumOff val="75000"/>
                  </a:schemeClr>
                </a:solidFill>
                <a:latin typeface="Consolas" panose="020B0609020204030204" pitchFamily="49" charset="0"/>
                <a:cs typeface="Consolas" panose="020B0609020204030204" pitchFamily="49" charset="0"/>
              </a:rPr>
              <a:t>(</a:t>
            </a:r>
            <a:r>
              <a:rPr lang="en-GB" sz="2177" dirty="0" err="1">
                <a:solidFill>
                  <a:schemeClr val="tx1">
                    <a:lumMod val="25000"/>
                    <a:lumOff val="75000"/>
                  </a:schemeClr>
                </a:solidFill>
                <a:latin typeface="Consolas" panose="020B0609020204030204" pitchFamily="49" charset="0"/>
                <a:cs typeface="Consolas" panose="020B0609020204030204" pitchFamily="49" charset="0"/>
              </a:rPr>
              <a:t>capacity_ae</a:t>
            </a:r>
            <a:r>
              <a:rPr lang="en-GB" sz="2177" dirty="0">
                <a:solidFill>
                  <a:schemeClr val="tx1">
                    <a:lumMod val="25000"/>
                    <a:lumOff val="75000"/>
                  </a:schemeClr>
                </a:solidFill>
                <a:latin typeface="Consolas" panose="020B0609020204030204" pitchFamily="49" charset="0"/>
                <a:cs typeface="Consolas" panose="020B0609020204030204" pitchFamily="49" charset="0"/>
              </a:rPr>
              <a:t>) +</a:t>
            </a:r>
          </a:p>
          <a:p>
            <a:pPr marL="0" indent="0">
              <a:lnSpc>
                <a:spcPct val="100000"/>
              </a:lnSpc>
              <a:buNone/>
            </a:pPr>
            <a:r>
              <a:rPr lang="en-GB" sz="2177" dirty="0">
                <a:solidFill>
                  <a:schemeClr val="tx1">
                    <a:lumMod val="25000"/>
                    <a:lumOff val="75000"/>
                  </a:schemeClr>
                </a:solidFill>
                <a:latin typeface="Consolas" panose="020B0609020204030204" pitchFamily="49" charset="0"/>
                <a:cs typeface="Consolas" panose="020B0609020204030204" pitchFamily="49" charset="0"/>
              </a:rPr>
              <a:t>       </a:t>
            </a:r>
            <a:r>
              <a:rPr lang="en-GB" sz="2177" dirty="0" err="1">
                <a:solidFill>
                  <a:schemeClr val="tx1">
                    <a:lumMod val="25000"/>
                    <a:lumOff val="75000"/>
                  </a:schemeClr>
                </a:solidFill>
                <a:latin typeface="Consolas" panose="020B0609020204030204" pitchFamily="49" charset="0"/>
                <a:cs typeface="Consolas" panose="020B0609020204030204" pitchFamily="49" charset="0"/>
              </a:rPr>
              <a:t>geom_point</a:t>
            </a:r>
            <a:r>
              <a:rPr lang="en-GB" sz="2177" dirty="0">
                <a:solidFill>
                  <a:schemeClr val="tx1">
                    <a:lumMod val="25000"/>
                    <a:lumOff val="75000"/>
                  </a:schemeClr>
                </a:solidFill>
                <a:latin typeface="Consolas" panose="020B0609020204030204" pitchFamily="49" charset="0"/>
                <a:cs typeface="Consolas" panose="020B0609020204030204" pitchFamily="49" charset="0"/>
              </a:rPr>
              <a:t>(</a:t>
            </a:r>
          </a:p>
          <a:p>
            <a:pPr marL="0" indent="0">
              <a:lnSpc>
                <a:spcPct val="100000"/>
              </a:lnSpc>
              <a:buNone/>
            </a:pPr>
            <a:r>
              <a:rPr lang="en-GB" sz="2177" dirty="0">
                <a:solidFill>
                  <a:schemeClr val="accent2">
                    <a:lumMod val="60000"/>
                    <a:lumOff val="40000"/>
                  </a:schemeClr>
                </a:solidFill>
                <a:latin typeface="Consolas" panose="020B0609020204030204" pitchFamily="49" charset="0"/>
                <a:cs typeface="Consolas" panose="020B0609020204030204" pitchFamily="49" charset="0"/>
              </a:rPr>
              <a:t>                  </a:t>
            </a:r>
            <a:r>
              <a:rPr lang="en-GB" sz="2177" dirty="0" err="1">
                <a:solidFill>
                  <a:schemeClr val="bg2"/>
                </a:solidFill>
                <a:latin typeface="Consolas" panose="020B0609020204030204" pitchFamily="49" charset="0"/>
                <a:cs typeface="Consolas" panose="020B0609020204030204" pitchFamily="49" charset="0"/>
              </a:rPr>
              <a:t>aes</a:t>
            </a:r>
            <a:r>
              <a:rPr lang="en-GB" sz="2177" dirty="0">
                <a:solidFill>
                  <a:schemeClr val="bg2"/>
                </a:solidFill>
                <a:latin typeface="Consolas" panose="020B0609020204030204" pitchFamily="49" charset="0"/>
                <a:cs typeface="Consolas" panose="020B0609020204030204" pitchFamily="49" charset="0"/>
              </a:rPr>
              <a:t>(</a:t>
            </a:r>
            <a:r>
              <a:rPr lang="en-GB" sz="2177" dirty="0" err="1">
                <a:solidFill>
                  <a:schemeClr val="tx1">
                    <a:lumMod val="25000"/>
                    <a:lumOff val="75000"/>
                  </a:schemeClr>
                </a:solidFill>
                <a:latin typeface="Consolas" panose="020B0609020204030204" pitchFamily="49" charset="0"/>
                <a:cs typeface="Consolas" panose="020B0609020204030204" pitchFamily="49" charset="0"/>
              </a:rPr>
              <a:t>dcubicles</a:t>
            </a:r>
            <a:r>
              <a:rPr lang="en-GB" sz="2177" dirty="0">
                <a:solidFill>
                  <a:schemeClr val="tx1">
                    <a:lumMod val="25000"/>
                    <a:lumOff val="75000"/>
                  </a:schemeClr>
                </a:solidFill>
                <a:latin typeface="Consolas" panose="020B0609020204030204" pitchFamily="49" charset="0"/>
                <a:cs typeface="Consolas" panose="020B0609020204030204" pitchFamily="49" charset="0"/>
              </a:rPr>
              <a:t>, </a:t>
            </a:r>
            <a:r>
              <a:rPr lang="en-GB" sz="2177" dirty="0" err="1">
                <a:solidFill>
                  <a:schemeClr val="tx1">
                    <a:lumMod val="25000"/>
                    <a:lumOff val="75000"/>
                  </a:schemeClr>
                </a:solidFill>
                <a:latin typeface="Consolas" panose="020B0609020204030204" pitchFamily="49" charset="0"/>
                <a:cs typeface="Consolas" panose="020B0609020204030204" pitchFamily="49" charset="0"/>
              </a:rPr>
              <a:t>dwait</a:t>
            </a:r>
            <a:r>
              <a:rPr lang="en-GB" sz="2177" dirty="0">
                <a:solidFill>
                  <a:schemeClr val="bg2"/>
                </a:solidFill>
                <a:latin typeface="Consolas" panose="020B0609020204030204" pitchFamily="49" charset="0"/>
                <a:cs typeface="Consolas" panose="020B0609020204030204" pitchFamily="49" charset="0"/>
              </a:rPr>
              <a:t>),</a:t>
            </a:r>
          </a:p>
          <a:p>
            <a:pPr marL="0" indent="0">
              <a:lnSpc>
                <a:spcPct val="100000"/>
              </a:lnSpc>
              <a:buNone/>
            </a:pPr>
            <a:r>
              <a:rPr lang="en-GB" sz="2177" dirty="0">
                <a:solidFill>
                  <a:schemeClr val="accent2">
                    <a:lumMod val="60000"/>
                    <a:lumOff val="40000"/>
                  </a:schemeClr>
                </a:solidFill>
                <a:latin typeface="Consolas" panose="020B0609020204030204" pitchFamily="49" charset="0"/>
                <a:cs typeface="Consolas" panose="020B0609020204030204" pitchFamily="49" charset="0"/>
              </a:rPr>
              <a:t>               </a:t>
            </a:r>
            <a:r>
              <a:rPr lang="en-GB" sz="2177" dirty="0">
                <a:solidFill>
                  <a:schemeClr val="tx1">
                    <a:lumMod val="25000"/>
                    <a:lumOff val="75000"/>
                  </a:schemeClr>
                </a:solidFill>
                <a:latin typeface="Consolas" panose="020B0609020204030204" pitchFamily="49" charset="0"/>
                <a:cs typeface="Consolas" panose="020B0609020204030204" pitchFamily="49" charset="0"/>
              </a:rPr>
              <a:t>   </a:t>
            </a:r>
            <a:r>
              <a:rPr lang="en-GB" sz="2177" dirty="0">
                <a:solidFill>
                  <a:schemeClr val="bg2"/>
                </a:solidFill>
                <a:latin typeface="Consolas" panose="020B0609020204030204" pitchFamily="49" charset="0"/>
                <a:cs typeface="Consolas" panose="020B0609020204030204" pitchFamily="49" charset="0"/>
              </a:rPr>
              <a:t>colour = “red”</a:t>
            </a:r>
          </a:p>
          <a:p>
            <a:pPr marL="0" indent="0">
              <a:lnSpc>
                <a:spcPct val="100000"/>
              </a:lnSpc>
              <a:buNone/>
            </a:pPr>
            <a:r>
              <a:rPr lang="en-GB" sz="2177" dirty="0">
                <a:solidFill>
                  <a:schemeClr val="accent2">
                    <a:lumMod val="60000"/>
                    <a:lumOff val="40000"/>
                  </a:schemeClr>
                </a:solidFill>
                <a:latin typeface="Consolas" panose="020B0609020204030204" pitchFamily="49" charset="0"/>
                <a:cs typeface="Consolas" panose="020B0609020204030204" pitchFamily="49" charset="0"/>
              </a:rPr>
              <a:t>                </a:t>
            </a:r>
            <a:r>
              <a:rPr lang="en-GB" sz="2177" dirty="0">
                <a:solidFill>
                  <a:schemeClr val="bg2"/>
                </a:solidFill>
                <a:latin typeface="Consolas" panose="020B0609020204030204" pitchFamily="49" charset="0"/>
                <a:cs typeface="Consolas" panose="020B0609020204030204" pitchFamily="49" charset="0"/>
              </a:rPr>
              <a:t>)</a:t>
            </a:r>
          </a:p>
          <a:p>
            <a:endParaRPr lang="en-GB" sz="1905" dirty="0">
              <a:solidFill>
                <a:schemeClr val="accent3"/>
              </a:solidFill>
              <a:latin typeface="Segoe UI Light" panose="020B0502040204020203" pitchFamily="34" charset="0"/>
            </a:endParaRP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50</a:t>
            </a:fld>
            <a:endParaRPr lang="en-US"/>
          </a:p>
        </p:txBody>
      </p:sp>
    </p:spTree>
    <p:extLst>
      <p:ext uri="{BB962C8B-B14F-4D97-AF65-F5344CB8AC3E}">
        <p14:creationId xmlns:p14="http://schemas.microsoft.com/office/powerpoint/2010/main" val="208143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latin typeface="Raleway" pitchFamily="50" charset="0"/>
                <a:ea typeface="Segoe UI Emoji" panose="020B0502040204020203" pitchFamily="34" charset="0"/>
              </a:rPr>
              <a:t>Important distinction</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a:ln>
            <a:noFill/>
          </a:ln>
        </p:spPr>
        <p:txBody>
          <a:bodyPr/>
          <a:lstStyle/>
          <a:p>
            <a:pPr marL="0" indent="0" algn="ctr">
              <a:buNone/>
            </a:pPr>
            <a:r>
              <a:rPr lang="en-GB" sz="2381" dirty="0">
                <a:latin typeface="Segoe UI Light" panose="020B0502040204020203" pitchFamily="34" charset="0"/>
              </a:rPr>
              <a:t>If you want a visual attribute to be applied across the whole plot, the argument goes </a:t>
            </a:r>
            <a:r>
              <a:rPr lang="en-GB" sz="2381" u="sng" dirty="0">
                <a:latin typeface="Segoe UI Light" panose="020B0502040204020203" pitchFamily="34" charset="0"/>
              </a:rPr>
              <a:t>outside</a:t>
            </a:r>
            <a:r>
              <a:rPr lang="en-GB" sz="2381" dirty="0">
                <a:latin typeface="Segoe UI Light" panose="020B0502040204020203" pitchFamily="34" charset="0"/>
              </a:rPr>
              <a:t> </a:t>
            </a:r>
            <a:r>
              <a:rPr lang="en-GB" sz="2381" dirty="0" err="1">
                <a:latin typeface="Consolas" panose="020B0609020204030204" pitchFamily="49" charset="0"/>
              </a:rPr>
              <a:t>aes</a:t>
            </a:r>
            <a:r>
              <a:rPr lang="en-GB" sz="2381" dirty="0">
                <a:latin typeface="Consolas" panose="020B0609020204030204" pitchFamily="49" charset="0"/>
              </a:rPr>
              <a:t>()</a:t>
            </a:r>
            <a:r>
              <a:rPr lang="en-GB" sz="2381" dirty="0">
                <a:latin typeface="Segoe UI Light" panose="020B0502040204020203" pitchFamily="34" charset="0"/>
                <a:cs typeface="Segoe UI Light" panose="020B0502040204020203" pitchFamily="34" charset="0"/>
              </a:rPr>
              <a:t> </a:t>
            </a:r>
            <a:endParaRPr lang="en-GB" sz="1905" b="1" dirty="0">
              <a:latin typeface="Segoe UI Light" panose="020B0502040204020203" pitchFamily="34" charset="0"/>
              <a:cs typeface="Segoe UI Light" panose="020B0502040204020203" pitchFamily="34" charset="0"/>
            </a:endParaRPr>
          </a:p>
          <a:p>
            <a:pPr marL="0" indent="0">
              <a:buNone/>
            </a:pPr>
            <a:r>
              <a:rPr lang="en-GB" sz="2177" dirty="0">
                <a:solidFill>
                  <a:schemeClr val="accent2">
                    <a:lumMod val="60000"/>
                    <a:lumOff val="40000"/>
                  </a:schemeClr>
                </a:solidFill>
                <a:latin typeface="Consolas" panose="020B0609020204030204" pitchFamily="49" charset="0"/>
                <a:cs typeface="Consolas" panose="020B0609020204030204" pitchFamily="49" charset="0"/>
              </a:rPr>
              <a:t>    </a:t>
            </a:r>
          </a:p>
          <a:p>
            <a:pPr marL="0" indent="0">
              <a:lnSpc>
                <a:spcPct val="100000"/>
              </a:lnSpc>
              <a:buNone/>
            </a:pPr>
            <a:r>
              <a:rPr lang="en-GB" sz="2177" dirty="0">
                <a:solidFill>
                  <a:schemeClr val="accent2">
                    <a:lumMod val="60000"/>
                    <a:lumOff val="40000"/>
                  </a:schemeClr>
                </a:solidFill>
                <a:latin typeface="Consolas" panose="020B0609020204030204" pitchFamily="49" charset="0"/>
                <a:cs typeface="Consolas" panose="020B0609020204030204" pitchFamily="49" charset="0"/>
              </a:rPr>
              <a:t>   </a:t>
            </a:r>
            <a:r>
              <a:rPr lang="en-GB" sz="2177" dirty="0" err="1">
                <a:solidFill>
                  <a:schemeClr val="bg2"/>
                </a:solidFill>
                <a:latin typeface="Consolas" panose="020B0609020204030204" pitchFamily="49" charset="0"/>
                <a:cs typeface="Consolas" panose="020B0609020204030204" pitchFamily="49" charset="0"/>
              </a:rPr>
              <a:t>ggplot</a:t>
            </a:r>
            <a:r>
              <a:rPr lang="en-GB" sz="2177" dirty="0">
                <a:solidFill>
                  <a:schemeClr val="bg2"/>
                </a:solidFill>
                <a:latin typeface="Consolas" panose="020B0609020204030204" pitchFamily="49" charset="0"/>
                <a:cs typeface="Consolas" panose="020B0609020204030204" pitchFamily="49" charset="0"/>
              </a:rPr>
              <a:t>(</a:t>
            </a:r>
            <a:r>
              <a:rPr lang="en-GB" sz="2177" dirty="0" err="1">
                <a:solidFill>
                  <a:schemeClr val="bg2"/>
                </a:solidFill>
                <a:latin typeface="Consolas" panose="020B0609020204030204" pitchFamily="49" charset="0"/>
                <a:cs typeface="Consolas" panose="020B0609020204030204" pitchFamily="49" charset="0"/>
              </a:rPr>
              <a:t>capacity_ae</a:t>
            </a:r>
            <a:r>
              <a:rPr lang="en-GB" sz="2177" dirty="0">
                <a:solidFill>
                  <a:schemeClr val="bg2"/>
                </a:solidFill>
                <a:latin typeface="Consolas" panose="020B0609020204030204" pitchFamily="49" charset="0"/>
                <a:cs typeface="Consolas" panose="020B0609020204030204" pitchFamily="49" charset="0"/>
              </a:rPr>
              <a:t>) +</a:t>
            </a:r>
          </a:p>
          <a:p>
            <a:pPr marL="0" indent="0">
              <a:lnSpc>
                <a:spcPct val="100000"/>
              </a:lnSpc>
              <a:buNone/>
            </a:pPr>
            <a:r>
              <a:rPr lang="en-GB" sz="2177" dirty="0">
                <a:solidFill>
                  <a:schemeClr val="bg2"/>
                </a:solidFill>
                <a:latin typeface="Consolas" panose="020B0609020204030204" pitchFamily="49" charset="0"/>
                <a:cs typeface="Consolas" panose="020B0609020204030204" pitchFamily="49" charset="0"/>
              </a:rPr>
              <a:t>       </a:t>
            </a:r>
            <a:r>
              <a:rPr lang="en-GB" sz="2177" dirty="0" err="1">
                <a:solidFill>
                  <a:schemeClr val="bg2"/>
                </a:solidFill>
                <a:latin typeface="Consolas" panose="020B0609020204030204" pitchFamily="49" charset="0"/>
                <a:cs typeface="Consolas" panose="020B0609020204030204" pitchFamily="49" charset="0"/>
              </a:rPr>
              <a:t>geom_point</a:t>
            </a:r>
            <a:r>
              <a:rPr lang="en-GB" sz="2177" dirty="0">
                <a:solidFill>
                  <a:schemeClr val="bg2"/>
                </a:solidFill>
                <a:latin typeface="Consolas" panose="020B0609020204030204" pitchFamily="49" charset="0"/>
                <a:cs typeface="Consolas" panose="020B0609020204030204" pitchFamily="49" charset="0"/>
              </a:rPr>
              <a:t>(</a:t>
            </a:r>
          </a:p>
          <a:p>
            <a:pPr marL="0" indent="0">
              <a:lnSpc>
                <a:spcPct val="100000"/>
              </a:lnSpc>
              <a:buNone/>
            </a:pPr>
            <a:r>
              <a:rPr lang="en-GB" sz="2177" dirty="0">
                <a:solidFill>
                  <a:schemeClr val="bg2"/>
                </a:solidFill>
                <a:latin typeface="Consolas" panose="020B0609020204030204" pitchFamily="49" charset="0"/>
                <a:cs typeface="Consolas" panose="020B0609020204030204" pitchFamily="49" charset="0"/>
              </a:rPr>
              <a:t>                  </a:t>
            </a:r>
            <a:r>
              <a:rPr lang="en-GB" sz="2177" dirty="0" err="1">
                <a:solidFill>
                  <a:schemeClr val="bg2"/>
                </a:solidFill>
                <a:latin typeface="Consolas" panose="020B0609020204030204" pitchFamily="49" charset="0"/>
                <a:cs typeface="Consolas" panose="020B0609020204030204" pitchFamily="49" charset="0"/>
              </a:rPr>
              <a:t>aes</a:t>
            </a:r>
            <a:r>
              <a:rPr lang="en-GB" sz="2177" dirty="0">
                <a:solidFill>
                  <a:schemeClr val="bg2"/>
                </a:solidFill>
                <a:latin typeface="Consolas" panose="020B0609020204030204" pitchFamily="49" charset="0"/>
                <a:cs typeface="Consolas" panose="020B0609020204030204" pitchFamily="49" charset="0"/>
              </a:rPr>
              <a:t>(</a:t>
            </a:r>
            <a:r>
              <a:rPr lang="en-GB" sz="2177" dirty="0" err="1">
                <a:solidFill>
                  <a:schemeClr val="bg2"/>
                </a:solidFill>
                <a:latin typeface="Consolas" panose="020B0609020204030204" pitchFamily="49" charset="0"/>
                <a:cs typeface="Consolas" panose="020B0609020204030204" pitchFamily="49" charset="0"/>
              </a:rPr>
              <a:t>dcubicles</a:t>
            </a:r>
            <a:r>
              <a:rPr lang="en-GB" sz="2177" dirty="0">
                <a:solidFill>
                  <a:schemeClr val="bg2"/>
                </a:solidFill>
                <a:latin typeface="Consolas" panose="020B0609020204030204" pitchFamily="49" charset="0"/>
                <a:cs typeface="Consolas" panose="020B0609020204030204" pitchFamily="49" charset="0"/>
              </a:rPr>
              <a:t>, </a:t>
            </a:r>
            <a:r>
              <a:rPr lang="en-GB" sz="2177" dirty="0" err="1">
                <a:solidFill>
                  <a:schemeClr val="bg2"/>
                </a:solidFill>
                <a:latin typeface="Consolas" panose="020B0609020204030204" pitchFamily="49" charset="0"/>
                <a:cs typeface="Consolas" panose="020B0609020204030204" pitchFamily="49" charset="0"/>
              </a:rPr>
              <a:t>dwait</a:t>
            </a:r>
            <a:r>
              <a:rPr lang="en-GB" sz="2177" dirty="0">
                <a:solidFill>
                  <a:schemeClr val="bg2"/>
                </a:solidFill>
                <a:latin typeface="Consolas" panose="020B0609020204030204" pitchFamily="49" charset="0"/>
                <a:cs typeface="Consolas" panose="020B0609020204030204" pitchFamily="49" charset="0"/>
              </a:rPr>
              <a:t>),</a:t>
            </a:r>
          </a:p>
          <a:p>
            <a:pPr marL="0" indent="0">
              <a:lnSpc>
                <a:spcPct val="100000"/>
              </a:lnSpc>
              <a:buNone/>
            </a:pPr>
            <a:r>
              <a:rPr lang="en-GB" sz="2177" dirty="0">
                <a:solidFill>
                  <a:schemeClr val="bg2"/>
                </a:solidFill>
                <a:latin typeface="Consolas" panose="020B0609020204030204" pitchFamily="49" charset="0"/>
                <a:cs typeface="Consolas" panose="020B0609020204030204" pitchFamily="49" charset="0"/>
              </a:rPr>
              <a:t>                  </a:t>
            </a:r>
            <a:r>
              <a:rPr lang="en-GB" sz="2177" b="1" dirty="0">
                <a:solidFill>
                  <a:schemeClr val="accent1"/>
                </a:solidFill>
                <a:latin typeface="Consolas" panose="020B0609020204030204" pitchFamily="49" charset="0"/>
                <a:cs typeface="Consolas" panose="020B0609020204030204" pitchFamily="49" charset="0"/>
              </a:rPr>
              <a:t>size = 4</a:t>
            </a:r>
          </a:p>
          <a:p>
            <a:pPr marL="0" indent="0">
              <a:lnSpc>
                <a:spcPct val="100000"/>
              </a:lnSpc>
              <a:buNone/>
            </a:pPr>
            <a:r>
              <a:rPr lang="en-GB" sz="2177" dirty="0">
                <a:solidFill>
                  <a:schemeClr val="accent2">
                    <a:lumMod val="60000"/>
                    <a:lumOff val="40000"/>
                  </a:schemeClr>
                </a:solidFill>
                <a:latin typeface="Consolas" panose="020B0609020204030204" pitchFamily="49" charset="0"/>
                <a:cs typeface="Consolas" panose="020B0609020204030204" pitchFamily="49" charset="0"/>
              </a:rPr>
              <a:t>                  </a:t>
            </a:r>
            <a:r>
              <a:rPr lang="en-GB" sz="2177" dirty="0">
                <a:solidFill>
                  <a:schemeClr val="bg2"/>
                </a:solidFill>
                <a:latin typeface="Consolas" panose="020B0609020204030204" pitchFamily="49" charset="0"/>
                <a:cs typeface="Consolas" panose="020B0609020204030204" pitchFamily="49" charset="0"/>
              </a:rPr>
              <a:t>)</a:t>
            </a:r>
          </a:p>
          <a:p>
            <a:endParaRPr lang="en-GB" sz="1905" dirty="0">
              <a:solidFill>
                <a:schemeClr val="accent3"/>
              </a:solidFill>
              <a:latin typeface="Segoe UI Light" panose="020B0502040204020203" pitchFamily="34" charset="0"/>
            </a:endParaRP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51</a:t>
            </a:fld>
            <a:endParaRPr lang="en-US"/>
          </a:p>
        </p:txBody>
      </p:sp>
    </p:spTree>
    <p:extLst>
      <p:ext uri="{BB962C8B-B14F-4D97-AF65-F5344CB8AC3E}">
        <p14:creationId xmlns:p14="http://schemas.microsoft.com/office/powerpoint/2010/main" val="9160366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latin typeface="Raleway" pitchFamily="50" charset="0"/>
                <a:ea typeface="Segoe UI Emoji" panose="020B0502040204020203" pitchFamily="34" charset="0"/>
              </a:rPr>
              <a:t>Small multiples</a:t>
            </a:r>
            <a:endParaRPr lang="en-GB" sz="3673" b="0" dirty="0">
              <a:latin typeface="Consolas" panose="020B0609020204030204" pitchFamily="49" charset="0"/>
              <a:ea typeface="Segoe UI Emoji" panose="020B0502040204020203" pitchFamily="34" charset="0"/>
              <a:cs typeface="Consolas" panose="020B0609020204030204" pitchFamily="49" charset="0"/>
            </a:endParaRP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095629" y="1389167"/>
            <a:ext cx="6952742" cy="3386509"/>
          </a:xfrm>
        </p:spPr>
        <p:txBody>
          <a:bodyPr/>
          <a:lstStyle/>
          <a:p>
            <a:pPr marL="0" indent="0" algn="ctr">
              <a:buNone/>
            </a:pPr>
            <a:r>
              <a:rPr lang="en-GB" sz="2381" dirty="0">
                <a:latin typeface="Segoe UI Light" panose="020B0502040204020203" pitchFamily="34" charset="0"/>
              </a:rPr>
              <a:t>Another way to visualise the relationship between multiple variables is with a </a:t>
            </a:r>
            <a:r>
              <a:rPr lang="en-GB" sz="2381" dirty="0" err="1">
                <a:solidFill>
                  <a:schemeClr val="accent1"/>
                </a:solidFill>
                <a:latin typeface="Consolas" panose="020B0609020204030204" pitchFamily="49" charset="0"/>
                <a:cs typeface="Consolas" panose="020B0609020204030204" pitchFamily="49" charset="0"/>
              </a:rPr>
              <a:t>facet_wrap</a:t>
            </a:r>
            <a:r>
              <a:rPr lang="en-GB" sz="2381" dirty="0">
                <a:solidFill>
                  <a:schemeClr val="accent1"/>
                </a:solidFill>
                <a:latin typeface="Consolas" panose="020B0609020204030204" pitchFamily="49" charset="0"/>
                <a:cs typeface="Consolas" panose="020B0609020204030204" pitchFamily="49" charset="0"/>
              </a:rPr>
              <a:t>()</a:t>
            </a:r>
            <a:r>
              <a:rPr lang="en-GB" sz="2381" dirty="0">
                <a:solidFill>
                  <a:schemeClr val="accent1"/>
                </a:solidFill>
                <a:latin typeface="Segoe UI Light" panose="020B0502040204020203" pitchFamily="34" charset="0"/>
              </a:rPr>
              <a:t> </a:t>
            </a:r>
            <a:r>
              <a:rPr lang="en-GB" sz="2381" dirty="0">
                <a:latin typeface="Segoe UI Light" panose="020B0502040204020203" pitchFamily="34" charset="0"/>
              </a:rPr>
              <a:t>layer:</a:t>
            </a:r>
          </a:p>
          <a:p>
            <a:endParaRPr lang="en-GB" sz="2177" b="1" dirty="0">
              <a:latin typeface="Consolas" panose="020B0609020204030204" pitchFamily="49" charset="0"/>
              <a:cs typeface="Consolas" panose="020B0609020204030204" pitchFamily="49" charset="0"/>
            </a:endParaRPr>
          </a:p>
          <a:p>
            <a:pPr marL="552728" indent="0">
              <a:buNone/>
            </a:pPr>
            <a:r>
              <a:rPr lang="en-GB" sz="2177" dirty="0" err="1">
                <a:solidFill>
                  <a:schemeClr val="tx1">
                    <a:lumMod val="25000"/>
                    <a:lumOff val="75000"/>
                  </a:schemeClr>
                </a:solidFill>
                <a:latin typeface="Consolas" panose="020B0609020204030204" pitchFamily="49" charset="0"/>
                <a:cs typeface="Consolas" panose="020B0609020204030204" pitchFamily="49" charset="0"/>
              </a:rPr>
              <a:t>ggplot</a:t>
            </a:r>
            <a:r>
              <a:rPr lang="en-GB" sz="2177" dirty="0">
                <a:solidFill>
                  <a:schemeClr val="tx1">
                    <a:lumMod val="25000"/>
                    <a:lumOff val="75000"/>
                  </a:schemeClr>
                </a:solidFill>
                <a:latin typeface="Consolas" panose="020B0609020204030204" pitchFamily="49" charset="0"/>
                <a:cs typeface="Consolas" panose="020B0609020204030204" pitchFamily="49" charset="0"/>
              </a:rPr>
              <a:t>(</a:t>
            </a:r>
            <a:r>
              <a:rPr lang="en-GB" sz="2177" dirty="0" err="1">
                <a:solidFill>
                  <a:schemeClr val="tx1">
                    <a:lumMod val="25000"/>
                    <a:lumOff val="75000"/>
                  </a:schemeClr>
                </a:solidFill>
                <a:latin typeface="Consolas" panose="020B0609020204030204" pitchFamily="49" charset="0"/>
                <a:cs typeface="Consolas" panose="020B0609020204030204" pitchFamily="49" charset="0"/>
              </a:rPr>
              <a:t>capacity_ae</a:t>
            </a:r>
            <a:r>
              <a:rPr lang="en-GB" sz="2177" dirty="0">
                <a:solidFill>
                  <a:schemeClr val="tx1">
                    <a:lumMod val="25000"/>
                    <a:lumOff val="75000"/>
                  </a:schemeClr>
                </a:solidFill>
                <a:latin typeface="Consolas" panose="020B0609020204030204" pitchFamily="49" charset="0"/>
                <a:cs typeface="Consolas" panose="020B0609020204030204" pitchFamily="49" charset="0"/>
              </a:rPr>
              <a:t>) + </a:t>
            </a:r>
          </a:p>
          <a:p>
            <a:pPr marL="552728" indent="0">
              <a:buNone/>
            </a:pPr>
            <a:r>
              <a:rPr lang="en-GB" sz="2177" dirty="0">
                <a:solidFill>
                  <a:schemeClr val="tx1">
                    <a:lumMod val="25000"/>
                    <a:lumOff val="75000"/>
                  </a:schemeClr>
                </a:solidFill>
                <a:latin typeface="Consolas" panose="020B0609020204030204" pitchFamily="49" charset="0"/>
                <a:cs typeface="Consolas" panose="020B0609020204030204" pitchFamily="49" charset="0"/>
              </a:rPr>
              <a:t>  </a:t>
            </a:r>
            <a:r>
              <a:rPr lang="en-GB" sz="2177" dirty="0" err="1">
                <a:solidFill>
                  <a:schemeClr val="tx1">
                    <a:lumMod val="25000"/>
                    <a:lumOff val="75000"/>
                  </a:schemeClr>
                </a:solidFill>
                <a:latin typeface="Consolas" panose="020B0609020204030204" pitchFamily="49" charset="0"/>
                <a:cs typeface="Consolas" panose="020B0609020204030204" pitchFamily="49" charset="0"/>
              </a:rPr>
              <a:t>geom_point</a:t>
            </a:r>
            <a:r>
              <a:rPr lang="en-GB" sz="2177" dirty="0">
                <a:solidFill>
                  <a:schemeClr val="tx1">
                    <a:lumMod val="25000"/>
                    <a:lumOff val="75000"/>
                  </a:schemeClr>
                </a:solidFill>
                <a:latin typeface="Consolas" panose="020B0609020204030204" pitchFamily="49" charset="0"/>
                <a:cs typeface="Consolas" panose="020B0609020204030204" pitchFamily="49" charset="0"/>
              </a:rPr>
              <a:t>(</a:t>
            </a:r>
            <a:r>
              <a:rPr lang="en-GB" sz="2177" dirty="0" err="1">
                <a:solidFill>
                  <a:schemeClr val="tx1">
                    <a:lumMod val="25000"/>
                    <a:lumOff val="75000"/>
                  </a:schemeClr>
                </a:solidFill>
                <a:latin typeface="Consolas" panose="020B0609020204030204" pitchFamily="49" charset="0"/>
                <a:cs typeface="Consolas" panose="020B0609020204030204" pitchFamily="49" charset="0"/>
              </a:rPr>
              <a:t>aes</a:t>
            </a:r>
            <a:r>
              <a:rPr lang="en-GB" sz="2177" dirty="0">
                <a:solidFill>
                  <a:schemeClr val="tx1">
                    <a:lumMod val="25000"/>
                    <a:lumOff val="75000"/>
                  </a:schemeClr>
                </a:solidFill>
                <a:latin typeface="Consolas" panose="020B0609020204030204" pitchFamily="49" charset="0"/>
                <a:cs typeface="Consolas" panose="020B0609020204030204" pitchFamily="49" charset="0"/>
              </a:rPr>
              <a:t>(</a:t>
            </a:r>
            <a:r>
              <a:rPr lang="en-GB" sz="2177" dirty="0" err="1">
                <a:solidFill>
                  <a:schemeClr val="tx1">
                    <a:lumMod val="25000"/>
                    <a:lumOff val="75000"/>
                  </a:schemeClr>
                </a:solidFill>
                <a:latin typeface="Consolas" panose="020B0609020204030204" pitchFamily="49" charset="0"/>
                <a:cs typeface="Consolas" panose="020B0609020204030204" pitchFamily="49" charset="0"/>
              </a:rPr>
              <a:t>dcubicles</a:t>
            </a:r>
            <a:r>
              <a:rPr lang="en-GB" sz="2177" dirty="0">
                <a:solidFill>
                  <a:schemeClr val="tx1">
                    <a:lumMod val="25000"/>
                    <a:lumOff val="75000"/>
                  </a:schemeClr>
                </a:solidFill>
                <a:latin typeface="Consolas" panose="020B0609020204030204" pitchFamily="49" charset="0"/>
                <a:cs typeface="Consolas" panose="020B0609020204030204" pitchFamily="49" charset="0"/>
              </a:rPr>
              <a:t>, </a:t>
            </a:r>
            <a:r>
              <a:rPr lang="en-GB" sz="2177" dirty="0" err="1">
                <a:solidFill>
                  <a:schemeClr val="tx1">
                    <a:lumMod val="25000"/>
                    <a:lumOff val="75000"/>
                  </a:schemeClr>
                </a:solidFill>
                <a:latin typeface="Consolas" panose="020B0609020204030204" pitchFamily="49" charset="0"/>
                <a:cs typeface="Consolas" panose="020B0609020204030204" pitchFamily="49" charset="0"/>
              </a:rPr>
              <a:t>dwait</a:t>
            </a:r>
            <a:r>
              <a:rPr lang="en-GB" sz="2177" dirty="0">
                <a:solidFill>
                  <a:schemeClr val="tx1">
                    <a:lumMod val="25000"/>
                    <a:lumOff val="75000"/>
                  </a:schemeClr>
                </a:solidFill>
                <a:latin typeface="Consolas" panose="020B0609020204030204" pitchFamily="49" charset="0"/>
                <a:cs typeface="Consolas" panose="020B0609020204030204" pitchFamily="49" charset="0"/>
              </a:rPr>
              <a:t>)) + </a:t>
            </a:r>
          </a:p>
          <a:p>
            <a:pPr marL="552728" indent="0">
              <a:buNone/>
            </a:pPr>
            <a:r>
              <a:rPr lang="en-GB" sz="2177" dirty="0">
                <a:solidFill>
                  <a:schemeClr val="tx1">
                    <a:lumMod val="25000"/>
                    <a:lumOff val="75000"/>
                  </a:schemeClr>
                </a:solidFill>
                <a:latin typeface="Consolas" panose="020B0609020204030204" pitchFamily="49" charset="0"/>
                <a:cs typeface="Consolas" panose="020B0609020204030204" pitchFamily="49" charset="0"/>
              </a:rPr>
              <a:t>  </a:t>
            </a:r>
            <a:r>
              <a:rPr lang="en-GB" sz="2177" dirty="0" err="1">
                <a:solidFill>
                  <a:schemeClr val="accent1"/>
                </a:solidFill>
                <a:latin typeface="Consolas" panose="020B0609020204030204" pitchFamily="49" charset="0"/>
                <a:cs typeface="Consolas" panose="020B0609020204030204" pitchFamily="49" charset="0"/>
              </a:rPr>
              <a:t>facet_wrap</a:t>
            </a:r>
            <a:r>
              <a:rPr lang="en-GB" sz="2177" dirty="0">
                <a:solidFill>
                  <a:schemeClr val="accent1"/>
                </a:solidFill>
                <a:latin typeface="Consolas" panose="020B0609020204030204" pitchFamily="49" charset="0"/>
                <a:cs typeface="Consolas" panose="020B0609020204030204" pitchFamily="49" charset="0"/>
              </a:rPr>
              <a:t>(vars(</a:t>
            </a:r>
            <a:r>
              <a:rPr lang="en-GB" sz="2177" dirty="0" err="1">
                <a:solidFill>
                  <a:schemeClr val="accent1"/>
                </a:solidFill>
                <a:latin typeface="Consolas" panose="020B0609020204030204" pitchFamily="49" charset="0"/>
                <a:cs typeface="Consolas" panose="020B0609020204030204" pitchFamily="49" charset="0"/>
              </a:rPr>
              <a:t>staff_increase</a:t>
            </a:r>
            <a:r>
              <a:rPr lang="en-GB" sz="2177" dirty="0">
                <a:solidFill>
                  <a:schemeClr val="accent1"/>
                </a:solidFill>
                <a:latin typeface="Consolas" panose="020B0609020204030204" pitchFamily="49" charset="0"/>
                <a:cs typeface="Consolas" panose="020B0609020204030204" pitchFamily="49" charset="0"/>
              </a:rPr>
              <a:t>))</a:t>
            </a:r>
          </a:p>
          <a:p>
            <a:endParaRPr lang="en-GB" b="1" dirty="0">
              <a:latin typeface="Segoe UI Light" panose="020B0502040204020203" pitchFamily="34" charset="0"/>
            </a:endParaRPr>
          </a:p>
          <a:p>
            <a:endParaRPr lang="en-GB" sz="1905" dirty="0">
              <a:solidFill>
                <a:schemeClr val="accent3"/>
              </a:solidFill>
              <a:latin typeface="Segoe UI Light" panose="020B0502040204020203" pitchFamily="34" charset="0"/>
            </a:endParaRP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52</a:t>
            </a:fld>
            <a:endParaRPr lang="en-US"/>
          </a:p>
        </p:txBody>
      </p:sp>
      <p:sp>
        <p:nvSpPr>
          <p:cNvPr id="7" name="Rectangle 6">
            <a:extLst>
              <a:ext uri="{FF2B5EF4-FFF2-40B4-BE49-F238E27FC236}">
                <a16:creationId xmlns:a16="http://schemas.microsoft.com/office/drawing/2014/main" id="{DC1BFD0B-A484-4A84-969D-45B6B9BBAF57}"/>
              </a:ext>
            </a:extLst>
          </p:cNvPr>
          <p:cNvSpPr/>
          <p:nvPr/>
        </p:nvSpPr>
        <p:spPr>
          <a:xfrm>
            <a:off x="6593318" y="2626574"/>
            <a:ext cx="1455053" cy="720197"/>
          </a:xfrm>
          <a:prstGeom prst="rect">
            <a:avLst/>
          </a:prstGeom>
        </p:spPr>
        <p:txBody>
          <a:bodyPr wrap="square">
            <a:spAutoFit/>
          </a:bodyPr>
          <a:lstStyle/>
          <a:p>
            <a:pPr algn="ctr"/>
            <a:r>
              <a:rPr lang="en-GB" sz="1360" dirty="0">
                <a:solidFill>
                  <a:schemeClr val="accent1"/>
                </a:solidFill>
                <a:latin typeface="Segoe Print" panose="02000600000000000000" pitchFamily="2" charset="0"/>
                <a:ea typeface="Segoe UI Emoji" panose="020B0502040204020203" pitchFamily="34" charset="0"/>
              </a:rPr>
              <a:t>1. Set up our basic 2-D graphic</a:t>
            </a:r>
          </a:p>
        </p:txBody>
      </p:sp>
      <p:cxnSp>
        <p:nvCxnSpPr>
          <p:cNvPr id="13" name="Straight Arrow Connector 12">
            <a:extLst>
              <a:ext uri="{FF2B5EF4-FFF2-40B4-BE49-F238E27FC236}">
                <a16:creationId xmlns:a16="http://schemas.microsoft.com/office/drawing/2014/main" id="{D385FB54-DFCF-44F4-AB5A-552B8B279B6A}"/>
              </a:ext>
            </a:extLst>
          </p:cNvPr>
          <p:cNvCxnSpPr>
            <a:cxnSpLocks/>
          </p:cNvCxnSpPr>
          <p:nvPr/>
        </p:nvCxnSpPr>
        <p:spPr>
          <a:xfrm flipH="1">
            <a:off x="5352757" y="2799606"/>
            <a:ext cx="1235000" cy="291814"/>
          </a:xfrm>
          <a:prstGeom prst="straightConnector1">
            <a:avLst/>
          </a:prstGeom>
          <a:ln w="12700" cap="sq">
            <a:solidFill>
              <a:schemeClr val="bg2"/>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4770169-4254-4EB4-8E04-73583AB3B2D1}"/>
              </a:ext>
            </a:extLst>
          </p:cNvPr>
          <p:cNvCxnSpPr>
            <a:cxnSpLocks/>
          </p:cNvCxnSpPr>
          <p:nvPr/>
        </p:nvCxnSpPr>
        <p:spPr>
          <a:xfrm flipH="1">
            <a:off x="6236930" y="3091420"/>
            <a:ext cx="494370" cy="255351"/>
          </a:xfrm>
          <a:prstGeom prst="straightConnector1">
            <a:avLst/>
          </a:prstGeom>
          <a:ln w="12700" cap="sq">
            <a:solidFill>
              <a:schemeClr val="bg2"/>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34E9AC22-550B-4060-8805-02490A0301F2}"/>
              </a:ext>
            </a:extLst>
          </p:cNvPr>
          <p:cNvSpPr/>
          <p:nvPr/>
        </p:nvSpPr>
        <p:spPr>
          <a:xfrm>
            <a:off x="4450818" y="4466024"/>
            <a:ext cx="2765789" cy="720197"/>
          </a:xfrm>
          <a:prstGeom prst="rect">
            <a:avLst/>
          </a:prstGeom>
        </p:spPr>
        <p:txBody>
          <a:bodyPr wrap="square">
            <a:spAutoFit/>
          </a:bodyPr>
          <a:lstStyle/>
          <a:p>
            <a:pPr algn="ctr"/>
            <a:r>
              <a:rPr lang="en-GB" sz="1360" dirty="0">
                <a:solidFill>
                  <a:schemeClr val="accent1"/>
                </a:solidFill>
                <a:latin typeface="Segoe Print" panose="02000600000000000000" pitchFamily="2" charset="0"/>
                <a:ea typeface="Segoe UI Emoji" panose="020B0502040204020203" pitchFamily="34" charset="0"/>
              </a:rPr>
              <a:t>2. Then, tell </a:t>
            </a:r>
            <a:r>
              <a:rPr lang="en-GB" sz="1360" b="1" dirty="0" err="1">
                <a:solidFill>
                  <a:schemeClr val="accent1"/>
                </a:solidFill>
                <a:latin typeface="Consolas" panose="020B0609020204030204" pitchFamily="49" charset="0"/>
                <a:ea typeface="Segoe UI Emoji" panose="020B0502040204020203" pitchFamily="34" charset="0"/>
              </a:rPr>
              <a:t>facet_wrap</a:t>
            </a:r>
            <a:r>
              <a:rPr lang="en-GB" sz="1360" dirty="0">
                <a:solidFill>
                  <a:schemeClr val="accent1"/>
                </a:solidFill>
                <a:latin typeface="Segoe Print" panose="02000600000000000000" pitchFamily="2" charset="0"/>
                <a:ea typeface="Segoe UI Emoji" panose="020B0502040204020203" pitchFamily="34" charset="0"/>
              </a:rPr>
              <a:t> you want a panel for each category of “staff increase”</a:t>
            </a:r>
          </a:p>
        </p:txBody>
      </p:sp>
      <p:cxnSp>
        <p:nvCxnSpPr>
          <p:cNvPr id="20" name="Straight Arrow Connector 19">
            <a:extLst>
              <a:ext uri="{FF2B5EF4-FFF2-40B4-BE49-F238E27FC236}">
                <a16:creationId xmlns:a16="http://schemas.microsoft.com/office/drawing/2014/main" id="{37974CDF-28AD-4AC1-AB8D-10FAE18605CF}"/>
              </a:ext>
            </a:extLst>
          </p:cNvPr>
          <p:cNvCxnSpPr>
            <a:cxnSpLocks/>
          </p:cNvCxnSpPr>
          <p:nvPr/>
        </p:nvCxnSpPr>
        <p:spPr>
          <a:xfrm flipV="1">
            <a:off x="5186516" y="4213274"/>
            <a:ext cx="166241" cy="293761"/>
          </a:xfrm>
          <a:prstGeom prst="straightConnector1">
            <a:avLst/>
          </a:prstGeom>
          <a:ln w="12700" cap="sq">
            <a:solidFill>
              <a:schemeClr val="bg2"/>
            </a:solidFill>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393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solidFill>
                  <a:schemeClr val="tx1"/>
                </a:solidFill>
                <a:latin typeface="Raleway" pitchFamily="50" charset="0"/>
                <a:ea typeface="Segoe UI Emoji" panose="020B0502040204020203" pitchFamily="34" charset="0"/>
              </a:rPr>
              <a:t>Small multiples</a:t>
            </a:r>
            <a:endParaRPr lang="en-GB" sz="3673" b="0" dirty="0">
              <a:solidFill>
                <a:schemeClr val="tx1"/>
              </a:solidFill>
              <a:latin typeface="Consolas" panose="020B0609020204030204" pitchFamily="49" charset="0"/>
              <a:ea typeface="Segoe UI Emoji" panose="020B0502040204020203" pitchFamily="34" charset="0"/>
              <a:cs typeface="Consolas" panose="020B0609020204030204" pitchFamily="49" charset="0"/>
            </a:endParaRP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095629" y="1389167"/>
            <a:ext cx="6952742" cy="3386509"/>
          </a:xfrm>
        </p:spPr>
        <p:txBody>
          <a:bodyPr/>
          <a:lstStyle/>
          <a:p>
            <a:pPr marL="0" indent="0" algn="ctr">
              <a:buNone/>
            </a:pPr>
            <a:r>
              <a:rPr lang="en-GB" sz="2449" dirty="0">
                <a:latin typeface="Segoe UI Light" panose="020B0502040204020203" pitchFamily="34" charset="0"/>
              </a:rPr>
              <a:t>Another way to visualise multiple variables simultaneously is with a </a:t>
            </a:r>
            <a:r>
              <a:rPr lang="en-GB" sz="2449" dirty="0" err="1">
                <a:solidFill>
                  <a:schemeClr val="accent1"/>
                </a:solidFill>
                <a:latin typeface="Consolas" panose="020B0609020204030204" pitchFamily="49" charset="0"/>
                <a:cs typeface="Consolas" panose="020B0609020204030204" pitchFamily="49" charset="0"/>
              </a:rPr>
              <a:t>facet_wrap</a:t>
            </a:r>
            <a:r>
              <a:rPr lang="en-GB" sz="2449" dirty="0">
                <a:solidFill>
                  <a:schemeClr val="accent1"/>
                </a:solidFill>
                <a:latin typeface="Consolas" panose="020B0609020204030204" pitchFamily="49" charset="0"/>
                <a:cs typeface="Consolas" panose="020B0609020204030204" pitchFamily="49" charset="0"/>
              </a:rPr>
              <a:t>()</a:t>
            </a:r>
            <a:r>
              <a:rPr lang="en-GB" sz="2449" dirty="0">
                <a:solidFill>
                  <a:schemeClr val="accent1"/>
                </a:solidFill>
                <a:latin typeface="Segoe UI Light" panose="020B0502040204020203" pitchFamily="34" charset="0"/>
              </a:rPr>
              <a:t> </a:t>
            </a:r>
            <a:r>
              <a:rPr lang="en-GB" sz="2449" dirty="0">
                <a:latin typeface="Segoe UI Light" panose="020B0502040204020203" pitchFamily="34" charset="0"/>
              </a:rPr>
              <a:t>layer:</a:t>
            </a:r>
          </a:p>
          <a:p>
            <a:pPr marL="732116"/>
            <a:endParaRPr lang="en-GB" sz="2177" b="1" dirty="0">
              <a:latin typeface="Consolas" panose="020B0609020204030204" pitchFamily="49" charset="0"/>
              <a:cs typeface="Consolas" panose="020B0609020204030204" pitchFamily="49" charset="0"/>
            </a:endParaRPr>
          </a:p>
          <a:p>
            <a:pPr marL="305450" indent="0">
              <a:buNone/>
            </a:pPr>
            <a:r>
              <a:rPr lang="en-GB" sz="2449" dirty="0" err="1">
                <a:solidFill>
                  <a:schemeClr val="tx1">
                    <a:lumMod val="25000"/>
                    <a:lumOff val="75000"/>
                  </a:schemeClr>
                </a:solidFill>
                <a:latin typeface="Consolas" panose="020B0609020204030204" pitchFamily="49" charset="0"/>
                <a:cs typeface="Consolas" panose="020B0609020204030204" pitchFamily="49" charset="0"/>
              </a:rPr>
              <a:t>ggplot</a:t>
            </a:r>
            <a:r>
              <a:rPr lang="en-GB" sz="2449" dirty="0">
                <a:solidFill>
                  <a:schemeClr val="tx1">
                    <a:lumMod val="25000"/>
                    <a:lumOff val="75000"/>
                  </a:schemeClr>
                </a:solidFill>
                <a:latin typeface="Consolas" panose="020B0609020204030204" pitchFamily="49" charset="0"/>
                <a:cs typeface="Consolas" panose="020B0609020204030204" pitchFamily="49" charset="0"/>
              </a:rPr>
              <a:t>(</a:t>
            </a:r>
            <a:r>
              <a:rPr lang="en-GB" sz="2449" dirty="0" err="1">
                <a:solidFill>
                  <a:schemeClr val="tx1">
                    <a:lumMod val="25000"/>
                    <a:lumOff val="75000"/>
                  </a:schemeClr>
                </a:solidFill>
                <a:latin typeface="Consolas" panose="020B0609020204030204" pitchFamily="49" charset="0"/>
                <a:cs typeface="Consolas" panose="020B0609020204030204" pitchFamily="49" charset="0"/>
              </a:rPr>
              <a:t>capacity_ae</a:t>
            </a:r>
            <a:r>
              <a:rPr lang="en-GB" sz="2449" dirty="0">
                <a:solidFill>
                  <a:schemeClr val="tx1">
                    <a:lumMod val="25000"/>
                    <a:lumOff val="75000"/>
                  </a:schemeClr>
                </a:solidFill>
                <a:latin typeface="Consolas" panose="020B0609020204030204" pitchFamily="49" charset="0"/>
                <a:cs typeface="Consolas" panose="020B0609020204030204" pitchFamily="49" charset="0"/>
              </a:rPr>
              <a:t>) + </a:t>
            </a:r>
          </a:p>
          <a:p>
            <a:pPr marL="305450" indent="0">
              <a:buNone/>
            </a:pPr>
            <a:r>
              <a:rPr lang="en-GB" sz="2449" dirty="0">
                <a:solidFill>
                  <a:schemeClr val="tx1">
                    <a:lumMod val="25000"/>
                    <a:lumOff val="75000"/>
                  </a:schemeClr>
                </a:solidFill>
                <a:latin typeface="Consolas" panose="020B0609020204030204" pitchFamily="49" charset="0"/>
                <a:cs typeface="Consolas" panose="020B0609020204030204" pitchFamily="49" charset="0"/>
              </a:rPr>
              <a:t>  </a:t>
            </a:r>
            <a:r>
              <a:rPr lang="en-GB" sz="2449" dirty="0" err="1">
                <a:solidFill>
                  <a:schemeClr val="tx1">
                    <a:lumMod val="25000"/>
                    <a:lumOff val="75000"/>
                  </a:schemeClr>
                </a:solidFill>
                <a:latin typeface="Consolas" panose="020B0609020204030204" pitchFamily="49" charset="0"/>
                <a:cs typeface="Consolas" panose="020B0609020204030204" pitchFamily="49" charset="0"/>
              </a:rPr>
              <a:t>geom_point</a:t>
            </a:r>
            <a:r>
              <a:rPr lang="en-GB" sz="2449" dirty="0">
                <a:solidFill>
                  <a:schemeClr val="tx1">
                    <a:lumMod val="25000"/>
                    <a:lumOff val="75000"/>
                  </a:schemeClr>
                </a:solidFill>
                <a:latin typeface="Consolas" panose="020B0609020204030204" pitchFamily="49" charset="0"/>
                <a:cs typeface="Consolas" panose="020B0609020204030204" pitchFamily="49" charset="0"/>
              </a:rPr>
              <a:t>(</a:t>
            </a:r>
            <a:r>
              <a:rPr lang="en-GB" sz="2449" dirty="0" err="1">
                <a:solidFill>
                  <a:schemeClr val="tx1">
                    <a:lumMod val="25000"/>
                    <a:lumOff val="75000"/>
                  </a:schemeClr>
                </a:solidFill>
                <a:latin typeface="Consolas" panose="020B0609020204030204" pitchFamily="49" charset="0"/>
                <a:cs typeface="Consolas" panose="020B0609020204030204" pitchFamily="49" charset="0"/>
              </a:rPr>
              <a:t>aes</a:t>
            </a:r>
            <a:r>
              <a:rPr lang="en-GB" sz="2449" dirty="0">
                <a:solidFill>
                  <a:schemeClr val="tx1">
                    <a:lumMod val="25000"/>
                    <a:lumOff val="75000"/>
                  </a:schemeClr>
                </a:solidFill>
                <a:latin typeface="Consolas" panose="020B0609020204030204" pitchFamily="49" charset="0"/>
                <a:cs typeface="Consolas" panose="020B0609020204030204" pitchFamily="49" charset="0"/>
              </a:rPr>
              <a:t>(</a:t>
            </a:r>
            <a:r>
              <a:rPr lang="en-GB" sz="2449" dirty="0" err="1">
                <a:solidFill>
                  <a:schemeClr val="tx1">
                    <a:lumMod val="25000"/>
                    <a:lumOff val="75000"/>
                  </a:schemeClr>
                </a:solidFill>
                <a:latin typeface="Consolas" panose="020B0609020204030204" pitchFamily="49" charset="0"/>
                <a:cs typeface="Consolas" panose="020B0609020204030204" pitchFamily="49" charset="0"/>
              </a:rPr>
              <a:t>dcubicles</a:t>
            </a:r>
            <a:r>
              <a:rPr lang="en-GB" sz="2449" dirty="0">
                <a:solidFill>
                  <a:schemeClr val="tx1">
                    <a:lumMod val="25000"/>
                    <a:lumOff val="75000"/>
                  </a:schemeClr>
                </a:solidFill>
                <a:latin typeface="Consolas" panose="020B0609020204030204" pitchFamily="49" charset="0"/>
                <a:cs typeface="Consolas" panose="020B0609020204030204" pitchFamily="49" charset="0"/>
              </a:rPr>
              <a:t>, </a:t>
            </a:r>
            <a:r>
              <a:rPr lang="en-GB" sz="2449" dirty="0" err="1">
                <a:solidFill>
                  <a:schemeClr val="tx1">
                    <a:lumMod val="25000"/>
                    <a:lumOff val="75000"/>
                  </a:schemeClr>
                </a:solidFill>
                <a:latin typeface="Consolas" panose="020B0609020204030204" pitchFamily="49" charset="0"/>
                <a:cs typeface="Consolas" panose="020B0609020204030204" pitchFamily="49" charset="0"/>
              </a:rPr>
              <a:t>dwait</a:t>
            </a:r>
            <a:r>
              <a:rPr lang="en-GB" sz="2449" dirty="0">
                <a:solidFill>
                  <a:schemeClr val="tx1">
                    <a:lumMod val="25000"/>
                    <a:lumOff val="75000"/>
                  </a:schemeClr>
                </a:solidFill>
                <a:latin typeface="Consolas" panose="020B0609020204030204" pitchFamily="49" charset="0"/>
                <a:cs typeface="Consolas" panose="020B0609020204030204" pitchFamily="49" charset="0"/>
              </a:rPr>
              <a:t>)) + </a:t>
            </a:r>
          </a:p>
          <a:p>
            <a:pPr marL="732116" indent="0">
              <a:buNone/>
            </a:pPr>
            <a:r>
              <a:rPr lang="en-GB" sz="2449" dirty="0">
                <a:solidFill>
                  <a:schemeClr val="tx1">
                    <a:lumMod val="25000"/>
                    <a:lumOff val="75000"/>
                  </a:schemeClr>
                </a:solidFill>
                <a:latin typeface="Consolas" panose="020B0609020204030204" pitchFamily="49" charset="0"/>
                <a:cs typeface="Consolas" panose="020B0609020204030204" pitchFamily="49" charset="0"/>
              </a:rPr>
              <a:t> </a:t>
            </a:r>
            <a:r>
              <a:rPr lang="en-GB" sz="2449" dirty="0" err="1">
                <a:solidFill>
                  <a:schemeClr val="accent1"/>
                </a:solidFill>
                <a:latin typeface="Consolas" panose="020B0609020204030204" pitchFamily="49" charset="0"/>
                <a:cs typeface="Consolas" panose="020B0609020204030204" pitchFamily="49" charset="0"/>
              </a:rPr>
              <a:t>facet_wrap</a:t>
            </a:r>
            <a:r>
              <a:rPr lang="en-GB" sz="2449" dirty="0">
                <a:solidFill>
                  <a:schemeClr val="accent1"/>
                </a:solidFill>
                <a:latin typeface="Consolas" panose="020B0609020204030204" pitchFamily="49" charset="0"/>
                <a:cs typeface="Consolas" panose="020B0609020204030204" pitchFamily="49" charset="0"/>
              </a:rPr>
              <a:t>(vars(</a:t>
            </a:r>
            <a:r>
              <a:rPr lang="en-GB" sz="2449" dirty="0" err="1">
                <a:solidFill>
                  <a:schemeClr val="accent1"/>
                </a:solidFill>
                <a:latin typeface="Consolas" panose="020B0609020204030204" pitchFamily="49" charset="0"/>
                <a:cs typeface="Consolas" panose="020B0609020204030204" pitchFamily="49" charset="0"/>
              </a:rPr>
              <a:t>staff_increase</a:t>
            </a:r>
            <a:r>
              <a:rPr lang="en-GB" sz="2449" dirty="0">
                <a:solidFill>
                  <a:schemeClr val="accent1"/>
                </a:solidFill>
                <a:latin typeface="Consolas" panose="020B0609020204030204" pitchFamily="49" charset="0"/>
                <a:cs typeface="Consolas" panose="020B0609020204030204" pitchFamily="49" charset="0"/>
              </a:rPr>
              <a:t>),    </a:t>
            </a:r>
            <a:r>
              <a:rPr lang="en-GB" sz="2449" dirty="0" err="1">
                <a:solidFill>
                  <a:schemeClr val="accent1"/>
                </a:solidFill>
                <a:latin typeface="Consolas" panose="020B0609020204030204" pitchFamily="49" charset="0"/>
                <a:cs typeface="Consolas" panose="020B0609020204030204" pitchFamily="49" charset="0"/>
              </a:rPr>
              <a:t>ncol</a:t>
            </a:r>
            <a:r>
              <a:rPr lang="en-GB" sz="2449" dirty="0">
                <a:solidFill>
                  <a:schemeClr val="accent1"/>
                </a:solidFill>
                <a:latin typeface="Consolas" panose="020B0609020204030204" pitchFamily="49" charset="0"/>
                <a:cs typeface="Consolas" panose="020B0609020204030204" pitchFamily="49" charset="0"/>
              </a:rPr>
              <a:t> = 1)</a:t>
            </a:r>
            <a:endParaRPr lang="en-GB" sz="2449" b="1" dirty="0">
              <a:solidFill>
                <a:schemeClr val="accent1"/>
              </a:solidFill>
              <a:latin typeface="Consolas" panose="020B0609020204030204" pitchFamily="49" charset="0"/>
              <a:cs typeface="Consolas" panose="020B0609020204030204" pitchFamily="49" charset="0"/>
            </a:endParaRPr>
          </a:p>
          <a:p>
            <a:endParaRPr lang="en-GB" b="1" dirty="0">
              <a:latin typeface="Segoe UI Light" panose="020B0502040204020203" pitchFamily="34" charset="0"/>
            </a:endParaRPr>
          </a:p>
          <a:p>
            <a:endParaRPr lang="en-GB" sz="1905" dirty="0">
              <a:solidFill>
                <a:schemeClr val="accent3"/>
              </a:solidFill>
              <a:latin typeface="Segoe UI Light" panose="020B0502040204020203" pitchFamily="34" charset="0"/>
            </a:endParaRP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53</a:t>
            </a:fld>
            <a:endParaRPr lang="en-US"/>
          </a:p>
        </p:txBody>
      </p:sp>
      <p:sp>
        <p:nvSpPr>
          <p:cNvPr id="2" name="Rectangle 1">
            <a:extLst>
              <a:ext uri="{FF2B5EF4-FFF2-40B4-BE49-F238E27FC236}">
                <a16:creationId xmlns:a16="http://schemas.microsoft.com/office/drawing/2014/main" id="{00A74040-E902-4036-A58D-0AE2142FD214}"/>
              </a:ext>
            </a:extLst>
          </p:cNvPr>
          <p:cNvSpPr/>
          <p:nvPr/>
        </p:nvSpPr>
        <p:spPr>
          <a:xfrm>
            <a:off x="5584293" y="4542645"/>
            <a:ext cx="2464078" cy="510909"/>
          </a:xfrm>
          <a:prstGeom prst="rect">
            <a:avLst/>
          </a:prstGeom>
        </p:spPr>
        <p:txBody>
          <a:bodyPr wrap="square">
            <a:spAutoFit/>
          </a:bodyPr>
          <a:lstStyle/>
          <a:p>
            <a:pPr algn="ctr"/>
            <a:r>
              <a:rPr lang="en-GB" sz="1360" dirty="0" err="1">
                <a:solidFill>
                  <a:schemeClr val="accent1"/>
                </a:solidFill>
                <a:latin typeface="Segoe Print" panose="02000600000000000000" pitchFamily="2" charset="0"/>
                <a:ea typeface="Segoe UI Emoji" panose="020B0502040204020203" pitchFamily="34" charset="0"/>
              </a:rPr>
              <a:t>facet_wrap</a:t>
            </a:r>
            <a:r>
              <a:rPr lang="en-GB" sz="1360" dirty="0">
                <a:solidFill>
                  <a:schemeClr val="accent1"/>
                </a:solidFill>
                <a:latin typeface="Segoe Print" panose="02000600000000000000" pitchFamily="2" charset="0"/>
                <a:ea typeface="Segoe UI Emoji" panose="020B0502040204020203" pitchFamily="34" charset="0"/>
              </a:rPr>
              <a:t> is used with categorical variables</a:t>
            </a:r>
          </a:p>
        </p:txBody>
      </p:sp>
      <p:cxnSp>
        <p:nvCxnSpPr>
          <p:cNvPr id="7" name="Connector: Curved 6">
            <a:extLst>
              <a:ext uri="{FF2B5EF4-FFF2-40B4-BE49-F238E27FC236}">
                <a16:creationId xmlns:a16="http://schemas.microsoft.com/office/drawing/2014/main" id="{3CC1DF35-1A40-4C89-A0AA-EEADF471D9B0}"/>
              </a:ext>
            </a:extLst>
          </p:cNvPr>
          <p:cNvCxnSpPr>
            <a:cxnSpLocks/>
          </p:cNvCxnSpPr>
          <p:nvPr/>
        </p:nvCxnSpPr>
        <p:spPr>
          <a:xfrm rot="5400000">
            <a:off x="6157142" y="4435396"/>
            <a:ext cx="305106" cy="8638"/>
          </a:xfrm>
          <a:prstGeom prst="curvedConnector3">
            <a:avLst>
              <a:gd name="adj1" fmla="val 50000"/>
            </a:avLst>
          </a:prstGeom>
          <a:ln w="19050" cap="sq">
            <a:solidFill>
              <a:schemeClr val="bg2"/>
            </a:solidFill>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747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095629" y="1389167"/>
            <a:ext cx="6952742" cy="3386509"/>
          </a:xfrm>
        </p:spPr>
        <p:txBody>
          <a:bodyPr/>
          <a:lstStyle/>
          <a:p>
            <a:endParaRPr lang="en-GB" sz="1905" dirty="0">
              <a:solidFill>
                <a:schemeClr val="accent3"/>
              </a:solidFill>
              <a:latin typeface="Segoe UI Light" panose="020B0502040204020203" pitchFamily="34" charset="0"/>
            </a:endParaRPr>
          </a:p>
          <a:p>
            <a:endParaRPr lang="en-GB" sz="1905" dirty="0">
              <a:solidFill>
                <a:schemeClr val="accent3"/>
              </a:solidFill>
              <a:latin typeface="Segoe UI Light" panose="020B0502040204020203" pitchFamily="34" charset="0"/>
            </a:endParaRPr>
          </a:p>
          <a:p>
            <a:pPr marL="732116"/>
            <a:endParaRPr lang="en-GB" sz="2449" dirty="0">
              <a:solidFill>
                <a:schemeClr val="tx1">
                  <a:lumMod val="25000"/>
                  <a:lumOff val="75000"/>
                </a:schemeClr>
              </a:solidFill>
              <a:latin typeface="Consolas" panose="020B0609020204030204" pitchFamily="49" charset="0"/>
              <a:cs typeface="Consolas" panose="020B0609020204030204" pitchFamily="49" charset="0"/>
            </a:endParaRPr>
          </a:p>
        </p:txBody>
      </p:sp>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1788510"/>
          </a:xfrm>
        </p:spPr>
        <p:txBody>
          <a:bodyPr/>
          <a:lstStyle/>
          <a:p>
            <a:pPr algn="ctr"/>
            <a:r>
              <a:rPr lang="en-GB" sz="3673" b="0" dirty="0">
                <a:solidFill>
                  <a:schemeClr val="accent1"/>
                </a:solidFill>
                <a:latin typeface="Raleway" pitchFamily="50" charset="0"/>
                <a:ea typeface="Segoe UI Emoji" panose="020B0502040204020203" pitchFamily="34" charset="0"/>
                <a:cs typeface="Consolas" panose="020B0609020204030204" pitchFamily="49" charset="0"/>
              </a:rPr>
              <a:t>Demonstrating </a:t>
            </a:r>
            <a:r>
              <a:rPr lang="en-GB" sz="3673" b="0" dirty="0" err="1">
                <a:solidFill>
                  <a:schemeClr val="accent1"/>
                </a:solidFill>
                <a:latin typeface="Raleway" pitchFamily="50" charset="0"/>
                <a:ea typeface="Segoe UI Emoji" panose="020B0502040204020203" pitchFamily="34" charset="0"/>
                <a:cs typeface="Consolas" panose="020B0609020204030204" pitchFamily="49" charset="0"/>
              </a:rPr>
              <a:t>geoms</a:t>
            </a:r>
            <a:r>
              <a:rPr lang="en-GB" sz="3673" b="0" dirty="0">
                <a:solidFill>
                  <a:schemeClr val="accent1"/>
                </a:solidFill>
                <a:latin typeface="Raleway" pitchFamily="50" charset="0"/>
                <a:ea typeface="Segoe UI Emoji" panose="020B0502040204020203" pitchFamily="34" charset="0"/>
                <a:cs typeface="Consolas" panose="020B0609020204030204" pitchFamily="49" charset="0"/>
              </a:rPr>
              <a:t>:</a:t>
            </a:r>
            <a:br>
              <a:rPr lang="en-GB" sz="3673" dirty="0">
                <a:solidFill>
                  <a:schemeClr val="accent1"/>
                </a:solidFill>
                <a:latin typeface="Raleway" pitchFamily="50" charset="0"/>
                <a:ea typeface="Segoe UI Emoji" panose="020B0502040204020203" pitchFamily="34" charset="0"/>
                <a:cs typeface="Consolas" panose="020B0609020204030204" pitchFamily="49" charset="0"/>
              </a:rPr>
            </a:br>
            <a:r>
              <a:rPr lang="en-GB" sz="3673" dirty="0">
                <a:solidFill>
                  <a:schemeClr val="accent1"/>
                </a:solidFill>
                <a:latin typeface="Raleway Thin" panose="020B0203030101060003" pitchFamily="34" charset="0"/>
                <a:ea typeface="Segoe UI Emoji" panose="020B0502040204020203" pitchFamily="34" charset="0"/>
                <a:cs typeface="Consolas" panose="020B0609020204030204" pitchFamily="49" charset="0"/>
              </a:rPr>
              <a:t>(note: these are simple, unpolished graphics)</a:t>
            </a: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54</a:t>
            </a:fld>
            <a:endParaRPr lang="en-US"/>
          </a:p>
        </p:txBody>
      </p:sp>
    </p:spTree>
    <p:extLst>
      <p:ext uri="{BB962C8B-B14F-4D97-AF65-F5344CB8AC3E}">
        <p14:creationId xmlns:p14="http://schemas.microsoft.com/office/powerpoint/2010/main" val="5436077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095629" y="1389167"/>
            <a:ext cx="6952742" cy="3386509"/>
          </a:xfrm>
        </p:spPr>
        <p:txBody>
          <a:bodyPr/>
          <a:lstStyle/>
          <a:p>
            <a:pPr marL="0" indent="0">
              <a:buNone/>
            </a:pPr>
            <a:r>
              <a:rPr lang="en-GB" sz="1905" dirty="0">
                <a:solidFill>
                  <a:schemeClr val="accent3"/>
                </a:solidFill>
                <a:latin typeface="Segoe UI Light" panose="020B0502040204020203" pitchFamily="34" charset="0"/>
              </a:rPr>
              <a:t> </a:t>
            </a:r>
            <a:endParaRPr lang="en-GB" sz="2449" dirty="0">
              <a:solidFill>
                <a:schemeClr val="accent3"/>
              </a:solidFill>
              <a:latin typeface="Segoe UI Light" panose="020B0502040204020203" pitchFamily="34" charset="0"/>
            </a:endParaRPr>
          </a:p>
          <a:p>
            <a:endParaRPr lang="en-GB" sz="1905" dirty="0">
              <a:solidFill>
                <a:schemeClr val="accent3"/>
              </a:solidFill>
              <a:latin typeface="Segoe UI Light" panose="020B0502040204020203" pitchFamily="34" charset="0"/>
            </a:endParaRPr>
          </a:p>
          <a:p>
            <a:endParaRPr lang="en-GB" sz="1905" dirty="0">
              <a:solidFill>
                <a:schemeClr val="accent3"/>
              </a:solidFill>
              <a:latin typeface="Segoe UI Light" panose="020B0502040204020203" pitchFamily="34" charset="0"/>
            </a:endParaRPr>
          </a:p>
          <a:p>
            <a:pPr marL="732116"/>
            <a:endParaRPr lang="en-GB" sz="2449" dirty="0">
              <a:solidFill>
                <a:schemeClr val="tx1">
                  <a:lumMod val="25000"/>
                  <a:lumOff val="75000"/>
                </a:schemeClr>
              </a:solidFill>
              <a:latin typeface="Consolas" panose="020B0609020204030204" pitchFamily="49" charset="0"/>
              <a:cs typeface="Consolas" panose="020B0609020204030204" pitchFamily="49" charset="0"/>
            </a:endParaRPr>
          </a:p>
          <a:p>
            <a:pPr marL="857237" indent="0">
              <a:buNone/>
              <a:tabLst>
                <a:tab pos="732116" algn="l"/>
              </a:tabLst>
            </a:pPr>
            <a:r>
              <a:rPr lang="en-GB" sz="2449" dirty="0" err="1">
                <a:solidFill>
                  <a:schemeClr val="accent1"/>
                </a:solidFill>
                <a:latin typeface="Consolas" panose="020B0609020204030204" pitchFamily="49" charset="0"/>
                <a:cs typeface="Consolas" panose="020B0609020204030204" pitchFamily="49" charset="0"/>
              </a:rPr>
              <a:t>ggplot</a:t>
            </a:r>
            <a:r>
              <a:rPr lang="en-GB" sz="2449" dirty="0">
                <a:solidFill>
                  <a:schemeClr val="accent1"/>
                </a:solidFill>
                <a:latin typeface="Consolas" panose="020B0609020204030204" pitchFamily="49" charset="0"/>
                <a:cs typeface="Consolas" panose="020B0609020204030204" pitchFamily="49" charset="0"/>
              </a:rPr>
              <a:t>(</a:t>
            </a:r>
            <a:r>
              <a:rPr lang="en-GB" sz="2449" dirty="0" err="1">
                <a:solidFill>
                  <a:schemeClr val="accent1"/>
                </a:solidFill>
                <a:latin typeface="Consolas" panose="020B0609020204030204" pitchFamily="49" charset="0"/>
                <a:cs typeface="Consolas" panose="020B0609020204030204" pitchFamily="49" charset="0"/>
              </a:rPr>
              <a:t>capacity_ae</a:t>
            </a:r>
            <a:r>
              <a:rPr lang="en-GB" sz="2449" dirty="0">
                <a:solidFill>
                  <a:schemeClr val="accent1"/>
                </a:solidFill>
                <a:latin typeface="Consolas" panose="020B0609020204030204" pitchFamily="49" charset="0"/>
                <a:cs typeface="Consolas" panose="020B0609020204030204" pitchFamily="49" charset="0"/>
              </a:rPr>
              <a:t>) + </a:t>
            </a:r>
          </a:p>
          <a:p>
            <a:pPr marL="857237" indent="0">
              <a:buNone/>
            </a:pPr>
            <a:r>
              <a:rPr lang="en-GB" sz="2449" dirty="0">
                <a:solidFill>
                  <a:schemeClr val="accent1"/>
                </a:solidFill>
                <a:latin typeface="Consolas" panose="020B0609020204030204" pitchFamily="49" charset="0"/>
                <a:cs typeface="Consolas" panose="020B0609020204030204" pitchFamily="49" charset="0"/>
              </a:rPr>
              <a:t>  </a:t>
            </a:r>
            <a:r>
              <a:rPr lang="en-GB" sz="2449" dirty="0" err="1">
                <a:solidFill>
                  <a:schemeClr val="accent1"/>
                </a:solidFill>
                <a:latin typeface="Consolas" panose="020B0609020204030204" pitchFamily="49" charset="0"/>
                <a:cs typeface="Consolas" panose="020B0609020204030204" pitchFamily="49" charset="0"/>
              </a:rPr>
              <a:t>geom_histogram</a:t>
            </a:r>
            <a:r>
              <a:rPr lang="en-GB" sz="2449" dirty="0">
                <a:solidFill>
                  <a:schemeClr val="accent1"/>
                </a:solidFill>
                <a:latin typeface="Consolas" panose="020B0609020204030204" pitchFamily="49" charset="0"/>
                <a:cs typeface="Consolas" panose="020B0609020204030204" pitchFamily="49" charset="0"/>
              </a:rPr>
              <a:t>(</a:t>
            </a:r>
            <a:r>
              <a:rPr lang="en-GB" sz="2449" dirty="0" err="1">
                <a:solidFill>
                  <a:schemeClr val="accent1"/>
                </a:solidFill>
                <a:latin typeface="Consolas" panose="020B0609020204030204" pitchFamily="49" charset="0"/>
                <a:cs typeface="Consolas" panose="020B0609020204030204" pitchFamily="49" charset="0"/>
              </a:rPr>
              <a:t>aes</a:t>
            </a:r>
            <a:r>
              <a:rPr lang="en-GB" sz="2449" dirty="0">
                <a:solidFill>
                  <a:schemeClr val="accent1"/>
                </a:solidFill>
                <a:latin typeface="Consolas" panose="020B0609020204030204" pitchFamily="49" charset="0"/>
                <a:cs typeface="Consolas" panose="020B0609020204030204" pitchFamily="49" charset="0"/>
              </a:rPr>
              <a:t>(</a:t>
            </a:r>
            <a:r>
              <a:rPr lang="en-GB" sz="2449" dirty="0" err="1">
                <a:solidFill>
                  <a:schemeClr val="accent1"/>
                </a:solidFill>
                <a:latin typeface="Consolas" panose="020B0609020204030204" pitchFamily="49" charset="0"/>
                <a:cs typeface="Consolas" panose="020B0609020204030204" pitchFamily="49" charset="0"/>
              </a:rPr>
              <a:t>dwait</a:t>
            </a:r>
            <a:r>
              <a:rPr lang="en-GB" sz="2449" dirty="0">
                <a:solidFill>
                  <a:schemeClr val="accent1"/>
                </a:solidFill>
                <a:latin typeface="Consolas" panose="020B0609020204030204" pitchFamily="49" charset="0"/>
                <a:cs typeface="Consolas" panose="020B0609020204030204" pitchFamily="49" charset="0"/>
              </a:rPr>
              <a:t>))</a:t>
            </a:r>
            <a:endParaRPr lang="en-GB" sz="2449" dirty="0">
              <a:solidFill>
                <a:schemeClr val="accent1"/>
              </a:solidFill>
              <a:latin typeface="Segoe UI Light" panose="020B0502040204020203" pitchFamily="34" charset="0"/>
            </a:endParaRPr>
          </a:p>
        </p:txBody>
      </p:sp>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1788510"/>
          </a:xfrm>
        </p:spPr>
        <p:txBody>
          <a:bodyPr/>
          <a:lstStyle/>
          <a:p>
            <a:pPr algn="ctr"/>
            <a:r>
              <a:rPr lang="en-GB" sz="3673" b="0" dirty="0">
                <a:solidFill>
                  <a:schemeClr val="accent1"/>
                </a:solidFill>
                <a:latin typeface="Raleway" pitchFamily="50" charset="0"/>
                <a:ea typeface="Segoe UI Emoji" panose="020B0502040204020203" pitchFamily="34" charset="0"/>
                <a:cs typeface="Consolas" panose="020B0609020204030204" pitchFamily="49" charset="0"/>
              </a:rPr>
              <a:t>Q. How are “wait” values distributed?</a:t>
            </a:r>
            <a:br>
              <a:rPr lang="en-GB" sz="3673" b="0" dirty="0">
                <a:solidFill>
                  <a:schemeClr val="accent1"/>
                </a:solidFill>
                <a:latin typeface="Raleway" pitchFamily="50" charset="0"/>
                <a:ea typeface="Segoe UI Emoji" panose="020B0502040204020203" pitchFamily="34" charset="0"/>
                <a:cs typeface="Consolas" panose="020B0609020204030204" pitchFamily="49" charset="0"/>
              </a:rPr>
            </a:br>
            <a:r>
              <a:rPr lang="en-GB" sz="3673" dirty="0">
                <a:solidFill>
                  <a:schemeClr val="accent1"/>
                </a:solidFill>
                <a:latin typeface="Raleway Thin" panose="020B0203030101060003" pitchFamily="34" charset="0"/>
                <a:ea typeface="Segoe UI Emoji" panose="020B0502040204020203" pitchFamily="34" charset="0"/>
                <a:cs typeface="Consolas" panose="020B0609020204030204" pitchFamily="49" charset="0"/>
              </a:rPr>
              <a:t>Histogram</a:t>
            </a: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55</a:t>
            </a:fld>
            <a:endParaRPr lang="en-US"/>
          </a:p>
        </p:txBody>
      </p:sp>
    </p:spTree>
    <p:extLst>
      <p:ext uri="{BB962C8B-B14F-4D97-AF65-F5344CB8AC3E}">
        <p14:creationId xmlns:p14="http://schemas.microsoft.com/office/powerpoint/2010/main" val="29064912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095629" y="1389167"/>
            <a:ext cx="6952742" cy="3386509"/>
          </a:xfrm>
        </p:spPr>
        <p:txBody>
          <a:bodyPr/>
          <a:lstStyle/>
          <a:p>
            <a:pPr marL="0" indent="0">
              <a:buNone/>
            </a:pPr>
            <a:r>
              <a:rPr lang="en-GB" sz="1905" dirty="0">
                <a:solidFill>
                  <a:schemeClr val="accent1"/>
                </a:solidFill>
                <a:latin typeface="Segoe UI Light" panose="020B0502040204020203" pitchFamily="34" charset="0"/>
              </a:rPr>
              <a:t> </a:t>
            </a:r>
            <a:endParaRPr lang="en-GB" sz="2449" dirty="0">
              <a:solidFill>
                <a:schemeClr val="accent1"/>
              </a:solidFill>
              <a:latin typeface="Segoe UI Light" panose="020B0502040204020203" pitchFamily="34" charset="0"/>
            </a:endParaRPr>
          </a:p>
          <a:p>
            <a:endParaRPr lang="en-GB" sz="1905" dirty="0">
              <a:solidFill>
                <a:schemeClr val="accent1"/>
              </a:solidFill>
              <a:latin typeface="Segoe UI Light" panose="020B0502040204020203" pitchFamily="34" charset="0"/>
            </a:endParaRPr>
          </a:p>
          <a:p>
            <a:endParaRPr lang="en-GB" sz="1905" dirty="0">
              <a:solidFill>
                <a:schemeClr val="accent1"/>
              </a:solidFill>
              <a:latin typeface="Segoe UI Light" panose="020B0502040204020203" pitchFamily="34" charset="0"/>
            </a:endParaRPr>
          </a:p>
          <a:p>
            <a:pPr marL="732116"/>
            <a:endParaRPr lang="en-GB" sz="2449" dirty="0">
              <a:solidFill>
                <a:schemeClr val="accent1"/>
              </a:solidFill>
              <a:latin typeface="Consolas" panose="020B0609020204030204" pitchFamily="49" charset="0"/>
              <a:cs typeface="Consolas" panose="020B0609020204030204" pitchFamily="49" charset="0"/>
            </a:endParaRPr>
          </a:p>
          <a:p>
            <a:pPr marL="857237" indent="0">
              <a:buNone/>
              <a:tabLst>
                <a:tab pos="732116" algn="l"/>
              </a:tabLst>
            </a:pPr>
            <a:r>
              <a:rPr lang="en-GB" sz="2449" dirty="0" err="1">
                <a:solidFill>
                  <a:schemeClr val="accent1"/>
                </a:solidFill>
                <a:latin typeface="Consolas" panose="020B0609020204030204" pitchFamily="49" charset="0"/>
                <a:cs typeface="Consolas" panose="020B0609020204030204" pitchFamily="49" charset="0"/>
              </a:rPr>
              <a:t>ggplot</a:t>
            </a:r>
            <a:r>
              <a:rPr lang="en-GB" sz="2449" dirty="0">
                <a:solidFill>
                  <a:schemeClr val="accent1"/>
                </a:solidFill>
                <a:latin typeface="Consolas" panose="020B0609020204030204" pitchFamily="49" charset="0"/>
                <a:cs typeface="Consolas" panose="020B0609020204030204" pitchFamily="49" charset="0"/>
              </a:rPr>
              <a:t>(</a:t>
            </a:r>
            <a:r>
              <a:rPr lang="en-GB" sz="2449" dirty="0" err="1">
                <a:solidFill>
                  <a:schemeClr val="accent1"/>
                </a:solidFill>
                <a:latin typeface="Consolas" panose="020B0609020204030204" pitchFamily="49" charset="0"/>
                <a:cs typeface="Consolas" panose="020B0609020204030204" pitchFamily="49" charset="0"/>
              </a:rPr>
              <a:t>capacity_ae</a:t>
            </a:r>
            <a:r>
              <a:rPr lang="en-GB" sz="2449" dirty="0">
                <a:solidFill>
                  <a:schemeClr val="accent1"/>
                </a:solidFill>
                <a:latin typeface="Consolas" panose="020B0609020204030204" pitchFamily="49" charset="0"/>
                <a:cs typeface="Consolas" panose="020B0609020204030204" pitchFamily="49" charset="0"/>
              </a:rPr>
              <a:t>) + </a:t>
            </a:r>
          </a:p>
          <a:p>
            <a:pPr marL="857237" indent="0">
              <a:buNone/>
            </a:pPr>
            <a:r>
              <a:rPr lang="en-GB" sz="2449" dirty="0">
                <a:solidFill>
                  <a:schemeClr val="accent1"/>
                </a:solidFill>
                <a:latin typeface="Consolas" panose="020B0609020204030204" pitchFamily="49" charset="0"/>
                <a:cs typeface="Consolas" panose="020B0609020204030204" pitchFamily="49" charset="0"/>
              </a:rPr>
              <a:t>  </a:t>
            </a:r>
            <a:r>
              <a:rPr lang="en-GB" sz="2449" dirty="0" err="1">
                <a:solidFill>
                  <a:schemeClr val="accent1"/>
                </a:solidFill>
                <a:latin typeface="Consolas" panose="020B0609020204030204" pitchFamily="49" charset="0"/>
                <a:cs typeface="Consolas" panose="020B0609020204030204" pitchFamily="49" charset="0"/>
              </a:rPr>
              <a:t>geom_histogram</a:t>
            </a:r>
            <a:r>
              <a:rPr lang="en-GB" sz="2449" dirty="0">
                <a:solidFill>
                  <a:schemeClr val="accent1"/>
                </a:solidFill>
                <a:latin typeface="Consolas" panose="020B0609020204030204" pitchFamily="49" charset="0"/>
                <a:cs typeface="Consolas" panose="020B0609020204030204" pitchFamily="49" charset="0"/>
              </a:rPr>
              <a:t>(</a:t>
            </a:r>
            <a:r>
              <a:rPr lang="en-GB" sz="2449" dirty="0" err="1">
                <a:solidFill>
                  <a:schemeClr val="accent1"/>
                </a:solidFill>
                <a:latin typeface="Consolas" panose="020B0609020204030204" pitchFamily="49" charset="0"/>
                <a:cs typeface="Consolas" panose="020B0609020204030204" pitchFamily="49" charset="0"/>
              </a:rPr>
              <a:t>aes</a:t>
            </a:r>
            <a:r>
              <a:rPr lang="en-GB" sz="2449" dirty="0">
                <a:solidFill>
                  <a:schemeClr val="accent1"/>
                </a:solidFill>
                <a:latin typeface="Consolas" panose="020B0609020204030204" pitchFamily="49" charset="0"/>
                <a:cs typeface="Consolas" panose="020B0609020204030204" pitchFamily="49" charset="0"/>
              </a:rPr>
              <a:t>(</a:t>
            </a:r>
            <a:r>
              <a:rPr lang="en-GB" sz="2449" dirty="0" err="1">
                <a:solidFill>
                  <a:schemeClr val="accent1"/>
                </a:solidFill>
                <a:latin typeface="Consolas" panose="020B0609020204030204" pitchFamily="49" charset="0"/>
                <a:cs typeface="Consolas" panose="020B0609020204030204" pitchFamily="49" charset="0"/>
              </a:rPr>
              <a:t>dwait</a:t>
            </a:r>
            <a:r>
              <a:rPr lang="en-GB" sz="2449" dirty="0">
                <a:solidFill>
                  <a:schemeClr val="accent1"/>
                </a:solidFill>
                <a:latin typeface="Consolas" panose="020B0609020204030204" pitchFamily="49" charset="0"/>
                <a:cs typeface="Consolas" panose="020B0609020204030204" pitchFamily="49" charset="0"/>
              </a:rPr>
              <a:t>),  											</a:t>
            </a:r>
            <a:r>
              <a:rPr lang="en-GB" sz="2449" dirty="0" err="1">
                <a:solidFill>
                  <a:schemeClr val="accent1"/>
                </a:solidFill>
                <a:latin typeface="Consolas" panose="020B0609020204030204" pitchFamily="49" charset="0"/>
                <a:cs typeface="Consolas" panose="020B0609020204030204" pitchFamily="49" charset="0"/>
              </a:rPr>
              <a:t>binwidth</a:t>
            </a:r>
            <a:r>
              <a:rPr lang="en-GB" sz="2449" dirty="0">
                <a:solidFill>
                  <a:schemeClr val="accent1"/>
                </a:solidFill>
                <a:latin typeface="Consolas" panose="020B0609020204030204" pitchFamily="49" charset="0"/>
                <a:cs typeface="Consolas" panose="020B0609020204030204" pitchFamily="49" charset="0"/>
              </a:rPr>
              <a:t> = 10)</a:t>
            </a:r>
            <a:endParaRPr lang="en-GB" sz="2449" dirty="0">
              <a:solidFill>
                <a:schemeClr val="accent1"/>
              </a:solidFill>
              <a:latin typeface="Segoe UI Light" panose="020B0502040204020203" pitchFamily="34" charset="0"/>
            </a:endParaRPr>
          </a:p>
        </p:txBody>
      </p:sp>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1788510"/>
          </a:xfrm>
        </p:spPr>
        <p:txBody>
          <a:bodyPr/>
          <a:lstStyle/>
          <a:p>
            <a:pPr algn="ctr"/>
            <a:r>
              <a:rPr lang="en-GB" sz="3673" b="0" dirty="0">
                <a:solidFill>
                  <a:schemeClr val="accent1"/>
                </a:solidFill>
                <a:latin typeface="Raleway" pitchFamily="50" charset="0"/>
                <a:ea typeface="Segoe UI Emoji" panose="020B0502040204020203" pitchFamily="34" charset="0"/>
                <a:cs typeface="Consolas" panose="020B0609020204030204" pitchFamily="49" charset="0"/>
              </a:rPr>
              <a:t>Q. How are “wait” values distributed?</a:t>
            </a:r>
            <a:br>
              <a:rPr lang="en-GB" sz="3673" dirty="0">
                <a:solidFill>
                  <a:schemeClr val="accent1"/>
                </a:solidFill>
                <a:latin typeface="Raleway" pitchFamily="50" charset="0"/>
                <a:ea typeface="Segoe UI Emoji" panose="020B0502040204020203" pitchFamily="34" charset="0"/>
                <a:cs typeface="Consolas" panose="020B0609020204030204" pitchFamily="49" charset="0"/>
              </a:rPr>
            </a:br>
            <a:r>
              <a:rPr lang="en-GB" sz="3673" dirty="0">
                <a:solidFill>
                  <a:schemeClr val="accent1"/>
                </a:solidFill>
                <a:latin typeface="Raleway Thin" panose="020B0203030101060003" pitchFamily="34" charset="0"/>
                <a:ea typeface="Segoe UI Emoji" panose="020B0502040204020203" pitchFamily="34" charset="0"/>
                <a:cs typeface="Consolas" panose="020B0609020204030204" pitchFamily="49" charset="0"/>
              </a:rPr>
              <a:t>Histogram</a:t>
            </a:r>
            <a:r>
              <a:rPr lang="en-GB" sz="3673" dirty="0">
                <a:solidFill>
                  <a:schemeClr val="accent1"/>
                </a:solidFill>
                <a:latin typeface="Raleway" pitchFamily="50" charset="0"/>
                <a:ea typeface="Segoe UI Emoji" panose="020B0502040204020203" pitchFamily="34" charset="0"/>
                <a:cs typeface="Consolas" panose="020B0609020204030204" pitchFamily="49" charset="0"/>
              </a:rPr>
              <a:t> </a:t>
            </a:r>
            <a:endParaRPr lang="en-GB" sz="3673" dirty="0">
              <a:solidFill>
                <a:schemeClr val="accent1"/>
              </a:solidFill>
              <a:latin typeface="Consolas" panose="020B0609020204030204" pitchFamily="49" charset="0"/>
              <a:ea typeface="Segoe UI Emoji" panose="020B0502040204020203" pitchFamily="34"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solidFill>
                  <a:schemeClr val="accent1"/>
                </a:solidFill>
              </a:rPr>
              <a:pPr/>
              <a:t>56</a:t>
            </a:fld>
            <a:endParaRPr lang="en-US">
              <a:solidFill>
                <a:schemeClr val="accent1"/>
              </a:solidFill>
            </a:endParaRPr>
          </a:p>
        </p:txBody>
      </p:sp>
    </p:spTree>
    <p:extLst>
      <p:ext uri="{BB962C8B-B14F-4D97-AF65-F5344CB8AC3E}">
        <p14:creationId xmlns:p14="http://schemas.microsoft.com/office/powerpoint/2010/main" val="15184934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095629" y="1389167"/>
            <a:ext cx="6952742" cy="3386509"/>
          </a:xfrm>
        </p:spPr>
        <p:txBody>
          <a:bodyPr/>
          <a:lstStyle/>
          <a:p>
            <a:pPr marL="0" indent="0">
              <a:buNone/>
            </a:pPr>
            <a:r>
              <a:rPr lang="en-GB" sz="1905" dirty="0">
                <a:solidFill>
                  <a:schemeClr val="accent1"/>
                </a:solidFill>
                <a:latin typeface="Segoe UI Light" panose="020B0502040204020203" pitchFamily="34" charset="0"/>
              </a:rPr>
              <a:t> </a:t>
            </a:r>
            <a:endParaRPr lang="en-GB" sz="2449" dirty="0">
              <a:solidFill>
                <a:schemeClr val="accent1"/>
              </a:solidFill>
              <a:latin typeface="Segoe UI Light" panose="020B0502040204020203" pitchFamily="34" charset="0"/>
            </a:endParaRPr>
          </a:p>
          <a:p>
            <a:pPr marL="0" indent="0">
              <a:buNone/>
            </a:pPr>
            <a:endParaRPr lang="en-GB" sz="1905" dirty="0">
              <a:solidFill>
                <a:schemeClr val="accent1"/>
              </a:solidFill>
              <a:latin typeface="Segoe UI Light" panose="020B0502040204020203" pitchFamily="34" charset="0"/>
            </a:endParaRPr>
          </a:p>
          <a:p>
            <a:pPr marL="0" indent="0">
              <a:buNone/>
            </a:pPr>
            <a:endParaRPr lang="en-GB" sz="1905" dirty="0">
              <a:solidFill>
                <a:schemeClr val="accent1"/>
              </a:solidFill>
              <a:latin typeface="Segoe UI Light" panose="020B0502040204020203" pitchFamily="34" charset="0"/>
            </a:endParaRPr>
          </a:p>
          <a:p>
            <a:pPr marL="305450" indent="0">
              <a:buNone/>
              <a:tabLst>
                <a:tab pos="732116" algn="l"/>
              </a:tabLst>
            </a:pPr>
            <a:r>
              <a:rPr lang="en-GB" sz="2449" dirty="0" err="1">
                <a:solidFill>
                  <a:schemeClr val="accent1"/>
                </a:solidFill>
                <a:latin typeface="Consolas" panose="020B0609020204030204" pitchFamily="49" charset="0"/>
                <a:cs typeface="Consolas" panose="020B0609020204030204" pitchFamily="49" charset="0"/>
              </a:rPr>
              <a:t>ggplot</a:t>
            </a:r>
            <a:r>
              <a:rPr lang="en-GB" sz="2449" dirty="0">
                <a:solidFill>
                  <a:schemeClr val="accent1"/>
                </a:solidFill>
                <a:latin typeface="Consolas" panose="020B0609020204030204" pitchFamily="49" charset="0"/>
                <a:cs typeface="Consolas" panose="020B0609020204030204" pitchFamily="49" charset="0"/>
              </a:rPr>
              <a:t>(</a:t>
            </a:r>
            <a:r>
              <a:rPr lang="en-GB" sz="2449" dirty="0" err="1">
                <a:solidFill>
                  <a:schemeClr val="accent1"/>
                </a:solidFill>
                <a:latin typeface="Consolas" panose="020B0609020204030204" pitchFamily="49" charset="0"/>
                <a:cs typeface="Consolas" panose="020B0609020204030204" pitchFamily="49" charset="0"/>
              </a:rPr>
              <a:t>capacity_ae</a:t>
            </a:r>
            <a:r>
              <a:rPr lang="en-GB" sz="2449" dirty="0">
                <a:solidFill>
                  <a:schemeClr val="accent1"/>
                </a:solidFill>
                <a:latin typeface="Consolas" panose="020B0609020204030204" pitchFamily="49" charset="0"/>
                <a:cs typeface="Consolas" panose="020B0609020204030204" pitchFamily="49" charset="0"/>
              </a:rPr>
              <a:t>) + </a:t>
            </a:r>
          </a:p>
          <a:p>
            <a:pPr marL="305450" indent="0">
              <a:buNone/>
              <a:tabLst>
                <a:tab pos="732116" algn="l"/>
              </a:tabLst>
            </a:pPr>
            <a:r>
              <a:rPr lang="en-GB" sz="2449" dirty="0">
                <a:solidFill>
                  <a:schemeClr val="accent1"/>
                </a:solidFill>
                <a:latin typeface="Consolas" panose="020B0609020204030204" pitchFamily="49" charset="0"/>
                <a:cs typeface="Consolas" panose="020B0609020204030204" pitchFamily="49" charset="0"/>
              </a:rPr>
              <a:t>  </a:t>
            </a:r>
            <a:r>
              <a:rPr lang="en-GB" sz="2449" dirty="0" err="1">
                <a:solidFill>
                  <a:schemeClr val="accent1"/>
                </a:solidFill>
                <a:latin typeface="Consolas" panose="020B0609020204030204" pitchFamily="49" charset="0"/>
                <a:cs typeface="Consolas" panose="020B0609020204030204" pitchFamily="49" charset="0"/>
              </a:rPr>
              <a:t>geom_col</a:t>
            </a:r>
            <a:r>
              <a:rPr lang="en-GB" sz="2449" dirty="0">
                <a:solidFill>
                  <a:schemeClr val="accent1"/>
                </a:solidFill>
                <a:latin typeface="Consolas" panose="020B0609020204030204" pitchFamily="49" charset="0"/>
                <a:cs typeface="Consolas" panose="020B0609020204030204" pitchFamily="49" charset="0"/>
              </a:rPr>
              <a:t>(</a:t>
            </a:r>
            <a:r>
              <a:rPr lang="en-GB" sz="2449" dirty="0" err="1">
                <a:solidFill>
                  <a:schemeClr val="accent1"/>
                </a:solidFill>
                <a:latin typeface="Consolas" panose="020B0609020204030204" pitchFamily="49" charset="0"/>
                <a:cs typeface="Consolas" panose="020B0609020204030204" pitchFamily="49" charset="0"/>
              </a:rPr>
              <a:t>aes</a:t>
            </a:r>
            <a:r>
              <a:rPr lang="en-GB" sz="2449" dirty="0">
                <a:solidFill>
                  <a:schemeClr val="accent1"/>
                </a:solidFill>
                <a:latin typeface="Consolas" panose="020B0609020204030204" pitchFamily="49" charset="0"/>
                <a:cs typeface="Consolas" panose="020B0609020204030204" pitchFamily="49" charset="0"/>
              </a:rPr>
              <a:t>(x = site,</a:t>
            </a:r>
          </a:p>
          <a:p>
            <a:pPr marL="305450" indent="0">
              <a:buNone/>
              <a:tabLst>
                <a:tab pos="732116" algn="l"/>
              </a:tabLst>
            </a:pPr>
            <a:r>
              <a:rPr lang="en-GB" sz="2449" dirty="0">
                <a:solidFill>
                  <a:schemeClr val="accent1"/>
                </a:solidFill>
                <a:latin typeface="Consolas" panose="020B0609020204030204" pitchFamily="49" charset="0"/>
                <a:cs typeface="Consolas" panose="020B0609020204030204" pitchFamily="49" charset="0"/>
              </a:rPr>
              <a:t>                y = attendance2018))</a:t>
            </a:r>
            <a:endParaRPr lang="en-GB" sz="2449" dirty="0">
              <a:solidFill>
                <a:schemeClr val="accent1"/>
              </a:solidFill>
              <a:latin typeface="Segoe UI Light" panose="020B0502040204020203" pitchFamily="34" charset="0"/>
            </a:endParaRPr>
          </a:p>
        </p:txBody>
      </p:sp>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1788510"/>
          </a:xfrm>
        </p:spPr>
        <p:txBody>
          <a:bodyPr/>
          <a:lstStyle/>
          <a:p>
            <a:pPr algn="ctr"/>
            <a:br>
              <a:rPr lang="en-GB" sz="3673" dirty="0">
                <a:solidFill>
                  <a:schemeClr val="accent1"/>
                </a:solidFill>
                <a:latin typeface="Raleway" pitchFamily="50" charset="0"/>
                <a:ea typeface="Segoe UI Emoji" panose="020B0502040204020203" pitchFamily="34" charset="0"/>
                <a:cs typeface="Consolas" panose="020B0609020204030204" pitchFamily="49" charset="0"/>
              </a:rPr>
            </a:br>
            <a:r>
              <a:rPr lang="en-GB" sz="3673" b="0" dirty="0">
                <a:solidFill>
                  <a:schemeClr val="accent1"/>
                </a:solidFill>
                <a:latin typeface="Raleway" pitchFamily="50" charset="0"/>
                <a:ea typeface="Segoe UI Emoji" panose="020B0502040204020203" pitchFamily="34" charset="0"/>
                <a:cs typeface="Consolas" panose="020B0609020204030204" pitchFamily="49" charset="0"/>
              </a:rPr>
              <a:t>Q. Number of attendances by site?</a:t>
            </a:r>
            <a:br>
              <a:rPr lang="en-GB" sz="3673" dirty="0">
                <a:solidFill>
                  <a:schemeClr val="accent1"/>
                </a:solidFill>
                <a:latin typeface="Raleway" pitchFamily="50" charset="0"/>
                <a:ea typeface="Segoe UI Emoji" panose="020B0502040204020203" pitchFamily="34" charset="0"/>
                <a:cs typeface="Consolas" panose="020B0609020204030204" pitchFamily="49" charset="0"/>
              </a:rPr>
            </a:br>
            <a:r>
              <a:rPr lang="en-GB" sz="3673" dirty="0">
                <a:solidFill>
                  <a:schemeClr val="accent1"/>
                </a:solidFill>
                <a:latin typeface="Raleway Thin" panose="020B0203030101060003" pitchFamily="34" charset="0"/>
                <a:ea typeface="Segoe UI Emoji" panose="020B0502040204020203" pitchFamily="34" charset="0"/>
                <a:cs typeface="Consolas" panose="020B0609020204030204" pitchFamily="49" charset="0"/>
              </a:rPr>
              <a:t>Bar plot</a:t>
            </a: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solidFill>
                  <a:schemeClr val="accent1"/>
                </a:solidFill>
              </a:rPr>
              <a:pPr/>
              <a:t>57</a:t>
            </a:fld>
            <a:endParaRPr lang="en-US">
              <a:solidFill>
                <a:schemeClr val="accent1"/>
              </a:solidFill>
            </a:endParaRPr>
          </a:p>
        </p:txBody>
      </p:sp>
    </p:spTree>
    <p:extLst>
      <p:ext uri="{BB962C8B-B14F-4D97-AF65-F5344CB8AC3E}">
        <p14:creationId xmlns:p14="http://schemas.microsoft.com/office/powerpoint/2010/main" val="42036714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095628" y="1389167"/>
            <a:ext cx="7063633" cy="3386509"/>
          </a:xfrm>
        </p:spPr>
        <p:txBody>
          <a:bodyPr/>
          <a:lstStyle/>
          <a:p>
            <a:pPr marL="0" indent="0">
              <a:buNone/>
            </a:pPr>
            <a:r>
              <a:rPr lang="en-GB" sz="1905" dirty="0">
                <a:solidFill>
                  <a:schemeClr val="accent3"/>
                </a:solidFill>
                <a:latin typeface="Segoe UI Light" panose="020B0502040204020203" pitchFamily="34" charset="0"/>
              </a:rPr>
              <a:t> </a:t>
            </a:r>
            <a:endParaRPr lang="en-GB" sz="2449" dirty="0">
              <a:solidFill>
                <a:schemeClr val="accent3"/>
              </a:solidFill>
              <a:latin typeface="Segoe UI Light" panose="020B0502040204020203" pitchFamily="34" charset="0"/>
            </a:endParaRPr>
          </a:p>
          <a:p>
            <a:endParaRPr lang="en-GB" sz="1905" dirty="0">
              <a:solidFill>
                <a:schemeClr val="accent3"/>
              </a:solidFill>
              <a:latin typeface="Segoe UI Light" panose="020B0502040204020203" pitchFamily="34" charset="0"/>
            </a:endParaRPr>
          </a:p>
          <a:p>
            <a:endParaRPr lang="en-GB" sz="1905" dirty="0">
              <a:solidFill>
                <a:schemeClr val="accent3"/>
              </a:solidFill>
              <a:latin typeface="Segoe UI Light" panose="020B0502040204020203" pitchFamily="34" charset="0"/>
            </a:endParaRPr>
          </a:p>
          <a:p>
            <a:pPr marL="0" indent="0">
              <a:buNone/>
              <a:tabLst>
                <a:tab pos="732116" algn="l"/>
              </a:tabLst>
            </a:pPr>
            <a:r>
              <a:rPr lang="en-GB" sz="2449" dirty="0" err="1">
                <a:solidFill>
                  <a:schemeClr val="tx1">
                    <a:lumMod val="25000"/>
                    <a:lumOff val="75000"/>
                  </a:schemeClr>
                </a:solidFill>
                <a:latin typeface="Consolas" panose="020B0609020204030204" pitchFamily="49" charset="0"/>
                <a:cs typeface="Consolas" panose="020B0609020204030204" pitchFamily="49" charset="0"/>
              </a:rPr>
              <a:t>ggplot</a:t>
            </a:r>
            <a:r>
              <a:rPr lang="en-GB" sz="2449" dirty="0">
                <a:solidFill>
                  <a:schemeClr val="tx1">
                    <a:lumMod val="25000"/>
                    <a:lumOff val="75000"/>
                  </a:schemeClr>
                </a:solidFill>
                <a:latin typeface="Consolas" panose="020B0609020204030204" pitchFamily="49" charset="0"/>
                <a:cs typeface="Consolas" panose="020B0609020204030204" pitchFamily="49" charset="0"/>
              </a:rPr>
              <a:t>(</a:t>
            </a:r>
            <a:r>
              <a:rPr lang="en-GB" sz="2449" dirty="0" err="1">
                <a:solidFill>
                  <a:schemeClr val="tx1">
                    <a:lumMod val="25000"/>
                    <a:lumOff val="75000"/>
                  </a:schemeClr>
                </a:solidFill>
                <a:latin typeface="Consolas" panose="020B0609020204030204" pitchFamily="49" charset="0"/>
                <a:cs typeface="Consolas" panose="020B0609020204030204" pitchFamily="49" charset="0"/>
              </a:rPr>
              <a:t>capacity_ae</a:t>
            </a:r>
            <a:r>
              <a:rPr lang="en-GB" sz="2245" dirty="0">
                <a:solidFill>
                  <a:schemeClr val="tx1">
                    <a:lumMod val="25000"/>
                    <a:lumOff val="75000"/>
                  </a:schemeClr>
                </a:solidFill>
                <a:latin typeface="Consolas" panose="020B0609020204030204" pitchFamily="49" charset="0"/>
                <a:cs typeface="Consolas" panose="020B0609020204030204" pitchFamily="49" charset="0"/>
              </a:rPr>
              <a:t>)+ </a:t>
            </a:r>
          </a:p>
          <a:p>
            <a:pPr marL="0" indent="0">
              <a:buNone/>
              <a:tabLst>
                <a:tab pos="732116" algn="l"/>
              </a:tabLst>
            </a:pPr>
            <a:r>
              <a:rPr lang="en-GB" sz="2245" dirty="0">
                <a:solidFill>
                  <a:schemeClr val="tx1">
                    <a:lumMod val="25000"/>
                    <a:lumOff val="75000"/>
                  </a:schemeClr>
                </a:solidFill>
                <a:latin typeface="Consolas" panose="020B0609020204030204" pitchFamily="49" charset="0"/>
                <a:cs typeface="Consolas" panose="020B0609020204030204" pitchFamily="49" charset="0"/>
              </a:rPr>
              <a:t>  </a:t>
            </a:r>
            <a:r>
              <a:rPr lang="en-GB" sz="2245" dirty="0" err="1">
                <a:solidFill>
                  <a:schemeClr val="tx1">
                    <a:lumMod val="25000"/>
                    <a:lumOff val="75000"/>
                  </a:schemeClr>
                </a:solidFill>
                <a:latin typeface="Consolas" panose="020B0609020204030204" pitchFamily="49" charset="0"/>
                <a:cs typeface="Consolas" panose="020B0609020204030204" pitchFamily="49" charset="0"/>
              </a:rPr>
              <a:t>geom_col</a:t>
            </a:r>
            <a:r>
              <a:rPr lang="en-GB" sz="2245" dirty="0">
                <a:solidFill>
                  <a:schemeClr val="tx1">
                    <a:lumMod val="25000"/>
                    <a:lumOff val="75000"/>
                  </a:schemeClr>
                </a:solidFill>
                <a:latin typeface="Consolas" panose="020B0609020204030204" pitchFamily="49" charset="0"/>
                <a:cs typeface="Consolas" panose="020B0609020204030204" pitchFamily="49" charset="0"/>
              </a:rPr>
              <a:t>(</a:t>
            </a:r>
            <a:endParaRPr lang="en-GB" sz="2449" dirty="0">
              <a:solidFill>
                <a:schemeClr val="tx1">
                  <a:lumMod val="25000"/>
                  <a:lumOff val="75000"/>
                </a:schemeClr>
              </a:solidFill>
              <a:latin typeface="Consolas" panose="020B0609020204030204" pitchFamily="49" charset="0"/>
              <a:cs typeface="Consolas" panose="020B0609020204030204" pitchFamily="49" charset="0"/>
            </a:endParaRPr>
          </a:p>
          <a:p>
            <a:pPr marL="0" indent="0">
              <a:buNone/>
              <a:tabLst>
                <a:tab pos="732116" algn="l"/>
              </a:tabLst>
            </a:pPr>
            <a:r>
              <a:rPr lang="en-GB" sz="2449" dirty="0">
                <a:solidFill>
                  <a:schemeClr val="tx1">
                    <a:lumMod val="25000"/>
                    <a:lumOff val="75000"/>
                  </a:schemeClr>
                </a:solidFill>
                <a:latin typeface="Consolas" panose="020B0609020204030204" pitchFamily="49" charset="0"/>
                <a:cs typeface="Consolas" panose="020B0609020204030204" pitchFamily="49" charset="0"/>
              </a:rPr>
              <a:t>     </a:t>
            </a:r>
            <a:r>
              <a:rPr lang="en-GB" sz="2245" dirty="0" err="1">
                <a:solidFill>
                  <a:schemeClr val="tx1">
                    <a:lumMod val="25000"/>
                    <a:lumOff val="75000"/>
                  </a:schemeClr>
                </a:solidFill>
                <a:latin typeface="Consolas" panose="020B0609020204030204" pitchFamily="49" charset="0"/>
                <a:cs typeface="Consolas" panose="020B0609020204030204" pitchFamily="49" charset="0"/>
              </a:rPr>
              <a:t>aes</a:t>
            </a:r>
            <a:r>
              <a:rPr lang="en-GB" sz="2245" dirty="0">
                <a:solidFill>
                  <a:schemeClr val="tx1">
                    <a:lumMod val="25000"/>
                    <a:lumOff val="75000"/>
                  </a:schemeClr>
                </a:solidFill>
                <a:latin typeface="Consolas" panose="020B0609020204030204" pitchFamily="49" charset="0"/>
                <a:cs typeface="Consolas" panose="020B0609020204030204" pitchFamily="49" charset="0"/>
              </a:rPr>
              <a:t>(x = </a:t>
            </a:r>
            <a:r>
              <a:rPr lang="en-GB" sz="2245" dirty="0">
                <a:solidFill>
                  <a:schemeClr val="accent1"/>
                </a:solidFill>
                <a:latin typeface="Consolas" panose="020B0609020204030204" pitchFamily="49" charset="0"/>
                <a:cs typeface="Consolas" panose="020B0609020204030204" pitchFamily="49" charset="0"/>
              </a:rPr>
              <a:t>reorder(</a:t>
            </a:r>
            <a:r>
              <a:rPr lang="en-GB" sz="2245" dirty="0">
                <a:solidFill>
                  <a:schemeClr val="tx1">
                    <a:lumMod val="25000"/>
                    <a:lumOff val="75000"/>
                  </a:schemeClr>
                </a:solidFill>
                <a:latin typeface="Consolas" panose="020B0609020204030204" pitchFamily="49" charset="0"/>
                <a:cs typeface="Consolas" panose="020B0609020204030204" pitchFamily="49" charset="0"/>
              </a:rPr>
              <a:t>site, attendance2018</a:t>
            </a:r>
            <a:r>
              <a:rPr lang="en-GB" sz="2245" dirty="0">
                <a:solidFill>
                  <a:schemeClr val="accent1"/>
                </a:solidFill>
                <a:latin typeface="Consolas" panose="020B0609020204030204" pitchFamily="49" charset="0"/>
                <a:cs typeface="Consolas" panose="020B0609020204030204" pitchFamily="49" charset="0"/>
              </a:rPr>
              <a:t>),</a:t>
            </a:r>
            <a:r>
              <a:rPr lang="en-GB" sz="2245" dirty="0">
                <a:solidFill>
                  <a:schemeClr val="accent2"/>
                </a:solidFill>
                <a:latin typeface="Consolas" panose="020B0609020204030204" pitchFamily="49" charset="0"/>
                <a:cs typeface="Consolas" panose="020B0609020204030204" pitchFamily="49" charset="0"/>
              </a:rPr>
              <a:t>        			 </a:t>
            </a:r>
            <a:r>
              <a:rPr lang="en-GB" sz="2245" dirty="0">
                <a:solidFill>
                  <a:schemeClr val="tx1">
                    <a:lumMod val="25000"/>
                    <a:lumOff val="75000"/>
                  </a:schemeClr>
                </a:solidFill>
                <a:latin typeface="Consolas" panose="020B0609020204030204" pitchFamily="49" charset="0"/>
                <a:cs typeface="Consolas" panose="020B0609020204030204" pitchFamily="49" charset="0"/>
              </a:rPr>
              <a:t>y = attendance2018))</a:t>
            </a:r>
            <a:endParaRPr lang="en-GB" sz="2245" dirty="0">
              <a:solidFill>
                <a:schemeClr val="tx1">
                  <a:lumMod val="25000"/>
                  <a:lumOff val="75000"/>
                </a:schemeClr>
              </a:solidFill>
              <a:latin typeface="Segoe UI Light" panose="020B0502040204020203" pitchFamily="34" charset="0"/>
            </a:endParaRPr>
          </a:p>
        </p:txBody>
      </p:sp>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1788510"/>
          </a:xfrm>
        </p:spPr>
        <p:txBody>
          <a:bodyPr/>
          <a:lstStyle/>
          <a:p>
            <a:pPr algn="ctr"/>
            <a:br>
              <a:rPr lang="en-GB" sz="3673" dirty="0">
                <a:solidFill>
                  <a:schemeClr val="accent1"/>
                </a:solidFill>
                <a:latin typeface="Raleway" pitchFamily="50" charset="0"/>
                <a:ea typeface="Segoe UI Emoji" panose="020B0502040204020203" pitchFamily="34" charset="0"/>
                <a:cs typeface="Consolas" panose="020B0609020204030204" pitchFamily="49" charset="0"/>
              </a:rPr>
            </a:br>
            <a:r>
              <a:rPr lang="en-GB" sz="3673" b="0" dirty="0">
                <a:solidFill>
                  <a:schemeClr val="accent1"/>
                </a:solidFill>
                <a:latin typeface="Raleway" pitchFamily="50" charset="0"/>
                <a:ea typeface="Segoe UI Emoji" panose="020B0502040204020203" pitchFamily="34" charset="0"/>
                <a:cs typeface="Consolas" panose="020B0609020204030204" pitchFamily="49" charset="0"/>
              </a:rPr>
              <a:t>Q. Number of attendances by site?</a:t>
            </a:r>
            <a:br>
              <a:rPr lang="en-GB" sz="3673" dirty="0">
                <a:solidFill>
                  <a:schemeClr val="accent1"/>
                </a:solidFill>
                <a:latin typeface="Raleway" pitchFamily="50" charset="0"/>
                <a:ea typeface="Segoe UI Emoji" panose="020B0502040204020203" pitchFamily="34" charset="0"/>
                <a:cs typeface="Consolas" panose="020B0609020204030204" pitchFamily="49" charset="0"/>
              </a:rPr>
            </a:br>
            <a:r>
              <a:rPr lang="en-GB" sz="3673" dirty="0">
                <a:solidFill>
                  <a:schemeClr val="accent1"/>
                </a:solidFill>
                <a:latin typeface="Raleway Thin" panose="020B0203030101060003" pitchFamily="34" charset="0"/>
                <a:ea typeface="Segoe UI Emoji" panose="020B0502040204020203" pitchFamily="34" charset="0"/>
                <a:cs typeface="Consolas" panose="020B0609020204030204" pitchFamily="49" charset="0"/>
              </a:rPr>
              <a:t>Bar plot</a:t>
            </a: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58</a:t>
            </a:fld>
            <a:endParaRPr lang="en-US"/>
          </a:p>
        </p:txBody>
      </p:sp>
      <p:sp>
        <p:nvSpPr>
          <p:cNvPr id="7" name="Rectangle 6">
            <a:extLst>
              <a:ext uri="{FF2B5EF4-FFF2-40B4-BE49-F238E27FC236}">
                <a16:creationId xmlns:a16="http://schemas.microsoft.com/office/drawing/2014/main" id="{95BAD1BD-2179-4E7E-81DB-5D71AF55523D}"/>
              </a:ext>
            </a:extLst>
          </p:cNvPr>
          <p:cNvSpPr/>
          <p:nvPr/>
        </p:nvSpPr>
        <p:spPr>
          <a:xfrm>
            <a:off x="3811480" y="3177676"/>
            <a:ext cx="4899929" cy="343492"/>
          </a:xfrm>
          <a:prstGeom prst="rect">
            <a:avLst/>
          </a:prstGeom>
        </p:spPr>
        <p:txBody>
          <a:bodyPr wrap="square">
            <a:spAutoFit/>
          </a:bodyPr>
          <a:lstStyle/>
          <a:p>
            <a:pPr algn="ctr"/>
            <a:r>
              <a:rPr lang="en-GB" sz="1632" dirty="0">
                <a:solidFill>
                  <a:schemeClr val="accent1"/>
                </a:solidFill>
                <a:latin typeface="Segoe Print" panose="02000600000000000000" pitchFamily="2" charset="0"/>
                <a:ea typeface="Segoe UI Emoji" panose="020B0502040204020203" pitchFamily="34" charset="0"/>
              </a:rPr>
              <a:t>Reorder </a:t>
            </a:r>
            <a:r>
              <a:rPr lang="en-GB" sz="1632" b="1" dirty="0">
                <a:solidFill>
                  <a:schemeClr val="accent1"/>
                </a:solidFill>
                <a:latin typeface="Consolas" panose="020B0609020204030204" pitchFamily="49" charset="0"/>
                <a:ea typeface="Segoe UI Emoji" panose="020B0502040204020203" pitchFamily="34" charset="0"/>
              </a:rPr>
              <a:t>site</a:t>
            </a:r>
            <a:r>
              <a:rPr lang="en-GB" sz="1632" dirty="0">
                <a:solidFill>
                  <a:schemeClr val="accent1"/>
                </a:solidFill>
                <a:latin typeface="Segoe Print" panose="02000600000000000000" pitchFamily="2" charset="0"/>
                <a:ea typeface="Segoe UI Emoji" panose="020B0502040204020203" pitchFamily="34" charset="0"/>
              </a:rPr>
              <a:t> by </a:t>
            </a:r>
            <a:r>
              <a:rPr lang="en-GB" sz="1632" b="1" dirty="0">
                <a:solidFill>
                  <a:schemeClr val="accent1"/>
                </a:solidFill>
                <a:latin typeface="Consolas" panose="020B0609020204030204" pitchFamily="49" charset="0"/>
                <a:ea typeface="Segoe UI Emoji" panose="020B0502040204020203" pitchFamily="34" charset="0"/>
              </a:rPr>
              <a:t>attendances</a:t>
            </a:r>
            <a:endParaRPr lang="en-GB" sz="1360" b="1" dirty="0">
              <a:solidFill>
                <a:schemeClr val="accent1"/>
              </a:solidFill>
              <a:latin typeface="Consolas" panose="020B0609020204030204" pitchFamily="49" charset="0"/>
              <a:ea typeface="Segoe UI Emoji" panose="020B0502040204020203" pitchFamily="34" charset="0"/>
            </a:endParaRPr>
          </a:p>
        </p:txBody>
      </p:sp>
      <p:cxnSp>
        <p:nvCxnSpPr>
          <p:cNvPr id="9" name="Connector: Curved 8">
            <a:extLst>
              <a:ext uri="{FF2B5EF4-FFF2-40B4-BE49-F238E27FC236}">
                <a16:creationId xmlns:a16="http://schemas.microsoft.com/office/drawing/2014/main" id="{27EFD1E3-C44E-4E6E-B51F-5304541E7E7D}"/>
              </a:ext>
            </a:extLst>
          </p:cNvPr>
          <p:cNvCxnSpPr>
            <a:cxnSpLocks/>
          </p:cNvCxnSpPr>
          <p:nvPr/>
        </p:nvCxnSpPr>
        <p:spPr>
          <a:xfrm rot="16200000" flipH="1">
            <a:off x="6745520" y="3610791"/>
            <a:ext cx="240268" cy="1"/>
          </a:xfrm>
          <a:prstGeom prst="curvedConnector3">
            <a:avLst>
              <a:gd name="adj1" fmla="val 50000"/>
            </a:avLst>
          </a:prstGeom>
          <a:ln w="19050" cap="sq">
            <a:solidFill>
              <a:schemeClr val="tx1">
                <a:lumMod val="25000"/>
                <a:lumOff val="75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3FB3F486-E738-44DC-819F-1D8103432158}"/>
              </a:ext>
            </a:extLst>
          </p:cNvPr>
          <p:cNvCxnSpPr>
            <a:cxnSpLocks/>
          </p:cNvCxnSpPr>
          <p:nvPr/>
        </p:nvCxnSpPr>
        <p:spPr>
          <a:xfrm flipH="1">
            <a:off x="4926774" y="3490657"/>
            <a:ext cx="105898" cy="332780"/>
          </a:xfrm>
          <a:prstGeom prst="straightConnector1">
            <a:avLst/>
          </a:prstGeom>
          <a:ln w="12700" cap="sq">
            <a:solidFill>
              <a:schemeClr val="bg2"/>
            </a:solidFill>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682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095629" y="1389167"/>
            <a:ext cx="6952742" cy="3386509"/>
          </a:xfrm>
        </p:spPr>
        <p:txBody>
          <a:bodyPr/>
          <a:lstStyle/>
          <a:p>
            <a:pPr marL="0" indent="0">
              <a:buNone/>
            </a:pPr>
            <a:r>
              <a:rPr lang="en-GB" sz="1905" dirty="0">
                <a:solidFill>
                  <a:schemeClr val="accent1"/>
                </a:solidFill>
                <a:latin typeface="Segoe UI Light" panose="020B0502040204020203" pitchFamily="34" charset="0"/>
              </a:rPr>
              <a:t> </a:t>
            </a:r>
            <a:endParaRPr lang="en-GB" sz="2449" dirty="0">
              <a:solidFill>
                <a:schemeClr val="accent1"/>
              </a:solidFill>
              <a:latin typeface="Segoe UI Light" panose="020B0502040204020203" pitchFamily="34" charset="0"/>
            </a:endParaRPr>
          </a:p>
          <a:p>
            <a:pPr marL="0" indent="0">
              <a:buNone/>
            </a:pPr>
            <a:endParaRPr lang="en-GB" sz="1905" dirty="0">
              <a:solidFill>
                <a:schemeClr val="accent1"/>
              </a:solidFill>
              <a:latin typeface="Segoe UI Light" panose="020B0502040204020203" pitchFamily="34" charset="0"/>
            </a:endParaRPr>
          </a:p>
          <a:p>
            <a:pPr marL="857237" indent="0">
              <a:buNone/>
              <a:tabLst>
                <a:tab pos="732116" algn="l"/>
              </a:tabLst>
            </a:pPr>
            <a:endParaRPr lang="en-GB" sz="2041" dirty="0">
              <a:solidFill>
                <a:schemeClr val="accent1"/>
              </a:solidFill>
              <a:latin typeface="Consolas" panose="020B0609020204030204" pitchFamily="49" charset="0"/>
              <a:cs typeface="Consolas" panose="020B0609020204030204" pitchFamily="49" charset="0"/>
            </a:endParaRPr>
          </a:p>
          <a:p>
            <a:pPr marL="732116" indent="0">
              <a:lnSpc>
                <a:spcPct val="150000"/>
              </a:lnSpc>
              <a:buNone/>
              <a:tabLst>
                <a:tab pos="1891840" algn="l"/>
              </a:tabLst>
            </a:pPr>
            <a:r>
              <a:rPr lang="en-GB" sz="2381" dirty="0" err="1">
                <a:solidFill>
                  <a:schemeClr val="accent1"/>
                </a:solidFill>
                <a:latin typeface="Consolas" panose="020B0609020204030204" pitchFamily="49" charset="0"/>
                <a:cs typeface="Consolas" panose="020B0609020204030204" pitchFamily="49" charset="0"/>
              </a:rPr>
              <a:t>ggplot</a:t>
            </a:r>
            <a:r>
              <a:rPr lang="en-GB" sz="2381" dirty="0">
                <a:solidFill>
                  <a:schemeClr val="accent1"/>
                </a:solidFill>
                <a:latin typeface="Consolas" panose="020B0609020204030204" pitchFamily="49" charset="0"/>
                <a:cs typeface="Consolas" panose="020B0609020204030204" pitchFamily="49" charset="0"/>
              </a:rPr>
              <a:t>(</a:t>
            </a:r>
            <a:r>
              <a:rPr lang="en-GB" sz="2381" dirty="0" err="1">
                <a:solidFill>
                  <a:schemeClr val="accent1"/>
                </a:solidFill>
                <a:latin typeface="Consolas" panose="020B0609020204030204" pitchFamily="49" charset="0"/>
                <a:cs typeface="Consolas" panose="020B0609020204030204" pitchFamily="49" charset="0"/>
              </a:rPr>
              <a:t>capacity_ae</a:t>
            </a:r>
            <a:r>
              <a:rPr lang="en-GB" sz="2381" dirty="0">
                <a:solidFill>
                  <a:schemeClr val="accent1"/>
                </a:solidFill>
                <a:latin typeface="Consolas" panose="020B0609020204030204" pitchFamily="49" charset="0"/>
                <a:cs typeface="Consolas" panose="020B0609020204030204" pitchFamily="49" charset="0"/>
              </a:rPr>
              <a:t>) + </a:t>
            </a:r>
          </a:p>
          <a:p>
            <a:pPr marL="552728" indent="0">
              <a:lnSpc>
                <a:spcPct val="150000"/>
              </a:lnSpc>
              <a:buNone/>
            </a:pPr>
            <a:r>
              <a:rPr lang="en-GB" sz="2381" dirty="0">
                <a:solidFill>
                  <a:schemeClr val="accent1"/>
                </a:solidFill>
                <a:latin typeface="Consolas" panose="020B0609020204030204" pitchFamily="49" charset="0"/>
                <a:cs typeface="Consolas" panose="020B0609020204030204" pitchFamily="49" charset="0"/>
              </a:rPr>
              <a:t>  </a:t>
            </a:r>
            <a:r>
              <a:rPr lang="en-GB" sz="2381" dirty="0" err="1">
                <a:solidFill>
                  <a:schemeClr val="accent1"/>
                </a:solidFill>
                <a:latin typeface="Consolas" panose="020B0609020204030204" pitchFamily="49" charset="0"/>
                <a:cs typeface="Consolas" panose="020B0609020204030204" pitchFamily="49" charset="0"/>
              </a:rPr>
              <a:t>geom_boxplot</a:t>
            </a:r>
            <a:r>
              <a:rPr lang="en-GB" sz="2381" dirty="0">
                <a:solidFill>
                  <a:schemeClr val="accent1"/>
                </a:solidFill>
                <a:latin typeface="Consolas" panose="020B0609020204030204" pitchFamily="49" charset="0"/>
                <a:cs typeface="Consolas" panose="020B0609020204030204" pitchFamily="49" charset="0"/>
              </a:rPr>
              <a:t>(</a:t>
            </a:r>
          </a:p>
          <a:p>
            <a:pPr marL="552728" indent="0">
              <a:lnSpc>
                <a:spcPct val="150000"/>
              </a:lnSpc>
              <a:buNone/>
            </a:pPr>
            <a:r>
              <a:rPr lang="en-GB" sz="2381" dirty="0">
                <a:solidFill>
                  <a:schemeClr val="accent1"/>
                </a:solidFill>
                <a:latin typeface="Consolas" panose="020B0609020204030204" pitchFamily="49" charset="0"/>
                <a:cs typeface="Consolas" panose="020B0609020204030204" pitchFamily="49" charset="0"/>
              </a:rPr>
              <a:t>      </a:t>
            </a:r>
            <a:r>
              <a:rPr lang="en-GB" sz="2381" dirty="0" err="1">
                <a:solidFill>
                  <a:schemeClr val="accent1"/>
                </a:solidFill>
                <a:latin typeface="Consolas" panose="020B0609020204030204" pitchFamily="49" charset="0"/>
                <a:cs typeface="Consolas" panose="020B0609020204030204" pitchFamily="49" charset="0"/>
              </a:rPr>
              <a:t>aes</a:t>
            </a:r>
            <a:r>
              <a:rPr lang="en-GB" sz="2381" dirty="0">
                <a:solidFill>
                  <a:schemeClr val="accent1"/>
                </a:solidFill>
                <a:latin typeface="Consolas" panose="020B0609020204030204" pitchFamily="49" charset="0"/>
                <a:cs typeface="Consolas" panose="020B0609020204030204" pitchFamily="49" charset="0"/>
              </a:rPr>
              <a:t>(</a:t>
            </a:r>
            <a:r>
              <a:rPr lang="en-GB" sz="2381" dirty="0" err="1">
                <a:solidFill>
                  <a:schemeClr val="accent1"/>
                </a:solidFill>
                <a:latin typeface="Consolas" panose="020B0609020204030204" pitchFamily="49" charset="0"/>
                <a:cs typeface="Consolas" panose="020B0609020204030204" pitchFamily="49" charset="0"/>
              </a:rPr>
              <a:t>staff_increase</a:t>
            </a:r>
            <a:r>
              <a:rPr lang="en-GB" sz="2381" dirty="0">
                <a:solidFill>
                  <a:schemeClr val="accent1"/>
                </a:solidFill>
                <a:latin typeface="Consolas" panose="020B0609020204030204" pitchFamily="49" charset="0"/>
                <a:cs typeface="Consolas" panose="020B0609020204030204" pitchFamily="49" charset="0"/>
              </a:rPr>
              <a:t>, </a:t>
            </a:r>
            <a:r>
              <a:rPr lang="en-GB" sz="2381" dirty="0" err="1">
                <a:solidFill>
                  <a:schemeClr val="accent1"/>
                </a:solidFill>
                <a:latin typeface="Consolas" panose="020B0609020204030204" pitchFamily="49" charset="0"/>
                <a:cs typeface="Consolas" panose="020B0609020204030204" pitchFamily="49" charset="0"/>
              </a:rPr>
              <a:t>dwait</a:t>
            </a:r>
            <a:r>
              <a:rPr lang="en-GB" sz="2381" dirty="0">
                <a:solidFill>
                  <a:schemeClr val="accent1"/>
                </a:solidFill>
                <a:latin typeface="Consolas" panose="020B0609020204030204" pitchFamily="49" charset="0"/>
                <a:cs typeface="Consolas" panose="020B0609020204030204" pitchFamily="49" charset="0"/>
              </a:rPr>
              <a:t>))</a:t>
            </a:r>
            <a:endParaRPr lang="en-GB" sz="2381" dirty="0">
              <a:solidFill>
                <a:schemeClr val="accent1"/>
              </a:solidFill>
              <a:latin typeface="Segoe UI Light" panose="020B0502040204020203" pitchFamily="34" charset="0"/>
            </a:endParaRPr>
          </a:p>
        </p:txBody>
      </p:sp>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1671653"/>
          </a:xfrm>
        </p:spPr>
        <p:txBody>
          <a:bodyPr/>
          <a:lstStyle/>
          <a:p>
            <a:pPr algn="ctr"/>
            <a:br>
              <a:rPr lang="en-GB" sz="3673" dirty="0">
                <a:solidFill>
                  <a:schemeClr val="accent1"/>
                </a:solidFill>
                <a:latin typeface="Raleway" pitchFamily="50" charset="0"/>
                <a:ea typeface="Segoe UI Emoji" panose="020B0502040204020203" pitchFamily="34" charset="0"/>
                <a:cs typeface="Consolas" panose="020B0609020204030204" pitchFamily="49" charset="0"/>
              </a:rPr>
            </a:br>
            <a:r>
              <a:rPr lang="en-GB" sz="3673" b="0" dirty="0">
                <a:solidFill>
                  <a:schemeClr val="accent1"/>
                </a:solidFill>
                <a:latin typeface="Raleway" pitchFamily="50" charset="0"/>
                <a:ea typeface="Segoe UI Emoji" panose="020B0502040204020203" pitchFamily="34" charset="0"/>
                <a:cs typeface="Consolas" panose="020B0609020204030204" pitchFamily="49" charset="0"/>
              </a:rPr>
              <a:t>Q. Distribution of “wait” for each value of staff level?</a:t>
            </a:r>
            <a:br>
              <a:rPr lang="en-GB" sz="3673" dirty="0">
                <a:solidFill>
                  <a:schemeClr val="accent1"/>
                </a:solidFill>
                <a:latin typeface="Raleway" pitchFamily="50" charset="0"/>
                <a:ea typeface="Segoe UI Emoji" panose="020B0502040204020203" pitchFamily="34" charset="0"/>
                <a:cs typeface="Consolas" panose="020B0609020204030204" pitchFamily="49" charset="0"/>
              </a:rPr>
            </a:br>
            <a:r>
              <a:rPr lang="en-GB" sz="3673" dirty="0">
                <a:solidFill>
                  <a:schemeClr val="accent1"/>
                </a:solidFill>
                <a:latin typeface="Raleway Thin" panose="020B0203030101060003" pitchFamily="34" charset="0"/>
                <a:ea typeface="Segoe UI Emoji" panose="020B0502040204020203" pitchFamily="34" charset="0"/>
                <a:cs typeface="Consolas" panose="020B0609020204030204" pitchFamily="49" charset="0"/>
              </a:rPr>
              <a:t>Box plot</a:t>
            </a: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solidFill>
                  <a:schemeClr val="accent1"/>
                </a:solidFill>
              </a:rPr>
              <a:pPr/>
              <a:t>59</a:t>
            </a:fld>
            <a:endParaRPr lang="en-US">
              <a:solidFill>
                <a:schemeClr val="accent1"/>
              </a:solidFill>
            </a:endParaRPr>
          </a:p>
        </p:txBody>
      </p:sp>
    </p:spTree>
    <p:extLst>
      <p:ext uri="{BB962C8B-B14F-4D97-AF65-F5344CB8AC3E}">
        <p14:creationId xmlns:p14="http://schemas.microsoft.com/office/powerpoint/2010/main" val="4240385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solidFill>
                  <a:schemeClr val="bg2"/>
                </a:solidFill>
                <a:latin typeface="Raleway" pitchFamily="50" charset="0"/>
                <a:ea typeface="Segoe UI Emoji" panose="020B0502040204020203" pitchFamily="34" charset="0"/>
              </a:rPr>
              <a:t>ggplot2</a:t>
            </a:r>
            <a:r>
              <a:rPr lang="en-GB" sz="3673" b="0" dirty="0">
                <a:latin typeface="Raleway" pitchFamily="50" charset="0"/>
                <a:ea typeface="Segoe UI Emoji" panose="020B0502040204020203" pitchFamily="34" charset="0"/>
              </a:rPr>
              <a:t> </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p:spPr>
        <p:txBody>
          <a:bodyPr/>
          <a:lstStyle/>
          <a:p>
            <a:pPr algn="ctr"/>
            <a:endParaRPr lang="en-GB" sz="2449" dirty="0">
              <a:latin typeface="Segoe UI Light" panose="020B0502040204020203" pitchFamily="34" charset="0"/>
              <a:ea typeface="Segoe UI Emoji" panose="020B0502040204020203" pitchFamily="34" charset="0"/>
              <a:cs typeface="Segoe UI Light" panose="020B0502040204020203" pitchFamily="34" charset="0"/>
            </a:endParaRPr>
          </a:p>
          <a:p>
            <a:pPr algn="ctr"/>
            <a:r>
              <a:rPr lang="en-GB" sz="2449" dirty="0">
                <a:latin typeface="Segoe UI Light" panose="020B0502040204020203" pitchFamily="34" charset="0"/>
                <a:ea typeface="Segoe UI Emoji" panose="020B0502040204020203" pitchFamily="34" charset="0"/>
                <a:cs typeface="Segoe UI Light" panose="020B0502040204020203" pitchFamily="34" charset="0"/>
              </a:rPr>
              <a:t>ggplot2 is part of the </a:t>
            </a:r>
            <a:r>
              <a:rPr lang="en-GB" sz="2449" dirty="0" err="1">
                <a:latin typeface="Segoe UI Light" panose="020B0502040204020203" pitchFamily="34" charset="0"/>
                <a:ea typeface="Segoe UI Emoji" panose="020B0502040204020203" pitchFamily="34" charset="0"/>
                <a:cs typeface="Segoe UI Light" panose="020B0502040204020203" pitchFamily="34" charset="0"/>
              </a:rPr>
              <a:t>tidyverse</a:t>
            </a:r>
            <a:r>
              <a:rPr lang="en-GB" sz="2449" dirty="0">
                <a:latin typeface="Segoe UI Light" panose="020B0502040204020203" pitchFamily="34" charset="0"/>
                <a:ea typeface="Segoe UI Emoji" panose="020B0502040204020203" pitchFamily="34" charset="0"/>
                <a:cs typeface="Segoe UI Light" panose="020B0502040204020203" pitchFamily="34" charset="0"/>
              </a:rPr>
              <a:t>. </a:t>
            </a:r>
          </a:p>
          <a:p>
            <a:pPr algn="ctr"/>
            <a:r>
              <a:rPr lang="en-GB" sz="2449" dirty="0">
                <a:latin typeface="Segoe UI Light" panose="020B0502040204020203" pitchFamily="34" charset="0"/>
                <a:ea typeface="Segoe UI Emoji" panose="020B0502040204020203" pitchFamily="34" charset="0"/>
                <a:cs typeface="Segoe UI Light" panose="020B0502040204020203" pitchFamily="34" charset="0"/>
              </a:rPr>
              <a:t>So, at the top of your script type:</a:t>
            </a:r>
          </a:p>
          <a:p>
            <a:pPr marL="552728" indent="0">
              <a:buNone/>
            </a:pPr>
            <a:r>
              <a:rPr lang="en-GB" sz="2449" b="1" dirty="0">
                <a:latin typeface="Consolas" panose="020B0609020204030204" pitchFamily="49" charset="0"/>
                <a:ea typeface="Segoe UI Emoji" panose="020B0502040204020203" pitchFamily="34" charset="0"/>
                <a:cs typeface="Consolas" panose="020B0609020204030204" pitchFamily="49" charset="0"/>
              </a:rPr>
              <a:t>	</a:t>
            </a:r>
          </a:p>
          <a:p>
            <a:pPr algn="ctr"/>
            <a:r>
              <a:rPr lang="en-GB" sz="2449" b="1" dirty="0">
                <a:solidFill>
                  <a:schemeClr val="accent2"/>
                </a:solidFill>
                <a:latin typeface="Consolas" panose="020B0609020204030204" pitchFamily="49" charset="0"/>
                <a:ea typeface="Segoe UI Emoji" panose="020B0502040204020203" pitchFamily="34" charset="0"/>
                <a:cs typeface="Consolas" panose="020B0609020204030204" pitchFamily="49" charset="0"/>
              </a:rPr>
              <a:t>library(</a:t>
            </a:r>
            <a:r>
              <a:rPr lang="en-GB" sz="2449" b="1" dirty="0" err="1">
                <a:solidFill>
                  <a:schemeClr val="accent2"/>
                </a:solidFill>
                <a:latin typeface="Consolas" panose="020B0609020204030204" pitchFamily="49" charset="0"/>
                <a:ea typeface="Segoe UI Emoji" panose="020B0502040204020203" pitchFamily="34" charset="0"/>
                <a:cs typeface="Consolas" panose="020B0609020204030204" pitchFamily="49" charset="0"/>
              </a:rPr>
              <a:t>tidyverse</a:t>
            </a:r>
            <a:r>
              <a:rPr lang="en-GB" sz="2449" b="1" dirty="0">
                <a:solidFill>
                  <a:schemeClr val="accent2"/>
                </a:solidFill>
                <a:latin typeface="Consolas" panose="020B0609020204030204" pitchFamily="49" charset="0"/>
                <a:ea typeface="Segoe UI Emoji" panose="020B0502040204020203" pitchFamily="34" charset="0"/>
                <a:cs typeface="Consolas" panose="020B0609020204030204" pitchFamily="49" charset="0"/>
              </a:rPr>
              <a:t>)</a:t>
            </a:r>
          </a:p>
          <a:p>
            <a:endParaRPr lang="en-GB" sz="2449" b="1" dirty="0">
              <a:latin typeface="Consolas" panose="020B0609020204030204" pitchFamily="49" charset="0"/>
              <a:ea typeface="Segoe UI Emoji" panose="020B0502040204020203" pitchFamily="34" charset="0"/>
              <a:cs typeface="Consolas" panose="020B0609020204030204" pitchFamily="49" charset="0"/>
            </a:endParaRPr>
          </a:p>
          <a:p>
            <a:endParaRPr lang="en-GB" dirty="0"/>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6</a:t>
            </a:fld>
            <a:endParaRPr lang="en-US"/>
          </a:p>
        </p:txBody>
      </p:sp>
    </p:spTree>
    <p:extLst>
      <p:ext uri="{BB962C8B-B14F-4D97-AF65-F5344CB8AC3E}">
        <p14:creationId xmlns:p14="http://schemas.microsoft.com/office/powerpoint/2010/main" val="25431371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latin typeface="Raleway" pitchFamily="50" charset="0"/>
                <a:ea typeface="Segoe UI Emoji" panose="020B0502040204020203" pitchFamily="34" charset="0"/>
                <a:cs typeface="Consolas" panose="020B0609020204030204" pitchFamily="49" charset="0"/>
              </a:rPr>
              <a:t>Plot labels</a:t>
            </a:r>
            <a:endParaRPr lang="en-GB" sz="3673" b="0" dirty="0">
              <a:latin typeface="Consolas" panose="020B0609020204030204" pitchFamily="49" charset="0"/>
              <a:ea typeface="Segoe UI Emoji" panose="020B0502040204020203" pitchFamily="34" charset="0"/>
              <a:cs typeface="Consolas" panose="020B0609020204030204" pitchFamily="49" charset="0"/>
            </a:endParaRP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p:spPr>
        <p:txBody>
          <a:bodyPr/>
          <a:lstStyle/>
          <a:p>
            <a:pPr marL="0" indent="0">
              <a:buNone/>
            </a:pPr>
            <a:endParaRPr lang="en-GB" sz="2109" dirty="0">
              <a:solidFill>
                <a:schemeClr val="tx1">
                  <a:lumMod val="25000"/>
                  <a:lumOff val="75000"/>
                </a:schemeClr>
              </a:solidFill>
              <a:latin typeface="Consolas" panose="020B0609020204030204" pitchFamily="49" charset="0"/>
              <a:cs typeface="Consolas" panose="020B0609020204030204" pitchFamily="49" charset="0"/>
            </a:endParaRPr>
          </a:p>
          <a:p>
            <a:pPr marL="0" indent="0">
              <a:buNone/>
            </a:pPr>
            <a:r>
              <a:rPr lang="en-GB" sz="1973" dirty="0" err="1">
                <a:solidFill>
                  <a:schemeClr val="tx1">
                    <a:lumMod val="25000"/>
                    <a:lumOff val="75000"/>
                  </a:schemeClr>
                </a:solidFill>
                <a:latin typeface="Consolas" panose="020B0609020204030204" pitchFamily="49" charset="0"/>
                <a:cs typeface="Consolas" panose="020B0609020204030204" pitchFamily="49" charset="0"/>
              </a:rPr>
              <a:t>ggplot</a:t>
            </a:r>
            <a:r>
              <a:rPr lang="en-GB" sz="1973" dirty="0">
                <a:solidFill>
                  <a:schemeClr val="tx1">
                    <a:lumMod val="25000"/>
                    <a:lumOff val="75000"/>
                  </a:schemeClr>
                </a:solidFill>
                <a:latin typeface="Consolas" panose="020B0609020204030204" pitchFamily="49" charset="0"/>
                <a:cs typeface="Consolas" panose="020B0609020204030204" pitchFamily="49" charset="0"/>
              </a:rPr>
              <a:t>(</a:t>
            </a:r>
            <a:r>
              <a:rPr lang="en-GB" sz="1973" dirty="0" err="1">
                <a:solidFill>
                  <a:schemeClr val="tx1">
                    <a:lumMod val="25000"/>
                    <a:lumOff val="75000"/>
                  </a:schemeClr>
                </a:solidFill>
                <a:latin typeface="Consolas" panose="020B0609020204030204" pitchFamily="49" charset="0"/>
                <a:cs typeface="Consolas" panose="020B0609020204030204" pitchFamily="49" charset="0"/>
              </a:rPr>
              <a:t>capacity_ae</a:t>
            </a:r>
            <a:r>
              <a:rPr lang="en-GB" sz="1973" dirty="0">
                <a:solidFill>
                  <a:schemeClr val="tx1">
                    <a:lumMod val="25000"/>
                    <a:lumOff val="75000"/>
                  </a:schemeClr>
                </a:solidFill>
                <a:latin typeface="Consolas" panose="020B0609020204030204" pitchFamily="49" charset="0"/>
                <a:cs typeface="Consolas" panose="020B0609020204030204" pitchFamily="49" charset="0"/>
              </a:rPr>
              <a:t>) + </a:t>
            </a:r>
          </a:p>
          <a:p>
            <a:pPr marL="0" indent="0">
              <a:buNone/>
            </a:pPr>
            <a:r>
              <a:rPr lang="en-GB" sz="2109" dirty="0">
                <a:solidFill>
                  <a:schemeClr val="tx1">
                    <a:lumMod val="25000"/>
                    <a:lumOff val="75000"/>
                  </a:schemeClr>
                </a:solidFill>
                <a:latin typeface="Consolas" panose="020B0609020204030204" pitchFamily="49" charset="0"/>
                <a:cs typeface="Consolas" panose="020B0609020204030204" pitchFamily="49" charset="0"/>
              </a:rPr>
              <a:t>  </a:t>
            </a:r>
            <a:r>
              <a:rPr lang="en-GB" sz="2041" dirty="0" err="1">
                <a:solidFill>
                  <a:schemeClr val="tx1">
                    <a:lumMod val="25000"/>
                    <a:lumOff val="75000"/>
                  </a:schemeClr>
                </a:solidFill>
                <a:latin typeface="Consolas" panose="020B0609020204030204" pitchFamily="49" charset="0"/>
                <a:cs typeface="Consolas" panose="020B0609020204030204" pitchFamily="49" charset="0"/>
              </a:rPr>
              <a:t>geom_boxplot</a:t>
            </a:r>
            <a:r>
              <a:rPr lang="en-GB" sz="2041" dirty="0">
                <a:solidFill>
                  <a:schemeClr val="tx1">
                    <a:lumMod val="25000"/>
                    <a:lumOff val="75000"/>
                  </a:schemeClr>
                </a:solidFill>
                <a:latin typeface="Consolas" panose="020B0609020204030204" pitchFamily="49" charset="0"/>
                <a:cs typeface="Consolas" panose="020B0609020204030204" pitchFamily="49" charset="0"/>
              </a:rPr>
              <a:t>(</a:t>
            </a:r>
            <a:r>
              <a:rPr lang="en-GB" sz="2177" dirty="0" err="1">
                <a:solidFill>
                  <a:schemeClr val="tx1">
                    <a:lumMod val="25000"/>
                    <a:lumOff val="75000"/>
                  </a:schemeClr>
                </a:solidFill>
                <a:latin typeface="Consolas" panose="020B0609020204030204" pitchFamily="49" charset="0"/>
                <a:cs typeface="Consolas" panose="020B0609020204030204" pitchFamily="49" charset="0"/>
              </a:rPr>
              <a:t>aes</a:t>
            </a:r>
            <a:r>
              <a:rPr lang="en-GB" sz="2177" dirty="0">
                <a:solidFill>
                  <a:schemeClr val="tx1">
                    <a:lumMod val="25000"/>
                    <a:lumOff val="75000"/>
                  </a:schemeClr>
                </a:solidFill>
                <a:latin typeface="Consolas" panose="020B0609020204030204" pitchFamily="49" charset="0"/>
                <a:cs typeface="Consolas" panose="020B0609020204030204" pitchFamily="49" charset="0"/>
              </a:rPr>
              <a:t>(</a:t>
            </a:r>
            <a:r>
              <a:rPr lang="en-GB" sz="2177" dirty="0" err="1">
                <a:solidFill>
                  <a:schemeClr val="tx1">
                    <a:lumMod val="25000"/>
                    <a:lumOff val="75000"/>
                  </a:schemeClr>
                </a:solidFill>
                <a:latin typeface="Consolas" panose="020B0609020204030204" pitchFamily="49" charset="0"/>
                <a:cs typeface="Consolas" panose="020B0609020204030204" pitchFamily="49" charset="0"/>
              </a:rPr>
              <a:t>staff_increase</a:t>
            </a:r>
            <a:r>
              <a:rPr lang="en-GB" sz="2177" dirty="0">
                <a:solidFill>
                  <a:schemeClr val="tx1">
                    <a:lumMod val="25000"/>
                    <a:lumOff val="75000"/>
                  </a:schemeClr>
                </a:solidFill>
                <a:latin typeface="Consolas" panose="020B0609020204030204" pitchFamily="49" charset="0"/>
                <a:cs typeface="Consolas" panose="020B0609020204030204" pitchFamily="49" charset="0"/>
              </a:rPr>
              <a:t>, </a:t>
            </a:r>
            <a:r>
              <a:rPr lang="en-GB" sz="2177" dirty="0" err="1">
                <a:solidFill>
                  <a:schemeClr val="tx1">
                    <a:lumMod val="25000"/>
                    <a:lumOff val="75000"/>
                  </a:schemeClr>
                </a:solidFill>
                <a:latin typeface="Consolas" panose="020B0609020204030204" pitchFamily="49" charset="0"/>
                <a:cs typeface="Consolas" panose="020B0609020204030204" pitchFamily="49" charset="0"/>
              </a:rPr>
              <a:t>dwait</a:t>
            </a:r>
            <a:r>
              <a:rPr lang="en-GB" sz="2177" dirty="0">
                <a:solidFill>
                  <a:schemeClr val="tx1">
                    <a:lumMod val="25000"/>
                    <a:lumOff val="75000"/>
                  </a:schemeClr>
                </a:solidFill>
                <a:latin typeface="Consolas" panose="020B0609020204030204" pitchFamily="49" charset="0"/>
                <a:cs typeface="Consolas" panose="020B0609020204030204" pitchFamily="49" charset="0"/>
              </a:rPr>
              <a:t>)</a:t>
            </a:r>
            <a:r>
              <a:rPr lang="en-GB" sz="2041" dirty="0">
                <a:solidFill>
                  <a:schemeClr val="tx1">
                    <a:lumMod val="25000"/>
                    <a:lumOff val="75000"/>
                  </a:schemeClr>
                </a:solidFill>
                <a:latin typeface="Consolas" panose="020B0609020204030204" pitchFamily="49" charset="0"/>
                <a:cs typeface="Consolas" panose="020B0609020204030204" pitchFamily="49" charset="0"/>
              </a:rPr>
              <a:t>)+</a:t>
            </a:r>
          </a:p>
          <a:p>
            <a:pPr marL="0" indent="0">
              <a:buNone/>
            </a:pPr>
            <a:r>
              <a:rPr lang="en-GB" sz="2109" dirty="0">
                <a:solidFill>
                  <a:schemeClr val="accent2"/>
                </a:solidFill>
                <a:latin typeface="Consolas" panose="020B0609020204030204" pitchFamily="49" charset="0"/>
                <a:cs typeface="Consolas" panose="020B0609020204030204" pitchFamily="49" charset="0"/>
              </a:rPr>
              <a:t>  </a:t>
            </a:r>
            <a:r>
              <a:rPr lang="en-GB" sz="2109" dirty="0">
                <a:solidFill>
                  <a:schemeClr val="accent1"/>
                </a:solidFill>
                <a:latin typeface="Consolas" panose="020B0609020204030204" pitchFamily="49" charset="0"/>
                <a:cs typeface="Consolas" panose="020B0609020204030204" pitchFamily="49" charset="0"/>
              </a:rPr>
              <a:t>labs(</a:t>
            </a:r>
          </a:p>
          <a:p>
            <a:pPr marL="797847" indent="0">
              <a:buNone/>
            </a:pPr>
            <a:r>
              <a:rPr lang="en-GB" sz="2109" dirty="0">
                <a:solidFill>
                  <a:schemeClr val="accent1"/>
                </a:solidFill>
                <a:latin typeface="Consolas" panose="020B0609020204030204" pitchFamily="49" charset="0"/>
                <a:cs typeface="Consolas" panose="020B0609020204030204" pitchFamily="49" charset="0"/>
              </a:rPr>
              <a:t>title =</a:t>
            </a:r>
            <a:r>
              <a:rPr lang="en-GB" sz="2109" dirty="0">
                <a:solidFill>
                  <a:schemeClr val="tx1">
                    <a:lumMod val="25000"/>
                    <a:lumOff val="75000"/>
                  </a:schemeClr>
                </a:solidFill>
                <a:latin typeface="Consolas" panose="020B0609020204030204" pitchFamily="49" charset="0"/>
                <a:cs typeface="Consolas" panose="020B0609020204030204" pitchFamily="49" charset="0"/>
              </a:rPr>
              <a:t> “Do changes in staffing …”</a:t>
            </a:r>
            <a:r>
              <a:rPr lang="en-GB" sz="2109" dirty="0">
                <a:solidFill>
                  <a:schemeClr val="accent2">
                    <a:lumMod val="60000"/>
                    <a:lumOff val="40000"/>
                  </a:schemeClr>
                </a:solidFill>
                <a:latin typeface="Consolas" panose="020B0609020204030204" pitchFamily="49" charset="0"/>
                <a:cs typeface="Consolas" panose="020B0609020204030204" pitchFamily="49" charset="0"/>
              </a:rPr>
              <a:t>,</a:t>
            </a:r>
          </a:p>
          <a:p>
            <a:pPr marL="797847" indent="0">
              <a:buNone/>
            </a:pPr>
            <a:r>
              <a:rPr lang="en-GB" sz="2109" dirty="0">
                <a:solidFill>
                  <a:schemeClr val="accent1"/>
                </a:solidFill>
                <a:latin typeface="Consolas" panose="020B0609020204030204" pitchFamily="49" charset="0"/>
                <a:cs typeface="Consolas" panose="020B0609020204030204" pitchFamily="49" charset="0"/>
              </a:rPr>
              <a:t>y =</a:t>
            </a:r>
            <a:r>
              <a:rPr lang="en-GB" sz="2109" dirty="0">
                <a:solidFill>
                  <a:schemeClr val="accent2"/>
                </a:solidFill>
                <a:latin typeface="Consolas" panose="020B0609020204030204" pitchFamily="49" charset="0"/>
                <a:cs typeface="Consolas" panose="020B0609020204030204" pitchFamily="49" charset="0"/>
              </a:rPr>
              <a:t> </a:t>
            </a:r>
            <a:r>
              <a:rPr lang="en-GB" sz="2109" dirty="0">
                <a:solidFill>
                  <a:schemeClr val="tx1">
                    <a:lumMod val="25000"/>
                    <a:lumOff val="75000"/>
                  </a:schemeClr>
                </a:solidFill>
                <a:latin typeface="Consolas" panose="020B0609020204030204" pitchFamily="49" charset="0"/>
                <a:cs typeface="Consolas" panose="020B0609020204030204" pitchFamily="49" charset="0"/>
              </a:rPr>
              <a:t>“Waiting time”</a:t>
            </a:r>
            <a:endParaRPr lang="en-GB" sz="2109" dirty="0">
              <a:solidFill>
                <a:schemeClr val="accent2"/>
              </a:solidFill>
              <a:latin typeface="Consolas" panose="020B0609020204030204" pitchFamily="49" charset="0"/>
              <a:cs typeface="Consolas" panose="020B0609020204030204" pitchFamily="49" charset="0"/>
            </a:endParaRPr>
          </a:p>
          <a:p>
            <a:pPr marL="0" indent="0">
              <a:buNone/>
            </a:pPr>
            <a:r>
              <a:rPr lang="en-GB" sz="2109" dirty="0">
                <a:solidFill>
                  <a:schemeClr val="accent2"/>
                </a:solidFill>
                <a:latin typeface="Consolas" panose="020B0609020204030204" pitchFamily="49" charset="0"/>
                <a:cs typeface="Consolas" panose="020B0609020204030204" pitchFamily="49" charset="0"/>
              </a:rPr>
              <a:t>       </a:t>
            </a:r>
            <a:r>
              <a:rPr lang="en-GB" sz="2109" dirty="0">
                <a:solidFill>
                  <a:schemeClr val="accent1"/>
                </a:solidFill>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60</a:t>
            </a:fld>
            <a:endParaRPr lang="en-US"/>
          </a:p>
        </p:txBody>
      </p:sp>
    </p:spTree>
    <p:extLst>
      <p:ext uri="{BB962C8B-B14F-4D97-AF65-F5344CB8AC3E}">
        <p14:creationId xmlns:p14="http://schemas.microsoft.com/office/powerpoint/2010/main" val="33377016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268918" y="1012485"/>
            <a:ext cx="6767357" cy="991980"/>
          </a:xfrm>
        </p:spPr>
        <p:txBody>
          <a:bodyPr/>
          <a:lstStyle/>
          <a:p>
            <a:r>
              <a:rPr lang="en-GB" sz="3673" dirty="0">
                <a:solidFill>
                  <a:schemeClr val="accent2">
                    <a:lumMod val="75000"/>
                  </a:schemeClr>
                </a:solidFill>
                <a:latin typeface="Consolas" panose="020B0609020204030204" pitchFamily="49" charset="0"/>
                <a:cs typeface="Consolas" panose="020B0609020204030204" pitchFamily="49" charset="0"/>
              </a:rPr>
              <a:t>	</a:t>
            </a:r>
            <a:r>
              <a:rPr lang="en-GB" sz="3673" dirty="0">
                <a:solidFill>
                  <a:schemeClr val="accent1"/>
                </a:solidFill>
                <a:latin typeface="Consolas" panose="020B0609020204030204" pitchFamily="49" charset="0"/>
                <a:cs typeface="Consolas" panose="020B0609020204030204" pitchFamily="49" charset="0"/>
              </a:rPr>
              <a:t>... +		</a:t>
            </a:r>
            <a:r>
              <a:rPr lang="en-GB" sz="3673" dirty="0" err="1">
                <a:solidFill>
                  <a:schemeClr val="accent1"/>
                </a:solidFill>
                <a:latin typeface="Consolas" panose="020B0609020204030204" pitchFamily="49" charset="0"/>
                <a:cs typeface="Consolas" panose="020B0609020204030204" pitchFamily="49" charset="0"/>
              </a:rPr>
              <a:t>ggsave</a:t>
            </a:r>
            <a:r>
              <a:rPr lang="en-GB" sz="3673" dirty="0">
                <a:solidFill>
                  <a:schemeClr val="accent1"/>
                </a:solidFill>
                <a:latin typeface="Consolas" panose="020B0609020204030204" pitchFamily="49" charset="0"/>
                <a:cs typeface="Consolas" panose="020B0609020204030204" pitchFamily="49" charset="0"/>
              </a:rPr>
              <a:t>(“</a:t>
            </a:r>
            <a:r>
              <a:rPr lang="en-GB" sz="3673" dirty="0">
                <a:solidFill>
                  <a:schemeClr val="tx1">
                    <a:lumMod val="25000"/>
                    <a:lumOff val="75000"/>
                  </a:schemeClr>
                </a:solidFill>
                <a:latin typeface="Consolas" panose="020B0609020204030204" pitchFamily="49" charset="0"/>
                <a:cs typeface="Consolas" panose="020B0609020204030204" pitchFamily="49" charset="0"/>
              </a:rPr>
              <a:t>plot_name</a:t>
            </a:r>
            <a:r>
              <a:rPr lang="en-GB" sz="3673" dirty="0">
                <a:solidFill>
                  <a:schemeClr val="accent1"/>
                </a:solidFill>
                <a:latin typeface="Consolas" panose="020B0609020204030204" pitchFamily="49" charset="0"/>
                <a:cs typeface="Consolas" panose="020B0609020204030204" pitchFamily="49" charset="0"/>
              </a:rPr>
              <a:t>.png”)</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p:spPr>
        <p:txBody>
          <a:bodyPr/>
          <a:lstStyle/>
          <a:p>
            <a:pPr marL="0" indent="0" algn="ctr">
              <a:buNone/>
            </a:pPr>
            <a:endParaRPr lang="en-GB" sz="2449" dirty="0">
              <a:latin typeface="Segoe UI Light" panose="020B0502040204020203" pitchFamily="34" charset="0"/>
            </a:endParaRPr>
          </a:p>
          <a:p>
            <a:pPr marL="0" indent="0" algn="ctr">
              <a:buNone/>
            </a:pPr>
            <a:r>
              <a:rPr lang="en-GB" sz="2449" dirty="0">
                <a:latin typeface="Segoe UI Light" panose="020B0502040204020203" pitchFamily="34" charset="0"/>
              </a:rPr>
              <a:t>By default: </a:t>
            </a:r>
            <a:r>
              <a:rPr lang="en-GB" sz="2394" dirty="0">
                <a:latin typeface="Segoe UI Light" panose="020B0502040204020203" pitchFamily="34" charset="0"/>
              </a:rPr>
              <a:t>saves a plot in the same dimensions as plot window.</a:t>
            </a:r>
          </a:p>
          <a:p>
            <a:pPr marL="0" indent="0" algn="ctr">
              <a:buNone/>
            </a:pPr>
            <a:r>
              <a:rPr lang="en-GB" sz="2381" dirty="0">
                <a:solidFill>
                  <a:schemeClr val="accent1"/>
                </a:solidFill>
                <a:latin typeface="Segoe UI Light" panose="020B0502040204020203" pitchFamily="34" charset="0"/>
              </a:rPr>
              <a:t>In future, you’ll wish to add height, width and “units” arguments to specify plot dimensions:  </a:t>
            </a:r>
            <a:endParaRPr lang="en-GB" sz="2449" dirty="0">
              <a:solidFill>
                <a:schemeClr val="accent1"/>
              </a:solidFill>
              <a:latin typeface="Segoe UI Light" panose="020B0502040204020203" pitchFamily="34" charset="0"/>
            </a:endParaRPr>
          </a:p>
          <a:p>
            <a:pPr marL="0" indent="0" algn="ctr">
              <a:buNone/>
            </a:pPr>
            <a:r>
              <a:rPr lang="en-GB" sz="1905" dirty="0" err="1">
                <a:solidFill>
                  <a:schemeClr val="accent1"/>
                </a:solidFill>
                <a:latin typeface="Consolas" panose="020B0609020204030204" pitchFamily="49" charset="0"/>
              </a:rPr>
              <a:t>ggsave</a:t>
            </a:r>
            <a:r>
              <a:rPr lang="en-GB" sz="1905" dirty="0">
                <a:solidFill>
                  <a:schemeClr val="accent1"/>
                </a:solidFill>
                <a:latin typeface="Consolas" panose="020B0609020204030204" pitchFamily="49" charset="0"/>
              </a:rPr>
              <a:t>(plot_name.png, units = “cm”,</a:t>
            </a:r>
          </a:p>
          <a:p>
            <a:pPr marL="0" indent="0" algn="ctr">
              <a:buNone/>
            </a:pPr>
            <a:r>
              <a:rPr lang="en-GB" sz="1905" dirty="0">
                <a:solidFill>
                  <a:schemeClr val="accent1"/>
                </a:solidFill>
                <a:latin typeface="Consolas" panose="020B0609020204030204" pitchFamily="49" charset="0"/>
              </a:rPr>
              <a:t> height = 10, width = 8) </a:t>
            </a:r>
          </a:p>
          <a:p>
            <a:pPr marL="0" indent="0">
              <a:buNone/>
            </a:pPr>
            <a:endParaRPr lang="en-GB" sz="1905" dirty="0">
              <a:latin typeface="Segoe UI Light" panose="020B0502040204020203" pitchFamily="34" charset="0"/>
            </a:endParaRPr>
          </a:p>
          <a:p>
            <a:pPr marL="0" indent="0">
              <a:buNone/>
            </a:pPr>
            <a:endParaRPr lang="en-GB" sz="1905" b="1"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61</a:t>
            </a:fld>
            <a:endParaRPr lang="en-US"/>
          </a:p>
        </p:txBody>
      </p:sp>
      <p:sp>
        <p:nvSpPr>
          <p:cNvPr id="7" name="Rectangle 6">
            <a:extLst>
              <a:ext uri="{FF2B5EF4-FFF2-40B4-BE49-F238E27FC236}">
                <a16:creationId xmlns:a16="http://schemas.microsoft.com/office/drawing/2014/main" id="{7B040357-D5D7-47FE-9476-F75988652DBD}"/>
              </a:ext>
            </a:extLst>
          </p:cNvPr>
          <p:cNvSpPr/>
          <p:nvPr/>
        </p:nvSpPr>
        <p:spPr>
          <a:xfrm>
            <a:off x="6300597" y="80229"/>
            <a:ext cx="1926518" cy="594650"/>
          </a:xfrm>
          <a:prstGeom prst="rect">
            <a:avLst/>
          </a:prstGeom>
        </p:spPr>
        <p:txBody>
          <a:bodyPr wrap="square">
            <a:spAutoFit/>
          </a:bodyPr>
          <a:lstStyle/>
          <a:p>
            <a:pPr algn="ctr"/>
            <a:r>
              <a:rPr lang="en-GB" sz="1632" dirty="0">
                <a:solidFill>
                  <a:schemeClr val="accent1"/>
                </a:solidFill>
                <a:latin typeface="Segoe Print" panose="02000600000000000000" pitchFamily="2" charset="0"/>
                <a:ea typeface="Segoe UI Emoji" panose="020B0502040204020203" pitchFamily="34" charset="0"/>
              </a:rPr>
              <a:t>or: pdf, jpg as you wish</a:t>
            </a:r>
          </a:p>
        </p:txBody>
      </p:sp>
      <p:cxnSp>
        <p:nvCxnSpPr>
          <p:cNvPr id="8" name="Connector: Curved 7">
            <a:extLst>
              <a:ext uri="{FF2B5EF4-FFF2-40B4-BE49-F238E27FC236}">
                <a16:creationId xmlns:a16="http://schemas.microsoft.com/office/drawing/2014/main" id="{10570E5A-3F88-4571-9350-7AAA64C5E642}"/>
              </a:ext>
            </a:extLst>
          </p:cNvPr>
          <p:cNvCxnSpPr>
            <a:cxnSpLocks/>
          </p:cNvCxnSpPr>
          <p:nvPr/>
        </p:nvCxnSpPr>
        <p:spPr>
          <a:xfrm rot="5400000">
            <a:off x="6475487" y="969948"/>
            <a:ext cx="424169" cy="8639"/>
          </a:xfrm>
          <a:prstGeom prst="curvedConnector3">
            <a:avLst>
              <a:gd name="adj1" fmla="val 50000"/>
            </a:avLst>
          </a:prstGeom>
          <a:ln w="19050" cap="sq">
            <a:solidFill>
              <a:schemeClr val="bg2"/>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2FF2B6F8-59DB-49F1-868A-C2491F41568B}"/>
              </a:ext>
            </a:extLst>
          </p:cNvPr>
          <p:cNvSpPr/>
          <p:nvPr/>
        </p:nvSpPr>
        <p:spPr>
          <a:xfrm>
            <a:off x="3994248" y="94060"/>
            <a:ext cx="1926518" cy="594650"/>
          </a:xfrm>
          <a:prstGeom prst="rect">
            <a:avLst/>
          </a:prstGeom>
        </p:spPr>
        <p:txBody>
          <a:bodyPr wrap="square">
            <a:spAutoFit/>
          </a:bodyPr>
          <a:lstStyle/>
          <a:p>
            <a:pPr algn="ctr"/>
            <a:r>
              <a:rPr lang="en-GB" sz="1632" dirty="0">
                <a:solidFill>
                  <a:schemeClr val="accent1"/>
                </a:solidFill>
                <a:latin typeface="Segoe Print" panose="02000600000000000000" pitchFamily="2" charset="0"/>
                <a:ea typeface="Segoe UI Emoji" panose="020B0502040204020203" pitchFamily="34" charset="0"/>
              </a:rPr>
              <a:t>Add layer to your </a:t>
            </a:r>
            <a:r>
              <a:rPr lang="en-GB" sz="1632" dirty="0" err="1">
                <a:solidFill>
                  <a:schemeClr val="accent1"/>
                </a:solidFill>
                <a:latin typeface="Segoe Print" panose="02000600000000000000" pitchFamily="2" charset="0"/>
                <a:ea typeface="Segoe UI Emoji" panose="020B0502040204020203" pitchFamily="34" charset="0"/>
              </a:rPr>
              <a:t>ggplot</a:t>
            </a:r>
            <a:endParaRPr lang="en-GB" sz="1632" dirty="0">
              <a:solidFill>
                <a:schemeClr val="accent1"/>
              </a:solidFill>
              <a:latin typeface="Segoe Print" panose="02000600000000000000" pitchFamily="2" charset="0"/>
              <a:ea typeface="Segoe UI Emoji" panose="020B0502040204020203" pitchFamily="34" charset="0"/>
            </a:endParaRPr>
          </a:p>
        </p:txBody>
      </p:sp>
      <p:cxnSp>
        <p:nvCxnSpPr>
          <p:cNvPr id="11" name="Straight Arrow Connector 10">
            <a:extLst>
              <a:ext uri="{FF2B5EF4-FFF2-40B4-BE49-F238E27FC236}">
                <a16:creationId xmlns:a16="http://schemas.microsoft.com/office/drawing/2014/main" id="{03D8B580-7944-4FA4-A1A1-7DF07988E3F3}"/>
              </a:ext>
            </a:extLst>
          </p:cNvPr>
          <p:cNvCxnSpPr>
            <a:cxnSpLocks/>
          </p:cNvCxnSpPr>
          <p:nvPr/>
        </p:nvCxnSpPr>
        <p:spPr>
          <a:xfrm flipH="1">
            <a:off x="3298874" y="591894"/>
            <a:ext cx="787154" cy="594458"/>
          </a:xfrm>
          <a:prstGeom prst="straightConnector1">
            <a:avLst/>
          </a:prstGeom>
          <a:ln w="12700" cap="sq">
            <a:solidFill>
              <a:schemeClr val="bg2"/>
            </a:solidFill>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236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latin typeface="Raleway" pitchFamily="50" charset="0"/>
                <a:ea typeface="Segoe UI Emoji" panose="020B0502040204020203" pitchFamily="34" charset="0"/>
              </a:rPr>
              <a:t>What does this function do?</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a:ln>
            <a:noFill/>
          </a:ln>
        </p:spPr>
        <p:txBody>
          <a:bodyPr/>
          <a:lstStyle/>
          <a:p>
            <a:pPr algn="ctr"/>
            <a:r>
              <a:rPr lang="en-GB" sz="2381" dirty="0">
                <a:latin typeface="Segoe UI Light" panose="020B0502040204020203" pitchFamily="34" charset="0"/>
              </a:rPr>
              <a:t>If you want a visual attribute to be applied across the whole plot, the argument goes </a:t>
            </a:r>
            <a:r>
              <a:rPr lang="en-GB" sz="2381" u="sng" dirty="0">
                <a:latin typeface="Segoe UI Light" panose="020B0502040204020203" pitchFamily="34" charset="0"/>
              </a:rPr>
              <a:t>outside</a:t>
            </a:r>
            <a:r>
              <a:rPr lang="en-GB" sz="2381" dirty="0">
                <a:latin typeface="Segoe UI Light" panose="020B0502040204020203" pitchFamily="34" charset="0"/>
              </a:rPr>
              <a:t> </a:t>
            </a:r>
            <a:r>
              <a:rPr lang="en-GB" sz="2381" dirty="0" err="1">
                <a:latin typeface="Consolas" panose="020B0609020204030204" pitchFamily="49" charset="0"/>
              </a:rPr>
              <a:t>aes</a:t>
            </a:r>
            <a:r>
              <a:rPr lang="en-GB" sz="2381" dirty="0">
                <a:latin typeface="Consolas" panose="020B0609020204030204" pitchFamily="49" charset="0"/>
              </a:rPr>
              <a:t>()</a:t>
            </a:r>
            <a:r>
              <a:rPr lang="en-GB" sz="2381" dirty="0">
                <a:latin typeface="Segoe UI Light" panose="020B0502040204020203" pitchFamily="34" charset="0"/>
                <a:cs typeface="Segoe UI Light" panose="020B0502040204020203" pitchFamily="34" charset="0"/>
              </a:rPr>
              <a:t> </a:t>
            </a:r>
            <a:endParaRPr lang="en-GB" sz="1905" b="1" dirty="0">
              <a:latin typeface="Segoe UI Light" panose="020B0502040204020203" pitchFamily="34" charset="0"/>
              <a:cs typeface="Segoe UI Light" panose="020B0502040204020203" pitchFamily="34" charset="0"/>
            </a:endParaRPr>
          </a:p>
          <a:p>
            <a:r>
              <a:rPr lang="en-GB" sz="2177" dirty="0">
                <a:solidFill>
                  <a:schemeClr val="accent2">
                    <a:lumMod val="60000"/>
                    <a:lumOff val="40000"/>
                  </a:schemeClr>
                </a:solidFill>
                <a:latin typeface="Consolas" panose="020B0609020204030204" pitchFamily="49" charset="0"/>
                <a:cs typeface="Consolas" panose="020B0609020204030204" pitchFamily="49" charset="0"/>
              </a:rPr>
              <a:t>    </a:t>
            </a:r>
            <a:endParaRPr lang="en-GB" sz="2177" dirty="0">
              <a:solidFill>
                <a:schemeClr val="tx1">
                  <a:lumMod val="25000"/>
                  <a:lumOff val="75000"/>
                </a:schemeClr>
              </a:solidFill>
              <a:latin typeface="Consolas" panose="020B0609020204030204" pitchFamily="49" charset="0"/>
              <a:cs typeface="Consolas" panose="020B0609020204030204" pitchFamily="49" charset="0"/>
            </a:endParaRPr>
          </a:p>
          <a:p>
            <a:pPr>
              <a:lnSpc>
                <a:spcPct val="100000"/>
              </a:lnSpc>
            </a:pPr>
            <a:r>
              <a:rPr lang="en-GB" sz="2177" dirty="0">
                <a:solidFill>
                  <a:schemeClr val="tx1">
                    <a:lumMod val="25000"/>
                    <a:lumOff val="75000"/>
                  </a:schemeClr>
                </a:solidFill>
                <a:latin typeface="Consolas" panose="020B0609020204030204" pitchFamily="49" charset="0"/>
                <a:cs typeface="Consolas" panose="020B0609020204030204" pitchFamily="49" charset="0"/>
              </a:rPr>
              <a:t>   </a:t>
            </a:r>
            <a:r>
              <a:rPr lang="en-GB" sz="2177" dirty="0" err="1">
                <a:solidFill>
                  <a:schemeClr val="tx1">
                    <a:lumMod val="25000"/>
                    <a:lumOff val="75000"/>
                  </a:schemeClr>
                </a:solidFill>
                <a:latin typeface="Consolas" panose="020B0609020204030204" pitchFamily="49" charset="0"/>
                <a:cs typeface="Consolas" panose="020B0609020204030204" pitchFamily="49" charset="0"/>
              </a:rPr>
              <a:t>ggplot</a:t>
            </a:r>
            <a:r>
              <a:rPr lang="en-GB" sz="2177" dirty="0">
                <a:solidFill>
                  <a:schemeClr val="tx1">
                    <a:lumMod val="25000"/>
                    <a:lumOff val="75000"/>
                  </a:schemeClr>
                </a:solidFill>
                <a:latin typeface="Consolas" panose="020B0609020204030204" pitchFamily="49" charset="0"/>
                <a:cs typeface="Consolas" panose="020B0609020204030204" pitchFamily="49" charset="0"/>
              </a:rPr>
              <a:t>(</a:t>
            </a:r>
            <a:r>
              <a:rPr lang="en-GB" sz="2177" dirty="0" err="1">
                <a:solidFill>
                  <a:schemeClr val="tx1">
                    <a:lumMod val="25000"/>
                    <a:lumOff val="75000"/>
                  </a:schemeClr>
                </a:solidFill>
                <a:latin typeface="Consolas" panose="020B0609020204030204" pitchFamily="49" charset="0"/>
                <a:cs typeface="Consolas" panose="020B0609020204030204" pitchFamily="49" charset="0"/>
              </a:rPr>
              <a:t>capacity_ae</a:t>
            </a:r>
            <a:r>
              <a:rPr lang="en-GB" sz="2177" dirty="0">
                <a:solidFill>
                  <a:schemeClr val="tx1">
                    <a:lumMod val="25000"/>
                    <a:lumOff val="75000"/>
                  </a:schemeClr>
                </a:solidFill>
                <a:latin typeface="Consolas" panose="020B0609020204030204" pitchFamily="49" charset="0"/>
                <a:cs typeface="Consolas" panose="020B0609020204030204" pitchFamily="49" charset="0"/>
              </a:rPr>
              <a:t>) +</a:t>
            </a:r>
          </a:p>
          <a:p>
            <a:pPr>
              <a:lnSpc>
                <a:spcPct val="100000"/>
              </a:lnSpc>
            </a:pPr>
            <a:r>
              <a:rPr lang="en-GB" sz="2177" dirty="0">
                <a:solidFill>
                  <a:schemeClr val="tx1">
                    <a:lumMod val="25000"/>
                    <a:lumOff val="75000"/>
                  </a:schemeClr>
                </a:solidFill>
                <a:latin typeface="Consolas" panose="020B0609020204030204" pitchFamily="49" charset="0"/>
                <a:cs typeface="Consolas" panose="020B0609020204030204" pitchFamily="49" charset="0"/>
              </a:rPr>
              <a:t>       </a:t>
            </a:r>
            <a:r>
              <a:rPr lang="en-GB" sz="2177" dirty="0" err="1">
                <a:solidFill>
                  <a:schemeClr val="tx1">
                    <a:lumMod val="25000"/>
                    <a:lumOff val="75000"/>
                  </a:schemeClr>
                </a:solidFill>
                <a:latin typeface="Consolas" panose="020B0609020204030204" pitchFamily="49" charset="0"/>
                <a:cs typeface="Consolas" panose="020B0609020204030204" pitchFamily="49" charset="0"/>
              </a:rPr>
              <a:t>geom_point</a:t>
            </a:r>
            <a:r>
              <a:rPr lang="en-GB" sz="2177" dirty="0">
                <a:solidFill>
                  <a:schemeClr val="tx1">
                    <a:lumMod val="25000"/>
                    <a:lumOff val="75000"/>
                  </a:schemeClr>
                </a:solidFill>
                <a:latin typeface="Consolas" panose="020B0609020204030204" pitchFamily="49" charset="0"/>
                <a:cs typeface="Consolas" panose="020B0609020204030204" pitchFamily="49" charset="0"/>
              </a:rPr>
              <a:t>(</a:t>
            </a:r>
          </a:p>
          <a:p>
            <a:pPr>
              <a:lnSpc>
                <a:spcPct val="100000"/>
              </a:lnSpc>
            </a:pPr>
            <a:r>
              <a:rPr lang="en-GB" sz="2177" dirty="0">
                <a:solidFill>
                  <a:schemeClr val="accent2">
                    <a:lumMod val="60000"/>
                    <a:lumOff val="40000"/>
                  </a:schemeClr>
                </a:solidFill>
                <a:latin typeface="Consolas" panose="020B0609020204030204" pitchFamily="49" charset="0"/>
                <a:cs typeface="Consolas" panose="020B0609020204030204" pitchFamily="49" charset="0"/>
              </a:rPr>
              <a:t>                  </a:t>
            </a:r>
            <a:r>
              <a:rPr lang="en-GB" sz="2177" dirty="0" err="1">
                <a:solidFill>
                  <a:schemeClr val="accent2">
                    <a:lumMod val="75000"/>
                  </a:schemeClr>
                </a:solidFill>
                <a:latin typeface="Consolas" panose="020B0609020204030204" pitchFamily="49" charset="0"/>
                <a:cs typeface="Consolas" panose="020B0609020204030204" pitchFamily="49" charset="0"/>
              </a:rPr>
              <a:t>aes</a:t>
            </a:r>
            <a:r>
              <a:rPr lang="en-GB" sz="2177" dirty="0">
                <a:solidFill>
                  <a:schemeClr val="accent2">
                    <a:lumMod val="75000"/>
                  </a:schemeClr>
                </a:solidFill>
                <a:latin typeface="Consolas" panose="020B0609020204030204" pitchFamily="49" charset="0"/>
                <a:cs typeface="Consolas" panose="020B0609020204030204" pitchFamily="49" charset="0"/>
              </a:rPr>
              <a:t>(</a:t>
            </a:r>
            <a:r>
              <a:rPr lang="en-GB" sz="2177" dirty="0">
                <a:solidFill>
                  <a:schemeClr val="tx1">
                    <a:lumMod val="25000"/>
                    <a:lumOff val="75000"/>
                  </a:schemeClr>
                </a:solidFill>
                <a:latin typeface="Consolas" panose="020B0609020204030204" pitchFamily="49" charset="0"/>
                <a:cs typeface="Consolas" panose="020B0609020204030204" pitchFamily="49" charset="0"/>
              </a:rPr>
              <a:t>cubicles, wait</a:t>
            </a:r>
            <a:r>
              <a:rPr lang="en-GB" sz="2177" dirty="0">
                <a:solidFill>
                  <a:schemeClr val="accent2">
                    <a:lumMod val="75000"/>
                  </a:schemeClr>
                </a:solidFill>
                <a:latin typeface="Consolas" panose="020B0609020204030204" pitchFamily="49" charset="0"/>
                <a:cs typeface="Consolas" panose="020B0609020204030204" pitchFamily="49" charset="0"/>
              </a:rPr>
              <a:t>),</a:t>
            </a:r>
          </a:p>
          <a:p>
            <a:pPr>
              <a:lnSpc>
                <a:spcPct val="100000"/>
              </a:lnSpc>
            </a:pPr>
            <a:r>
              <a:rPr lang="en-GB" sz="2177" dirty="0">
                <a:solidFill>
                  <a:schemeClr val="accent2">
                    <a:lumMod val="60000"/>
                    <a:lumOff val="40000"/>
                  </a:schemeClr>
                </a:solidFill>
                <a:latin typeface="Consolas" panose="020B0609020204030204" pitchFamily="49" charset="0"/>
                <a:cs typeface="Consolas" panose="020B0609020204030204" pitchFamily="49" charset="0"/>
              </a:rPr>
              <a:t>               </a:t>
            </a:r>
            <a:r>
              <a:rPr lang="en-GB" sz="2177" dirty="0">
                <a:solidFill>
                  <a:schemeClr val="tx1">
                    <a:lumMod val="25000"/>
                    <a:lumOff val="75000"/>
                  </a:schemeClr>
                </a:solidFill>
                <a:latin typeface="Consolas" panose="020B0609020204030204" pitchFamily="49" charset="0"/>
                <a:cs typeface="Consolas" panose="020B0609020204030204" pitchFamily="49" charset="0"/>
              </a:rPr>
              <a:t>   </a:t>
            </a:r>
            <a:r>
              <a:rPr lang="en-GB" sz="2177" dirty="0">
                <a:solidFill>
                  <a:schemeClr val="accent2">
                    <a:lumMod val="75000"/>
                  </a:schemeClr>
                </a:solidFill>
                <a:latin typeface="Consolas" panose="020B0609020204030204" pitchFamily="49" charset="0"/>
                <a:cs typeface="Consolas" panose="020B0609020204030204" pitchFamily="49" charset="0"/>
              </a:rPr>
              <a:t>colour = “red”</a:t>
            </a:r>
          </a:p>
          <a:p>
            <a:pPr>
              <a:lnSpc>
                <a:spcPct val="100000"/>
              </a:lnSpc>
            </a:pPr>
            <a:r>
              <a:rPr lang="en-GB" sz="2177" dirty="0">
                <a:solidFill>
                  <a:schemeClr val="accent2">
                    <a:lumMod val="60000"/>
                    <a:lumOff val="40000"/>
                  </a:schemeClr>
                </a:solidFill>
                <a:latin typeface="Consolas" panose="020B0609020204030204" pitchFamily="49" charset="0"/>
                <a:cs typeface="Consolas" panose="020B0609020204030204" pitchFamily="49" charset="0"/>
              </a:rPr>
              <a:t>                  )</a:t>
            </a:r>
          </a:p>
          <a:p>
            <a:endParaRPr lang="en-GB" sz="1905" dirty="0">
              <a:solidFill>
                <a:schemeClr val="accent3"/>
              </a:solidFill>
              <a:latin typeface="Segoe UI Light" panose="020B0502040204020203" pitchFamily="34" charset="0"/>
            </a:endParaRP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62</a:t>
            </a:fld>
            <a:endParaRPr lang="en-US"/>
          </a:p>
        </p:txBody>
      </p:sp>
      <p:pic>
        <p:nvPicPr>
          <p:cNvPr id="7" name="Picture 6">
            <a:extLst>
              <a:ext uri="{FF2B5EF4-FFF2-40B4-BE49-F238E27FC236}">
                <a16:creationId xmlns:a16="http://schemas.microsoft.com/office/drawing/2014/main" id="{BD451988-BD60-4C75-A770-0066A69983C1}"/>
              </a:ext>
            </a:extLst>
          </p:cNvPr>
          <p:cNvPicPr>
            <a:picLocks noChangeAspect="1"/>
          </p:cNvPicPr>
          <p:nvPr/>
        </p:nvPicPr>
        <p:blipFill>
          <a:blip r:embed="rId2"/>
          <a:stretch>
            <a:fillRect/>
          </a:stretch>
        </p:blipFill>
        <p:spPr>
          <a:xfrm>
            <a:off x="947037" y="1247639"/>
            <a:ext cx="7274116" cy="3746624"/>
          </a:xfrm>
          <a:prstGeom prst="rect">
            <a:avLst/>
          </a:prstGeom>
        </p:spPr>
      </p:pic>
    </p:spTree>
    <p:extLst>
      <p:ext uri="{BB962C8B-B14F-4D97-AF65-F5344CB8AC3E}">
        <p14:creationId xmlns:p14="http://schemas.microsoft.com/office/powerpoint/2010/main" val="3223077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latin typeface="Raleway" pitchFamily="50" charset="0"/>
                <a:ea typeface="Segoe UI Emoji" panose="020B0502040204020203" pitchFamily="34" charset="0"/>
              </a:rPr>
              <a:t>What does this function do?</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a:ln>
            <a:noFill/>
          </a:ln>
        </p:spPr>
        <p:txBody>
          <a:bodyPr/>
          <a:lstStyle/>
          <a:p>
            <a:endParaRPr lang="en-GB" sz="1905" dirty="0">
              <a:solidFill>
                <a:schemeClr val="accent3"/>
              </a:solidFill>
              <a:latin typeface="Segoe UI Light" panose="020B0502040204020203" pitchFamily="34" charset="0"/>
            </a:endParaRP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63</a:t>
            </a:fld>
            <a:endParaRPr lang="en-US"/>
          </a:p>
        </p:txBody>
      </p:sp>
      <p:pic>
        <p:nvPicPr>
          <p:cNvPr id="2" name="Picture 1">
            <a:extLst>
              <a:ext uri="{FF2B5EF4-FFF2-40B4-BE49-F238E27FC236}">
                <a16:creationId xmlns:a16="http://schemas.microsoft.com/office/drawing/2014/main" id="{96E6AB50-4C09-46DE-831F-8B24D8EC303F}"/>
              </a:ext>
            </a:extLst>
          </p:cNvPr>
          <p:cNvPicPr>
            <a:picLocks noChangeAspect="1"/>
          </p:cNvPicPr>
          <p:nvPr/>
        </p:nvPicPr>
        <p:blipFill>
          <a:blip r:embed="rId2"/>
          <a:stretch>
            <a:fillRect/>
          </a:stretch>
        </p:blipFill>
        <p:spPr>
          <a:xfrm>
            <a:off x="947037" y="1247639"/>
            <a:ext cx="7274116" cy="3028957"/>
          </a:xfrm>
          <a:prstGeom prst="rect">
            <a:avLst/>
          </a:prstGeom>
        </p:spPr>
      </p:pic>
      <p:sp>
        <p:nvSpPr>
          <p:cNvPr id="8" name="Rectangle 7">
            <a:extLst>
              <a:ext uri="{FF2B5EF4-FFF2-40B4-BE49-F238E27FC236}">
                <a16:creationId xmlns:a16="http://schemas.microsoft.com/office/drawing/2014/main" id="{DE3FF354-5275-45C9-B81D-F4A08BDA9FE0}"/>
              </a:ext>
            </a:extLst>
          </p:cNvPr>
          <p:cNvSpPr/>
          <p:nvPr/>
        </p:nvSpPr>
        <p:spPr>
          <a:xfrm>
            <a:off x="2744487" y="3082421"/>
            <a:ext cx="1926518" cy="1096967"/>
          </a:xfrm>
          <a:prstGeom prst="rect">
            <a:avLst/>
          </a:prstGeom>
        </p:spPr>
        <p:txBody>
          <a:bodyPr wrap="square">
            <a:spAutoFit/>
          </a:bodyPr>
          <a:lstStyle/>
          <a:p>
            <a:pPr algn="ctr"/>
            <a:r>
              <a:rPr lang="en-GB" sz="1632" dirty="0">
                <a:solidFill>
                  <a:schemeClr val="accent2">
                    <a:lumMod val="60000"/>
                    <a:lumOff val="40000"/>
                  </a:schemeClr>
                </a:solidFill>
                <a:latin typeface="Segoe Print" panose="02000600000000000000" pitchFamily="2" charset="0"/>
                <a:ea typeface="Segoe UI Emoji" panose="020B0502040204020203" pitchFamily="34" charset="0"/>
              </a:rPr>
              <a:t>Have your cursor in the function name and press F1</a:t>
            </a:r>
          </a:p>
        </p:txBody>
      </p:sp>
      <p:cxnSp>
        <p:nvCxnSpPr>
          <p:cNvPr id="9" name="Straight Arrow Connector 8">
            <a:extLst>
              <a:ext uri="{FF2B5EF4-FFF2-40B4-BE49-F238E27FC236}">
                <a16:creationId xmlns:a16="http://schemas.microsoft.com/office/drawing/2014/main" id="{35FAD2BF-8D9E-4A95-9510-0575C9CB448E}"/>
              </a:ext>
            </a:extLst>
          </p:cNvPr>
          <p:cNvCxnSpPr>
            <a:cxnSpLocks/>
          </p:cNvCxnSpPr>
          <p:nvPr/>
        </p:nvCxnSpPr>
        <p:spPr>
          <a:xfrm>
            <a:off x="1638411" y="3398866"/>
            <a:ext cx="1106076" cy="217430"/>
          </a:xfrm>
          <a:prstGeom prst="straightConnector1">
            <a:avLst/>
          </a:prstGeom>
          <a:ln w="12700" cap="sq">
            <a:solidFill>
              <a:schemeClr val="accent2">
                <a:lumMod val="60000"/>
                <a:lumOff val="40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AD775D0E-9237-469B-AB9F-35CC8E5E675C}"/>
              </a:ext>
            </a:extLst>
          </p:cNvPr>
          <p:cNvCxnSpPr>
            <a:cxnSpLocks/>
          </p:cNvCxnSpPr>
          <p:nvPr/>
        </p:nvCxnSpPr>
        <p:spPr>
          <a:xfrm flipV="1">
            <a:off x="4671005" y="1991928"/>
            <a:ext cx="2069408" cy="1624369"/>
          </a:xfrm>
          <a:prstGeom prst="straightConnector1">
            <a:avLst/>
          </a:prstGeom>
          <a:ln w="12700" cap="sq">
            <a:solidFill>
              <a:schemeClr val="accent2">
                <a:lumMod val="60000"/>
                <a:lumOff val="40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470E4D3E-11C3-422D-96C4-2DE2DE0C8CBD}"/>
              </a:ext>
            </a:extLst>
          </p:cNvPr>
          <p:cNvCxnSpPr>
            <a:cxnSpLocks/>
          </p:cNvCxnSpPr>
          <p:nvPr/>
        </p:nvCxnSpPr>
        <p:spPr>
          <a:xfrm flipV="1">
            <a:off x="4671005" y="3616296"/>
            <a:ext cx="1231959" cy="71064"/>
          </a:xfrm>
          <a:prstGeom prst="straightConnector1">
            <a:avLst/>
          </a:prstGeom>
          <a:ln w="12700" cap="sq">
            <a:solidFill>
              <a:schemeClr val="accent2">
                <a:lumMod val="60000"/>
                <a:lumOff val="40000"/>
              </a:schemeClr>
            </a:solidFill>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59067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latin typeface="Raleway" pitchFamily="50" charset="0"/>
                <a:ea typeface="Segoe UI Emoji" panose="020B0502040204020203" pitchFamily="34" charset="0"/>
              </a:rPr>
              <a:t>What does this function do?</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a:ln>
            <a:noFill/>
          </a:ln>
        </p:spPr>
        <p:txBody>
          <a:bodyPr/>
          <a:lstStyle/>
          <a:p>
            <a:endParaRPr lang="en-GB" sz="1905" dirty="0">
              <a:solidFill>
                <a:schemeClr val="accent3"/>
              </a:solidFill>
              <a:latin typeface="Segoe UI Light" panose="020B0502040204020203" pitchFamily="34" charset="0"/>
            </a:endParaRP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64</a:t>
            </a:fld>
            <a:endParaRPr lang="en-US"/>
          </a:p>
        </p:txBody>
      </p:sp>
      <p:pic>
        <p:nvPicPr>
          <p:cNvPr id="2" name="Picture 1">
            <a:extLst>
              <a:ext uri="{FF2B5EF4-FFF2-40B4-BE49-F238E27FC236}">
                <a16:creationId xmlns:a16="http://schemas.microsoft.com/office/drawing/2014/main" id="{96E6AB50-4C09-46DE-831F-8B24D8EC303F}"/>
              </a:ext>
            </a:extLst>
          </p:cNvPr>
          <p:cNvPicPr>
            <a:picLocks noChangeAspect="1"/>
          </p:cNvPicPr>
          <p:nvPr/>
        </p:nvPicPr>
        <p:blipFill>
          <a:blip r:embed="rId2"/>
          <a:stretch>
            <a:fillRect/>
          </a:stretch>
        </p:blipFill>
        <p:spPr>
          <a:xfrm>
            <a:off x="947037" y="1247639"/>
            <a:ext cx="7274116" cy="3028957"/>
          </a:xfrm>
          <a:prstGeom prst="rect">
            <a:avLst/>
          </a:prstGeom>
        </p:spPr>
      </p:pic>
      <p:sp>
        <p:nvSpPr>
          <p:cNvPr id="8" name="Rectangle 7">
            <a:extLst>
              <a:ext uri="{FF2B5EF4-FFF2-40B4-BE49-F238E27FC236}">
                <a16:creationId xmlns:a16="http://schemas.microsoft.com/office/drawing/2014/main" id="{DE3FF354-5275-45C9-B81D-F4A08BDA9FE0}"/>
              </a:ext>
            </a:extLst>
          </p:cNvPr>
          <p:cNvSpPr/>
          <p:nvPr/>
        </p:nvSpPr>
        <p:spPr>
          <a:xfrm>
            <a:off x="2744487" y="3082421"/>
            <a:ext cx="1926518" cy="1096967"/>
          </a:xfrm>
          <a:prstGeom prst="rect">
            <a:avLst/>
          </a:prstGeom>
        </p:spPr>
        <p:txBody>
          <a:bodyPr wrap="square">
            <a:spAutoFit/>
          </a:bodyPr>
          <a:lstStyle/>
          <a:p>
            <a:pPr algn="ctr"/>
            <a:r>
              <a:rPr lang="en-GB" sz="1632" dirty="0">
                <a:solidFill>
                  <a:schemeClr val="tx1">
                    <a:lumMod val="25000"/>
                    <a:lumOff val="75000"/>
                  </a:schemeClr>
                </a:solidFill>
                <a:latin typeface="Segoe Print" panose="02000600000000000000" pitchFamily="2" charset="0"/>
                <a:ea typeface="Segoe UI Emoji" panose="020B0502040204020203" pitchFamily="34" charset="0"/>
              </a:rPr>
              <a:t>Have your cursor in the function name and press F1</a:t>
            </a:r>
          </a:p>
        </p:txBody>
      </p:sp>
      <p:cxnSp>
        <p:nvCxnSpPr>
          <p:cNvPr id="12" name="Straight Arrow Connector 11">
            <a:extLst>
              <a:ext uri="{FF2B5EF4-FFF2-40B4-BE49-F238E27FC236}">
                <a16:creationId xmlns:a16="http://schemas.microsoft.com/office/drawing/2014/main" id="{AD775D0E-9237-469B-AB9F-35CC8E5E675C}"/>
              </a:ext>
            </a:extLst>
          </p:cNvPr>
          <p:cNvCxnSpPr>
            <a:cxnSpLocks/>
          </p:cNvCxnSpPr>
          <p:nvPr/>
        </p:nvCxnSpPr>
        <p:spPr>
          <a:xfrm flipV="1">
            <a:off x="4671005" y="1991928"/>
            <a:ext cx="2069408" cy="1624369"/>
          </a:xfrm>
          <a:prstGeom prst="straightConnector1">
            <a:avLst/>
          </a:prstGeom>
          <a:ln w="12700" cap="sq">
            <a:solidFill>
              <a:schemeClr val="accent2">
                <a:lumMod val="60000"/>
                <a:lumOff val="40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470E4D3E-11C3-422D-96C4-2DE2DE0C8CBD}"/>
              </a:ext>
            </a:extLst>
          </p:cNvPr>
          <p:cNvCxnSpPr>
            <a:cxnSpLocks/>
          </p:cNvCxnSpPr>
          <p:nvPr/>
        </p:nvCxnSpPr>
        <p:spPr>
          <a:xfrm flipV="1">
            <a:off x="4671005" y="3616296"/>
            <a:ext cx="1231959" cy="71064"/>
          </a:xfrm>
          <a:prstGeom prst="straightConnector1">
            <a:avLst/>
          </a:prstGeom>
          <a:ln w="12700" cap="sq">
            <a:solidFill>
              <a:schemeClr val="accent2">
                <a:lumMod val="60000"/>
                <a:lumOff val="40000"/>
              </a:schemeClr>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E344D684-79FC-402D-9F0B-9949A1895EE2}"/>
              </a:ext>
            </a:extLst>
          </p:cNvPr>
          <p:cNvSpPr/>
          <p:nvPr/>
        </p:nvSpPr>
        <p:spPr>
          <a:xfrm>
            <a:off x="1008991" y="4385637"/>
            <a:ext cx="7051475" cy="594650"/>
          </a:xfrm>
          <a:prstGeom prst="rect">
            <a:avLst/>
          </a:prstGeom>
        </p:spPr>
        <p:txBody>
          <a:bodyPr wrap="square">
            <a:spAutoFit/>
          </a:bodyPr>
          <a:lstStyle/>
          <a:p>
            <a:pPr algn="ctr"/>
            <a:r>
              <a:rPr lang="en-GB" sz="1632" dirty="0">
                <a:solidFill>
                  <a:schemeClr val="accent2">
                    <a:lumMod val="60000"/>
                    <a:lumOff val="40000"/>
                  </a:schemeClr>
                </a:solidFill>
                <a:latin typeface="Segoe Print" panose="02000600000000000000" pitchFamily="2" charset="0"/>
                <a:ea typeface="Segoe UI Emoji" panose="020B0502040204020203" pitchFamily="34" charset="0"/>
              </a:rPr>
              <a:t>Note: typing ? before the function and executing will do the same </a:t>
            </a:r>
          </a:p>
        </p:txBody>
      </p:sp>
      <p:cxnSp>
        <p:nvCxnSpPr>
          <p:cNvPr id="11" name="Straight Arrow Connector 10">
            <a:extLst>
              <a:ext uri="{FF2B5EF4-FFF2-40B4-BE49-F238E27FC236}">
                <a16:creationId xmlns:a16="http://schemas.microsoft.com/office/drawing/2014/main" id="{7530C4B4-C91E-4DD2-A6F0-30B36B3CC8CA}"/>
              </a:ext>
            </a:extLst>
          </p:cNvPr>
          <p:cNvCxnSpPr>
            <a:cxnSpLocks/>
          </p:cNvCxnSpPr>
          <p:nvPr/>
        </p:nvCxnSpPr>
        <p:spPr>
          <a:xfrm>
            <a:off x="1638411" y="3398866"/>
            <a:ext cx="1106076" cy="217430"/>
          </a:xfrm>
          <a:prstGeom prst="straightConnector1">
            <a:avLst/>
          </a:prstGeom>
          <a:ln w="12700" cap="sq">
            <a:solidFill>
              <a:schemeClr val="accent2">
                <a:lumMod val="60000"/>
                <a:lumOff val="40000"/>
              </a:schemeClr>
            </a:solidFill>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65716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solidFill>
                  <a:schemeClr val="tx1"/>
                </a:solidFill>
                <a:latin typeface="Raleway" pitchFamily="50" charset="0"/>
                <a:cs typeface="Consolas" panose="020B0609020204030204" pitchFamily="49" charset="0"/>
              </a:rPr>
              <a:t>Save your script!</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p:spPr>
        <p:txBody>
          <a:bodyPr/>
          <a:lstStyle/>
          <a:p>
            <a:pPr algn="ctr"/>
            <a:endParaRPr lang="en-GB" sz="476" dirty="0">
              <a:latin typeface="Segoe UI Light" panose="020B0502040204020203" pitchFamily="34" charset="0"/>
              <a:sym typeface="Wingdings" panose="05000000000000000000" pitchFamily="2" charset="2"/>
            </a:endParaRPr>
          </a:p>
          <a:p>
            <a:pPr algn="ctr"/>
            <a:r>
              <a:rPr lang="en-GB" sz="2449" dirty="0">
                <a:latin typeface="Segoe UI Light" panose="020B0502040204020203" pitchFamily="34" charset="0"/>
                <a:sym typeface="Wingdings" panose="05000000000000000000" pitchFamily="2" charset="2"/>
              </a:rPr>
              <a:t>Think of your script</a:t>
            </a:r>
            <a:r>
              <a:rPr lang="en-GB" sz="2449" baseline="50000" dirty="0">
                <a:latin typeface="Segoe UI Light" panose="020B0502040204020203" pitchFamily="34" charset="0"/>
                <a:sym typeface="Wingdings" panose="05000000000000000000" pitchFamily="2" charset="2"/>
              </a:rPr>
              <a:t>1</a:t>
            </a:r>
            <a:r>
              <a:rPr lang="en-GB" sz="2449" dirty="0">
                <a:latin typeface="Segoe UI Light" panose="020B0502040204020203" pitchFamily="34" charset="0"/>
                <a:sym typeface="Wingdings" panose="05000000000000000000" pitchFamily="2" charset="2"/>
              </a:rPr>
              <a:t> as the “real” part of your analysis.</a:t>
            </a:r>
          </a:p>
          <a:p>
            <a:endParaRPr lang="en-GB" sz="748" dirty="0">
              <a:latin typeface="Segoe UI Light" panose="020B0502040204020203" pitchFamily="34" charset="0"/>
            </a:endParaRPr>
          </a:p>
          <a:p>
            <a:pPr algn="ctr"/>
            <a:r>
              <a:rPr lang="en-GB" sz="2449" dirty="0">
                <a:latin typeface="Segoe UI Light" panose="020B0502040204020203" pitchFamily="34" charset="0"/>
              </a:rPr>
              <a:t>File </a:t>
            </a:r>
            <a:r>
              <a:rPr lang="en-GB" sz="2449" dirty="0">
                <a:latin typeface="Segoe UI Light" panose="020B0502040204020203" pitchFamily="34" charset="0"/>
                <a:sym typeface="Wingdings" panose="05000000000000000000" pitchFamily="2" charset="2"/>
              </a:rPr>
              <a:t> Save As…  </a:t>
            </a:r>
            <a:r>
              <a:rPr lang="en-GB" sz="2449" dirty="0" err="1">
                <a:latin typeface="Segoe UI Light" panose="020B0502040204020203" pitchFamily="34" charset="0"/>
                <a:sym typeface="Wingdings" panose="05000000000000000000" pitchFamily="2" charset="2"/>
              </a:rPr>
              <a:t>ggplot_intro.R</a:t>
            </a:r>
            <a:endParaRPr lang="en-GB" sz="2449" dirty="0">
              <a:latin typeface="Segoe UI Light" panose="020B0502040204020203" pitchFamily="34" charset="0"/>
              <a:sym typeface="Wingdings" panose="05000000000000000000" pitchFamily="2" charset="2"/>
            </a:endParaRPr>
          </a:p>
          <a:p>
            <a:endParaRPr lang="en-GB" dirty="0">
              <a:latin typeface="Segoe UI Light" panose="020B0502040204020203" pitchFamily="34" charset="0"/>
              <a:sym typeface="Wingdings" panose="05000000000000000000" pitchFamily="2" charset="2"/>
            </a:endParaRPr>
          </a:p>
          <a:p>
            <a:endParaRPr lang="en-GB" sz="2449" dirty="0">
              <a:latin typeface="Segoe UI Light" panose="020B0502040204020203" pitchFamily="34" charset="0"/>
              <a:sym typeface="Wingdings" panose="05000000000000000000" pitchFamily="2" charset="2"/>
            </a:endParaRPr>
          </a:p>
          <a:p>
            <a:endParaRPr lang="en-GB" sz="2449" dirty="0">
              <a:latin typeface="Segoe UI Light" panose="020B0502040204020203" pitchFamily="34" charset="0"/>
            </a:endParaRPr>
          </a:p>
          <a:p>
            <a:endParaRPr lang="en-GB" sz="2449" dirty="0">
              <a:latin typeface="Segoe UI Light" panose="020B0502040204020203" pitchFamily="34" charset="0"/>
            </a:endParaRPr>
          </a:p>
          <a:p>
            <a:endParaRPr lang="en-GB" sz="1905" dirty="0">
              <a:latin typeface="Segoe UI Light" panose="020B0502040204020203" pitchFamily="34" charset="0"/>
            </a:endParaRPr>
          </a:p>
          <a:p>
            <a:endParaRPr lang="en-GB" sz="1905" b="1"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65</a:t>
            </a:fld>
            <a:endParaRPr lang="en-US"/>
          </a:p>
        </p:txBody>
      </p:sp>
      <p:sp>
        <p:nvSpPr>
          <p:cNvPr id="2" name="Rectangle 1">
            <a:extLst>
              <a:ext uri="{FF2B5EF4-FFF2-40B4-BE49-F238E27FC236}">
                <a16:creationId xmlns:a16="http://schemas.microsoft.com/office/drawing/2014/main" id="{FE65B8B1-F00F-4238-B1DA-7A492FAE2E89}"/>
              </a:ext>
            </a:extLst>
          </p:cNvPr>
          <p:cNvSpPr/>
          <p:nvPr/>
        </p:nvSpPr>
        <p:spPr>
          <a:xfrm>
            <a:off x="2059387" y="4701961"/>
            <a:ext cx="5049415" cy="343492"/>
          </a:xfrm>
          <a:prstGeom prst="rect">
            <a:avLst/>
          </a:prstGeom>
        </p:spPr>
        <p:txBody>
          <a:bodyPr wrap="square">
            <a:spAutoFit/>
          </a:bodyPr>
          <a:lstStyle/>
          <a:p>
            <a:pPr algn="ctr"/>
            <a:r>
              <a:rPr lang="en-GB" sz="1632" dirty="0">
                <a:solidFill>
                  <a:schemeClr val="accent2">
                    <a:lumMod val="60000"/>
                    <a:lumOff val="40000"/>
                  </a:schemeClr>
                </a:solidFill>
                <a:latin typeface="Segoe Print" panose="02000600000000000000" pitchFamily="2" charset="0"/>
                <a:ea typeface="Segoe UI Emoji" panose="020B0502040204020203" pitchFamily="34" charset="0"/>
              </a:rPr>
              <a:t>1. Rather than the objects you create</a:t>
            </a:r>
          </a:p>
        </p:txBody>
      </p:sp>
      <p:sp>
        <p:nvSpPr>
          <p:cNvPr id="10" name="Rectangle 9">
            <a:extLst>
              <a:ext uri="{FF2B5EF4-FFF2-40B4-BE49-F238E27FC236}">
                <a16:creationId xmlns:a16="http://schemas.microsoft.com/office/drawing/2014/main" id="{E22534C8-FB90-43E4-B2E3-83DA4F97FED2}"/>
              </a:ext>
            </a:extLst>
          </p:cNvPr>
          <p:cNvSpPr/>
          <p:nvPr/>
        </p:nvSpPr>
        <p:spPr>
          <a:xfrm>
            <a:off x="3829682" y="3368678"/>
            <a:ext cx="1508826" cy="845809"/>
          </a:xfrm>
          <a:prstGeom prst="rect">
            <a:avLst/>
          </a:prstGeom>
        </p:spPr>
        <p:txBody>
          <a:bodyPr wrap="square">
            <a:spAutoFit/>
          </a:bodyPr>
          <a:lstStyle/>
          <a:p>
            <a:pPr algn="ctr"/>
            <a:r>
              <a:rPr lang="en-GB" sz="1632" dirty="0">
                <a:solidFill>
                  <a:schemeClr val="accent2">
                    <a:lumMod val="60000"/>
                    <a:lumOff val="40000"/>
                  </a:schemeClr>
                </a:solidFill>
                <a:latin typeface="Segoe Print" panose="02000600000000000000" pitchFamily="2" charset="0"/>
                <a:ea typeface="Segoe UI Emoji" panose="020B0502040204020203" pitchFamily="34" charset="0"/>
              </a:rPr>
              <a:t>Or, shortcut:</a:t>
            </a:r>
          </a:p>
          <a:p>
            <a:pPr algn="ctr"/>
            <a:r>
              <a:rPr lang="en-GB" sz="1632" dirty="0">
                <a:solidFill>
                  <a:schemeClr val="accent2">
                    <a:lumMod val="60000"/>
                    <a:lumOff val="40000"/>
                  </a:schemeClr>
                </a:solidFill>
                <a:latin typeface="Segoe Print" panose="02000600000000000000" pitchFamily="2" charset="0"/>
                <a:ea typeface="Segoe UI Emoji" panose="020B0502040204020203" pitchFamily="34" charset="0"/>
              </a:rPr>
              <a:t>Ctrl + s</a:t>
            </a:r>
          </a:p>
        </p:txBody>
      </p:sp>
    </p:spTree>
    <p:extLst>
      <p:ext uri="{BB962C8B-B14F-4D97-AF65-F5344CB8AC3E}">
        <p14:creationId xmlns:p14="http://schemas.microsoft.com/office/powerpoint/2010/main" val="3184416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5" y="269376"/>
            <a:ext cx="6367012" cy="984831"/>
          </a:xfrm>
        </p:spPr>
        <p:txBody>
          <a:bodyPr/>
          <a:lstStyle/>
          <a:p>
            <a:pPr algn="ctr"/>
            <a:r>
              <a:rPr lang="en-GB" sz="3673" b="0" dirty="0">
                <a:solidFill>
                  <a:schemeClr val="tx1"/>
                </a:solidFill>
                <a:latin typeface="Raleway" pitchFamily="50" charset="0"/>
                <a:cs typeface="Consolas" panose="020B0609020204030204" pitchFamily="49" charset="0"/>
              </a:rPr>
              <a:t>Recommended Reading</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p:txBody>
          <a:bodyPr/>
          <a:lstStyle/>
          <a:p>
            <a:pPr algn="ctr"/>
            <a:endParaRPr lang="en-GB" sz="1632" dirty="0">
              <a:latin typeface="Segoe UI Light" panose="020B0502040204020203" pitchFamily="34" charset="0"/>
              <a:ea typeface="Segoe UI Emoji" panose="020B0502040204020203" pitchFamily="34" charset="0"/>
              <a:cs typeface="Segoe UI Light" panose="020B0502040204020203" pitchFamily="34" charset="0"/>
            </a:endParaRPr>
          </a:p>
          <a:p>
            <a:pPr algn="ctr"/>
            <a:endParaRPr lang="en-GB" sz="1632" dirty="0">
              <a:latin typeface="Segoe UI Light" panose="020B0502040204020203" pitchFamily="34" charset="0"/>
              <a:ea typeface="Segoe UI Emoji" panose="020B0502040204020203" pitchFamily="34" charset="0"/>
              <a:cs typeface="Segoe UI Light" panose="020B0502040204020203" pitchFamily="34" charset="0"/>
            </a:endParaRPr>
          </a:p>
          <a:p>
            <a:pPr algn="ctr"/>
            <a:endParaRPr lang="en-GB" sz="1632" dirty="0">
              <a:latin typeface="Segoe UI Light" panose="020B0502040204020203" pitchFamily="34" charset="0"/>
              <a:ea typeface="Segoe UI Emoji" panose="020B0502040204020203" pitchFamily="34" charset="0"/>
              <a:cs typeface="Segoe UI Light" panose="020B0502040204020203" pitchFamily="34" charset="0"/>
            </a:endParaRPr>
          </a:p>
          <a:p>
            <a:pPr algn="ctr"/>
            <a:endParaRPr lang="en-GB" sz="1632" dirty="0">
              <a:latin typeface="Segoe UI Light" panose="020B0502040204020203" pitchFamily="34" charset="0"/>
              <a:ea typeface="Segoe UI Emoji" panose="020B0502040204020203" pitchFamily="34" charset="0"/>
              <a:cs typeface="Segoe UI Light" panose="020B0502040204020203" pitchFamily="34" charset="0"/>
            </a:endParaRPr>
          </a:p>
          <a:p>
            <a:pPr algn="ctr"/>
            <a:endParaRPr lang="en-GB" sz="1632" dirty="0">
              <a:latin typeface="Segoe UI Light" panose="020B0502040204020203" pitchFamily="34" charset="0"/>
              <a:ea typeface="Segoe UI Emoji" panose="020B0502040204020203" pitchFamily="34" charset="0"/>
              <a:cs typeface="Segoe UI Light" panose="020B0502040204020203" pitchFamily="34" charset="0"/>
            </a:endParaRPr>
          </a:p>
          <a:p>
            <a:pPr algn="ctr"/>
            <a:endParaRPr lang="en-GB" sz="1632" dirty="0">
              <a:latin typeface="Segoe UI Light" panose="020B0502040204020203" pitchFamily="34" charset="0"/>
              <a:ea typeface="Segoe UI Emoji" panose="020B0502040204020203" pitchFamily="34" charset="0"/>
              <a:cs typeface="Segoe UI Light" panose="020B0502040204020203" pitchFamily="34" charset="0"/>
            </a:endParaRPr>
          </a:p>
          <a:p>
            <a:pPr algn="ctr"/>
            <a:endParaRPr lang="en-GB" sz="1632" dirty="0">
              <a:latin typeface="Segoe UI Light" panose="020B0502040204020203" pitchFamily="34" charset="0"/>
              <a:ea typeface="Segoe UI Emoji" panose="020B0502040204020203" pitchFamily="34" charset="0"/>
              <a:cs typeface="Segoe UI Light" panose="020B0502040204020203" pitchFamily="34" charset="0"/>
            </a:endParaRPr>
          </a:p>
          <a:p>
            <a:pPr algn="ctr"/>
            <a:endParaRPr lang="en-GB" sz="1632" dirty="0">
              <a:latin typeface="Segoe UI Light" panose="020B0502040204020203" pitchFamily="34" charset="0"/>
              <a:ea typeface="Segoe UI Emoji" panose="020B0502040204020203" pitchFamily="34" charset="0"/>
              <a:cs typeface="Segoe UI Light" panose="020B0502040204020203" pitchFamily="34" charset="0"/>
            </a:endParaRPr>
          </a:p>
          <a:p>
            <a:pPr algn="ctr"/>
            <a:endParaRPr lang="en-GB" sz="1632" dirty="0">
              <a:latin typeface="Segoe UI Light" panose="020B0502040204020203" pitchFamily="34" charset="0"/>
              <a:ea typeface="Segoe UI Emoji" panose="020B0502040204020203" pitchFamily="34" charset="0"/>
              <a:cs typeface="Segoe UI Light" panose="020B0502040204020203" pitchFamily="34" charset="0"/>
            </a:endParaRPr>
          </a:p>
          <a:p>
            <a:pPr algn="ctr"/>
            <a:r>
              <a:rPr lang="en-GB" sz="1632" dirty="0">
                <a:latin typeface="Segoe UI Light" panose="020B0502040204020203" pitchFamily="34" charset="0"/>
                <a:ea typeface="Segoe UI Emoji" panose="020B0502040204020203" pitchFamily="34" charset="0"/>
                <a:cs typeface="Segoe UI Light" panose="020B0502040204020203" pitchFamily="34" charset="0"/>
              </a:rPr>
              <a:t>All freely available online (hardcopies also recommended)</a:t>
            </a:r>
          </a:p>
          <a:p>
            <a:endParaRPr lang="en-GB" sz="2449" dirty="0">
              <a:latin typeface="Segoe UI Light" panose="020B0502040204020203" pitchFamily="34" charset="0"/>
            </a:endParaRPr>
          </a:p>
          <a:p>
            <a:endParaRPr lang="en-GB" sz="2449" dirty="0">
              <a:latin typeface="Segoe UI Light" panose="020B0502040204020203" pitchFamily="34" charset="0"/>
              <a:sym typeface="Wingdings" panose="05000000000000000000" pitchFamily="2" charset="2"/>
            </a:endParaRPr>
          </a:p>
          <a:p>
            <a:endParaRPr lang="en-GB" sz="2449" dirty="0">
              <a:latin typeface="Segoe UI Light" panose="020B0502040204020203" pitchFamily="34" charset="0"/>
            </a:endParaRPr>
          </a:p>
          <a:p>
            <a:endParaRPr lang="en-GB" sz="2449" dirty="0">
              <a:latin typeface="Segoe UI Light" panose="020B0502040204020203" pitchFamily="34" charset="0"/>
            </a:endParaRPr>
          </a:p>
          <a:p>
            <a:endParaRPr lang="en-GB" sz="1905" dirty="0">
              <a:latin typeface="Segoe UI Light" panose="020B0502040204020203" pitchFamily="34" charset="0"/>
            </a:endParaRP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66</a:t>
            </a:fld>
            <a:endParaRPr lang="en-US"/>
          </a:p>
        </p:txBody>
      </p:sp>
      <p:pic>
        <p:nvPicPr>
          <p:cNvPr id="3" name="Picture 2" descr="A screenshot of a cell phone&#10;&#10;Description automatically generated">
            <a:extLst>
              <a:ext uri="{FF2B5EF4-FFF2-40B4-BE49-F238E27FC236}">
                <a16:creationId xmlns:a16="http://schemas.microsoft.com/office/drawing/2014/main" id="{00717569-13D6-4946-9836-341DAB9BAEFC}"/>
              </a:ext>
            </a:extLst>
          </p:cNvPr>
          <p:cNvPicPr>
            <a:picLocks noChangeAspect="1"/>
          </p:cNvPicPr>
          <p:nvPr/>
        </p:nvPicPr>
        <p:blipFill>
          <a:blip r:embed="rId3"/>
          <a:stretch>
            <a:fillRect/>
          </a:stretch>
        </p:blipFill>
        <p:spPr>
          <a:xfrm>
            <a:off x="1388495" y="1693222"/>
            <a:ext cx="1450635" cy="1813294"/>
          </a:xfrm>
          <a:prstGeom prst="rect">
            <a:avLst/>
          </a:prstGeom>
        </p:spPr>
      </p:pic>
      <p:sp>
        <p:nvSpPr>
          <p:cNvPr id="7" name="Rectangle 6">
            <a:extLst>
              <a:ext uri="{FF2B5EF4-FFF2-40B4-BE49-F238E27FC236}">
                <a16:creationId xmlns:a16="http://schemas.microsoft.com/office/drawing/2014/main" id="{B1F79331-23D3-4FAF-924E-67864C7DF465}"/>
              </a:ext>
            </a:extLst>
          </p:cNvPr>
          <p:cNvSpPr/>
          <p:nvPr/>
        </p:nvSpPr>
        <p:spPr>
          <a:xfrm>
            <a:off x="1410445" y="3591890"/>
            <a:ext cx="1261884" cy="280718"/>
          </a:xfrm>
          <a:prstGeom prst="rect">
            <a:avLst/>
          </a:prstGeom>
        </p:spPr>
        <p:txBody>
          <a:bodyPr wrap="none">
            <a:spAutoFit/>
          </a:bodyPr>
          <a:lstStyle/>
          <a:p>
            <a:r>
              <a:rPr lang="en-GB" sz="1224" dirty="0">
                <a:hlinkClick r:id="rId4"/>
              </a:rPr>
              <a:t>http://socviz.co/</a:t>
            </a:r>
            <a:endParaRPr lang="en-GB" sz="1224" dirty="0"/>
          </a:p>
        </p:txBody>
      </p:sp>
      <p:pic>
        <p:nvPicPr>
          <p:cNvPr id="9" name="Picture 8" descr="A close up of a bird&#10;&#10;Description automatically generated">
            <a:extLst>
              <a:ext uri="{FF2B5EF4-FFF2-40B4-BE49-F238E27FC236}">
                <a16:creationId xmlns:a16="http://schemas.microsoft.com/office/drawing/2014/main" id="{92BE10DB-8746-4456-8F71-BFECF83E5E1D}"/>
              </a:ext>
            </a:extLst>
          </p:cNvPr>
          <p:cNvPicPr>
            <a:picLocks noChangeAspect="1"/>
          </p:cNvPicPr>
          <p:nvPr/>
        </p:nvPicPr>
        <p:blipFill>
          <a:blip r:embed="rId5"/>
          <a:stretch>
            <a:fillRect/>
          </a:stretch>
        </p:blipFill>
        <p:spPr>
          <a:xfrm>
            <a:off x="3838475" y="1693222"/>
            <a:ext cx="1385028" cy="1813294"/>
          </a:xfrm>
          <a:prstGeom prst="rect">
            <a:avLst/>
          </a:prstGeom>
        </p:spPr>
      </p:pic>
      <p:sp>
        <p:nvSpPr>
          <p:cNvPr id="10" name="Rectangle 9">
            <a:extLst>
              <a:ext uri="{FF2B5EF4-FFF2-40B4-BE49-F238E27FC236}">
                <a16:creationId xmlns:a16="http://schemas.microsoft.com/office/drawing/2014/main" id="{69F5D140-C815-4FD2-A8AB-F3265BA487B9}"/>
              </a:ext>
            </a:extLst>
          </p:cNvPr>
          <p:cNvSpPr/>
          <p:nvPr/>
        </p:nvSpPr>
        <p:spPr>
          <a:xfrm>
            <a:off x="3032085" y="3821986"/>
            <a:ext cx="2428229" cy="280718"/>
          </a:xfrm>
          <a:prstGeom prst="rect">
            <a:avLst/>
          </a:prstGeom>
        </p:spPr>
        <p:txBody>
          <a:bodyPr wrap="none">
            <a:spAutoFit/>
          </a:bodyPr>
          <a:lstStyle/>
          <a:p>
            <a:r>
              <a:rPr lang="en-GB" sz="1224" dirty="0">
                <a:hlinkClick r:id="rId6"/>
              </a:rPr>
              <a:t>https://serialmentor.com/dataviz/</a:t>
            </a:r>
            <a:endParaRPr lang="en-GB" sz="1224" dirty="0"/>
          </a:p>
        </p:txBody>
      </p:sp>
      <p:pic>
        <p:nvPicPr>
          <p:cNvPr id="11" name="Picture 2" descr="https://covers.oreillystatic.com/images/0636920034407/lrg.jpg">
            <a:extLst>
              <a:ext uri="{FF2B5EF4-FFF2-40B4-BE49-F238E27FC236}">
                <a16:creationId xmlns:a16="http://schemas.microsoft.com/office/drawing/2014/main" id="{7AE07E22-B3A7-4E84-9739-12B22E26ECA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4870" y="1693222"/>
            <a:ext cx="1208863" cy="1813294"/>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2F466826-CCD0-489B-9393-092CD131736A}"/>
              </a:ext>
            </a:extLst>
          </p:cNvPr>
          <p:cNvSpPr/>
          <p:nvPr/>
        </p:nvSpPr>
        <p:spPr>
          <a:xfrm>
            <a:off x="6038269" y="3591890"/>
            <a:ext cx="1720343" cy="280718"/>
          </a:xfrm>
          <a:prstGeom prst="rect">
            <a:avLst/>
          </a:prstGeom>
        </p:spPr>
        <p:txBody>
          <a:bodyPr wrap="none">
            <a:spAutoFit/>
          </a:bodyPr>
          <a:lstStyle/>
          <a:p>
            <a:r>
              <a:rPr lang="en-GB" sz="1224" dirty="0">
                <a:hlinkClick r:id="rId8"/>
              </a:rPr>
              <a:t>https://r4ds.had.co.nz/</a:t>
            </a:r>
            <a:endParaRPr lang="en-GB" sz="1224" dirty="0"/>
          </a:p>
        </p:txBody>
      </p:sp>
    </p:spTree>
    <p:extLst>
      <p:ext uri="{BB962C8B-B14F-4D97-AF65-F5344CB8AC3E}">
        <p14:creationId xmlns:p14="http://schemas.microsoft.com/office/powerpoint/2010/main" val="33566596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dirty="0">
                <a:solidFill>
                  <a:schemeClr val="tx1">
                    <a:lumMod val="25000"/>
                    <a:lumOff val="75000"/>
                  </a:schemeClr>
                </a:solidFill>
                <a:latin typeface="Raleway" panose="020B0503030101060003" pitchFamily="34" charset="0"/>
                <a:ea typeface="Segoe UI Emoji" panose="020B0502040204020203" pitchFamily="34" charset="0"/>
                <a:cs typeface="Consolas" panose="020B0609020204030204" pitchFamily="49" charset="0"/>
              </a:rPr>
              <a:t>accidental </a:t>
            </a:r>
            <a:r>
              <a:rPr lang="en-GB" sz="3673" dirty="0" err="1">
                <a:solidFill>
                  <a:schemeClr val="tx1">
                    <a:lumMod val="25000"/>
                    <a:lumOff val="75000"/>
                  </a:schemeClr>
                </a:solidFill>
                <a:latin typeface="Raleway" panose="020B0503030101060003" pitchFamily="34" charset="0"/>
                <a:ea typeface="Segoe UI Emoji" panose="020B0502040204020203" pitchFamily="34" charset="0"/>
                <a:cs typeface="Consolas" panose="020B0609020204030204" pitchFamily="49" charset="0"/>
              </a:rPr>
              <a:t>aRt</a:t>
            </a:r>
            <a:endParaRPr lang="en-GB" sz="3673" dirty="0">
              <a:solidFill>
                <a:schemeClr val="tx1">
                  <a:lumMod val="25000"/>
                  <a:lumOff val="75000"/>
                </a:schemeClr>
              </a:solidFill>
              <a:latin typeface="Raleway" panose="020B0503030101060003" pitchFamily="34" charset="0"/>
              <a:ea typeface="Segoe UI Emoji" panose="020B0502040204020203" pitchFamily="34" charset="0"/>
              <a:cs typeface="Consolas" panose="020B0609020204030204" pitchFamily="49" charset="0"/>
            </a:endParaRP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p:spPr>
        <p:txBody>
          <a:bodyPr/>
          <a:lstStyle/>
          <a:p>
            <a:pPr algn="ctr"/>
            <a:endParaRPr lang="en-GB" sz="2449" dirty="0">
              <a:latin typeface="Segoe UI Light" panose="020B0502040204020203" pitchFamily="34" charset="0"/>
              <a:ea typeface="Segoe UI Emoji" panose="020B0502040204020203" pitchFamily="34" charset="0"/>
              <a:hlinkClick r:id="" action="ppaction://noaction"/>
            </a:endParaRPr>
          </a:p>
          <a:p>
            <a:pPr algn="ctr"/>
            <a:r>
              <a:rPr lang="en-GB" sz="2449" dirty="0">
                <a:latin typeface="Segoe UI Light" panose="020B0502040204020203" pitchFamily="34" charset="0"/>
                <a:ea typeface="Segoe UI Emoji" panose="020B0502040204020203" pitchFamily="34" charset="0"/>
                <a:hlinkClick r:id="" action="ppaction://noaction"/>
              </a:rPr>
              <a:t>https://twitter.com/accidental__aRt</a:t>
            </a:r>
            <a:endParaRPr lang="en-GB" sz="2449" dirty="0">
              <a:latin typeface="Segoe UI Light" panose="020B0502040204020203" pitchFamily="34" charset="0"/>
              <a:ea typeface="Segoe UI Emoji" panose="020B0502040204020203" pitchFamily="34" charset="0"/>
            </a:endParaRPr>
          </a:p>
          <a:p>
            <a:pPr algn="ctr"/>
            <a:endParaRPr lang="en-GB" sz="2449" dirty="0">
              <a:latin typeface="Segoe UI Light" panose="020B0502040204020203" pitchFamily="34" charset="0"/>
              <a:ea typeface="Segoe UI Emoji" panose="020B0502040204020203" pitchFamily="34" charset="0"/>
            </a:endParaRPr>
          </a:p>
          <a:p>
            <a:endParaRPr lang="en-GB" sz="1905" b="1"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67</a:t>
            </a:fld>
            <a:endParaRPr lang="en-US"/>
          </a:p>
        </p:txBody>
      </p:sp>
    </p:spTree>
    <p:extLst>
      <p:ext uri="{BB962C8B-B14F-4D97-AF65-F5344CB8AC3E}">
        <p14:creationId xmlns:p14="http://schemas.microsoft.com/office/powerpoint/2010/main" val="724753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2721" b="0" dirty="0">
                <a:latin typeface="Raleway" panose="020B0503030101060003" pitchFamily="34" charset="0"/>
                <a:ea typeface="Segoe UI Emoji" panose="020B0502040204020203" pitchFamily="34" charset="0"/>
                <a:cs typeface="Consolas" panose="020B0609020204030204" pitchFamily="49" charset="0"/>
              </a:rPr>
              <a:t> </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p:spPr>
        <p:txBody>
          <a:bodyPr/>
          <a:lstStyle/>
          <a:p>
            <a:pPr algn="ctr"/>
            <a:r>
              <a:rPr lang="en-GB" sz="1905" dirty="0">
                <a:latin typeface="Raleway" panose="020B0503030101060003" pitchFamily="34" charset="0"/>
                <a:ea typeface="Segoe UI Emoji" panose="020B0502040204020203" pitchFamily="34" charset="0"/>
                <a:cs typeface="Consolas" panose="020B0609020204030204" pitchFamily="49" charset="0"/>
              </a:rPr>
              <a:t>This material was created for the NHS-R community by: </a:t>
            </a:r>
          </a:p>
          <a:p>
            <a:pPr algn="ctr"/>
            <a:r>
              <a:rPr lang="en-GB" sz="1905" dirty="0">
                <a:latin typeface="Raleway" panose="020B0503030101060003" pitchFamily="34" charset="0"/>
                <a:ea typeface="Segoe UI Emoji" panose="020B0502040204020203" pitchFamily="34" charset="0"/>
                <a:cs typeface="Consolas" panose="020B0609020204030204" pitchFamily="49" charset="0"/>
              </a:rPr>
              <a:t>Andrew Jones @The Strategy Unit</a:t>
            </a:r>
            <a:endParaRPr lang="en-GB" sz="1905" dirty="0">
              <a:latin typeface="Segoe UI Light" panose="020B0502040204020203" pitchFamily="34" charset="0"/>
              <a:cs typeface="Segoe UI Light" panose="020B0502040204020203" pitchFamily="34" charset="0"/>
            </a:endParaRPr>
          </a:p>
          <a:p>
            <a:pPr algn="ctr"/>
            <a:r>
              <a:rPr lang="en-GB" sz="1905" dirty="0">
                <a:latin typeface="Segoe UI Light" panose="020B0502040204020203" pitchFamily="34" charset="0"/>
                <a:cs typeface="Segoe UI Light" panose="020B0502040204020203" pitchFamily="34" charset="0"/>
              </a:rPr>
              <a:t>The work is licenced under:</a:t>
            </a:r>
          </a:p>
          <a:p>
            <a:pPr algn="ctr"/>
            <a:r>
              <a:rPr lang="en-GB" sz="1905" dirty="0">
                <a:latin typeface="Segoe UI Light" panose="020B0502040204020203" pitchFamily="34" charset="0"/>
                <a:cs typeface="Segoe UI Light" panose="020B0502040204020203" pitchFamily="34" charset="0"/>
              </a:rPr>
              <a:t>Creative Commons</a:t>
            </a:r>
          </a:p>
          <a:p>
            <a:pPr algn="ctr"/>
            <a:r>
              <a:rPr lang="en-GB" sz="1905" dirty="0">
                <a:latin typeface="Segoe UI Light" panose="020B0502040204020203" pitchFamily="34" charset="0"/>
                <a:cs typeface="Segoe UI Light" panose="020B0502040204020203" pitchFamily="34" charset="0"/>
              </a:rPr>
              <a:t>Attribution-</a:t>
            </a:r>
            <a:r>
              <a:rPr lang="en-GB" sz="1905" dirty="0" err="1">
                <a:latin typeface="Segoe UI Light" panose="020B0502040204020203" pitchFamily="34" charset="0"/>
                <a:cs typeface="Segoe UI Light" panose="020B0502040204020203" pitchFamily="34" charset="0"/>
              </a:rPr>
              <a:t>ShareAlike</a:t>
            </a:r>
            <a:r>
              <a:rPr lang="en-GB" sz="1905" dirty="0">
                <a:latin typeface="Segoe UI Light" panose="020B0502040204020203" pitchFamily="34" charset="0"/>
                <a:cs typeface="Segoe UI Light" panose="020B0502040204020203" pitchFamily="34" charset="0"/>
              </a:rPr>
              <a:t> 4.0</a:t>
            </a:r>
          </a:p>
          <a:p>
            <a:pPr algn="ctr"/>
            <a:r>
              <a:rPr lang="en-GB" sz="1905" dirty="0">
                <a:latin typeface="Segoe UI Light" panose="020B0502040204020203" pitchFamily="34" charset="0"/>
                <a:cs typeface="Segoe UI Light" panose="020B0502040204020203" pitchFamily="34" charset="0"/>
              </a:rPr>
              <a:t>International</a:t>
            </a:r>
          </a:p>
          <a:p>
            <a:pPr algn="ctr"/>
            <a:r>
              <a:rPr lang="en-GB" sz="1905" dirty="0">
                <a:latin typeface="Segoe UI Light" panose="020B0502040204020203" pitchFamily="34" charset="0"/>
                <a:cs typeface="Segoe UI Light" panose="020B0502040204020203" pitchFamily="34" charset="0"/>
              </a:rPr>
              <a:t>To view a copy of this license, visit</a:t>
            </a:r>
          </a:p>
          <a:p>
            <a:pPr algn="ctr"/>
            <a:r>
              <a:rPr lang="en-GB" sz="1905" dirty="0">
                <a:latin typeface="Segoe UI Light" panose="020B0502040204020203" pitchFamily="34" charset="0"/>
                <a:cs typeface="Segoe UI Light" panose="020B0502040204020203" pitchFamily="34" charset="0"/>
                <a:hlinkClick r:id="rId2"/>
              </a:rPr>
              <a:t>https://creativecommons.org/licenses/by-sa/4.0/</a:t>
            </a:r>
            <a:endParaRPr lang="en-GB" sz="1905" dirty="0">
              <a:latin typeface="Segoe UI Light" panose="020B0502040204020203" pitchFamily="34" charset="0"/>
              <a:cs typeface="Segoe UI Light" panose="020B0502040204020203" pitchFamily="34" charset="0"/>
            </a:endParaRPr>
          </a:p>
          <a:p>
            <a:pPr algn="ctr"/>
            <a:endParaRPr lang="en-GB" sz="1632" dirty="0">
              <a:latin typeface="Segoe UI Light" panose="020B0502040204020203" pitchFamily="34" charset="0"/>
              <a:cs typeface="Segoe UI Light" panose="020B0502040204020203" pitchFamily="34" charset="0"/>
            </a:endParaRPr>
          </a:p>
          <a:p>
            <a:pPr algn="ctr"/>
            <a:endParaRPr lang="en-GB" sz="2449" dirty="0">
              <a:latin typeface="Segoe UI Light" panose="020B0502040204020203" pitchFamily="34" charset="0"/>
              <a:cs typeface="Segoe UI Light" panose="020B0502040204020203" pitchFamily="34" charset="0"/>
            </a:endParaRP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pPr defTabSz="354681">
              <a:defRPr/>
            </a:pPr>
            <a:fld id="{450B0164-1B0E-EC47-A805-AF4E4DD1E6D8}" type="slidenum">
              <a:rPr lang="en-US" sz="680">
                <a:solidFill>
                  <a:srgbClr val="2C2825"/>
                </a:solidFill>
                <a:latin typeface="Segoe UI" panose="020B0502040204020203" pitchFamily="34" charset="0"/>
                <a:cs typeface="Segoe UI" panose="020B0502040204020203" pitchFamily="34" charset="0"/>
              </a:rPr>
              <a:pPr defTabSz="354681">
                <a:defRPr/>
              </a:pPr>
              <a:t>68</a:t>
            </a:fld>
            <a:endParaRPr lang="en-US" sz="680">
              <a:solidFill>
                <a:srgbClr val="2C2825"/>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5C4AA2A2-394E-4AC7-A52E-7E6335B290C0}"/>
              </a:ext>
            </a:extLst>
          </p:cNvPr>
          <p:cNvPicPr>
            <a:picLocks noChangeAspect="1"/>
          </p:cNvPicPr>
          <p:nvPr/>
        </p:nvPicPr>
        <p:blipFill>
          <a:blip r:embed="rId3"/>
          <a:stretch>
            <a:fillRect/>
          </a:stretch>
        </p:blipFill>
        <p:spPr>
          <a:xfrm>
            <a:off x="4195665" y="683830"/>
            <a:ext cx="776860" cy="318921"/>
          </a:xfrm>
          <a:prstGeom prst="rect">
            <a:avLst/>
          </a:prstGeom>
        </p:spPr>
      </p:pic>
    </p:spTree>
    <p:extLst>
      <p:ext uri="{BB962C8B-B14F-4D97-AF65-F5344CB8AC3E}">
        <p14:creationId xmlns:p14="http://schemas.microsoft.com/office/powerpoint/2010/main" val="35365491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latin typeface="Raleway" pitchFamily="50" charset="0"/>
                <a:ea typeface="Segoe UI Emoji" panose="020B0502040204020203" pitchFamily="34" charset="0"/>
              </a:rPr>
              <a:t>End</a:t>
            </a:r>
            <a:endParaRPr lang="en-GB" sz="3673" b="0" dirty="0">
              <a:latin typeface="Consolas" panose="020B0609020204030204" pitchFamily="49" charset="0"/>
              <a:ea typeface="Segoe UI Emoji" panose="020B0502040204020203" pitchFamily="34" charset="0"/>
              <a:cs typeface="Consolas" panose="020B0609020204030204" pitchFamily="49" charset="0"/>
            </a:endParaRP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p:spPr>
        <p:txBody>
          <a:bodyPr/>
          <a:lstStyle/>
          <a:p>
            <a:pPr marL="0" indent="0">
              <a:buNone/>
            </a:pPr>
            <a:r>
              <a:rPr lang="en-GB" sz="1905" b="1" dirty="0">
                <a:latin typeface="Consolas" panose="020B0609020204030204" pitchFamily="49" charset="0"/>
                <a:cs typeface="Consolas" panose="020B0609020204030204" pitchFamily="49" charset="0"/>
              </a:rPr>
              <a:t> </a:t>
            </a: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69</a:t>
            </a:fld>
            <a:endParaRPr lang="en-US"/>
          </a:p>
        </p:txBody>
      </p:sp>
    </p:spTree>
    <p:extLst>
      <p:ext uri="{BB962C8B-B14F-4D97-AF65-F5344CB8AC3E}">
        <p14:creationId xmlns:p14="http://schemas.microsoft.com/office/powerpoint/2010/main" val="3189709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3"/>
            <a:ext cx="6367012" cy="2611384"/>
          </a:xfrm>
        </p:spPr>
        <p:txBody>
          <a:bodyPr/>
          <a:lstStyle/>
          <a:p>
            <a:pPr algn="ctr"/>
            <a:r>
              <a:rPr lang="en-GB" sz="3673" b="0" dirty="0">
                <a:latin typeface="Raleway" pitchFamily="50" charset="0"/>
                <a:ea typeface="Segoe UI Emoji" panose="020B0502040204020203" pitchFamily="34" charset="0"/>
              </a:rPr>
              <a:t>Project 1: </a:t>
            </a:r>
            <a:br>
              <a:rPr lang="en-GB" sz="3673" b="0" dirty="0">
                <a:latin typeface="Raleway" pitchFamily="50" charset="0"/>
                <a:ea typeface="Segoe UI Emoji" panose="020B0502040204020203" pitchFamily="34" charset="0"/>
              </a:rPr>
            </a:br>
            <a:br>
              <a:rPr lang="en-GB" sz="3673" b="0" dirty="0">
                <a:latin typeface="Raleway" pitchFamily="50" charset="0"/>
                <a:ea typeface="Segoe UI Emoji" panose="020B0502040204020203" pitchFamily="34" charset="0"/>
              </a:rPr>
            </a:br>
            <a:r>
              <a:rPr lang="en-GB" sz="3673" b="0" dirty="0">
                <a:latin typeface="Raleway" pitchFamily="50" charset="0"/>
                <a:ea typeface="Segoe UI Emoji" panose="020B0502040204020203" pitchFamily="34" charset="0"/>
              </a:rPr>
              <a:t>Let’s explore a perennial challenge for the NHS:</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p:spPr>
        <p:txBody>
          <a:bodyPr/>
          <a:lstStyle/>
          <a:p>
            <a:pPr marL="189910" indent="0">
              <a:buNone/>
            </a:pPr>
            <a:r>
              <a:rPr lang="en-GB" dirty="0">
                <a:latin typeface="Segoe UI Light" panose="020B0502040204020203" pitchFamily="34" charset="0"/>
                <a:ea typeface="Segoe UI Emoji" panose="020B0502040204020203" pitchFamily="34" charset="0"/>
              </a:rPr>
              <a:t> </a:t>
            </a: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7</a:t>
            </a:fld>
            <a:endParaRPr lang="en-US"/>
          </a:p>
        </p:txBody>
      </p:sp>
    </p:spTree>
    <p:extLst>
      <p:ext uri="{BB962C8B-B14F-4D97-AF65-F5344CB8AC3E}">
        <p14:creationId xmlns:p14="http://schemas.microsoft.com/office/powerpoint/2010/main" val="36534540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latin typeface="Raleway" pitchFamily="50" charset="0"/>
                <a:ea typeface="Segoe UI Emoji" panose="020B0502040204020203" pitchFamily="34" charset="0"/>
              </a:rPr>
              <a:t>Your turn</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p:spPr>
        <p:txBody>
          <a:bodyPr/>
          <a:lstStyle/>
          <a:p>
            <a:r>
              <a:rPr lang="en-GB" sz="2449" dirty="0">
                <a:latin typeface="Segoe UI Light" panose="020B0502040204020203" pitchFamily="34" charset="0"/>
              </a:rPr>
              <a:t>A </a:t>
            </a:r>
            <a:r>
              <a:rPr lang="en-GB" sz="2449" dirty="0" err="1">
                <a:latin typeface="Segoe UI Light" panose="020B0502040204020203" pitchFamily="34" charset="0"/>
                <a:cs typeface="Segoe UI Light" panose="020B0502040204020203" pitchFamily="34" charset="0"/>
              </a:rPr>
              <a:t>geom_smooth</a:t>
            </a:r>
            <a:r>
              <a:rPr lang="en-GB" sz="2449" dirty="0">
                <a:latin typeface="Segoe UI Light" panose="020B0502040204020203" pitchFamily="34" charset="0"/>
                <a:cs typeface="Segoe UI Light" panose="020B0502040204020203" pitchFamily="34" charset="0"/>
              </a:rPr>
              <a:t> </a:t>
            </a:r>
            <a:r>
              <a:rPr lang="en-GB" sz="2449" dirty="0">
                <a:latin typeface="Segoe UI Light" panose="020B0502040204020203" pitchFamily="34" charset="0"/>
              </a:rPr>
              <a:t>layer can help us identify patterns. Add </a:t>
            </a:r>
            <a:r>
              <a:rPr lang="en-GB" sz="2449" dirty="0" err="1">
                <a:latin typeface="Consolas" panose="020B0609020204030204" pitchFamily="49" charset="0"/>
              </a:rPr>
              <a:t>geom_smooth</a:t>
            </a:r>
            <a:r>
              <a:rPr lang="en-GB" sz="2449" dirty="0">
                <a:latin typeface="Consolas" panose="020B0609020204030204" pitchFamily="49" charset="0"/>
              </a:rPr>
              <a:t>()</a:t>
            </a:r>
            <a:r>
              <a:rPr lang="en-GB" sz="2449" dirty="0">
                <a:latin typeface="Segoe UI Light" panose="020B0502040204020203" pitchFamily="34" charset="0"/>
              </a:rPr>
              <a:t> to our current plot:</a:t>
            </a:r>
          </a:p>
          <a:p>
            <a:pPr marL="369298"/>
            <a:endParaRPr lang="en-GB" sz="2313" dirty="0">
              <a:latin typeface="Consolas" panose="020B0609020204030204" pitchFamily="49" charset="0"/>
            </a:endParaRPr>
          </a:p>
          <a:p>
            <a:pPr marL="0" indent="0">
              <a:buNone/>
            </a:pPr>
            <a:r>
              <a:rPr lang="en-GB" sz="2313" dirty="0" err="1">
                <a:solidFill>
                  <a:schemeClr val="accent1"/>
                </a:solidFill>
                <a:latin typeface="Consolas" panose="020B0609020204030204" pitchFamily="49" charset="0"/>
                <a:ea typeface="Segoe UI Emoji" panose="020B0502040204020203" pitchFamily="34" charset="0"/>
                <a:cs typeface="Consolas" panose="020B0609020204030204" pitchFamily="49" charset="0"/>
              </a:rPr>
              <a:t>ggplot</a:t>
            </a:r>
            <a:r>
              <a:rPr lang="en-GB" sz="2313" dirty="0">
                <a:solidFill>
                  <a:schemeClr val="accent1"/>
                </a:solidFill>
                <a:latin typeface="Consolas" panose="020B0609020204030204" pitchFamily="49" charset="0"/>
                <a:ea typeface="Segoe UI Emoji" panose="020B0502040204020203" pitchFamily="34" charset="0"/>
                <a:cs typeface="Consolas" panose="020B0609020204030204" pitchFamily="49" charset="0"/>
              </a:rPr>
              <a:t>(</a:t>
            </a:r>
            <a:r>
              <a:rPr lang="en-GB" sz="2313" dirty="0" err="1">
                <a:solidFill>
                  <a:schemeClr val="accent1"/>
                </a:solidFill>
                <a:latin typeface="Consolas" panose="020B0609020204030204" pitchFamily="49" charset="0"/>
                <a:ea typeface="Segoe UI Emoji" panose="020B0502040204020203" pitchFamily="34" charset="0"/>
                <a:cs typeface="Consolas" panose="020B0609020204030204" pitchFamily="49" charset="0"/>
              </a:rPr>
              <a:t>capacity_ae</a:t>
            </a:r>
            <a:r>
              <a:rPr lang="en-GB" sz="2313" dirty="0">
                <a:solidFill>
                  <a:schemeClr val="accent1"/>
                </a:solidFill>
                <a:latin typeface="Consolas" panose="020B0609020204030204" pitchFamily="49" charset="0"/>
                <a:ea typeface="Segoe UI Emoji" panose="020B0502040204020203" pitchFamily="34" charset="0"/>
                <a:cs typeface="Consolas" panose="020B0609020204030204" pitchFamily="49" charset="0"/>
              </a:rPr>
              <a:t>) + </a:t>
            </a:r>
          </a:p>
          <a:p>
            <a:pPr marL="0" indent="0">
              <a:buNone/>
            </a:pPr>
            <a:r>
              <a:rPr lang="en-GB" sz="2313" dirty="0">
                <a:solidFill>
                  <a:schemeClr val="accent1"/>
                </a:solidFill>
                <a:latin typeface="Consolas" panose="020B0609020204030204" pitchFamily="49" charset="0"/>
                <a:ea typeface="Segoe UI Emoji" panose="020B0502040204020203" pitchFamily="34" charset="0"/>
                <a:cs typeface="Consolas" panose="020B0609020204030204" pitchFamily="49" charset="0"/>
              </a:rPr>
              <a:t> </a:t>
            </a:r>
            <a:r>
              <a:rPr lang="en-GB" sz="2313" dirty="0" err="1">
                <a:solidFill>
                  <a:schemeClr val="accent1"/>
                </a:solidFill>
                <a:latin typeface="Consolas" panose="020B0609020204030204" pitchFamily="49" charset="0"/>
                <a:ea typeface="Segoe UI Emoji" panose="020B0502040204020203" pitchFamily="34" charset="0"/>
                <a:cs typeface="Consolas" panose="020B0609020204030204" pitchFamily="49" charset="0"/>
              </a:rPr>
              <a:t>geom_point</a:t>
            </a:r>
            <a:r>
              <a:rPr lang="en-GB" sz="2313" dirty="0">
                <a:solidFill>
                  <a:schemeClr val="accent1"/>
                </a:solidFill>
                <a:latin typeface="Consolas" panose="020B0609020204030204" pitchFamily="49" charset="0"/>
                <a:ea typeface="Segoe UI Emoji" panose="020B0502040204020203" pitchFamily="34" charset="0"/>
                <a:cs typeface="Consolas" panose="020B0609020204030204" pitchFamily="49" charset="0"/>
              </a:rPr>
              <a:t>(</a:t>
            </a:r>
            <a:r>
              <a:rPr lang="en-GB" sz="2313" dirty="0" err="1">
                <a:solidFill>
                  <a:schemeClr val="accent1"/>
                </a:solidFill>
                <a:latin typeface="Consolas" panose="020B0609020204030204" pitchFamily="49" charset="0"/>
                <a:ea typeface="Segoe UI Emoji" panose="020B0502040204020203" pitchFamily="34" charset="0"/>
                <a:cs typeface="Consolas" panose="020B0609020204030204" pitchFamily="49" charset="0"/>
              </a:rPr>
              <a:t>aes</a:t>
            </a:r>
            <a:r>
              <a:rPr lang="en-GB" sz="2313" dirty="0">
                <a:solidFill>
                  <a:schemeClr val="accent1"/>
                </a:solidFill>
                <a:latin typeface="Consolas" panose="020B0609020204030204" pitchFamily="49" charset="0"/>
                <a:ea typeface="Segoe UI Emoji" panose="020B0502040204020203" pitchFamily="34" charset="0"/>
                <a:cs typeface="Consolas" panose="020B0609020204030204" pitchFamily="49" charset="0"/>
              </a:rPr>
              <a:t>(</a:t>
            </a:r>
            <a:r>
              <a:rPr lang="en-GB" sz="2313" dirty="0" err="1">
                <a:solidFill>
                  <a:schemeClr val="accent1"/>
                </a:solidFill>
                <a:latin typeface="Consolas" panose="020B0609020204030204" pitchFamily="49" charset="0"/>
                <a:ea typeface="Segoe UI Emoji" panose="020B0502040204020203" pitchFamily="34" charset="0"/>
                <a:cs typeface="Consolas" panose="020B0609020204030204" pitchFamily="49" charset="0"/>
              </a:rPr>
              <a:t>dcubicles</a:t>
            </a:r>
            <a:r>
              <a:rPr lang="en-GB" sz="2313" dirty="0">
                <a:solidFill>
                  <a:schemeClr val="accent1"/>
                </a:solidFill>
                <a:latin typeface="Consolas" panose="020B0609020204030204" pitchFamily="49" charset="0"/>
                <a:ea typeface="Segoe UI Emoji" panose="020B0502040204020203" pitchFamily="34" charset="0"/>
                <a:cs typeface="Consolas" panose="020B0609020204030204" pitchFamily="49" charset="0"/>
              </a:rPr>
              <a:t>, </a:t>
            </a:r>
            <a:r>
              <a:rPr lang="en-GB" sz="2313" dirty="0" err="1">
                <a:solidFill>
                  <a:schemeClr val="accent1"/>
                </a:solidFill>
                <a:latin typeface="Consolas" panose="020B0609020204030204" pitchFamily="49" charset="0"/>
                <a:ea typeface="Segoe UI Emoji" panose="020B0502040204020203" pitchFamily="34" charset="0"/>
                <a:cs typeface="Consolas" panose="020B0609020204030204" pitchFamily="49" charset="0"/>
              </a:rPr>
              <a:t>dwait</a:t>
            </a:r>
            <a:r>
              <a:rPr lang="en-GB" sz="2313" dirty="0">
                <a:solidFill>
                  <a:schemeClr val="accent1"/>
                </a:solidFill>
                <a:latin typeface="Consolas" panose="020B0609020204030204" pitchFamily="49" charset="0"/>
                <a:ea typeface="Segoe UI Emoji" panose="020B0502040204020203" pitchFamily="34" charset="0"/>
                <a:cs typeface="Consolas" panose="020B0609020204030204" pitchFamily="49" charset="0"/>
              </a:rPr>
              <a:t>)) +</a:t>
            </a:r>
          </a:p>
          <a:p>
            <a:pPr marL="0" indent="0">
              <a:buNone/>
            </a:pPr>
            <a:r>
              <a:rPr lang="en-GB" sz="2313" dirty="0">
                <a:solidFill>
                  <a:schemeClr val="accent1"/>
                </a:solidFill>
                <a:latin typeface="Consolas" panose="020B0609020204030204" pitchFamily="49" charset="0"/>
                <a:ea typeface="Segoe UI Emoji" panose="020B0502040204020203" pitchFamily="34" charset="0"/>
                <a:cs typeface="Consolas" panose="020B0609020204030204" pitchFamily="49" charset="0"/>
              </a:rPr>
              <a:t> </a:t>
            </a:r>
            <a:r>
              <a:rPr lang="en-GB" sz="2313" dirty="0" err="1">
                <a:solidFill>
                  <a:schemeClr val="accent1"/>
                </a:solidFill>
                <a:latin typeface="Consolas" panose="020B0609020204030204" pitchFamily="49" charset="0"/>
                <a:ea typeface="Segoe UI Emoji" panose="020B0502040204020203" pitchFamily="34" charset="0"/>
                <a:cs typeface="Consolas" panose="020B0609020204030204" pitchFamily="49" charset="0"/>
              </a:rPr>
              <a:t>geom_smooth</a:t>
            </a:r>
            <a:r>
              <a:rPr lang="en-GB" sz="2313" dirty="0">
                <a:solidFill>
                  <a:schemeClr val="accent1"/>
                </a:solidFill>
                <a:latin typeface="Consolas" panose="020B0609020204030204" pitchFamily="49" charset="0"/>
                <a:ea typeface="Segoe UI Emoji" panose="020B0502040204020203" pitchFamily="34" charset="0"/>
                <a:cs typeface="Consolas" panose="020B0609020204030204" pitchFamily="49" charset="0"/>
              </a:rPr>
              <a:t>(</a:t>
            </a:r>
            <a:r>
              <a:rPr lang="en-GB" sz="2313" dirty="0" err="1">
                <a:solidFill>
                  <a:schemeClr val="accent1"/>
                </a:solidFill>
                <a:latin typeface="Consolas" panose="020B0609020204030204" pitchFamily="49" charset="0"/>
                <a:ea typeface="Segoe UI Emoji" panose="020B0502040204020203" pitchFamily="34" charset="0"/>
                <a:cs typeface="Consolas" panose="020B0609020204030204" pitchFamily="49" charset="0"/>
              </a:rPr>
              <a:t>aes</a:t>
            </a:r>
            <a:r>
              <a:rPr lang="en-GB" sz="2313" dirty="0">
                <a:solidFill>
                  <a:schemeClr val="accent1"/>
                </a:solidFill>
                <a:latin typeface="Consolas" panose="020B0609020204030204" pitchFamily="49" charset="0"/>
                <a:ea typeface="Segoe UI Emoji" panose="020B0502040204020203" pitchFamily="34" charset="0"/>
                <a:cs typeface="Consolas" panose="020B0609020204030204" pitchFamily="49" charset="0"/>
              </a:rPr>
              <a:t>(</a:t>
            </a:r>
            <a:r>
              <a:rPr lang="en-GB" sz="2313" dirty="0" err="1">
                <a:solidFill>
                  <a:schemeClr val="accent1"/>
                </a:solidFill>
                <a:latin typeface="Consolas" panose="020B0609020204030204" pitchFamily="49" charset="0"/>
                <a:ea typeface="Segoe UI Emoji" panose="020B0502040204020203" pitchFamily="34" charset="0"/>
                <a:cs typeface="Consolas" panose="020B0609020204030204" pitchFamily="49" charset="0"/>
              </a:rPr>
              <a:t>dcubicles</a:t>
            </a:r>
            <a:r>
              <a:rPr lang="en-GB" sz="2313" dirty="0">
                <a:solidFill>
                  <a:schemeClr val="accent1"/>
                </a:solidFill>
                <a:latin typeface="Consolas" panose="020B0609020204030204" pitchFamily="49" charset="0"/>
                <a:ea typeface="Segoe UI Emoji" panose="020B0502040204020203" pitchFamily="34" charset="0"/>
                <a:cs typeface="Consolas" panose="020B0609020204030204" pitchFamily="49" charset="0"/>
              </a:rPr>
              <a:t>, </a:t>
            </a:r>
            <a:r>
              <a:rPr lang="en-GB" sz="2313" dirty="0" err="1">
                <a:solidFill>
                  <a:schemeClr val="accent1"/>
                </a:solidFill>
                <a:latin typeface="Consolas" panose="020B0609020204030204" pitchFamily="49" charset="0"/>
                <a:ea typeface="Segoe UI Emoji" panose="020B0502040204020203" pitchFamily="34" charset="0"/>
                <a:cs typeface="Consolas" panose="020B0609020204030204" pitchFamily="49" charset="0"/>
              </a:rPr>
              <a:t>dwait</a:t>
            </a:r>
            <a:r>
              <a:rPr lang="en-GB" sz="2313" dirty="0">
                <a:solidFill>
                  <a:schemeClr val="accent1"/>
                </a:solidFill>
                <a:latin typeface="Consolas" panose="020B0609020204030204" pitchFamily="49" charset="0"/>
                <a:ea typeface="Segoe UI Emoji" panose="020B0502040204020203" pitchFamily="34" charset="0"/>
                <a:cs typeface="Consolas" panose="020B0609020204030204" pitchFamily="49" charset="0"/>
              </a:rPr>
              <a:t>))</a:t>
            </a:r>
            <a:endParaRPr lang="en-GB" sz="2313" dirty="0">
              <a:solidFill>
                <a:schemeClr val="accent1"/>
              </a:solidFill>
              <a:latin typeface="Consolas" panose="020B0609020204030204" pitchFamily="49" charset="0"/>
              <a:ea typeface="Segoe UI Emoji" panose="020B0502040204020203" pitchFamily="34" charset="0"/>
            </a:endParaRPr>
          </a:p>
          <a:p>
            <a:pPr marL="732116"/>
            <a:endParaRPr lang="en-GB" sz="2177" dirty="0">
              <a:solidFill>
                <a:srgbClr val="0070C0"/>
              </a:solidFill>
              <a:latin typeface="Consolas" panose="020B0609020204030204" pitchFamily="49" charset="0"/>
              <a:ea typeface="Segoe UI Emoji" panose="020B0502040204020203" pitchFamily="34" charset="0"/>
              <a:cs typeface="Consolas" panose="020B0609020204030204" pitchFamily="49" charset="0"/>
            </a:endParaRPr>
          </a:p>
          <a:p>
            <a:endParaRPr lang="en-GB" dirty="0"/>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70</a:t>
            </a:fld>
            <a:endParaRPr lang="en-US"/>
          </a:p>
        </p:txBody>
      </p:sp>
      <p:cxnSp>
        <p:nvCxnSpPr>
          <p:cNvPr id="7" name="Straight Arrow Connector 6">
            <a:extLst>
              <a:ext uri="{FF2B5EF4-FFF2-40B4-BE49-F238E27FC236}">
                <a16:creationId xmlns:a16="http://schemas.microsoft.com/office/drawing/2014/main" id="{BD02E46F-2B3F-4413-8BF1-FC6AAFB4F20C}"/>
              </a:ext>
            </a:extLst>
          </p:cNvPr>
          <p:cNvCxnSpPr>
            <a:cxnSpLocks/>
          </p:cNvCxnSpPr>
          <p:nvPr/>
        </p:nvCxnSpPr>
        <p:spPr>
          <a:xfrm flipH="1">
            <a:off x="5686497" y="2891344"/>
            <a:ext cx="798730" cy="539883"/>
          </a:xfrm>
          <a:prstGeom prst="straightConnector1">
            <a:avLst/>
          </a:prstGeom>
          <a:ln w="12700" cap="sq">
            <a:solidFill>
              <a:schemeClr val="accent2">
                <a:lumMod val="60000"/>
                <a:lumOff val="40000"/>
              </a:schemeClr>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04D15966-428D-421D-8CB0-EBDA545E0077}"/>
              </a:ext>
            </a:extLst>
          </p:cNvPr>
          <p:cNvSpPr/>
          <p:nvPr/>
        </p:nvSpPr>
        <p:spPr>
          <a:xfrm>
            <a:off x="6233322" y="2532635"/>
            <a:ext cx="1390422" cy="845809"/>
          </a:xfrm>
          <a:prstGeom prst="rect">
            <a:avLst/>
          </a:prstGeom>
        </p:spPr>
        <p:txBody>
          <a:bodyPr wrap="square">
            <a:spAutoFit/>
          </a:bodyPr>
          <a:lstStyle/>
          <a:p>
            <a:pPr marL="241879" lvl="1" algn="ctr"/>
            <a:r>
              <a:rPr lang="en-GB" sz="1632" dirty="0">
                <a:solidFill>
                  <a:schemeClr val="accent2">
                    <a:lumMod val="60000"/>
                    <a:lumOff val="40000"/>
                  </a:schemeClr>
                </a:solidFill>
                <a:latin typeface="Segoe Print" panose="02000600000000000000" pitchFamily="2" charset="0"/>
              </a:rPr>
              <a:t>More succinct but…</a:t>
            </a:r>
            <a:endParaRPr lang="en-GB" sz="1632" dirty="0">
              <a:solidFill>
                <a:schemeClr val="accent2">
                  <a:lumMod val="60000"/>
                  <a:lumOff val="40000"/>
                </a:schemeClr>
              </a:solidFill>
              <a:latin typeface="Segoe Print" panose="02000600000000000000" pitchFamily="2" charset="0"/>
              <a:ea typeface="Segoe UI Emoji" panose="020B0502040204020203" pitchFamily="34" charset="0"/>
              <a:cs typeface="Consolas" panose="020B0609020204030204" pitchFamily="49" charset="0"/>
            </a:endParaRPr>
          </a:p>
        </p:txBody>
      </p:sp>
    </p:spTree>
    <p:extLst>
      <p:ext uri="{BB962C8B-B14F-4D97-AF65-F5344CB8AC3E}">
        <p14:creationId xmlns:p14="http://schemas.microsoft.com/office/powerpoint/2010/main" val="16954551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latin typeface="Raleway" pitchFamily="50" charset="0"/>
                <a:ea typeface="Segoe UI Emoji" panose="020B0502040204020203" pitchFamily="34" charset="0"/>
              </a:rPr>
              <a:t>Layering </a:t>
            </a:r>
            <a:r>
              <a:rPr lang="en-GB" sz="3673" b="0" dirty="0" err="1">
                <a:latin typeface="Raleway" pitchFamily="50" charset="0"/>
                <a:ea typeface="Segoe UI Emoji" panose="020B0502040204020203" pitchFamily="34" charset="0"/>
              </a:rPr>
              <a:t>geoms</a:t>
            </a:r>
            <a:endParaRPr lang="en-GB" sz="3673" b="0" dirty="0">
              <a:latin typeface="Raleway" pitchFamily="50" charset="0"/>
              <a:ea typeface="Segoe UI Emoji" panose="020B0502040204020203" pitchFamily="34" charset="0"/>
            </a:endParaRP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p:spPr>
        <p:txBody>
          <a:bodyPr/>
          <a:lstStyle/>
          <a:p>
            <a:r>
              <a:rPr lang="en-GB" sz="2449" dirty="0">
                <a:latin typeface="Segoe UI Light" panose="020B0502040204020203" pitchFamily="34" charset="0"/>
              </a:rPr>
              <a:t>A </a:t>
            </a:r>
            <a:r>
              <a:rPr lang="en-GB" sz="2449" dirty="0" err="1">
                <a:latin typeface="Segoe UI Light" panose="020B0502040204020203" pitchFamily="34" charset="0"/>
                <a:cs typeface="Segoe UI Light" panose="020B0502040204020203" pitchFamily="34" charset="0"/>
              </a:rPr>
              <a:t>geom_smooth</a:t>
            </a:r>
            <a:r>
              <a:rPr lang="en-GB" sz="2449" dirty="0">
                <a:latin typeface="Segoe UI Light" panose="020B0502040204020203" pitchFamily="34" charset="0"/>
                <a:cs typeface="Segoe UI Light" panose="020B0502040204020203" pitchFamily="34" charset="0"/>
              </a:rPr>
              <a:t> </a:t>
            </a:r>
            <a:r>
              <a:rPr lang="en-GB" sz="2449" dirty="0">
                <a:latin typeface="Segoe UI Light" panose="020B0502040204020203" pitchFamily="34" charset="0"/>
              </a:rPr>
              <a:t>layer can help us identify patterns. Add </a:t>
            </a:r>
            <a:r>
              <a:rPr lang="en-GB" sz="2449" dirty="0" err="1">
                <a:latin typeface="Consolas" panose="020B0609020204030204" pitchFamily="49" charset="0"/>
              </a:rPr>
              <a:t>geom_smooth</a:t>
            </a:r>
            <a:r>
              <a:rPr lang="en-GB" sz="2449" dirty="0">
                <a:latin typeface="Consolas" panose="020B0609020204030204" pitchFamily="49" charset="0"/>
              </a:rPr>
              <a:t>()</a:t>
            </a:r>
            <a:r>
              <a:rPr lang="en-GB" sz="2449" dirty="0">
                <a:latin typeface="Segoe UI Light" panose="020B0502040204020203" pitchFamily="34" charset="0"/>
              </a:rPr>
              <a:t> to our current plot:</a:t>
            </a:r>
          </a:p>
          <a:p>
            <a:pPr marL="369298"/>
            <a:endParaRPr lang="en-GB" sz="2313" dirty="0">
              <a:latin typeface="Consolas" panose="020B0609020204030204" pitchFamily="49" charset="0"/>
            </a:endParaRPr>
          </a:p>
          <a:p>
            <a:r>
              <a:rPr lang="en-GB" sz="2313" dirty="0" err="1">
                <a:solidFill>
                  <a:schemeClr val="tx1">
                    <a:lumMod val="25000"/>
                    <a:lumOff val="75000"/>
                  </a:schemeClr>
                </a:solidFill>
                <a:latin typeface="Consolas" panose="020B0609020204030204" pitchFamily="49" charset="0"/>
                <a:ea typeface="Segoe UI Emoji" panose="020B0502040204020203" pitchFamily="34" charset="0"/>
                <a:cs typeface="Consolas" panose="020B0609020204030204" pitchFamily="49" charset="0"/>
              </a:rPr>
              <a:t>ggplot</a:t>
            </a:r>
            <a:r>
              <a:rPr lang="en-GB" sz="2313" dirty="0">
                <a:solidFill>
                  <a:schemeClr val="tx1">
                    <a:lumMod val="25000"/>
                    <a:lumOff val="75000"/>
                  </a:schemeClr>
                </a:solidFill>
                <a:latin typeface="Consolas" panose="020B0609020204030204" pitchFamily="49" charset="0"/>
                <a:ea typeface="Segoe UI Emoji" panose="020B0502040204020203" pitchFamily="34" charset="0"/>
                <a:cs typeface="Consolas" panose="020B0609020204030204" pitchFamily="49" charset="0"/>
              </a:rPr>
              <a:t>(</a:t>
            </a:r>
            <a:r>
              <a:rPr lang="en-GB" sz="2313" dirty="0" err="1">
                <a:solidFill>
                  <a:schemeClr val="tx1">
                    <a:lumMod val="25000"/>
                    <a:lumOff val="75000"/>
                  </a:schemeClr>
                </a:solidFill>
                <a:latin typeface="Consolas" panose="020B0609020204030204" pitchFamily="49" charset="0"/>
                <a:ea typeface="Segoe UI Emoji" panose="020B0502040204020203" pitchFamily="34" charset="0"/>
                <a:cs typeface="Consolas" panose="020B0609020204030204" pitchFamily="49" charset="0"/>
              </a:rPr>
              <a:t>capacity_ae</a:t>
            </a:r>
            <a:r>
              <a:rPr lang="en-GB" sz="2313" dirty="0">
                <a:solidFill>
                  <a:schemeClr val="tx1">
                    <a:lumMod val="25000"/>
                    <a:lumOff val="75000"/>
                  </a:schemeClr>
                </a:solidFill>
                <a:latin typeface="Consolas" panose="020B0609020204030204" pitchFamily="49" charset="0"/>
                <a:ea typeface="Segoe UI Emoji" panose="020B0502040204020203" pitchFamily="34" charset="0"/>
                <a:cs typeface="Consolas" panose="020B0609020204030204" pitchFamily="49" charset="0"/>
              </a:rPr>
              <a:t>) + </a:t>
            </a:r>
          </a:p>
          <a:p>
            <a:r>
              <a:rPr lang="en-GB" sz="2313" dirty="0">
                <a:solidFill>
                  <a:schemeClr val="tx1">
                    <a:lumMod val="25000"/>
                    <a:lumOff val="75000"/>
                  </a:schemeClr>
                </a:solidFill>
                <a:latin typeface="Consolas" panose="020B0609020204030204" pitchFamily="49" charset="0"/>
                <a:ea typeface="Segoe UI Emoji" panose="020B0502040204020203" pitchFamily="34" charset="0"/>
                <a:cs typeface="Consolas" panose="020B0609020204030204" pitchFamily="49" charset="0"/>
              </a:rPr>
              <a:t> </a:t>
            </a:r>
            <a:r>
              <a:rPr lang="en-GB" sz="2313" dirty="0" err="1">
                <a:solidFill>
                  <a:schemeClr val="tx1">
                    <a:lumMod val="25000"/>
                    <a:lumOff val="75000"/>
                  </a:schemeClr>
                </a:solidFill>
                <a:latin typeface="Consolas" panose="020B0609020204030204" pitchFamily="49" charset="0"/>
                <a:ea typeface="Segoe UI Emoji" panose="020B0502040204020203" pitchFamily="34" charset="0"/>
                <a:cs typeface="Consolas" panose="020B0609020204030204" pitchFamily="49" charset="0"/>
              </a:rPr>
              <a:t>geom_point</a:t>
            </a:r>
            <a:r>
              <a:rPr lang="en-GB" sz="2313" dirty="0">
                <a:solidFill>
                  <a:schemeClr val="tx1">
                    <a:lumMod val="25000"/>
                    <a:lumOff val="75000"/>
                  </a:schemeClr>
                </a:solidFill>
                <a:latin typeface="Consolas" panose="020B0609020204030204" pitchFamily="49" charset="0"/>
                <a:ea typeface="Segoe UI Emoji" panose="020B0502040204020203" pitchFamily="34" charset="0"/>
                <a:cs typeface="Consolas" panose="020B0609020204030204" pitchFamily="49" charset="0"/>
              </a:rPr>
              <a:t>(</a:t>
            </a:r>
            <a:r>
              <a:rPr lang="en-GB" sz="2313" dirty="0" err="1">
                <a:solidFill>
                  <a:schemeClr val="accent2"/>
                </a:solidFill>
                <a:latin typeface="Consolas" panose="020B0609020204030204" pitchFamily="49" charset="0"/>
                <a:ea typeface="Segoe UI Emoji" panose="020B0502040204020203" pitchFamily="34" charset="0"/>
                <a:cs typeface="Consolas" panose="020B0609020204030204" pitchFamily="49" charset="0"/>
              </a:rPr>
              <a:t>aes</a:t>
            </a:r>
            <a:r>
              <a:rPr lang="en-GB" sz="2313" dirty="0">
                <a:solidFill>
                  <a:schemeClr val="accent2"/>
                </a:solidFill>
                <a:latin typeface="Consolas" panose="020B0609020204030204" pitchFamily="49" charset="0"/>
                <a:ea typeface="Segoe UI Emoji" panose="020B0502040204020203" pitchFamily="34" charset="0"/>
                <a:cs typeface="Consolas" panose="020B0609020204030204" pitchFamily="49" charset="0"/>
              </a:rPr>
              <a:t>(</a:t>
            </a:r>
            <a:r>
              <a:rPr lang="en-GB" sz="2313" dirty="0" err="1">
                <a:solidFill>
                  <a:schemeClr val="accent2"/>
                </a:solidFill>
                <a:latin typeface="Consolas" panose="020B0609020204030204" pitchFamily="49" charset="0"/>
                <a:ea typeface="Segoe UI Emoji" panose="020B0502040204020203" pitchFamily="34" charset="0"/>
                <a:cs typeface="Consolas" panose="020B0609020204030204" pitchFamily="49" charset="0"/>
              </a:rPr>
              <a:t>dcubicles</a:t>
            </a:r>
            <a:r>
              <a:rPr lang="en-GB" sz="2313" dirty="0">
                <a:solidFill>
                  <a:schemeClr val="accent2"/>
                </a:solidFill>
                <a:latin typeface="Consolas" panose="020B0609020204030204" pitchFamily="49" charset="0"/>
                <a:ea typeface="Segoe UI Emoji" panose="020B0502040204020203" pitchFamily="34" charset="0"/>
                <a:cs typeface="Consolas" panose="020B0609020204030204" pitchFamily="49" charset="0"/>
              </a:rPr>
              <a:t>, </a:t>
            </a:r>
            <a:r>
              <a:rPr lang="en-GB" sz="2313" dirty="0" err="1">
                <a:solidFill>
                  <a:schemeClr val="accent2"/>
                </a:solidFill>
                <a:latin typeface="Consolas" panose="020B0609020204030204" pitchFamily="49" charset="0"/>
                <a:ea typeface="Segoe UI Emoji" panose="020B0502040204020203" pitchFamily="34" charset="0"/>
                <a:cs typeface="Consolas" panose="020B0609020204030204" pitchFamily="49" charset="0"/>
              </a:rPr>
              <a:t>dwait</a:t>
            </a:r>
            <a:r>
              <a:rPr lang="en-GB" sz="2313" dirty="0">
                <a:solidFill>
                  <a:schemeClr val="accent2"/>
                </a:solidFill>
                <a:latin typeface="Consolas" panose="020B0609020204030204" pitchFamily="49" charset="0"/>
                <a:ea typeface="Segoe UI Emoji" panose="020B0502040204020203" pitchFamily="34" charset="0"/>
                <a:cs typeface="Consolas" panose="020B0609020204030204" pitchFamily="49" charset="0"/>
              </a:rPr>
              <a:t>)</a:t>
            </a:r>
            <a:r>
              <a:rPr lang="en-GB" sz="2313" dirty="0">
                <a:solidFill>
                  <a:schemeClr val="tx1">
                    <a:lumMod val="25000"/>
                    <a:lumOff val="75000"/>
                  </a:schemeClr>
                </a:solidFill>
                <a:latin typeface="Consolas" panose="020B0609020204030204" pitchFamily="49" charset="0"/>
                <a:ea typeface="Segoe UI Emoji" panose="020B0502040204020203" pitchFamily="34" charset="0"/>
                <a:cs typeface="Consolas" panose="020B0609020204030204" pitchFamily="49" charset="0"/>
              </a:rPr>
              <a:t>)</a:t>
            </a:r>
            <a:r>
              <a:rPr lang="en-GB" sz="2313" dirty="0">
                <a:solidFill>
                  <a:schemeClr val="accent2"/>
                </a:solidFill>
                <a:latin typeface="Consolas" panose="020B0609020204030204" pitchFamily="49" charset="0"/>
                <a:ea typeface="Segoe UI Emoji" panose="020B0502040204020203" pitchFamily="34" charset="0"/>
                <a:cs typeface="Consolas" panose="020B0609020204030204" pitchFamily="49" charset="0"/>
              </a:rPr>
              <a:t> </a:t>
            </a:r>
            <a:r>
              <a:rPr lang="en-GB" sz="2313" dirty="0">
                <a:solidFill>
                  <a:schemeClr val="tx1">
                    <a:lumMod val="25000"/>
                    <a:lumOff val="75000"/>
                  </a:schemeClr>
                </a:solidFill>
                <a:latin typeface="Consolas" panose="020B0609020204030204" pitchFamily="49" charset="0"/>
                <a:ea typeface="Segoe UI Emoji" panose="020B0502040204020203" pitchFamily="34" charset="0"/>
                <a:cs typeface="Consolas" panose="020B0609020204030204" pitchFamily="49" charset="0"/>
              </a:rPr>
              <a:t>+</a:t>
            </a:r>
          </a:p>
          <a:p>
            <a:r>
              <a:rPr lang="en-GB" sz="2313" dirty="0">
                <a:solidFill>
                  <a:schemeClr val="accent2"/>
                </a:solidFill>
                <a:latin typeface="Consolas" panose="020B0609020204030204" pitchFamily="49" charset="0"/>
                <a:ea typeface="Segoe UI Emoji" panose="020B0502040204020203" pitchFamily="34" charset="0"/>
                <a:cs typeface="Consolas" panose="020B0609020204030204" pitchFamily="49" charset="0"/>
              </a:rPr>
              <a:t> </a:t>
            </a:r>
            <a:r>
              <a:rPr lang="en-GB" sz="2313" dirty="0" err="1">
                <a:solidFill>
                  <a:schemeClr val="tx1">
                    <a:lumMod val="25000"/>
                    <a:lumOff val="75000"/>
                  </a:schemeClr>
                </a:solidFill>
                <a:latin typeface="Consolas" panose="020B0609020204030204" pitchFamily="49" charset="0"/>
                <a:ea typeface="Segoe UI Emoji" panose="020B0502040204020203" pitchFamily="34" charset="0"/>
                <a:cs typeface="Consolas" panose="020B0609020204030204" pitchFamily="49" charset="0"/>
              </a:rPr>
              <a:t>geom_smooth</a:t>
            </a:r>
            <a:r>
              <a:rPr lang="en-GB" sz="2313" dirty="0">
                <a:solidFill>
                  <a:schemeClr val="tx1">
                    <a:lumMod val="25000"/>
                    <a:lumOff val="75000"/>
                  </a:schemeClr>
                </a:solidFill>
                <a:latin typeface="Consolas" panose="020B0609020204030204" pitchFamily="49" charset="0"/>
                <a:ea typeface="Segoe UI Emoji" panose="020B0502040204020203" pitchFamily="34" charset="0"/>
                <a:cs typeface="Consolas" panose="020B0609020204030204" pitchFamily="49" charset="0"/>
              </a:rPr>
              <a:t>(</a:t>
            </a:r>
            <a:r>
              <a:rPr lang="en-GB" sz="2313" dirty="0" err="1">
                <a:solidFill>
                  <a:schemeClr val="accent2"/>
                </a:solidFill>
                <a:latin typeface="Consolas" panose="020B0609020204030204" pitchFamily="49" charset="0"/>
                <a:ea typeface="Segoe UI Emoji" panose="020B0502040204020203" pitchFamily="34" charset="0"/>
                <a:cs typeface="Consolas" panose="020B0609020204030204" pitchFamily="49" charset="0"/>
              </a:rPr>
              <a:t>aes</a:t>
            </a:r>
            <a:r>
              <a:rPr lang="en-GB" sz="2313" dirty="0">
                <a:solidFill>
                  <a:schemeClr val="accent2"/>
                </a:solidFill>
                <a:latin typeface="Consolas" panose="020B0609020204030204" pitchFamily="49" charset="0"/>
                <a:ea typeface="Segoe UI Emoji" panose="020B0502040204020203" pitchFamily="34" charset="0"/>
                <a:cs typeface="Consolas" panose="020B0609020204030204" pitchFamily="49" charset="0"/>
              </a:rPr>
              <a:t>(</a:t>
            </a:r>
            <a:r>
              <a:rPr lang="en-GB" sz="2313" dirty="0" err="1">
                <a:solidFill>
                  <a:schemeClr val="accent2"/>
                </a:solidFill>
                <a:latin typeface="Consolas" panose="020B0609020204030204" pitchFamily="49" charset="0"/>
                <a:ea typeface="Segoe UI Emoji" panose="020B0502040204020203" pitchFamily="34" charset="0"/>
                <a:cs typeface="Consolas" panose="020B0609020204030204" pitchFamily="49" charset="0"/>
              </a:rPr>
              <a:t>dcubicles</a:t>
            </a:r>
            <a:r>
              <a:rPr lang="en-GB" sz="2313" dirty="0">
                <a:solidFill>
                  <a:schemeClr val="accent2"/>
                </a:solidFill>
                <a:latin typeface="Consolas" panose="020B0609020204030204" pitchFamily="49" charset="0"/>
                <a:ea typeface="Segoe UI Emoji" panose="020B0502040204020203" pitchFamily="34" charset="0"/>
                <a:cs typeface="Consolas" panose="020B0609020204030204" pitchFamily="49" charset="0"/>
              </a:rPr>
              <a:t>, </a:t>
            </a:r>
            <a:r>
              <a:rPr lang="en-GB" sz="2313" dirty="0" err="1">
                <a:solidFill>
                  <a:schemeClr val="accent2"/>
                </a:solidFill>
                <a:latin typeface="Consolas" panose="020B0609020204030204" pitchFamily="49" charset="0"/>
                <a:ea typeface="Segoe UI Emoji" panose="020B0502040204020203" pitchFamily="34" charset="0"/>
                <a:cs typeface="Consolas" panose="020B0609020204030204" pitchFamily="49" charset="0"/>
              </a:rPr>
              <a:t>dwait</a:t>
            </a:r>
            <a:r>
              <a:rPr lang="en-GB" sz="2313" dirty="0">
                <a:solidFill>
                  <a:schemeClr val="accent2"/>
                </a:solidFill>
                <a:latin typeface="Consolas" panose="020B0609020204030204" pitchFamily="49" charset="0"/>
                <a:ea typeface="Segoe UI Emoji" panose="020B0502040204020203" pitchFamily="34" charset="0"/>
                <a:cs typeface="Consolas" panose="020B0609020204030204" pitchFamily="49" charset="0"/>
              </a:rPr>
              <a:t>)</a:t>
            </a:r>
            <a:r>
              <a:rPr lang="en-GB" sz="2313" dirty="0">
                <a:solidFill>
                  <a:schemeClr val="tx1">
                    <a:lumMod val="25000"/>
                    <a:lumOff val="75000"/>
                  </a:schemeClr>
                </a:solidFill>
                <a:latin typeface="Consolas" panose="020B0609020204030204" pitchFamily="49" charset="0"/>
                <a:ea typeface="Segoe UI Emoji" panose="020B0502040204020203" pitchFamily="34" charset="0"/>
                <a:cs typeface="Consolas" panose="020B0609020204030204" pitchFamily="49" charset="0"/>
              </a:rPr>
              <a:t>)</a:t>
            </a:r>
            <a:endParaRPr lang="en-GB" sz="2313" dirty="0">
              <a:solidFill>
                <a:schemeClr val="tx1">
                  <a:lumMod val="25000"/>
                  <a:lumOff val="75000"/>
                </a:schemeClr>
              </a:solidFill>
              <a:latin typeface="Consolas" panose="020B0609020204030204" pitchFamily="49" charset="0"/>
              <a:ea typeface="Segoe UI Emoji" panose="020B0502040204020203" pitchFamily="34" charset="0"/>
            </a:endParaRPr>
          </a:p>
          <a:p>
            <a:pPr marL="732116"/>
            <a:endParaRPr lang="en-GB" sz="2177" dirty="0">
              <a:solidFill>
                <a:srgbClr val="0070C0"/>
              </a:solidFill>
              <a:latin typeface="Consolas" panose="020B0609020204030204" pitchFamily="49" charset="0"/>
              <a:ea typeface="Segoe UI Emoji" panose="020B0502040204020203" pitchFamily="34" charset="0"/>
              <a:cs typeface="Consolas" panose="020B0609020204030204" pitchFamily="49" charset="0"/>
            </a:endParaRPr>
          </a:p>
          <a:p>
            <a:endParaRPr lang="en-GB" dirty="0"/>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71</a:t>
            </a:fld>
            <a:endParaRPr lang="en-US"/>
          </a:p>
        </p:txBody>
      </p:sp>
      <p:sp>
        <p:nvSpPr>
          <p:cNvPr id="9" name="Rectangle 8">
            <a:extLst>
              <a:ext uri="{FF2B5EF4-FFF2-40B4-BE49-F238E27FC236}">
                <a16:creationId xmlns:a16="http://schemas.microsoft.com/office/drawing/2014/main" id="{59B7F592-39AB-4671-8993-B456B24B9053}"/>
              </a:ext>
            </a:extLst>
          </p:cNvPr>
          <p:cNvSpPr/>
          <p:nvPr/>
        </p:nvSpPr>
        <p:spPr>
          <a:xfrm>
            <a:off x="5666573" y="2829617"/>
            <a:ext cx="2369703" cy="594650"/>
          </a:xfrm>
          <a:prstGeom prst="rect">
            <a:avLst/>
          </a:prstGeom>
        </p:spPr>
        <p:txBody>
          <a:bodyPr wrap="square">
            <a:spAutoFit/>
          </a:bodyPr>
          <a:lstStyle/>
          <a:p>
            <a:pPr algn="ctr"/>
            <a:r>
              <a:rPr lang="en-GB" sz="1632" dirty="0">
                <a:solidFill>
                  <a:schemeClr val="accent2"/>
                </a:solidFill>
                <a:latin typeface="Segoe Print" panose="02000600000000000000" pitchFamily="2" charset="0"/>
                <a:ea typeface="Segoe UI Emoji" panose="020B0502040204020203" pitchFamily="34" charset="0"/>
              </a:rPr>
              <a:t>duplication!</a:t>
            </a:r>
          </a:p>
          <a:p>
            <a:pPr algn="ctr"/>
            <a:endParaRPr lang="en-GB" sz="1632" dirty="0">
              <a:solidFill>
                <a:schemeClr val="tx1">
                  <a:lumMod val="25000"/>
                  <a:lumOff val="75000"/>
                </a:schemeClr>
              </a:solidFill>
              <a:latin typeface="Segoe Print" panose="02000600000000000000" pitchFamily="2" charset="0"/>
              <a:ea typeface="Segoe UI Emoji" panose="020B0502040204020203" pitchFamily="34" charset="0"/>
            </a:endParaRPr>
          </a:p>
        </p:txBody>
      </p:sp>
      <p:cxnSp>
        <p:nvCxnSpPr>
          <p:cNvPr id="10" name="Connector: Curved 9">
            <a:extLst>
              <a:ext uri="{FF2B5EF4-FFF2-40B4-BE49-F238E27FC236}">
                <a16:creationId xmlns:a16="http://schemas.microsoft.com/office/drawing/2014/main" id="{B0006463-9784-418E-87A1-FF5C06321450}"/>
              </a:ext>
            </a:extLst>
          </p:cNvPr>
          <p:cNvCxnSpPr>
            <a:cxnSpLocks/>
          </p:cNvCxnSpPr>
          <p:nvPr/>
        </p:nvCxnSpPr>
        <p:spPr>
          <a:xfrm rot="5400000">
            <a:off x="6020033" y="3342143"/>
            <a:ext cx="462619" cy="143306"/>
          </a:xfrm>
          <a:prstGeom prst="curvedConnector3">
            <a:avLst>
              <a:gd name="adj1" fmla="val 99594"/>
            </a:avLst>
          </a:prstGeom>
          <a:ln w="19050" cap="sq">
            <a:solidFill>
              <a:schemeClr val="accent2"/>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1" name="Connector: Curved 10">
            <a:extLst>
              <a:ext uri="{FF2B5EF4-FFF2-40B4-BE49-F238E27FC236}">
                <a16:creationId xmlns:a16="http://schemas.microsoft.com/office/drawing/2014/main" id="{8AD39114-9A0F-4175-A8BB-C2BC720A3548}"/>
              </a:ext>
            </a:extLst>
          </p:cNvPr>
          <p:cNvCxnSpPr>
            <a:cxnSpLocks/>
          </p:cNvCxnSpPr>
          <p:nvPr/>
        </p:nvCxnSpPr>
        <p:spPr>
          <a:xfrm rot="5400000">
            <a:off x="6156447" y="3351596"/>
            <a:ext cx="975309" cy="642211"/>
          </a:xfrm>
          <a:prstGeom prst="curvedConnector3">
            <a:avLst>
              <a:gd name="adj1" fmla="val 100707"/>
            </a:avLst>
          </a:prstGeom>
          <a:ln w="19050" cap="sq">
            <a:solidFill>
              <a:schemeClr val="accent2"/>
            </a:solidFill>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96579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solidFill>
                  <a:schemeClr val="tx1"/>
                </a:solidFill>
                <a:latin typeface="Raleway" pitchFamily="50" charset="0"/>
                <a:ea typeface="Segoe UI Emoji" panose="020B0502040204020203" pitchFamily="34" charset="0"/>
              </a:rPr>
              <a:t>Layering </a:t>
            </a:r>
            <a:r>
              <a:rPr lang="en-GB" sz="3673" b="0" dirty="0" err="1">
                <a:solidFill>
                  <a:schemeClr val="tx1"/>
                </a:solidFill>
                <a:latin typeface="Raleway" pitchFamily="50" charset="0"/>
                <a:ea typeface="Segoe UI Emoji" panose="020B0502040204020203" pitchFamily="34" charset="0"/>
              </a:rPr>
              <a:t>geoms</a:t>
            </a:r>
            <a:endParaRPr lang="en-GB" sz="3673" b="0" dirty="0">
              <a:solidFill>
                <a:schemeClr val="tx1"/>
              </a:solidFill>
              <a:latin typeface="Consolas" panose="020B0609020204030204" pitchFamily="49" charset="0"/>
              <a:ea typeface="Segoe UI Emoji" panose="020B0502040204020203" pitchFamily="34" charset="0"/>
              <a:cs typeface="Consolas" panose="020B0609020204030204" pitchFamily="49" charset="0"/>
            </a:endParaRP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p:spPr>
        <p:txBody>
          <a:bodyPr/>
          <a:lstStyle/>
          <a:p>
            <a:pPr marL="61550">
              <a:spcAft>
                <a:spcPts val="1632"/>
              </a:spcAft>
            </a:pPr>
            <a:r>
              <a:rPr lang="en-GB" sz="2394" dirty="0">
                <a:latin typeface="Segoe UI Light" panose="020B0502040204020203" pitchFamily="34" charset="0"/>
              </a:rPr>
              <a:t>To avoid duplication, we can pass the common local </a:t>
            </a:r>
            <a:r>
              <a:rPr lang="en-GB" sz="2394" dirty="0" err="1">
                <a:latin typeface="Consolas" panose="020B0609020204030204" pitchFamily="49" charset="0"/>
              </a:rPr>
              <a:t>aes</a:t>
            </a:r>
            <a:r>
              <a:rPr lang="en-GB" sz="2394" dirty="0">
                <a:latin typeface="Consolas" panose="020B0609020204030204" pitchFamily="49" charset="0"/>
              </a:rPr>
              <a:t>()</a:t>
            </a:r>
            <a:r>
              <a:rPr lang="en-GB" sz="2394" dirty="0">
                <a:latin typeface="+mn-lt"/>
              </a:rPr>
              <a:t> </a:t>
            </a:r>
            <a:r>
              <a:rPr lang="en-GB" sz="2394" dirty="0">
                <a:latin typeface="Segoe UI Light" panose="020B0502040204020203" pitchFamily="34" charset="0"/>
                <a:cs typeface="Segoe UI Light" panose="020B0502040204020203" pitchFamily="34" charset="0"/>
              </a:rPr>
              <a:t>arguments </a:t>
            </a:r>
            <a:r>
              <a:rPr lang="en-GB" sz="2394" dirty="0">
                <a:latin typeface="Segoe UI Light" panose="020B0502040204020203" pitchFamily="34" charset="0"/>
              </a:rPr>
              <a:t>to </a:t>
            </a:r>
            <a:r>
              <a:rPr lang="en-GB" sz="2394" dirty="0" err="1">
                <a:latin typeface="Consolas" panose="020B0609020204030204" pitchFamily="49" charset="0"/>
              </a:rPr>
              <a:t>ggplot</a:t>
            </a:r>
            <a:r>
              <a:rPr lang="en-GB" sz="2394" dirty="0">
                <a:latin typeface="Consolas" panose="020B0609020204030204" pitchFamily="49" charset="0"/>
              </a:rPr>
              <a:t>()</a:t>
            </a:r>
            <a:r>
              <a:rPr lang="en-GB" sz="2394" dirty="0">
                <a:latin typeface="Segoe UI Light" panose="020B0502040204020203" pitchFamily="34" charset="0"/>
              </a:rPr>
              <a:t> to make them global </a:t>
            </a:r>
          </a:p>
          <a:p>
            <a:pPr marL="61550">
              <a:lnSpc>
                <a:spcPct val="100000"/>
              </a:lnSpc>
              <a:spcAft>
                <a:spcPts val="1632"/>
              </a:spcAft>
            </a:pPr>
            <a:endParaRPr lang="en-GB" sz="2313" dirty="0">
              <a:solidFill>
                <a:schemeClr val="tx1">
                  <a:lumMod val="25000"/>
                  <a:lumOff val="75000"/>
                </a:schemeClr>
              </a:solidFill>
              <a:latin typeface="Consolas" panose="020B0609020204030204" pitchFamily="49" charset="0"/>
              <a:cs typeface="Consolas" panose="020B0609020204030204" pitchFamily="49" charset="0"/>
            </a:endParaRPr>
          </a:p>
          <a:p>
            <a:pPr marL="61550">
              <a:lnSpc>
                <a:spcPct val="100000"/>
              </a:lnSpc>
              <a:spcAft>
                <a:spcPts val="1632"/>
              </a:spcAft>
            </a:pPr>
            <a:r>
              <a:rPr lang="en-GB" sz="2245" dirty="0" err="1">
                <a:solidFill>
                  <a:schemeClr val="tx1">
                    <a:lumMod val="25000"/>
                    <a:lumOff val="75000"/>
                  </a:schemeClr>
                </a:solidFill>
                <a:latin typeface="Consolas" panose="020B0609020204030204" pitchFamily="49" charset="0"/>
                <a:cs typeface="Consolas" panose="020B0609020204030204" pitchFamily="49" charset="0"/>
              </a:rPr>
              <a:t>ggplot</a:t>
            </a:r>
            <a:r>
              <a:rPr lang="en-GB" sz="2245" dirty="0">
                <a:solidFill>
                  <a:schemeClr val="tx1">
                    <a:lumMod val="25000"/>
                    <a:lumOff val="75000"/>
                  </a:schemeClr>
                </a:solidFill>
                <a:latin typeface="Consolas" panose="020B0609020204030204" pitchFamily="49" charset="0"/>
                <a:cs typeface="Consolas" panose="020B0609020204030204" pitchFamily="49" charset="0"/>
              </a:rPr>
              <a:t>(</a:t>
            </a:r>
            <a:r>
              <a:rPr lang="en-GB" sz="2245" dirty="0">
                <a:solidFill>
                  <a:schemeClr val="accent2"/>
                </a:solidFill>
                <a:latin typeface="Consolas" panose="020B0609020204030204" pitchFamily="49" charset="0"/>
                <a:cs typeface="Consolas" panose="020B0609020204030204" pitchFamily="49" charset="0"/>
              </a:rPr>
              <a:t>capacity_ae, </a:t>
            </a:r>
            <a:r>
              <a:rPr lang="en-GB" sz="2245" dirty="0" err="1">
                <a:solidFill>
                  <a:schemeClr val="accent2"/>
                </a:solidFill>
                <a:latin typeface="Consolas" panose="020B0609020204030204" pitchFamily="49" charset="0"/>
                <a:cs typeface="Consolas" panose="020B0609020204030204" pitchFamily="49" charset="0"/>
              </a:rPr>
              <a:t>aes</a:t>
            </a:r>
            <a:r>
              <a:rPr lang="en-GB" sz="2245" dirty="0">
                <a:solidFill>
                  <a:schemeClr val="accent2"/>
                </a:solidFill>
                <a:latin typeface="Consolas" panose="020B0609020204030204" pitchFamily="49" charset="0"/>
                <a:cs typeface="Consolas" panose="020B0609020204030204" pitchFamily="49" charset="0"/>
              </a:rPr>
              <a:t>(</a:t>
            </a:r>
            <a:r>
              <a:rPr lang="en-GB" sz="2245" dirty="0" err="1">
                <a:solidFill>
                  <a:schemeClr val="accent2"/>
                </a:solidFill>
                <a:latin typeface="Consolas" panose="020B0609020204030204" pitchFamily="49" charset="0"/>
                <a:cs typeface="Consolas" panose="020B0609020204030204" pitchFamily="49" charset="0"/>
              </a:rPr>
              <a:t>dcubicles</a:t>
            </a:r>
            <a:r>
              <a:rPr lang="en-GB" sz="2245" dirty="0">
                <a:solidFill>
                  <a:schemeClr val="accent2"/>
                </a:solidFill>
                <a:latin typeface="Consolas" panose="020B0609020204030204" pitchFamily="49" charset="0"/>
                <a:cs typeface="Consolas" panose="020B0609020204030204" pitchFamily="49" charset="0"/>
              </a:rPr>
              <a:t>, </a:t>
            </a:r>
            <a:r>
              <a:rPr lang="en-GB" sz="2245" dirty="0" err="1">
                <a:solidFill>
                  <a:schemeClr val="accent2"/>
                </a:solidFill>
                <a:latin typeface="Consolas" panose="020B0609020204030204" pitchFamily="49" charset="0"/>
                <a:cs typeface="Consolas" panose="020B0609020204030204" pitchFamily="49" charset="0"/>
              </a:rPr>
              <a:t>dwait</a:t>
            </a:r>
            <a:r>
              <a:rPr lang="en-GB" sz="2245" dirty="0">
                <a:solidFill>
                  <a:schemeClr val="accent2"/>
                </a:solidFill>
                <a:latin typeface="Consolas" panose="020B0609020204030204" pitchFamily="49" charset="0"/>
                <a:cs typeface="Consolas" panose="020B0609020204030204" pitchFamily="49" charset="0"/>
              </a:rPr>
              <a:t>)</a:t>
            </a:r>
            <a:r>
              <a:rPr lang="en-GB" sz="2245" dirty="0">
                <a:solidFill>
                  <a:schemeClr val="tx1">
                    <a:lumMod val="25000"/>
                    <a:lumOff val="75000"/>
                  </a:schemeClr>
                </a:solidFill>
                <a:latin typeface="Consolas" panose="020B0609020204030204" pitchFamily="49" charset="0"/>
                <a:cs typeface="Consolas" panose="020B0609020204030204" pitchFamily="49" charset="0"/>
              </a:rPr>
              <a:t>)+</a:t>
            </a:r>
          </a:p>
          <a:p>
            <a:pPr marL="61550">
              <a:lnSpc>
                <a:spcPct val="100000"/>
              </a:lnSpc>
              <a:spcAft>
                <a:spcPts val="1632"/>
              </a:spcAft>
            </a:pPr>
            <a:r>
              <a:rPr lang="en-GB" sz="2313" dirty="0">
                <a:solidFill>
                  <a:schemeClr val="tx1">
                    <a:lumMod val="25000"/>
                    <a:lumOff val="75000"/>
                  </a:schemeClr>
                </a:solidFill>
                <a:latin typeface="Consolas" panose="020B0609020204030204" pitchFamily="49" charset="0"/>
                <a:cs typeface="Consolas" panose="020B0609020204030204" pitchFamily="49" charset="0"/>
              </a:rPr>
              <a:t>  </a:t>
            </a:r>
            <a:r>
              <a:rPr lang="en-GB" sz="2313" dirty="0" err="1">
                <a:solidFill>
                  <a:schemeClr val="tx1">
                    <a:lumMod val="25000"/>
                    <a:lumOff val="75000"/>
                  </a:schemeClr>
                </a:solidFill>
                <a:latin typeface="Consolas" panose="020B0609020204030204" pitchFamily="49" charset="0"/>
                <a:cs typeface="Consolas" panose="020B0609020204030204" pitchFamily="49" charset="0"/>
              </a:rPr>
              <a:t>geom_point</a:t>
            </a:r>
            <a:r>
              <a:rPr lang="en-GB" sz="2313" dirty="0">
                <a:solidFill>
                  <a:schemeClr val="tx1">
                    <a:lumMod val="25000"/>
                    <a:lumOff val="75000"/>
                  </a:schemeClr>
                </a:solidFill>
                <a:latin typeface="Consolas" panose="020B0609020204030204" pitchFamily="49" charset="0"/>
                <a:cs typeface="Consolas" panose="020B0609020204030204" pitchFamily="49" charset="0"/>
              </a:rPr>
              <a:t>() +</a:t>
            </a:r>
          </a:p>
          <a:p>
            <a:pPr marL="61550">
              <a:lnSpc>
                <a:spcPct val="100000"/>
              </a:lnSpc>
              <a:spcAft>
                <a:spcPts val="1632"/>
              </a:spcAft>
            </a:pPr>
            <a:r>
              <a:rPr lang="en-GB" sz="2313" dirty="0">
                <a:solidFill>
                  <a:schemeClr val="tx1">
                    <a:lumMod val="25000"/>
                    <a:lumOff val="75000"/>
                  </a:schemeClr>
                </a:solidFill>
                <a:latin typeface="Consolas" panose="020B0609020204030204" pitchFamily="49" charset="0"/>
                <a:cs typeface="Consolas" panose="020B0609020204030204" pitchFamily="49" charset="0"/>
              </a:rPr>
              <a:t>  </a:t>
            </a:r>
            <a:r>
              <a:rPr lang="en-GB" sz="2313" dirty="0" err="1">
                <a:solidFill>
                  <a:schemeClr val="tx1">
                    <a:lumMod val="25000"/>
                    <a:lumOff val="75000"/>
                  </a:schemeClr>
                </a:solidFill>
                <a:latin typeface="Consolas" panose="020B0609020204030204" pitchFamily="49" charset="0"/>
                <a:cs typeface="Consolas" panose="020B0609020204030204" pitchFamily="49" charset="0"/>
              </a:rPr>
              <a:t>geom_smooth</a:t>
            </a:r>
            <a:r>
              <a:rPr lang="en-GB" sz="2313" dirty="0">
                <a:solidFill>
                  <a:schemeClr val="tx1">
                    <a:lumMod val="25000"/>
                    <a:lumOff val="75000"/>
                  </a:schemeClr>
                </a:solidFill>
                <a:latin typeface="Consolas" panose="020B0609020204030204" pitchFamily="49" charset="0"/>
                <a:cs typeface="Consolas" panose="020B0609020204030204" pitchFamily="49" charset="0"/>
              </a:rPr>
              <a:t>()</a:t>
            </a:r>
          </a:p>
          <a:p>
            <a:endParaRPr lang="en-GB" sz="1905" b="1" dirty="0">
              <a:latin typeface="Segoe UI Light" panose="020B0502040204020203" pitchFamily="34"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72</a:t>
            </a:fld>
            <a:endParaRPr lang="en-US"/>
          </a:p>
        </p:txBody>
      </p:sp>
      <p:sp>
        <p:nvSpPr>
          <p:cNvPr id="7" name="Rectangle 6">
            <a:extLst>
              <a:ext uri="{FF2B5EF4-FFF2-40B4-BE49-F238E27FC236}">
                <a16:creationId xmlns:a16="http://schemas.microsoft.com/office/drawing/2014/main" id="{21695450-D672-4965-B004-3EDED01C6E71}"/>
              </a:ext>
            </a:extLst>
          </p:cNvPr>
          <p:cNvSpPr/>
          <p:nvPr/>
        </p:nvSpPr>
        <p:spPr>
          <a:xfrm>
            <a:off x="4123918" y="3893013"/>
            <a:ext cx="2184540" cy="1348126"/>
          </a:xfrm>
          <a:prstGeom prst="rect">
            <a:avLst/>
          </a:prstGeom>
        </p:spPr>
        <p:txBody>
          <a:bodyPr wrap="square">
            <a:spAutoFit/>
          </a:bodyPr>
          <a:lstStyle/>
          <a:p>
            <a:pPr algn="ctr"/>
            <a:r>
              <a:rPr lang="en-GB" sz="1632" dirty="0">
                <a:solidFill>
                  <a:schemeClr val="accent5"/>
                </a:solidFill>
                <a:latin typeface="Segoe Print" panose="02000600000000000000" pitchFamily="2" charset="0"/>
                <a:ea typeface="Segoe UI Emoji" panose="020B0502040204020203" pitchFamily="34" charset="0"/>
              </a:rPr>
              <a:t>In the </a:t>
            </a:r>
            <a:r>
              <a:rPr lang="en-GB" sz="1632" b="1" dirty="0" err="1">
                <a:solidFill>
                  <a:schemeClr val="accent5"/>
                </a:solidFill>
                <a:latin typeface="Consolas" panose="020B0609020204030204" pitchFamily="49" charset="0"/>
                <a:ea typeface="Segoe UI Emoji" panose="020B0502040204020203" pitchFamily="34" charset="0"/>
              </a:rPr>
              <a:t>ggplot</a:t>
            </a:r>
            <a:r>
              <a:rPr lang="en-GB" sz="1632" b="1" dirty="0">
                <a:solidFill>
                  <a:schemeClr val="accent5"/>
                </a:solidFill>
                <a:latin typeface="Consolas" panose="020B0609020204030204" pitchFamily="49" charset="0"/>
                <a:ea typeface="Segoe UI Emoji" panose="020B0502040204020203" pitchFamily="34" charset="0"/>
              </a:rPr>
              <a:t>() </a:t>
            </a:r>
            <a:r>
              <a:rPr lang="en-GB" sz="1632" dirty="0">
                <a:solidFill>
                  <a:schemeClr val="accent5"/>
                </a:solidFill>
                <a:latin typeface="Segoe Print" panose="02000600000000000000" pitchFamily="2" charset="0"/>
                <a:ea typeface="Segoe UI Emoji" panose="020B0502040204020203" pitchFamily="34" charset="0"/>
              </a:rPr>
              <a:t>function,  </a:t>
            </a:r>
            <a:r>
              <a:rPr lang="en-GB" sz="1632" b="1" dirty="0" err="1">
                <a:solidFill>
                  <a:schemeClr val="accent5"/>
                </a:solidFill>
                <a:latin typeface="Consolas" panose="020B0609020204030204" pitchFamily="49" charset="0"/>
                <a:ea typeface="Segoe UI Emoji" panose="020B0502040204020203" pitchFamily="34" charset="0"/>
              </a:rPr>
              <a:t>aes</a:t>
            </a:r>
            <a:r>
              <a:rPr lang="en-GB" sz="1632" b="1" dirty="0">
                <a:solidFill>
                  <a:schemeClr val="accent5"/>
                </a:solidFill>
                <a:latin typeface="Consolas" panose="020B0609020204030204" pitchFamily="49" charset="0"/>
                <a:ea typeface="Segoe UI Emoji" panose="020B0502040204020203" pitchFamily="34" charset="0"/>
              </a:rPr>
              <a:t>()</a:t>
            </a:r>
          </a:p>
          <a:p>
            <a:pPr algn="ctr"/>
            <a:r>
              <a:rPr lang="en-GB" sz="1632" dirty="0">
                <a:solidFill>
                  <a:schemeClr val="accent5"/>
                </a:solidFill>
                <a:latin typeface="Segoe Print" panose="02000600000000000000" pitchFamily="2" charset="0"/>
                <a:ea typeface="Segoe UI Emoji" panose="020B0502040204020203" pitchFamily="34" charset="0"/>
              </a:rPr>
              <a:t>is the standard  2</a:t>
            </a:r>
            <a:r>
              <a:rPr lang="en-GB" sz="1632" baseline="30000" dirty="0">
                <a:solidFill>
                  <a:schemeClr val="accent5"/>
                </a:solidFill>
                <a:latin typeface="Segoe Print" panose="02000600000000000000" pitchFamily="2" charset="0"/>
                <a:ea typeface="Segoe UI Emoji" panose="020B0502040204020203" pitchFamily="34" charset="0"/>
              </a:rPr>
              <a:t>nd</a:t>
            </a:r>
            <a:r>
              <a:rPr lang="en-GB" sz="1632" dirty="0">
                <a:solidFill>
                  <a:schemeClr val="accent5"/>
                </a:solidFill>
                <a:latin typeface="Segoe Print" panose="02000600000000000000" pitchFamily="2" charset="0"/>
                <a:ea typeface="Segoe UI Emoji" panose="020B0502040204020203" pitchFamily="34" charset="0"/>
              </a:rPr>
              <a:t>  argument</a:t>
            </a:r>
          </a:p>
          <a:p>
            <a:pPr algn="ctr"/>
            <a:endParaRPr lang="en-GB" sz="1632" dirty="0">
              <a:solidFill>
                <a:schemeClr val="accent5"/>
              </a:solidFill>
              <a:latin typeface="Segoe Print" panose="02000600000000000000" pitchFamily="2" charset="0"/>
              <a:ea typeface="Segoe UI Emoji" panose="020B0502040204020203" pitchFamily="34" charset="0"/>
            </a:endParaRPr>
          </a:p>
        </p:txBody>
      </p:sp>
      <p:cxnSp>
        <p:nvCxnSpPr>
          <p:cNvPr id="11" name="Connector: Curved 10">
            <a:extLst>
              <a:ext uri="{FF2B5EF4-FFF2-40B4-BE49-F238E27FC236}">
                <a16:creationId xmlns:a16="http://schemas.microsoft.com/office/drawing/2014/main" id="{145A107B-C692-4026-A8CC-4689A3CD900C}"/>
              </a:ext>
            </a:extLst>
          </p:cNvPr>
          <p:cNvCxnSpPr>
            <a:cxnSpLocks/>
          </p:cNvCxnSpPr>
          <p:nvPr/>
        </p:nvCxnSpPr>
        <p:spPr>
          <a:xfrm rot="5400000" flipH="1" flipV="1">
            <a:off x="4606742" y="3678667"/>
            <a:ext cx="440084" cy="8639"/>
          </a:xfrm>
          <a:prstGeom prst="curvedConnector3">
            <a:avLst>
              <a:gd name="adj1" fmla="val 50000"/>
            </a:avLst>
          </a:prstGeom>
          <a:ln w="19050" cap="sq">
            <a:solidFill>
              <a:schemeClr val="tx1">
                <a:lumMod val="25000"/>
                <a:lumOff val="75000"/>
              </a:schemeClr>
            </a:solidFill>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247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47137"/>
            <a:ext cx="6671733" cy="1397235"/>
          </a:xfrm>
        </p:spPr>
        <p:txBody>
          <a:bodyPr/>
          <a:lstStyle/>
          <a:p>
            <a:endParaRPr lang="en-US" dirty="0"/>
          </a:p>
        </p:txBody>
      </p:sp>
      <p:sp>
        <p:nvSpPr>
          <p:cNvPr id="3" name="Subtitle 2"/>
          <p:cNvSpPr>
            <a:spLocks noGrp="1"/>
          </p:cNvSpPr>
          <p:nvPr>
            <p:ph type="subTitle" idx="1"/>
          </p:nvPr>
        </p:nvSpPr>
        <p:spPr>
          <a:xfrm>
            <a:off x="457200" y="2902502"/>
            <a:ext cx="6671733" cy="1292303"/>
          </a:xfrm>
        </p:spPr>
        <p:txBody>
          <a:bodyPr/>
          <a:lstStyle/>
          <a:p>
            <a:endParaRPr lang="en-US" dirty="0"/>
          </a:p>
        </p:txBody>
      </p:sp>
      <p:sp>
        <p:nvSpPr>
          <p:cNvPr id="7" name="Text Placeholder 6"/>
          <p:cNvSpPr>
            <a:spLocks noGrp="1"/>
          </p:cNvSpPr>
          <p:nvPr>
            <p:ph type="body" sz="quarter" idx="13"/>
          </p:nvPr>
        </p:nvSpPr>
        <p:spPr>
          <a:xfrm>
            <a:off x="457200" y="364470"/>
            <a:ext cx="6671733" cy="685800"/>
          </a:xfrm>
        </p:spPr>
        <p:txBody>
          <a:bodyPr>
            <a:normAutofit/>
          </a:bodyPr>
          <a:lstStyle/>
          <a:p>
            <a:r>
              <a:rPr lang="en-US"/>
              <a:t>Chapter number</a:t>
            </a:r>
            <a:endParaRPr lang="en-US" dirty="0"/>
          </a:p>
        </p:txBody>
      </p:sp>
      <p:sp>
        <p:nvSpPr>
          <p:cNvPr id="20" name="Date Placeholder 19">
            <a:extLst>
              <a:ext uri="{FF2B5EF4-FFF2-40B4-BE49-F238E27FC236}">
                <a16:creationId xmlns:a16="http://schemas.microsoft.com/office/drawing/2014/main" id="{14A70DAF-DE7F-44DC-972C-D5F3ECB3A329}"/>
              </a:ext>
            </a:extLst>
          </p:cNvPr>
          <p:cNvSpPr>
            <a:spLocks noGrp="1"/>
          </p:cNvSpPr>
          <p:nvPr>
            <p:ph type="dt" sz="half" idx="10"/>
          </p:nvPr>
        </p:nvSpPr>
        <p:spPr/>
        <p:txBody>
          <a:bodyPr/>
          <a:lstStyle/>
          <a:p>
            <a:endParaRPr lang="en-US" dirty="0"/>
          </a:p>
        </p:txBody>
      </p:sp>
      <p:sp>
        <p:nvSpPr>
          <p:cNvPr id="21" name="Footer Placeholder 20">
            <a:extLst>
              <a:ext uri="{FF2B5EF4-FFF2-40B4-BE49-F238E27FC236}">
                <a16:creationId xmlns:a16="http://schemas.microsoft.com/office/drawing/2014/main" id="{B0D5D1D9-D1F6-4B9F-905D-84FB51ACA650}"/>
              </a:ext>
            </a:extLst>
          </p:cNvPr>
          <p:cNvSpPr>
            <a:spLocks noGrp="1"/>
          </p:cNvSpPr>
          <p:nvPr>
            <p:ph type="ftr" sz="quarter" idx="3"/>
          </p:nvPr>
        </p:nvSpPr>
        <p:spPr/>
        <p:txBody>
          <a:bodyPr/>
          <a:lstStyle/>
          <a:p>
            <a:pPr algn="l"/>
            <a:endParaRPr lang="en-US" dirty="0"/>
          </a:p>
        </p:txBody>
      </p:sp>
      <p:sp>
        <p:nvSpPr>
          <p:cNvPr id="22" name="Slide Number Placeholder 21">
            <a:extLst>
              <a:ext uri="{FF2B5EF4-FFF2-40B4-BE49-F238E27FC236}">
                <a16:creationId xmlns:a16="http://schemas.microsoft.com/office/drawing/2014/main" id="{33A7A42E-430F-42FA-8A93-9F445205C58E}"/>
              </a:ext>
            </a:extLst>
          </p:cNvPr>
          <p:cNvSpPr>
            <a:spLocks noGrp="1"/>
          </p:cNvSpPr>
          <p:nvPr>
            <p:ph type="sldNum" sz="quarter" idx="4"/>
          </p:nvPr>
        </p:nvSpPr>
        <p:spPr/>
        <p:txBody>
          <a:bodyPr/>
          <a:lstStyle/>
          <a:p>
            <a:fld id="{450B0164-1B0E-EC47-A805-AF4E4DD1E6D8}" type="slidenum">
              <a:rPr lang="en-GB" smtClean="0"/>
              <a:pPr/>
              <a:t>73</a:t>
            </a:fld>
            <a:endParaRPr lang="en-GB" dirty="0"/>
          </a:p>
        </p:txBody>
      </p:sp>
    </p:spTree>
    <p:extLst>
      <p:ext uri="{BB962C8B-B14F-4D97-AF65-F5344CB8AC3E}">
        <p14:creationId xmlns:p14="http://schemas.microsoft.com/office/powerpoint/2010/main" val="8384072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ubtitle 52">
            <a:extLst>
              <a:ext uri="{FF2B5EF4-FFF2-40B4-BE49-F238E27FC236}">
                <a16:creationId xmlns:a16="http://schemas.microsoft.com/office/drawing/2014/main" id="{6C8E4F15-086D-4E65-AA15-1645496C82C2}"/>
              </a:ext>
            </a:extLst>
          </p:cNvPr>
          <p:cNvSpPr>
            <a:spLocks noGrp="1"/>
          </p:cNvSpPr>
          <p:nvPr>
            <p:ph type="subTitle" idx="1"/>
          </p:nvPr>
        </p:nvSpPr>
        <p:spPr/>
        <p:txBody>
          <a:bodyPr/>
          <a:lstStyle/>
          <a:p>
            <a:endParaRPr lang="en-GB"/>
          </a:p>
        </p:txBody>
      </p:sp>
      <p:sp>
        <p:nvSpPr>
          <p:cNvPr id="10" name="Text Placeholder 9">
            <a:extLst>
              <a:ext uri="{FF2B5EF4-FFF2-40B4-BE49-F238E27FC236}">
                <a16:creationId xmlns:a16="http://schemas.microsoft.com/office/drawing/2014/main" id="{8D016CB0-3ECF-4633-A47E-6454E9E54B56}"/>
              </a:ext>
            </a:extLst>
          </p:cNvPr>
          <p:cNvSpPr>
            <a:spLocks noGrp="1"/>
          </p:cNvSpPr>
          <p:nvPr>
            <p:ph type="body" sz="quarter" idx="14"/>
          </p:nvPr>
        </p:nvSpPr>
        <p:spPr>
          <a:xfrm>
            <a:off x="457201" y="1330960"/>
            <a:ext cx="6724209" cy="685800"/>
          </a:xfrm>
        </p:spPr>
        <p:txBody>
          <a:bodyPr/>
          <a:lstStyle/>
          <a:p>
            <a:r>
              <a:rPr lang="en-GB" dirty="0"/>
              <a:t>Contact us</a:t>
            </a:r>
          </a:p>
        </p:txBody>
      </p:sp>
      <p:sp>
        <p:nvSpPr>
          <p:cNvPr id="54" name="Text Placeholder 53">
            <a:extLst>
              <a:ext uri="{FF2B5EF4-FFF2-40B4-BE49-F238E27FC236}">
                <a16:creationId xmlns:a16="http://schemas.microsoft.com/office/drawing/2014/main" id="{794398B2-2716-4829-92F4-3D19ED5881BA}"/>
              </a:ext>
            </a:extLst>
          </p:cNvPr>
          <p:cNvSpPr>
            <a:spLocks noGrp="1"/>
          </p:cNvSpPr>
          <p:nvPr>
            <p:ph type="body" sz="quarter" idx="15"/>
          </p:nvPr>
        </p:nvSpPr>
        <p:spPr/>
        <p:txBody>
          <a:bodyPr/>
          <a:lstStyle/>
          <a:p>
            <a:endParaRPr lang="en-GB"/>
          </a:p>
        </p:txBody>
      </p:sp>
      <p:sp>
        <p:nvSpPr>
          <p:cNvPr id="46" name="Date Placeholder 45">
            <a:extLst>
              <a:ext uri="{FF2B5EF4-FFF2-40B4-BE49-F238E27FC236}">
                <a16:creationId xmlns:a16="http://schemas.microsoft.com/office/drawing/2014/main" id="{371A393A-E2B9-443A-9C5F-E2E8905623E6}"/>
              </a:ext>
            </a:extLst>
          </p:cNvPr>
          <p:cNvSpPr>
            <a:spLocks noGrp="1"/>
          </p:cNvSpPr>
          <p:nvPr>
            <p:ph type="dt" sz="half" idx="10"/>
          </p:nvPr>
        </p:nvSpPr>
        <p:spPr>
          <a:xfrm>
            <a:off x="457200" y="4767263"/>
            <a:ext cx="1321904" cy="273844"/>
          </a:xfrm>
        </p:spPr>
        <p:txBody>
          <a:bodyPr/>
          <a:lstStyle/>
          <a:p>
            <a:r>
              <a:rPr lang="en-US"/>
              <a:t>Date</a:t>
            </a:r>
            <a:endParaRPr lang="en-US" dirty="0"/>
          </a:p>
        </p:txBody>
      </p:sp>
      <p:sp>
        <p:nvSpPr>
          <p:cNvPr id="47" name="Footer Placeholder 46">
            <a:extLst>
              <a:ext uri="{FF2B5EF4-FFF2-40B4-BE49-F238E27FC236}">
                <a16:creationId xmlns:a16="http://schemas.microsoft.com/office/drawing/2014/main" id="{A55AEDD7-8631-45EC-8DA1-99B4BFE9C4A1}"/>
              </a:ext>
            </a:extLst>
          </p:cNvPr>
          <p:cNvSpPr>
            <a:spLocks noGrp="1"/>
          </p:cNvSpPr>
          <p:nvPr>
            <p:ph type="ftr" sz="quarter" idx="3"/>
          </p:nvPr>
        </p:nvSpPr>
        <p:spPr>
          <a:xfrm>
            <a:off x="1779104" y="4767263"/>
            <a:ext cx="5988326" cy="273844"/>
          </a:xfrm>
        </p:spPr>
        <p:txBody>
          <a:bodyPr/>
          <a:lstStyle/>
          <a:p>
            <a:r>
              <a:rPr lang="en-US"/>
              <a:t>Presentation title</a:t>
            </a:r>
            <a:endParaRPr lang="en-US" dirty="0"/>
          </a:p>
        </p:txBody>
      </p:sp>
      <p:sp>
        <p:nvSpPr>
          <p:cNvPr id="48" name="Slide Number Placeholder 47">
            <a:extLst>
              <a:ext uri="{FF2B5EF4-FFF2-40B4-BE49-F238E27FC236}">
                <a16:creationId xmlns:a16="http://schemas.microsoft.com/office/drawing/2014/main" id="{7623D237-2421-49D4-9195-D6809D779C9E}"/>
              </a:ext>
            </a:extLst>
          </p:cNvPr>
          <p:cNvSpPr>
            <a:spLocks noGrp="1"/>
          </p:cNvSpPr>
          <p:nvPr>
            <p:ph type="sldNum" sz="quarter" idx="4"/>
          </p:nvPr>
        </p:nvSpPr>
        <p:spPr>
          <a:xfrm>
            <a:off x="7767430" y="4767263"/>
            <a:ext cx="919370" cy="273844"/>
          </a:xfrm>
        </p:spPr>
        <p:txBody>
          <a:bodyPr/>
          <a:lstStyle/>
          <a:p>
            <a:fld id="{450B0164-1B0E-EC47-A805-AF4E4DD1E6D8}" type="slidenum">
              <a:rPr lang="en-GB" smtClean="0"/>
              <a:pPr/>
              <a:t>74</a:t>
            </a:fld>
            <a:endParaRPr lang="en-GB" dirty="0"/>
          </a:p>
        </p:txBody>
      </p:sp>
    </p:spTree>
    <p:extLst>
      <p:ext uri="{BB962C8B-B14F-4D97-AF65-F5344CB8AC3E}">
        <p14:creationId xmlns:p14="http://schemas.microsoft.com/office/powerpoint/2010/main" val="3970793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solidFill>
                  <a:schemeClr val="bg2"/>
                </a:solidFill>
                <a:latin typeface="Raleway" pitchFamily="50" charset="0"/>
                <a:ea typeface="Segoe UI Emoji" panose="020B0502040204020203" pitchFamily="34" charset="0"/>
              </a:rPr>
              <a:t>Pressures in A&amp;E</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p:spPr>
        <p:txBody>
          <a:bodyPr/>
          <a:lstStyle/>
          <a:p>
            <a:pPr marL="369298"/>
            <a:r>
              <a:rPr lang="en-GB" dirty="0">
                <a:latin typeface="Segoe UI Light" panose="020B0502040204020203" pitchFamily="34" charset="0"/>
                <a:ea typeface="Segoe UI Emoji" panose="020B0502040204020203" pitchFamily="34" charset="0"/>
              </a:rPr>
              <a:t> </a:t>
            </a: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8</a:t>
            </a:fld>
            <a:endParaRPr lang="en-US"/>
          </a:p>
        </p:txBody>
      </p:sp>
      <p:pic>
        <p:nvPicPr>
          <p:cNvPr id="3" name="Picture 2" descr="A close up of a mans face&#10;&#10;Description automatically generated">
            <a:extLst>
              <a:ext uri="{FF2B5EF4-FFF2-40B4-BE49-F238E27FC236}">
                <a16:creationId xmlns:a16="http://schemas.microsoft.com/office/drawing/2014/main" id="{CA802241-60EC-4407-8CF1-216A93A896D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685669" y="1885747"/>
            <a:ext cx="422417" cy="519565"/>
          </a:xfrm>
          <a:prstGeom prst="rect">
            <a:avLst/>
          </a:prstGeom>
        </p:spPr>
      </p:pic>
      <p:pic>
        <p:nvPicPr>
          <p:cNvPr id="7" name="Picture 6" descr="A close up of a mans face&#10;&#10;Description automatically generated">
            <a:extLst>
              <a:ext uri="{FF2B5EF4-FFF2-40B4-BE49-F238E27FC236}">
                <a16:creationId xmlns:a16="http://schemas.microsoft.com/office/drawing/2014/main" id="{E07A9209-464D-4BEF-939C-28D04B9F794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196274" y="1879626"/>
            <a:ext cx="422417" cy="519565"/>
          </a:xfrm>
          <a:prstGeom prst="rect">
            <a:avLst/>
          </a:prstGeom>
        </p:spPr>
      </p:pic>
      <p:pic>
        <p:nvPicPr>
          <p:cNvPr id="8" name="Picture 7" descr="A close up of a mans face&#10;&#10;Description automatically generated">
            <a:extLst>
              <a:ext uri="{FF2B5EF4-FFF2-40B4-BE49-F238E27FC236}">
                <a16:creationId xmlns:a16="http://schemas.microsoft.com/office/drawing/2014/main" id="{EDCDBA83-FD73-4535-A222-8D3FF9F7DDF6}"/>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670188" y="2351649"/>
            <a:ext cx="422417" cy="519565"/>
          </a:xfrm>
          <a:prstGeom prst="rect">
            <a:avLst/>
          </a:prstGeom>
        </p:spPr>
      </p:pic>
      <p:pic>
        <p:nvPicPr>
          <p:cNvPr id="9" name="Picture 8" descr="A close up of a mans face&#10;&#10;Description automatically generated">
            <a:extLst>
              <a:ext uri="{FF2B5EF4-FFF2-40B4-BE49-F238E27FC236}">
                <a16:creationId xmlns:a16="http://schemas.microsoft.com/office/drawing/2014/main" id="{D1FD6752-5AD7-4ED7-B516-2F547BC9751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194069" y="2362603"/>
            <a:ext cx="422417" cy="519565"/>
          </a:xfrm>
          <a:prstGeom prst="rect">
            <a:avLst/>
          </a:prstGeom>
        </p:spPr>
      </p:pic>
      <p:pic>
        <p:nvPicPr>
          <p:cNvPr id="10" name="Picture 9" descr="A close up of a mans face&#10;&#10;Description automatically generated">
            <a:extLst>
              <a:ext uri="{FF2B5EF4-FFF2-40B4-BE49-F238E27FC236}">
                <a16:creationId xmlns:a16="http://schemas.microsoft.com/office/drawing/2014/main" id="{518B4B2C-2844-4A6F-AB4B-EB163B789CB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194069" y="2882167"/>
            <a:ext cx="422417" cy="519565"/>
          </a:xfrm>
          <a:prstGeom prst="rect">
            <a:avLst/>
          </a:prstGeom>
        </p:spPr>
      </p:pic>
      <p:pic>
        <p:nvPicPr>
          <p:cNvPr id="11" name="Picture 10" descr="A close up of a mans face&#10;&#10;Description automatically generated">
            <a:extLst>
              <a:ext uri="{FF2B5EF4-FFF2-40B4-BE49-F238E27FC236}">
                <a16:creationId xmlns:a16="http://schemas.microsoft.com/office/drawing/2014/main" id="{08DF9F09-38A5-4264-86ED-150E416C72B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329143" y="3791856"/>
            <a:ext cx="422417" cy="519565"/>
          </a:xfrm>
          <a:prstGeom prst="rect">
            <a:avLst/>
          </a:prstGeom>
        </p:spPr>
      </p:pic>
      <p:pic>
        <p:nvPicPr>
          <p:cNvPr id="12" name="Picture 11" descr="A close up of a mans face&#10;&#10;Description automatically generated">
            <a:extLst>
              <a:ext uri="{FF2B5EF4-FFF2-40B4-BE49-F238E27FC236}">
                <a16:creationId xmlns:a16="http://schemas.microsoft.com/office/drawing/2014/main" id="{A98915D2-A2EB-4D60-9A51-A1573652834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669100" y="3543259"/>
            <a:ext cx="422417" cy="519565"/>
          </a:xfrm>
          <a:prstGeom prst="rect">
            <a:avLst/>
          </a:prstGeom>
        </p:spPr>
      </p:pic>
      <p:pic>
        <p:nvPicPr>
          <p:cNvPr id="13" name="Picture 12" descr="A close up of a mans face&#10;&#10;Description automatically generated">
            <a:extLst>
              <a:ext uri="{FF2B5EF4-FFF2-40B4-BE49-F238E27FC236}">
                <a16:creationId xmlns:a16="http://schemas.microsoft.com/office/drawing/2014/main" id="{D0D9F848-4EDD-4E23-AEE2-627DF661F98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685669" y="2882167"/>
            <a:ext cx="422417" cy="519565"/>
          </a:xfrm>
          <a:prstGeom prst="rect">
            <a:avLst/>
          </a:prstGeom>
        </p:spPr>
      </p:pic>
      <p:sp>
        <p:nvSpPr>
          <p:cNvPr id="14" name="Rectangle 13">
            <a:extLst>
              <a:ext uri="{FF2B5EF4-FFF2-40B4-BE49-F238E27FC236}">
                <a16:creationId xmlns:a16="http://schemas.microsoft.com/office/drawing/2014/main" id="{82164570-9B4E-4917-992A-55B2BFD46EA5}"/>
              </a:ext>
            </a:extLst>
          </p:cNvPr>
          <p:cNvSpPr/>
          <p:nvPr/>
        </p:nvSpPr>
        <p:spPr>
          <a:xfrm>
            <a:off x="3981066" y="2018482"/>
            <a:ext cx="1763595" cy="1192804"/>
          </a:xfrm>
          <a:prstGeom prst="rect">
            <a:avLst/>
          </a:prstGeom>
          <a:noFill/>
          <a:ln w="47625">
            <a:solidFill>
              <a:schemeClr val="accent5"/>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endParaRPr lang="en-GB" sz="1224"/>
          </a:p>
        </p:txBody>
      </p:sp>
      <p:pic>
        <p:nvPicPr>
          <p:cNvPr id="16" name="Picture 15" descr="A close up of a logo&#10;&#10;Description automatically generated">
            <a:extLst>
              <a:ext uri="{FF2B5EF4-FFF2-40B4-BE49-F238E27FC236}">
                <a16:creationId xmlns:a16="http://schemas.microsoft.com/office/drawing/2014/main" id="{240BAB4C-F8CB-47AB-A3BA-BB4BA2FA0D34}"/>
              </a:ext>
            </a:extLst>
          </p:cNvPr>
          <p:cNvPicPr>
            <a:picLocks noChangeAspect="1"/>
          </p:cNvPicPr>
          <p:nvPr/>
        </p:nvPicPr>
        <p:blipFill>
          <a:blip r:embed="rId5">
            <a:duotone>
              <a:schemeClr val="accent5">
                <a:shade val="45000"/>
                <a:satMod val="135000"/>
              </a:schemeClr>
              <a:prstClr val="white"/>
            </a:duotone>
            <a:extLst>
              <a:ext uri="{837473B0-CC2E-450A-ABE3-18F120FF3D39}">
                <a1611:picAttrSrcUrl xmlns:a1611="http://schemas.microsoft.com/office/drawing/2016/11/main" r:id="rId6"/>
              </a:ext>
            </a:extLst>
          </a:blip>
          <a:stretch>
            <a:fillRect/>
          </a:stretch>
        </p:blipFill>
        <p:spPr>
          <a:xfrm>
            <a:off x="5778413" y="3221705"/>
            <a:ext cx="638099" cy="638099"/>
          </a:xfrm>
          <a:prstGeom prst="rect">
            <a:avLst/>
          </a:prstGeom>
        </p:spPr>
      </p:pic>
      <p:sp>
        <p:nvSpPr>
          <p:cNvPr id="17" name="TextBox 16">
            <a:extLst>
              <a:ext uri="{FF2B5EF4-FFF2-40B4-BE49-F238E27FC236}">
                <a16:creationId xmlns:a16="http://schemas.microsoft.com/office/drawing/2014/main" id="{C969CB42-BDC5-498B-9107-0D7E83B65076}"/>
              </a:ext>
            </a:extLst>
          </p:cNvPr>
          <p:cNvSpPr txBox="1"/>
          <p:nvPr/>
        </p:nvSpPr>
        <p:spPr>
          <a:xfrm>
            <a:off x="5036656" y="4810349"/>
            <a:ext cx="2914357" cy="186526"/>
          </a:xfrm>
          <a:prstGeom prst="rect">
            <a:avLst/>
          </a:prstGeom>
          <a:noFill/>
        </p:spPr>
        <p:txBody>
          <a:bodyPr wrap="square" rtlCol="0">
            <a:spAutoFit/>
          </a:bodyPr>
          <a:lstStyle/>
          <a:p>
            <a:r>
              <a:rPr lang="en-GB" sz="612" dirty="0">
                <a:hlinkClick r:id="rId6" tooltip="http://www.piratasdelaciencia.com/blog/2013/05/02/una-pelicula-atomica/"/>
              </a:rPr>
              <a:t>This Photo</a:t>
            </a:r>
            <a:r>
              <a:rPr lang="en-GB" sz="612" dirty="0"/>
              <a:t> by Unknown Author is licensed under </a:t>
            </a:r>
            <a:r>
              <a:rPr lang="en-GB" sz="612" dirty="0">
                <a:hlinkClick r:id="rId7" tooltip="https://creativecommons.org/licenses/by-nc-sa/3.0/"/>
              </a:rPr>
              <a:t>CC BY-SA-NC</a:t>
            </a:r>
            <a:endParaRPr lang="en-GB" sz="612" dirty="0"/>
          </a:p>
        </p:txBody>
      </p:sp>
      <p:sp>
        <p:nvSpPr>
          <p:cNvPr id="31" name="Rectangle 30">
            <a:extLst>
              <a:ext uri="{FF2B5EF4-FFF2-40B4-BE49-F238E27FC236}">
                <a16:creationId xmlns:a16="http://schemas.microsoft.com/office/drawing/2014/main" id="{C7A2579B-C17E-4DFF-8B31-401BE3C596D3}"/>
              </a:ext>
            </a:extLst>
          </p:cNvPr>
          <p:cNvSpPr/>
          <p:nvPr/>
        </p:nvSpPr>
        <p:spPr>
          <a:xfrm>
            <a:off x="5269200" y="2198277"/>
            <a:ext cx="163504" cy="152818"/>
          </a:xfrm>
          <a:prstGeom prst="rect">
            <a:avLst/>
          </a:prstGeom>
          <a:noFill/>
          <a:ln w="47625">
            <a:solidFill>
              <a:schemeClr val="accent5"/>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endParaRPr lang="en-GB" sz="1224">
              <a:solidFill>
                <a:schemeClr val="accent5"/>
              </a:solidFill>
            </a:endParaRPr>
          </a:p>
        </p:txBody>
      </p:sp>
      <p:sp>
        <p:nvSpPr>
          <p:cNvPr id="33" name="Rectangle 32">
            <a:extLst>
              <a:ext uri="{FF2B5EF4-FFF2-40B4-BE49-F238E27FC236}">
                <a16:creationId xmlns:a16="http://schemas.microsoft.com/office/drawing/2014/main" id="{2E705EA6-B55D-48D2-9BAD-43261B58E325}"/>
              </a:ext>
            </a:extLst>
          </p:cNvPr>
          <p:cNvSpPr/>
          <p:nvPr/>
        </p:nvSpPr>
        <p:spPr>
          <a:xfrm>
            <a:off x="5268347" y="2412840"/>
            <a:ext cx="163504" cy="152818"/>
          </a:xfrm>
          <a:prstGeom prst="rect">
            <a:avLst/>
          </a:prstGeom>
          <a:noFill/>
          <a:ln w="47625">
            <a:solidFill>
              <a:schemeClr val="accent5"/>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endParaRPr lang="en-GB" sz="1224">
              <a:solidFill>
                <a:schemeClr val="accent5"/>
              </a:solidFill>
            </a:endParaRPr>
          </a:p>
        </p:txBody>
      </p:sp>
      <p:sp>
        <p:nvSpPr>
          <p:cNvPr id="34" name="Rectangle 33">
            <a:extLst>
              <a:ext uri="{FF2B5EF4-FFF2-40B4-BE49-F238E27FC236}">
                <a16:creationId xmlns:a16="http://schemas.microsoft.com/office/drawing/2014/main" id="{4198A05C-5E06-4FA7-BCE7-7780491D085A}"/>
              </a:ext>
            </a:extLst>
          </p:cNvPr>
          <p:cNvSpPr/>
          <p:nvPr/>
        </p:nvSpPr>
        <p:spPr>
          <a:xfrm>
            <a:off x="5478700" y="2198277"/>
            <a:ext cx="163504" cy="152818"/>
          </a:xfrm>
          <a:prstGeom prst="rect">
            <a:avLst/>
          </a:prstGeom>
          <a:noFill/>
          <a:ln w="47625">
            <a:solidFill>
              <a:schemeClr val="accent5"/>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endParaRPr lang="en-GB" sz="1224">
              <a:solidFill>
                <a:schemeClr val="accent5"/>
              </a:solidFill>
            </a:endParaRPr>
          </a:p>
        </p:txBody>
      </p:sp>
      <p:sp>
        <p:nvSpPr>
          <p:cNvPr id="35" name="Rectangle 34">
            <a:extLst>
              <a:ext uri="{FF2B5EF4-FFF2-40B4-BE49-F238E27FC236}">
                <a16:creationId xmlns:a16="http://schemas.microsoft.com/office/drawing/2014/main" id="{CB543B4E-6F55-4E45-9AF3-9A5F1D3BF9CE}"/>
              </a:ext>
            </a:extLst>
          </p:cNvPr>
          <p:cNvSpPr/>
          <p:nvPr/>
        </p:nvSpPr>
        <p:spPr>
          <a:xfrm>
            <a:off x="5477847" y="2412840"/>
            <a:ext cx="163504" cy="152818"/>
          </a:xfrm>
          <a:prstGeom prst="rect">
            <a:avLst/>
          </a:prstGeom>
          <a:noFill/>
          <a:ln w="47625">
            <a:solidFill>
              <a:schemeClr val="accent5"/>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endParaRPr lang="en-GB" sz="1224">
              <a:solidFill>
                <a:schemeClr val="accent5"/>
              </a:solidFill>
            </a:endParaRPr>
          </a:p>
        </p:txBody>
      </p:sp>
      <p:sp>
        <p:nvSpPr>
          <p:cNvPr id="44" name="Rectangle 43">
            <a:extLst>
              <a:ext uri="{FF2B5EF4-FFF2-40B4-BE49-F238E27FC236}">
                <a16:creationId xmlns:a16="http://schemas.microsoft.com/office/drawing/2014/main" id="{9204C14D-7A05-416F-AACC-29363E78E74D}"/>
              </a:ext>
            </a:extLst>
          </p:cNvPr>
          <p:cNvSpPr/>
          <p:nvPr/>
        </p:nvSpPr>
        <p:spPr>
          <a:xfrm>
            <a:off x="5268347" y="2641301"/>
            <a:ext cx="163504" cy="152818"/>
          </a:xfrm>
          <a:prstGeom prst="rect">
            <a:avLst/>
          </a:prstGeom>
          <a:noFill/>
          <a:ln w="47625">
            <a:solidFill>
              <a:schemeClr val="accent5"/>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endParaRPr lang="en-GB" sz="1224">
              <a:solidFill>
                <a:schemeClr val="accent5"/>
              </a:solidFill>
            </a:endParaRPr>
          </a:p>
        </p:txBody>
      </p:sp>
      <p:sp>
        <p:nvSpPr>
          <p:cNvPr id="45" name="Rectangle 44">
            <a:extLst>
              <a:ext uri="{FF2B5EF4-FFF2-40B4-BE49-F238E27FC236}">
                <a16:creationId xmlns:a16="http://schemas.microsoft.com/office/drawing/2014/main" id="{FB91E8D3-AF7A-4659-9EDD-CD9B356CB432}"/>
              </a:ext>
            </a:extLst>
          </p:cNvPr>
          <p:cNvSpPr/>
          <p:nvPr/>
        </p:nvSpPr>
        <p:spPr>
          <a:xfrm>
            <a:off x="5267494" y="2855864"/>
            <a:ext cx="163504" cy="152818"/>
          </a:xfrm>
          <a:prstGeom prst="rect">
            <a:avLst/>
          </a:prstGeom>
          <a:noFill/>
          <a:ln w="47625">
            <a:solidFill>
              <a:schemeClr val="accent5"/>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endParaRPr lang="en-GB" sz="1224">
              <a:solidFill>
                <a:schemeClr val="accent5"/>
              </a:solidFill>
            </a:endParaRPr>
          </a:p>
        </p:txBody>
      </p:sp>
      <p:sp>
        <p:nvSpPr>
          <p:cNvPr id="46" name="Rectangle 45">
            <a:extLst>
              <a:ext uri="{FF2B5EF4-FFF2-40B4-BE49-F238E27FC236}">
                <a16:creationId xmlns:a16="http://schemas.microsoft.com/office/drawing/2014/main" id="{3EAC8B09-9A1F-4F9E-B709-82FB0AD7F0F3}"/>
              </a:ext>
            </a:extLst>
          </p:cNvPr>
          <p:cNvSpPr/>
          <p:nvPr/>
        </p:nvSpPr>
        <p:spPr>
          <a:xfrm>
            <a:off x="5477847" y="2641301"/>
            <a:ext cx="163504" cy="152818"/>
          </a:xfrm>
          <a:prstGeom prst="rect">
            <a:avLst/>
          </a:prstGeom>
          <a:noFill/>
          <a:ln w="47625">
            <a:solidFill>
              <a:schemeClr val="accent5"/>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endParaRPr lang="en-GB" sz="1224">
              <a:solidFill>
                <a:schemeClr val="accent5"/>
              </a:solidFill>
            </a:endParaRPr>
          </a:p>
        </p:txBody>
      </p:sp>
      <p:sp>
        <p:nvSpPr>
          <p:cNvPr id="47" name="Rectangle 46">
            <a:extLst>
              <a:ext uri="{FF2B5EF4-FFF2-40B4-BE49-F238E27FC236}">
                <a16:creationId xmlns:a16="http://schemas.microsoft.com/office/drawing/2014/main" id="{8F010B38-FA81-454F-BCD4-68B4A7E07341}"/>
              </a:ext>
            </a:extLst>
          </p:cNvPr>
          <p:cNvSpPr/>
          <p:nvPr/>
        </p:nvSpPr>
        <p:spPr>
          <a:xfrm>
            <a:off x="5476994" y="2855864"/>
            <a:ext cx="163504" cy="152818"/>
          </a:xfrm>
          <a:prstGeom prst="rect">
            <a:avLst/>
          </a:prstGeom>
          <a:noFill/>
          <a:ln w="47625">
            <a:solidFill>
              <a:schemeClr val="accent5"/>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2201" tIns="31101" rIns="62201" bIns="31101" numCol="1" spcCol="0" rtlCol="0" fromWordArt="0" anchor="ctr" anchorCtr="0" forceAA="0" compatLnSpc="1">
            <a:prstTxWarp prst="textNoShape">
              <a:avLst/>
            </a:prstTxWarp>
            <a:noAutofit/>
          </a:bodyPr>
          <a:lstStyle/>
          <a:p>
            <a:pPr algn="ctr"/>
            <a:endParaRPr lang="en-GB" sz="1224">
              <a:solidFill>
                <a:schemeClr val="accent5"/>
              </a:solidFill>
            </a:endParaRPr>
          </a:p>
        </p:txBody>
      </p:sp>
      <p:pic>
        <p:nvPicPr>
          <p:cNvPr id="49" name="Picture 48" descr="A picture containing clipart&#10;&#10;Description automatically generated">
            <a:extLst>
              <a:ext uri="{FF2B5EF4-FFF2-40B4-BE49-F238E27FC236}">
                <a16:creationId xmlns:a16="http://schemas.microsoft.com/office/drawing/2014/main" id="{68887BF3-D130-4AA4-88EB-41AC04738CB0}"/>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3906505" y="3242060"/>
            <a:ext cx="712725" cy="647932"/>
          </a:xfrm>
          <a:prstGeom prst="rect">
            <a:avLst/>
          </a:prstGeom>
        </p:spPr>
      </p:pic>
      <p:sp>
        <p:nvSpPr>
          <p:cNvPr id="50" name="TextBox 49">
            <a:extLst>
              <a:ext uri="{FF2B5EF4-FFF2-40B4-BE49-F238E27FC236}">
                <a16:creationId xmlns:a16="http://schemas.microsoft.com/office/drawing/2014/main" id="{9F6E2316-E562-4D56-9BC1-486DCFA8D458}"/>
              </a:ext>
            </a:extLst>
          </p:cNvPr>
          <p:cNvSpPr txBox="1"/>
          <p:nvPr/>
        </p:nvSpPr>
        <p:spPr>
          <a:xfrm>
            <a:off x="2178221" y="4837081"/>
            <a:ext cx="2551677" cy="186526"/>
          </a:xfrm>
          <a:prstGeom prst="rect">
            <a:avLst/>
          </a:prstGeom>
          <a:noFill/>
        </p:spPr>
        <p:txBody>
          <a:bodyPr wrap="square" rtlCol="0">
            <a:spAutoFit/>
          </a:bodyPr>
          <a:lstStyle/>
          <a:p>
            <a:r>
              <a:rPr lang="en-GB" sz="612" dirty="0">
                <a:hlinkClick r:id="rId9" tooltip="http://luckymarine577.deviantart.com/art/animated-ambulance-338970039"/>
              </a:rPr>
              <a:t>This Photo</a:t>
            </a:r>
            <a:r>
              <a:rPr lang="en-GB" sz="612" dirty="0"/>
              <a:t> by Unknown Author is licensed under </a:t>
            </a:r>
            <a:r>
              <a:rPr lang="en-GB" sz="612" dirty="0">
                <a:hlinkClick r:id="rId7" tooltip="https://creativecommons.org/licenses/by-nc-sa/3.0/"/>
              </a:rPr>
              <a:t>CC BY-SA-NC</a:t>
            </a:r>
            <a:endParaRPr lang="en-GB" sz="612" dirty="0"/>
          </a:p>
        </p:txBody>
      </p:sp>
      <p:sp>
        <p:nvSpPr>
          <p:cNvPr id="36" name="Rectangle 35">
            <a:extLst>
              <a:ext uri="{FF2B5EF4-FFF2-40B4-BE49-F238E27FC236}">
                <a16:creationId xmlns:a16="http://schemas.microsoft.com/office/drawing/2014/main" id="{F103E31E-59C7-45B8-9681-09FF11BDADB7}"/>
              </a:ext>
            </a:extLst>
          </p:cNvPr>
          <p:cNvSpPr/>
          <p:nvPr/>
        </p:nvSpPr>
        <p:spPr>
          <a:xfrm>
            <a:off x="1230810" y="1492710"/>
            <a:ext cx="1926518" cy="343492"/>
          </a:xfrm>
          <a:prstGeom prst="rect">
            <a:avLst/>
          </a:prstGeom>
        </p:spPr>
        <p:txBody>
          <a:bodyPr wrap="square">
            <a:spAutoFit/>
          </a:bodyPr>
          <a:lstStyle/>
          <a:p>
            <a:pPr algn="ctr"/>
            <a:r>
              <a:rPr lang="en-GB" sz="1632" dirty="0">
                <a:latin typeface="Segoe Print" panose="02000600000000000000" pitchFamily="2" charset="0"/>
                <a:ea typeface="Segoe UI Emoji" panose="020B0502040204020203" pitchFamily="34" charset="0"/>
              </a:rPr>
              <a:t>Demand</a:t>
            </a:r>
          </a:p>
        </p:txBody>
      </p:sp>
      <p:sp>
        <p:nvSpPr>
          <p:cNvPr id="37" name="Rectangle 36">
            <a:extLst>
              <a:ext uri="{FF2B5EF4-FFF2-40B4-BE49-F238E27FC236}">
                <a16:creationId xmlns:a16="http://schemas.microsoft.com/office/drawing/2014/main" id="{336B0A7E-CE35-436C-AA6E-72E802588542}"/>
              </a:ext>
            </a:extLst>
          </p:cNvPr>
          <p:cNvSpPr/>
          <p:nvPr/>
        </p:nvSpPr>
        <p:spPr>
          <a:xfrm>
            <a:off x="4635752" y="1492710"/>
            <a:ext cx="1926518" cy="343492"/>
          </a:xfrm>
          <a:prstGeom prst="rect">
            <a:avLst/>
          </a:prstGeom>
        </p:spPr>
        <p:txBody>
          <a:bodyPr wrap="square">
            <a:spAutoFit/>
          </a:bodyPr>
          <a:lstStyle/>
          <a:p>
            <a:pPr algn="ctr"/>
            <a:r>
              <a:rPr lang="en-GB" sz="1632" dirty="0">
                <a:solidFill>
                  <a:schemeClr val="accent5"/>
                </a:solidFill>
                <a:latin typeface="Segoe Print" panose="02000600000000000000" pitchFamily="2" charset="0"/>
                <a:ea typeface="Segoe UI Emoji" panose="020B0502040204020203" pitchFamily="34" charset="0"/>
              </a:rPr>
              <a:t>Capacity</a:t>
            </a:r>
          </a:p>
        </p:txBody>
      </p:sp>
      <p:pic>
        <p:nvPicPr>
          <p:cNvPr id="38" name="Picture 37" descr="A picture containing clipart&#10;&#10;Description automatically generated">
            <a:extLst>
              <a:ext uri="{FF2B5EF4-FFF2-40B4-BE49-F238E27FC236}">
                <a16:creationId xmlns:a16="http://schemas.microsoft.com/office/drawing/2014/main" id="{11FFE4FD-6E97-4CDA-843E-F3E8A740998E}"/>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4597484" y="3257257"/>
            <a:ext cx="712725" cy="647932"/>
          </a:xfrm>
          <a:prstGeom prst="rect">
            <a:avLst/>
          </a:prstGeom>
        </p:spPr>
      </p:pic>
      <p:sp>
        <p:nvSpPr>
          <p:cNvPr id="40" name="Rectangle 39">
            <a:extLst>
              <a:ext uri="{FF2B5EF4-FFF2-40B4-BE49-F238E27FC236}">
                <a16:creationId xmlns:a16="http://schemas.microsoft.com/office/drawing/2014/main" id="{8B8C94D8-8C49-4CA3-A8C3-DCCD5F2B26DB}"/>
              </a:ext>
            </a:extLst>
          </p:cNvPr>
          <p:cNvSpPr/>
          <p:nvPr/>
        </p:nvSpPr>
        <p:spPr>
          <a:xfrm>
            <a:off x="3931319" y="1732910"/>
            <a:ext cx="640681" cy="343492"/>
          </a:xfrm>
          <a:prstGeom prst="rect">
            <a:avLst/>
          </a:prstGeom>
        </p:spPr>
        <p:txBody>
          <a:bodyPr wrap="square">
            <a:spAutoFit/>
          </a:bodyPr>
          <a:lstStyle/>
          <a:p>
            <a:pPr algn="ctr"/>
            <a:r>
              <a:rPr lang="en-GB" sz="1632" b="1" dirty="0">
                <a:solidFill>
                  <a:schemeClr val="accent5"/>
                </a:solidFill>
                <a:latin typeface="Raleway" panose="020B0503030101060003" pitchFamily="34" charset="0"/>
                <a:ea typeface="Segoe UI Emoji" panose="020B0502040204020203" pitchFamily="34" charset="0"/>
              </a:rPr>
              <a:t>A&amp;E</a:t>
            </a:r>
          </a:p>
        </p:txBody>
      </p:sp>
      <p:sp>
        <p:nvSpPr>
          <p:cNvPr id="41" name="Rectangle 40">
            <a:extLst>
              <a:ext uri="{FF2B5EF4-FFF2-40B4-BE49-F238E27FC236}">
                <a16:creationId xmlns:a16="http://schemas.microsoft.com/office/drawing/2014/main" id="{3C48D529-1577-4494-866F-8EC9DD916041}"/>
              </a:ext>
            </a:extLst>
          </p:cNvPr>
          <p:cNvSpPr/>
          <p:nvPr/>
        </p:nvSpPr>
        <p:spPr>
          <a:xfrm>
            <a:off x="4977917" y="3742277"/>
            <a:ext cx="250944" cy="343427"/>
          </a:xfrm>
          <a:prstGeom prst="rect">
            <a:avLst/>
          </a:prstGeom>
        </p:spPr>
        <p:txBody>
          <a:bodyPr wrap="square">
            <a:spAutoFit/>
          </a:bodyPr>
          <a:lstStyle/>
          <a:p>
            <a:pPr algn="ctr"/>
            <a:r>
              <a:rPr lang="en-GB" sz="816" dirty="0">
                <a:latin typeface="Segoe Print" panose="02000600000000000000" pitchFamily="2" charset="0"/>
                <a:ea typeface="Segoe UI Emoji" panose="020B0502040204020203" pitchFamily="34" charset="0"/>
              </a:rPr>
              <a:t>1.</a:t>
            </a:r>
            <a:endParaRPr lang="en-GB" sz="1632" dirty="0">
              <a:latin typeface="Segoe Print" panose="02000600000000000000" pitchFamily="2" charset="0"/>
              <a:ea typeface="Segoe UI Emoji" panose="020B0502040204020203" pitchFamily="34" charset="0"/>
            </a:endParaRPr>
          </a:p>
        </p:txBody>
      </p:sp>
      <p:sp>
        <p:nvSpPr>
          <p:cNvPr id="42" name="Rectangle 41">
            <a:extLst>
              <a:ext uri="{FF2B5EF4-FFF2-40B4-BE49-F238E27FC236}">
                <a16:creationId xmlns:a16="http://schemas.microsoft.com/office/drawing/2014/main" id="{99E26015-7DA4-40BB-9A2A-036F13845DDC}"/>
              </a:ext>
            </a:extLst>
          </p:cNvPr>
          <p:cNvSpPr/>
          <p:nvPr/>
        </p:nvSpPr>
        <p:spPr>
          <a:xfrm>
            <a:off x="5971990" y="3671377"/>
            <a:ext cx="250944" cy="343427"/>
          </a:xfrm>
          <a:prstGeom prst="rect">
            <a:avLst/>
          </a:prstGeom>
        </p:spPr>
        <p:txBody>
          <a:bodyPr wrap="square">
            <a:spAutoFit/>
          </a:bodyPr>
          <a:lstStyle/>
          <a:p>
            <a:pPr algn="ctr"/>
            <a:r>
              <a:rPr lang="en-GB" sz="816" dirty="0">
                <a:latin typeface="Segoe Print" panose="02000600000000000000" pitchFamily="2" charset="0"/>
                <a:ea typeface="Segoe UI Emoji" panose="020B0502040204020203" pitchFamily="34" charset="0"/>
              </a:rPr>
              <a:t>2.</a:t>
            </a:r>
            <a:endParaRPr lang="en-GB" sz="1360" dirty="0">
              <a:latin typeface="Segoe Print" panose="02000600000000000000" pitchFamily="2" charset="0"/>
              <a:ea typeface="Segoe UI Emoji" panose="020B0502040204020203" pitchFamily="34" charset="0"/>
            </a:endParaRPr>
          </a:p>
        </p:txBody>
      </p:sp>
      <p:sp>
        <p:nvSpPr>
          <p:cNvPr id="43" name="Rectangle 42">
            <a:extLst>
              <a:ext uri="{FF2B5EF4-FFF2-40B4-BE49-F238E27FC236}">
                <a16:creationId xmlns:a16="http://schemas.microsoft.com/office/drawing/2014/main" id="{A8E2515F-6565-4A39-885D-6FE038851B31}"/>
              </a:ext>
            </a:extLst>
          </p:cNvPr>
          <p:cNvSpPr/>
          <p:nvPr/>
        </p:nvSpPr>
        <p:spPr>
          <a:xfrm>
            <a:off x="2044130" y="4837725"/>
            <a:ext cx="250944" cy="343427"/>
          </a:xfrm>
          <a:prstGeom prst="rect">
            <a:avLst/>
          </a:prstGeom>
        </p:spPr>
        <p:txBody>
          <a:bodyPr wrap="square">
            <a:spAutoFit/>
          </a:bodyPr>
          <a:lstStyle/>
          <a:p>
            <a:pPr algn="ctr"/>
            <a:r>
              <a:rPr lang="en-GB" sz="816" dirty="0">
                <a:latin typeface="Segoe Print" panose="02000600000000000000" pitchFamily="2" charset="0"/>
                <a:ea typeface="Segoe UI Emoji" panose="020B0502040204020203" pitchFamily="34" charset="0"/>
              </a:rPr>
              <a:t>1.</a:t>
            </a:r>
            <a:endParaRPr lang="en-GB" sz="1632" dirty="0">
              <a:latin typeface="Segoe Print" panose="02000600000000000000" pitchFamily="2" charset="0"/>
              <a:ea typeface="Segoe UI Emoji" panose="020B0502040204020203" pitchFamily="34" charset="0"/>
            </a:endParaRPr>
          </a:p>
        </p:txBody>
      </p:sp>
      <p:sp>
        <p:nvSpPr>
          <p:cNvPr id="48" name="Rectangle 47">
            <a:extLst>
              <a:ext uri="{FF2B5EF4-FFF2-40B4-BE49-F238E27FC236}">
                <a16:creationId xmlns:a16="http://schemas.microsoft.com/office/drawing/2014/main" id="{305F57BE-36B2-4EC1-9BBB-3B2CFE66887B}"/>
              </a:ext>
            </a:extLst>
          </p:cNvPr>
          <p:cNvSpPr/>
          <p:nvPr/>
        </p:nvSpPr>
        <p:spPr>
          <a:xfrm>
            <a:off x="4911185" y="4812721"/>
            <a:ext cx="250944" cy="343427"/>
          </a:xfrm>
          <a:prstGeom prst="rect">
            <a:avLst/>
          </a:prstGeom>
        </p:spPr>
        <p:txBody>
          <a:bodyPr wrap="square">
            <a:spAutoFit/>
          </a:bodyPr>
          <a:lstStyle/>
          <a:p>
            <a:pPr algn="ctr"/>
            <a:r>
              <a:rPr lang="en-GB" sz="816" dirty="0">
                <a:latin typeface="Segoe Print" panose="02000600000000000000" pitchFamily="2" charset="0"/>
                <a:ea typeface="Segoe UI Emoji" panose="020B0502040204020203" pitchFamily="34" charset="0"/>
              </a:rPr>
              <a:t>2.</a:t>
            </a:r>
            <a:endParaRPr lang="en-GB" sz="1360" dirty="0">
              <a:latin typeface="Segoe Print" panose="02000600000000000000" pitchFamily="2" charset="0"/>
              <a:ea typeface="Segoe UI Emoji" panose="020B0502040204020203" pitchFamily="34" charset="0"/>
            </a:endParaRPr>
          </a:p>
        </p:txBody>
      </p:sp>
      <p:pic>
        <p:nvPicPr>
          <p:cNvPr id="15" name="Picture 14" descr="A picture containing dark, lit, window&#10;&#10;Description automatically generated">
            <a:extLst>
              <a:ext uri="{FF2B5EF4-FFF2-40B4-BE49-F238E27FC236}">
                <a16:creationId xmlns:a16="http://schemas.microsoft.com/office/drawing/2014/main" id="{11BE2031-1D9E-40B8-925D-E3934490747B}"/>
              </a:ext>
            </a:extLst>
          </p:cNvPr>
          <p:cNvPicPr>
            <a:picLocks noChangeAspect="1"/>
          </p:cNvPicPr>
          <p:nvPr/>
        </p:nvPicPr>
        <p:blipFill>
          <a:blip r:embed="rId10">
            <a:lum bright="70000" contrast="-70000"/>
            <a:extLst>
              <a:ext uri="{837473B0-CC2E-450A-ABE3-18F120FF3D39}">
                <a1611:picAttrSrcUrl xmlns:a1611="http://schemas.microsoft.com/office/drawing/2016/11/main" r:id="rId11"/>
              </a:ext>
            </a:extLst>
          </a:blip>
          <a:stretch>
            <a:fillRect/>
          </a:stretch>
        </p:blipFill>
        <p:spPr>
          <a:xfrm>
            <a:off x="4189361" y="2116665"/>
            <a:ext cx="275661" cy="551320"/>
          </a:xfrm>
          <a:prstGeom prst="rect">
            <a:avLst/>
          </a:prstGeom>
        </p:spPr>
      </p:pic>
      <p:pic>
        <p:nvPicPr>
          <p:cNvPr id="51" name="Picture 50" descr="A picture containing dark, lit, window&#10;&#10;Description automatically generated">
            <a:extLst>
              <a:ext uri="{FF2B5EF4-FFF2-40B4-BE49-F238E27FC236}">
                <a16:creationId xmlns:a16="http://schemas.microsoft.com/office/drawing/2014/main" id="{FE039D53-370D-4918-870C-F5EB52BD9717}"/>
              </a:ext>
            </a:extLst>
          </p:cNvPr>
          <p:cNvPicPr>
            <a:picLocks noChangeAspect="1"/>
          </p:cNvPicPr>
          <p:nvPr/>
        </p:nvPicPr>
        <p:blipFill>
          <a:blip r:embed="rId10">
            <a:lum bright="70000" contrast="-70000"/>
            <a:extLst>
              <a:ext uri="{837473B0-CC2E-450A-ABE3-18F120FF3D39}">
                <a1611:picAttrSrcUrl xmlns:a1611="http://schemas.microsoft.com/office/drawing/2016/11/main" r:id="rId11"/>
              </a:ext>
            </a:extLst>
          </a:blip>
          <a:stretch>
            <a:fillRect/>
          </a:stretch>
        </p:blipFill>
        <p:spPr>
          <a:xfrm>
            <a:off x="4497922" y="2123531"/>
            <a:ext cx="275661" cy="551320"/>
          </a:xfrm>
          <a:prstGeom prst="rect">
            <a:avLst/>
          </a:prstGeom>
        </p:spPr>
      </p:pic>
      <p:pic>
        <p:nvPicPr>
          <p:cNvPr id="52" name="Picture 51" descr="A picture containing dark, lit, window&#10;&#10;Description automatically generated">
            <a:extLst>
              <a:ext uri="{FF2B5EF4-FFF2-40B4-BE49-F238E27FC236}">
                <a16:creationId xmlns:a16="http://schemas.microsoft.com/office/drawing/2014/main" id="{D971F05B-1A93-4E5D-8818-C9473B34D8A0}"/>
              </a:ext>
            </a:extLst>
          </p:cNvPr>
          <p:cNvPicPr>
            <a:picLocks noChangeAspect="1"/>
          </p:cNvPicPr>
          <p:nvPr/>
        </p:nvPicPr>
        <p:blipFill>
          <a:blip r:embed="rId10">
            <a:lum bright="70000" contrast="-70000"/>
            <a:extLst>
              <a:ext uri="{837473B0-CC2E-450A-ABE3-18F120FF3D39}">
                <a1611:picAttrSrcUrl xmlns:a1611="http://schemas.microsoft.com/office/drawing/2016/11/main" r:id="rId11"/>
              </a:ext>
            </a:extLst>
          </a:blip>
          <a:stretch>
            <a:fillRect/>
          </a:stretch>
        </p:blipFill>
        <p:spPr>
          <a:xfrm>
            <a:off x="4806482" y="2274428"/>
            <a:ext cx="275661" cy="551320"/>
          </a:xfrm>
          <a:prstGeom prst="rect">
            <a:avLst/>
          </a:prstGeom>
        </p:spPr>
      </p:pic>
    </p:spTree>
    <p:extLst>
      <p:ext uri="{BB962C8B-B14F-4D97-AF65-F5344CB8AC3E}">
        <p14:creationId xmlns:p14="http://schemas.microsoft.com/office/powerpoint/2010/main" val="150117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p:bldP spid="31" grpId="0" animBg="1"/>
      <p:bldP spid="33" grpId="0" animBg="1"/>
      <p:bldP spid="34" grpId="0" animBg="1"/>
      <p:bldP spid="35" grpId="0" animBg="1"/>
      <p:bldP spid="44" grpId="0" animBg="1"/>
      <p:bldP spid="45" grpId="0" animBg="1"/>
      <p:bldP spid="46" grpId="0" animBg="1"/>
      <p:bldP spid="47" grpId="0" animBg="1"/>
      <p:bldP spid="50" grpId="0"/>
      <p:bldP spid="36" grpId="0"/>
      <p:bldP spid="37" grpId="0"/>
      <p:bldP spid="40" grpId="0"/>
      <p:bldP spid="41" grpId="0"/>
      <p:bldP spid="42" grpId="0"/>
      <p:bldP spid="43" grpId="0"/>
      <p:bldP spid="4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41FD1E-3F51-4688-B618-29AD89C67752}"/>
              </a:ext>
            </a:extLst>
          </p:cNvPr>
          <p:cNvSpPr>
            <a:spLocks noGrp="1"/>
          </p:cNvSpPr>
          <p:nvPr>
            <p:ph type="ctrTitle"/>
          </p:nvPr>
        </p:nvSpPr>
        <p:spPr>
          <a:xfrm>
            <a:off x="1388494" y="757864"/>
            <a:ext cx="6367012" cy="489775"/>
          </a:xfrm>
        </p:spPr>
        <p:txBody>
          <a:bodyPr/>
          <a:lstStyle/>
          <a:p>
            <a:pPr algn="ctr"/>
            <a:r>
              <a:rPr lang="en-GB" sz="3673" b="0" dirty="0">
                <a:solidFill>
                  <a:schemeClr val="bg2"/>
                </a:solidFill>
                <a:latin typeface="Raleway" pitchFamily="50" charset="0"/>
                <a:ea typeface="Segoe UI Emoji" panose="020B0502040204020203" pitchFamily="34" charset="0"/>
              </a:rPr>
              <a:t> Data: Capacity in A&amp;E</a:t>
            </a:r>
          </a:p>
        </p:txBody>
      </p:sp>
      <p:sp>
        <p:nvSpPr>
          <p:cNvPr id="6" name="Text Placeholder 5">
            <a:extLst>
              <a:ext uri="{FF2B5EF4-FFF2-40B4-BE49-F238E27FC236}">
                <a16:creationId xmlns:a16="http://schemas.microsoft.com/office/drawing/2014/main" id="{5CA1C7F9-2613-4435-95DD-27A410F5F137}"/>
              </a:ext>
            </a:extLst>
          </p:cNvPr>
          <p:cNvSpPr>
            <a:spLocks noGrp="1"/>
          </p:cNvSpPr>
          <p:nvPr>
            <p:ph type="body" sz="quarter" idx="16"/>
          </p:nvPr>
        </p:nvSpPr>
        <p:spPr>
          <a:xfrm>
            <a:off x="1107724" y="1389167"/>
            <a:ext cx="6952742" cy="3386509"/>
          </a:xfrm>
        </p:spPr>
        <p:txBody>
          <a:bodyPr/>
          <a:lstStyle/>
          <a:p>
            <a:pPr algn="ctr"/>
            <a:endParaRPr lang="en-GB" sz="2381" dirty="0">
              <a:latin typeface="Segoe UI Light" panose="020B0502040204020203" pitchFamily="34" charset="0"/>
              <a:ea typeface="Segoe UI Emoji" panose="020B0502040204020203" pitchFamily="34" charset="0"/>
            </a:endParaRPr>
          </a:p>
          <a:p>
            <a:pPr algn="ctr"/>
            <a:r>
              <a:rPr lang="en-GB" sz="2381" dirty="0">
                <a:latin typeface="Segoe UI Light" panose="020B0502040204020203" pitchFamily="34" charset="0"/>
                <a:ea typeface="Segoe UI Emoji" panose="020B0502040204020203" pitchFamily="34" charset="0"/>
              </a:rPr>
              <a:t>The dataset we loaded earlier, </a:t>
            </a:r>
            <a:r>
              <a:rPr lang="en-GB" sz="2381" dirty="0">
                <a:solidFill>
                  <a:schemeClr val="accent1"/>
                </a:solidFill>
                <a:latin typeface="Segoe UI Light" panose="020B0502040204020203" pitchFamily="34" charset="0"/>
                <a:ea typeface="Segoe UI Emoji" panose="020B0502040204020203" pitchFamily="34" charset="0"/>
              </a:rPr>
              <a:t>capacity_ae</a:t>
            </a:r>
            <a:r>
              <a:rPr lang="en-GB" sz="2041" baseline="50000" dirty="0">
                <a:latin typeface="Segoe UI Light" panose="020B0502040204020203" pitchFamily="34" charset="0"/>
                <a:ea typeface="Segoe UI Emoji" panose="020B0502040204020203" pitchFamily="34" charset="0"/>
              </a:rPr>
              <a:t>1</a:t>
            </a:r>
            <a:r>
              <a:rPr lang="en-GB" sz="2381" dirty="0">
                <a:latin typeface="Segoe UI Light" panose="020B0502040204020203" pitchFamily="34" charset="0"/>
                <a:ea typeface="Segoe UI Emoji" panose="020B0502040204020203" pitchFamily="34" charset="0"/>
              </a:rPr>
              <a:t>, shows changes in the capacity of A&amp;E departments from 2017 to 2018. 	</a:t>
            </a:r>
          </a:p>
          <a:p>
            <a:endParaRPr lang="en-GB" dirty="0">
              <a:latin typeface="Segoe UI Light" panose="020B0502040204020203" pitchFamily="34" charset="0"/>
              <a:ea typeface="Segoe UI Emoji" panose="020B0502040204020203" pitchFamily="34" charset="0"/>
            </a:endParaRPr>
          </a:p>
          <a:p>
            <a:endParaRPr lang="en-GB" dirty="0">
              <a:latin typeface="Segoe UI Light" panose="020B0502040204020203" pitchFamily="34" charset="0"/>
              <a:ea typeface="Segoe UI Emoji" panose="020B0502040204020203" pitchFamily="34" charset="0"/>
            </a:endParaRPr>
          </a:p>
          <a:p>
            <a:r>
              <a:rPr lang="en-GB" dirty="0">
                <a:latin typeface="Segoe UI Light" panose="020B0502040204020203" pitchFamily="34" charset="0"/>
                <a:ea typeface="Segoe UI Emoji" panose="020B0502040204020203" pitchFamily="34" charset="0"/>
              </a:rPr>
              <a:t>		</a:t>
            </a:r>
          </a:p>
          <a:p>
            <a:pPr algn="ctr"/>
            <a:r>
              <a:rPr lang="en-GB" sz="1224" dirty="0">
                <a:latin typeface="Segoe UI Light" panose="020B0502040204020203" pitchFamily="34" charset="0"/>
                <a:ea typeface="Segoe UI Emoji" panose="020B0502040204020203" pitchFamily="34" charset="0"/>
              </a:rPr>
              <a:t>1. Closely based on datasets collected by the NHS Benchmarking Network </a:t>
            </a:r>
            <a:endParaRPr lang="en-GB" sz="2177" dirty="0">
              <a:latin typeface="Segoe UI Light" panose="020B0502040204020203" pitchFamily="34" charset="0"/>
              <a:ea typeface="Segoe UI Emoji" panose="020B0502040204020203" pitchFamily="34" charset="0"/>
            </a:endParaRPr>
          </a:p>
        </p:txBody>
      </p:sp>
      <p:sp>
        <p:nvSpPr>
          <p:cNvPr id="4" name="Slide Number Placeholder 3">
            <a:extLst>
              <a:ext uri="{FF2B5EF4-FFF2-40B4-BE49-F238E27FC236}">
                <a16:creationId xmlns:a16="http://schemas.microsoft.com/office/drawing/2014/main" id="{5CE44910-042E-47B4-94E2-EC24AD35B5FB}"/>
              </a:ext>
            </a:extLst>
          </p:cNvPr>
          <p:cNvSpPr>
            <a:spLocks noGrp="1"/>
          </p:cNvSpPr>
          <p:nvPr>
            <p:ph type="sldNum" sz="quarter" idx="18"/>
          </p:nvPr>
        </p:nvSpPr>
        <p:spPr/>
        <p:txBody>
          <a:bodyPr/>
          <a:lstStyle/>
          <a:p>
            <a:fld id="{450B0164-1B0E-EC47-A805-AF4E4DD1E6D8}" type="slidenum">
              <a:rPr lang="en-US" smtClean="0"/>
              <a:pPr/>
              <a:t>9</a:t>
            </a:fld>
            <a:endParaRPr lang="en-US"/>
          </a:p>
        </p:txBody>
      </p:sp>
    </p:spTree>
    <p:extLst>
      <p:ext uri="{BB962C8B-B14F-4D97-AF65-F5344CB8AC3E}">
        <p14:creationId xmlns:p14="http://schemas.microsoft.com/office/powerpoint/2010/main" val="225978393"/>
      </p:ext>
    </p:extLst>
  </p:cSld>
  <p:clrMapOvr>
    <a:masterClrMapping/>
  </p:clrMapOvr>
</p:sld>
</file>

<file path=ppt/theme/theme1.xml><?xml version="1.0" encoding="utf-8"?>
<a:theme xmlns:a="http://schemas.openxmlformats.org/drawingml/2006/main" name="Office Theme">
  <a:themeElements>
    <a:clrScheme name="MSDN">
      <a:dk1>
        <a:srgbClr val="2E2E2E"/>
      </a:dk1>
      <a:lt1>
        <a:srgbClr val="F2F2F2"/>
      </a:lt1>
      <a:dk2>
        <a:srgbClr val="2E2E2E"/>
      </a:dk2>
      <a:lt2>
        <a:srgbClr val="20D375"/>
      </a:lt2>
      <a:accent1>
        <a:srgbClr val="20D375"/>
      </a:accent1>
      <a:accent2>
        <a:srgbClr val="7BF7DF"/>
      </a:accent2>
      <a:accent3>
        <a:srgbClr val="6BEC7B"/>
      </a:accent3>
      <a:accent4>
        <a:srgbClr val="0AAE8E"/>
      </a:accent4>
      <a:accent5>
        <a:srgbClr val="139723"/>
      </a:accent5>
      <a:accent6>
        <a:srgbClr val="0F693A"/>
      </a:accent6>
      <a:hlink>
        <a:srgbClr val="20D375"/>
      </a:hlink>
      <a:folHlink>
        <a:srgbClr val="0F693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6350">
          <a:solidFill>
            <a:schemeClr val="bg2"/>
          </a:solidFill>
        </a:ln>
        <a:effectLst/>
      </a:spPr>
      <a:bodyPr lIns="36000" tIns="36000" rIns="36000" bIns="36000" rtlCol="0" anchor="ctr"/>
      <a:lstStyle>
        <a:defPPr algn="ctr">
          <a:defRPr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9525">
          <a:solidFill>
            <a:schemeClr val="bg2"/>
          </a:solidFill>
          <a:tailEnd type="none"/>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DSN – Powerpoint Template v2.1" id="{007F04D8-11C2-47C4-AB65-CD85AC72EC2D}" vid="{C2957240-0949-4580-8D40-5A5E757FFE0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MDSN – Powerpoint Template v4</Template>
  <TotalTime>122</TotalTime>
  <Words>2724</Words>
  <Application>Microsoft Office PowerPoint</Application>
  <PresentationFormat>On-screen Show (16:9)</PresentationFormat>
  <Paragraphs>564</Paragraphs>
  <Slides>74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74</vt:i4>
      </vt:variant>
    </vt:vector>
  </HeadingPairs>
  <TitlesOfParts>
    <vt:vector size="83" baseType="lpstr">
      <vt:lpstr>Arial</vt:lpstr>
      <vt:lpstr>Calibri</vt:lpstr>
      <vt:lpstr>Consolas</vt:lpstr>
      <vt:lpstr>Raleway</vt:lpstr>
      <vt:lpstr>Raleway Thin</vt:lpstr>
      <vt:lpstr>Segoe Print</vt:lpstr>
      <vt:lpstr>Segoe UI</vt:lpstr>
      <vt:lpstr>Segoe UI Light</vt:lpstr>
      <vt:lpstr>Office Theme</vt:lpstr>
      <vt:lpstr>Introduction to R and RStudio  Session 4: Intro to ggplot2</vt:lpstr>
      <vt:lpstr> </vt:lpstr>
      <vt:lpstr>Acknowledgement</vt:lpstr>
      <vt:lpstr>ggplot2</vt:lpstr>
      <vt:lpstr>Why is ggplot popular? </vt:lpstr>
      <vt:lpstr>ggplot2 </vt:lpstr>
      <vt:lpstr>Project 1:   Let’s explore a perennial challenge for the NHS:</vt:lpstr>
      <vt:lpstr>Pressures in A&amp;E</vt:lpstr>
      <vt:lpstr> Data: Capacity in A&amp;E</vt:lpstr>
      <vt:lpstr> Data: Capacity in A&amp;E</vt:lpstr>
      <vt:lpstr>What is a data frame?</vt:lpstr>
      <vt:lpstr>tibble = data frame</vt:lpstr>
      <vt:lpstr>Viewing the data frame</vt:lpstr>
      <vt:lpstr>Viewing the data frame</vt:lpstr>
      <vt:lpstr>Viewing the data frame</vt:lpstr>
      <vt:lpstr>Viewing data: Option 2</vt:lpstr>
      <vt:lpstr>Q1. How many sites?  Q2. Do we understand the variable names?</vt:lpstr>
      <vt:lpstr>Q1. How many sites?  Q2. Do we understand the variable names?</vt:lpstr>
      <vt:lpstr>“The simple graph has bought more information to the data analyst’s mind than any other device”   John Tukey</vt:lpstr>
      <vt:lpstr>Graphics with ggplot2</vt:lpstr>
      <vt:lpstr>Q. Is a change in the number of cubicles available in A&amp;E  associated with a change in  length of attendance ?</vt:lpstr>
      <vt:lpstr>Q. Is a change in the number of cubicles available in A&amp;E  associated with a change in  length of attendance ?</vt:lpstr>
      <vt:lpstr>Q. Is a change in the number of cubicles available in A&amp;E  associated with a change in  length of attendance ?</vt:lpstr>
      <vt:lpstr>Breakdown</vt:lpstr>
      <vt:lpstr>How do we move  from data   to graphic?</vt:lpstr>
      <vt:lpstr>Choices</vt:lpstr>
      <vt:lpstr>Choices</vt:lpstr>
      <vt:lpstr>Choices</vt:lpstr>
      <vt:lpstr>Choices</vt:lpstr>
      <vt:lpstr>Choices</vt:lpstr>
      <vt:lpstr>Choices</vt:lpstr>
      <vt:lpstr>Choices</vt:lpstr>
      <vt:lpstr>A statistical graphic</vt:lpstr>
      <vt:lpstr>A statistical graphic</vt:lpstr>
      <vt:lpstr>Functions ( )</vt:lpstr>
      <vt:lpstr>Functions ( )</vt:lpstr>
      <vt:lpstr>Functions ( )</vt:lpstr>
      <vt:lpstr>Shorthand</vt:lpstr>
      <vt:lpstr>geoms</vt:lpstr>
      <vt:lpstr>Layering geoms</vt:lpstr>
      <vt:lpstr>Your turn</vt:lpstr>
      <vt:lpstr>Your turn</vt:lpstr>
      <vt:lpstr>One more thing</vt:lpstr>
      <vt:lpstr>PowerPoint Presentation</vt:lpstr>
      <vt:lpstr>PowerPoint Presentation</vt:lpstr>
      <vt:lpstr>PowerPoint Presentation</vt:lpstr>
      <vt:lpstr>Hypothesis</vt:lpstr>
      <vt:lpstr> Adding another dimension</vt:lpstr>
      <vt:lpstr>Outcome</vt:lpstr>
      <vt:lpstr>Important distinction</vt:lpstr>
      <vt:lpstr>Important distinction</vt:lpstr>
      <vt:lpstr>Small multiples</vt:lpstr>
      <vt:lpstr>Small multiples</vt:lpstr>
      <vt:lpstr>Demonstrating geoms: (note: these are simple, unpolished graphics)</vt:lpstr>
      <vt:lpstr>Q. How are “wait” values distributed? Histogram</vt:lpstr>
      <vt:lpstr>Q. How are “wait” values distributed? Histogram </vt:lpstr>
      <vt:lpstr> Q. Number of attendances by site? Bar plot</vt:lpstr>
      <vt:lpstr> Q. Number of attendances by site? Bar plot</vt:lpstr>
      <vt:lpstr> Q. Distribution of “wait” for each value of staff level? Box plot</vt:lpstr>
      <vt:lpstr>Plot labels</vt:lpstr>
      <vt:lpstr> ... +  ggsave(“plot_name.png”)</vt:lpstr>
      <vt:lpstr>What does this function do?</vt:lpstr>
      <vt:lpstr>What does this function do?</vt:lpstr>
      <vt:lpstr>What does this function do?</vt:lpstr>
      <vt:lpstr>Save your script!</vt:lpstr>
      <vt:lpstr>Recommended Reading</vt:lpstr>
      <vt:lpstr>accidental aRt</vt:lpstr>
      <vt:lpstr> </vt:lpstr>
      <vt:lpstr>End</vt:lpstr>
      <vt:lpstr>Your turn</vt:lpstr>
      <vt:lpstr>Layering geoms</vt:lpstr>
      <vt:lpstr>Layering geoms</vt:lpstr>
      <vt:lpstr>PowerPoint Presentation</vt:lpstr>
      <vt:lpstr>PowerPoint Presentation</vt:lpstr>
    </vt:vector>
  </TitlesOfParts>
  <Company>IE Design Consultancy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 and RStudio  Session 4: Intro to ggplot2</dc:title>
  <dc:creator>Ozayr Mohammed (Strategy Unit, hosted by MLCSU)</dc:creator>
  <cp:lastModifiedBy>Ozayr Mohammed (Strategy Unit, hosted by MLCSU)</cp:lastModifiedBy>
  <cp:revision>1</cp:revision>
  <dcterms:created xsi:type="dcterms:W3CDTF">2021-09-23T11:13:04Z</dcterms:created>
  <dcterms:modified xsi:type="dcterms:W3CDTF">2021-09-23T13:44:28Z</dcterms:modified>
</cp:coreProperties>
</file>