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464" r:id="rId2"/>
    <p:sldId id="341" r:id="rId3"/>
    <p:sldId id="444" r:id="rId4"/>
    <p:sldId id="284" r:id="rId5"/>
    <p:sldId id="364" r:id="rId6"/>
    <p:sldId id="439" r:id="rId7"/>
    <p:sldId id="436" r:id="rId8"/>
    <p:sldId id="438" r:id="rId9"/>
    <p:sldId id="441" r:id="rId10"/>
    <p:sldId id="320" r:id="rId11"/>
    <p:sldId id="459" r:id="rId12"/>
    <p:sldId id="386" r:id="rId13"/>
    <p:sldId id="448" r:id="rId14"/>
    <p:sldId id="449" r:id="rId15"/>
    <p:sldId id="450" r:id="rId16"/>
    <p:sldId id="451" r:id="rId17"/>
    <p:sldId id="452" r:id="rId18"/>
    <p:sldId id="446" r:id="rId19"/>
    <p:sldId id="437" r:id="rId20"/>
    <p:sldId id="300" r:id="rId21"/>
    <p:sldId id="391" r:id="rId22"/>
    <p:sldId id="398" r:id="rId23"/>
    <p:sldId id="443" r:id="rId24"/>
    <p:sldId id="392" r:id="rId25"/>
    <p:sldId id="394" r:id="rId26"/>
    <p:sldId id="395" r:id="rId27"/>
    <p:sldId id="396" r:id="rId28"/>
    <p:sldId id="397" r:id="rId29"/>
    <p:sldId id="399" r:id="rId30"/>
    <p:sldId id="321" r:id="rId31"/>
    <p:sldId id="369" r:id="rId32"/>
    <p:sldId id="370" r:id="rId33"/>
    <p:sldId id="304" r:id="rId34"/>
    <p:sldId id="447" r:id="rId35"/>
    <p:sldId id="283" r:id="rId36"/>
    <p:sldId id="385" r:id="rId37"/>
    <p:sldId id="409" r:id="rId38"/>
    <p:sldId id="286" r:id="rId39"/>
    <p:sldId id="305" r:id="rId40"/>
    <p:sldId id="405" r:id="rId41"/>
    <p:sldId id="406" r:id="rId42"/>
    <p:sldId id="285" r:id="rId43"/>
    <p:sldId id="374" r:id="rId44"/>
    <p:sldId id="311" r:id="rId45"/>
    <p:sldId id="324" r:id="rId46"/>
    <p:sldId id="407" r:id="rId47"/>
    <p:sldId id="402" r:id="rId48"/>
    <p:sldId id="403" r:id="rId49"/>
    <p:sldId id="408" r:id="rId50"/>
    <p:sldId id="295" r:id="rId51"/>
    <p:sldId id="297" r:id="rId52"/>
    <p:sldId id="296" r:id="rId53"/>
    <p:sldId id="357" r:id="rId54"/>
    <p:sldId id="411" r:id="rId55"/>
    <p:sldId id="315" r:id="rId56"/>
    <p:sldId id="427" r:id="rId57"/>
    <p:sldId id="401" r:id="rId58"/>
    <p:sldId id="413" r:id="rId59"/>
    <p:sldId id="414" r:id="rId60"/>
    <p:sldId id="415" r:id="rId61"/>
    <p:sldId id="417" r:id="rId62"/>
    <p:sldId id="326" r:id="rId63"/>
    <p:sldId id="418" r:id="rId64"/>
    <p:sldId id="299" r:id="rId65"/>
    <p:sldId id="303" r:id="rId66"/>
    <p:sldId id="456" r:id="rId67"/>
    <p:sldId id="410" r:id="rId68"/>
    <p:sldId id="426" r:id="rId69"/>
    <p:sldId id="423" r:id="rId70"/>
    <p:sldId id="420" r:id="rId71"/>
    <p:sldId id="421" r:id="rId72"/>
    <p:sldId id="422" r:id="rId73"/>
    <p:sldId id="425" r:id="rId74"/>
    <p:sldId id="424" r:id="rId75"/>
    <p:sldId id="460" r:id="rId76"/>
    <p:sldId id="336" r:id="rId77"/>
    <p:sldId id="382" r:id="rId78"/>
    <p:sldId id="457" r:id="rId79"/>
    <p:sldId id="377" r:id="rId80"/>
    <p:sldId id="378" r:id="rId81"/>
    <p:sldId id="379" r:id="rId82"/>
    <p:sldId id="380" r:id="rId83"/>
    <p:sldId id="318" r:id="rId84"/>
    <p:sldId id="463" r:id="rId85"/>
    <p:sldId id="366" r:id="rId86"/>
    <p:sldId id="462" r:id="rId87"/>
    <p:sldId id="453" r:id="rId88"/>
    <p:sldId id="430" r:id="rId89"/>
    <p:sldId id="431" r:id="rId90"/>
    <p:sldId id="432" r:id="rId91"/>
    <p:sldId id="434" r:id="rId92"/>
    <p:sldId id="433" r:id="rId93"/>
    <p:sldId id="435" r:id="rId94"/>
    <p:sldId id="461" r:id="rId9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E6E6E6"/>
    <a:srgbClr val="232323"/>
    <a:srgbClr val="343434"/>
    <a:srgbClr val="191919"/>
    <a:srgbClr val="FFFFFF"/>
    <a:srgbClr val="222222"/>
    <a:srgbClr val="F8BE0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B3CEB-F253-41DA-953A-9E6016112935}" v="7" dt="2021-09-23T13:38:21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62" y="82"/>
      </p:cViewPr>
      <p:guideLst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665C-C9F7-244F-A659-99107B330E05}" type="datetimeFigureOut"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ECE58-3283-124E-AC2C-03B80BE2C3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1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DFF-D9E3-3740-A154-DC041768FBA3}" type="datetimeFigureOut"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7271-1E27-DD4A-B5DE-0F9CBD18B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2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69196"/>
            <a:ext cx="3844456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6C94BA-EE03-4081-9123-9A735DDA48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8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38E8EF6-C3A3-5244-B239-653ACB0044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6"/>
            <a:ext cx="3746983" cy="40916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1496517"/>
            <a:ext cx="4384765" cy="2883396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Slide A, body text continued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394CFE3-05CF-440B-BBD2-A2AC55E22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96CE548-A3FB-437F-81A1-82A54B01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3F9E19-422B-4681-B5F6-D36BDBD9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35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1535-4ACF-4917-BE64-4919379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9"/>
            <a:ext cx="5844209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78467B-5413-4BA9-8667-F37B2152C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7278" y="687523"/>
            <a:ext cx="3960000" cy="396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6816E3-14A0-4436-85C3-930D3A22C4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9255" y="1096962"/>
            <a:ext cx="4256862" cy="3550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ED47099-E320-4E91-99B1-AB5B19907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F0499BA-191D-4F1F-8CB0-72C1B522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7339ADD-4FB8-48D9-A7B0-45058E52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42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C9F7428C-16C3-714B-992C-267551C374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8" y="1229117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E87A265-BAE7-E84C-9CE5-08F3F6D23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9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021671-C68E-4A96-B555-4D75473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2801C7-8F0D-4D3D-8308-981E58B8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AF371-1098-4956-AC7A-94C7790C7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2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17BE2AD-B466-4A41-A6CA-35CEC53321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6" y="1237826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2C3A53-15AF-4349-8B06-04BA3917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8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51EB03-D4A9-4B95-99A0-DCC5A083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4CA63E-F725-4F89-910B-2F01A0E05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EFBD37-2906-4256-91B4-EB241DC8D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1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6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6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1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A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1" y="1570037"/>
            <a:ext cx="8229598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E42F1CF-72A9-4574-B708-6A72278E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E33B70-9583-47CA-B65B-030FE1CEB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3DD926E-1846-4930-81CC-6156BE79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1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42681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B52B65E-FBBC-438B-8FE8-45E21B4B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0C304B7-AA7F-49AE-AD74-498CDDAA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F4DC4E-CCB6-476C-BF65-9B17D350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36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B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AA3D5AA-87E6-449A-B52D-C98A8880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92DC44A-4E0B-44BE-A886-A7AEC0244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4E23FEE-55C0-40A5-B415-50805F73F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5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C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21EFAC-BCFB-43F0-B4F0-D1E257C7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E41C01-A116-46E1-A493-1A1E88D0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1F55DD-1822-4DC0-BAEE-9EB5EE3C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87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U NH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169196"/>
            <a:ext cx="4961427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E0311C03-D966-4C22-9498-E8A1DA9FD86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718" y="4294313"/>
            <a:ext cx="612050" cy="51220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262F25-6649-46C7-8C04-DE119DFF1CB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C alt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7F0D7D6-350E-40CA-AF9E-987E953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C4AEE0-64B2-4573-B201-1B539766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C560AA-3010-4688-AC7B-5A5101ED6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8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6CB62E-C8A3-4E53-84CC-7362669E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7DDA8-DDBC-4432-9FD5-F7EF4DA30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44C87-0080-4EF9-9609-0B80439D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41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041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3AFAB4-4E7E-45AA-A308-FBB97D1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85F648-997F-45A3-B6C4-75ABB174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B9DDFC-37E8-4135-B9F6-32A5A4DD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03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4457F8-9A3D-44D2-BE9C-0D8D00D1B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990F3-396A-4F21-AF4C-6308C86A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34574E-26F4-4C59-9F31-328B4D2E3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4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0D536F-0189-464F-AFDE-ACAC379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110DA89-392B-4A09-89EF-7CD9A898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5CBAE18-CCB4-41C4-9A8B-1716CDEE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03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A68D65-0A85-4D7F-B375-AC04ABD0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F13612-3E5A-4A11-A941-2C50EC69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022ABF8-7599-4E86-B2C9-3F290EAC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83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143" y="269377"/>
            <a:ext cx="8003715" cy="489775"/>
          </a:xfrm>
        </p:spPr>
        <p:txBody>
          <a:bodyPr lIns="72000" tIns="72000" rIns="72000" bIns="72000" anchor="b" anchorCtr="0"/>
          <a:lstStyle>
            <a:lvl1pPr>
              <a:defRPr sz="1905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70143" y="1004039"/>
            <a:ext cx="8003715" cy="3769059"/>
          </a:xfrm>
        </p:spPr>
        <p:txBody>
          <a:bodyPr/>
          <a:lstStyle>
            <a:lvl1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2F04F97-87AC-4484-AE55-2045F111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44C7ADF-C14C-47A1-AC4C-6C84341E4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4601817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28758-19C0-40F3-9CB4-19A985AB3B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37867"/>
            <a:ext cx="6672263" cy="724935"/>
          </a:xfrm>
        </p:spPr>
        <p:txBody>
          <a:bodyPr/>
          <a:lstStyle>
            <a:lvl1pPr marL="0" indent="0">
              <a:buNone/>
              <a:defRPr sz="3600" b="1"/>
            </a:lvl1pPr>
            <a:lvl2pPr marL="179388" indent="0">
              <a:buNone/>
              <a:defRPr/>
            </a:lvl2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825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68004"/>
            <a:ext cx="4057649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8004"/>
            <a:ext cx="4057650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EC8D62-A7E1-4AC6-8E95-8901E1C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0FDD42-BBA8-436F-A5E3-92C02914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D2EA61A-3646-41C2-9B8C-5F1A14B5C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0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72"/>
            <a:ext cx="8229599" cy="486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5147"/>
            <a:ext cx="3953019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1808"/>
            <a:ext cx="3953019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75147"/>
            <a:ext cx="4057648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31808"/>
            <a:ext cx="4057648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21093C-EA18-4263-A89F-54A9D4DB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5116259-1259-4CAE-AEF8-458D6E6A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D6DBB4B-3DCE-4E46-93FF-F76F123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0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137"/>
            <a:ext cx="6671733" cy="1397235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6671733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6B56CC3-295C-4D13-9CCF-EBC6E290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E49B1E-1D3A-42BD-AF04-EF0E7F8B8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62C620-DA85-4A12-AFF8-0C232191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9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333266"/>
            <a:ext cx="822959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Contents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16F1C06-A5B6-406B-9A1C-C3A4F325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CFF8A6F-0F21-40EB-8C4D-154FCB7F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87FAB09-DB35-4A7C-8E72-FEC626F7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1C47-288B-4043-95C6-E2C2892EB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68004"/>
            <a:ext cx="8229600" cy="3464719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625475" indent="0">
              <a:buNone/>
              <a:defRPr/>
            </a:lvl4pPr>
            <a:lvl5pPr marL="89376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2107096"/>
            <a:ext cx="3250095" cy="1936634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Aft>
                <a:spcPts val="40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contact details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4F19C7-E7FD-CE41-B87D-DCA2FF6172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330960"/>
            <a:ext cx="672420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6625D-6B1F-4165-8EDE-3C1C64C98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6988" y="2106613"/>
            <a:ext cx="3344862" cy="193675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contact details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3A8E22-53B9-4546-99F7-3DBCEFE1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3687A4-E551-4BFD-AA23-AA3CF03C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378E33-56CE-41EF-85FF-2CD15F0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231" y="1496517"/>
            <a:ext cx="4445725" cy="2883395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Introduction body text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6E581F-B39F-7B49-BF71-7D27D6C9ED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231" y="768862"/>
            <a:ext cx="4445725" cy="685800"/>
          </a:xfrm>
        </p:spPr>
        <p:txBody>
          <a:bodyPr lIns="0"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D847BEF-AA91-1C45-AF15-B9B397DD9B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5"/>
            <a:ext cx="3746983" cy="409167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C0E7AC-9AA9-4986-88F7-6923B698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462A6FD-AA4E-41AD-B912-0F4778DB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1B1A85-2E54-47EE-B876-41B8D320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62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84" r:id="rId3"/>
    <p:sldLayoutId id="2147483682" r:id="rId4"/>
    <p:sldLayoutId id="2147483683" r:id="rId5"/>
    <p:sldLayoutId id="2147483660" r:id="rId6"/>
    <p:sldLayoutId id="2147483664" r:id="rId7"/>
    <p:sldLayoutId id="2147483678" r:id="rId8"/>
    <p:sldLayoutId id="2147483661" r:id="rId9"/>
    <p:sldLayoutId id="2147483665" r:id="rId10"/>
    <p:sldLayoutId id="2147483685" r:id="rId11"/>
    <p:sldLayoutId id="2147483679" r:id="rId12"/>
    <p:sldLayoutId id="2147483680" r:id="rId13"/>
    <p:sldLayoutId id="2147483668" r:id="rId14"/>
    <p:sldLayoutId id="2147483688" r:id="rId15"/>
    <p:sldLayoutId id="2147483673" r:id="rId16"/>
    <p:sldLayoutId id="2147483669" r:id="rId17"/>
    <p:sldLayoutId id="2147483674" r:id="rId18"/>
    <p:sldLayoutId id="2147483670" r:id="rId19"/>
    <p:sldLayoutId id="2147483675" r:id="rId20"/>
    <p:sldLayoutId id="2147483671" r:id="rId21"/>
    <p:sldLayoutId id="2147483689" r:id="rId22"/>
    <p:sldLayoutId id="2147483676" r:id="rId23"/>
    <p:sldLayoutId id="2147483672" r:id="rId24"/>
    <p:sldLayoutId id="2147483681" r:id="rId25"/>
    <p:sldLayoutId id="2147483677" r:id="rId26"/>
    <p:sldLayoutId id="2147483692" r:id="rId2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2"/>
          </a:solidFill>
          <a:latin typeface="Arial"/>
          <a:ea typeface="+mj-ea"/>
          <a:cs typeface="Arial"/>
        </a:defRPr>
      </a:lvl1pPr>
    </p:titleStyle>
    <p:bodyStyle>
      <a:lvl1pPr marL="179388" indent="-1793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357188" indent="-177800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893763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63638" indent="-269875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hsrcommunity.com/blog/roadmap-to-collaborative-working-using-r-in-the-nhs-part-i-workflows/" TargetMode="External"/><Relationship Id="rId1" Type="http://schemas.openxmlformats.org/officeDocument/2006/relationships/slideLayout" Target="../slideLayouts/slideLayout2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gland.nhs.uk/statistics/statistical-work-areas/bed-availability-and-occupancy/bed-data-overnight/" TargetMode="External"/><Relationship Id="rId1" Type="http://schemas.openxmlformats.org/officeDocument/2006/relationships/slideLayout" Target="../slideLayouts/slideLayout2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415B-89E8-4395-B19A-2ADC23B51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295984"/>
            <a:ext cx="6208610" cy="1596184"/>
          </a:xfrm>
        </p:spPr>
        <p:txBody>
          <a:bodyPr/>
          <a:lstStyle/>
          <a:p>
            <a:r>
              <a:rPr lang="en-GB" sz="2800" b="0" dirty="0">
                <a:solidFill>
                  <a:srgbClr val="CDCDCD"/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Introduction to R and RStudio</a:t>
            </a:r>
            <a:br>
              <a:rPr lang="en-GB" sz="2800" b="0" dirty="0">
                <a:solidFill>
                  <a:srgbClr val="CDCDCD"/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</a:br>
            <a:br>
              <a:rPr lang="en-GB" sz="2800" b="0" dirty="0">
                <a:solidFill>
                  <a:srgbClr val="CDCDCD"/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</a:br>
            <a:r>
              <a:rPr lang="en-GB" sz="2800" b="0" dirty="0">
                <a:solidFill>
                  <a:srgbClr val="CDCDCD"/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Session 5: Data wrangling with </a:t>
            </a:r>
            <a:r>
              <a:rPr lang="en-GB" sz="2800" b="0" dirty="0" err="1">
                <a:solidFill>
                  <a:srgbClr val="CDCDCD"/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dplyr</a:t>
            </a:r>
            <a:br>
              <a:rPr lang="en-GB" sz="1800" b="0" dirty="0">
                <a:solidFill>
                  <a:srgbClr val="CDCDCD"/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</a:br>
            <a:endParaRPr lang="en-GB" dirty="0">
              <a:solidFill>
                <a:srgbClr val="CDCDC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DB00-34AC-4976-A780-974207191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9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949" y="757864"/>
            <a:ext cx="6745404" cy="70646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Start a new 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6290" y="1408605"/>
            <a:ext cx="7740627" cy="3386509"/>
          </a:xfrm>
        </p:spPr>
        <p:txBody>
          <a:bodyPr/>
          <a:lstStyle/>
          <a:p>
            <a:pPr marL="732116"/>
            <a:endParaRPr lang="en-GB" sz="2449" dirty="0"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FF0000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C0D98-D351-401F-93D0-423B8162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175" y="1879536"/>
            <a:ext cx="3556751" cy="2891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7962A1-81DD-470E-82B7-6685F606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87" y="1495826"/>
            <a:ext cx="444344" cy="3064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CDAFC1-6167-4DBA-971F-734ACCE8A07C}"/>
              </a:ext>
            </a:extLst>
          </p:cNvPr>
          <p:cNvCxnSpPr>
            <a:cxnSpLocks/>
          </p:cNvCxnSpPr>
          <p:nvPr/>
        </p:nvCxnSpPr>
        <p:spPr>
          <a:xfrm flipV="1">
            <a:off x="3003547" y="1743368"/>
            <a:ext cx="130546" cy="2723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C6B00F-0662-4D9C-AC80-4DCED0FBDF84}"/>
              </a:ext>
            </a:extLst>
          </p:cNvPr>
          <p:cNvCxnSpPr>
            <a:cxnSpLocks/>
          </p:cNvCxnSpPr>
          <p:nvPr/>
        </p:nvCxnSpPr>
        <p:spPr>
          <a:xfrm flipH="1" flipV="1">
            <a:off x="2800902" y="1756915"/>
            <a:ext cx="130546" cy="2723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0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949" y="757864"/>
            <a:ext cx="6745404" cy="70646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Load the data: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6290" y="1389167"/>
            <a:ext cx="7740627" cy="3386509"/>
          </a:xfrm>
        </p:spPr>
        <p:txBody>
          <a:bodyPr/>
          <a:lstStyle/>
          <a:p>
            <a:pPr marL="732116"/>
            <a:endParaRPr lang="en-GB" sz="2449" dirty="0"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FF0000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71E028-E393-4297-9ACA-D00850EA4679}"/>
              </a:ext>
            </a:extLst>
          </p:cNvPr>
          <p:cNvSpPr/>
          <p:nvPr/>
        </p:nvSpPr>
        <p:spPr>
          <a:xfrm>
            <a:off x="2928413" y="2571750"/>
            <a:ext cx="3637058" cy="657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673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beds_data.csv</a:t>
            </a:r>
          </a:p>
        </p:txBody>
      </p:sp>
    </p:spTree>
    <p:extLst>
      <p:ext uri="{BB962C8B-B14F-4D97-AF65-F5344CB8AC3E}">
        <p14:creationId xmlns:p14="http://schemas.microsoft.com/office/powerpoint/2010/main" val="7076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45992D-9352-48DC-AD36-0CB58C19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49" y="1926583"/>
            <a:ext cx="5889702" cy="292149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550707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Load </a:t>
            </a:r>
            <a:r>
              <a:rPr lang="en-GB" sz="2449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beds_data.csv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Less friendly </a:t>
            </a:r>
            <a:r>
              <a:rPr lang="en-GB" sz="3673" b="0" dirty="0" err="1">
                <a:latin typeface="Raleway Thin" panose="020B0203030101060003" pitchFamily="34" charset="0"/>
                <a:ea typeface="Segoe UI Emoji" panose="020B0502040204020203" pitchFamily="34" charset="0"/>
              </a:rPr>
              <a:t>csvs</a:t>
            </a:r>
            <a:endParaRPr lang="en-GB" sz="3673" b="0" dirty="0"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C4B95-6791-46CA-A2B4-C63716C6D3C5}"/>
              </a:ext>
            </a:extLst>
          </p:cNvPr>
          <p:cNvSpPr/>
          <p:nvPr/>
        </p:nvSpPr>
        <p:spPr>
          <a:xfrm>
            <a:off x="6081911" y="2551772"/>
            <a:ext cx="1467336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Notice that something isn’t quite right here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AEFE78F-D4D8-4E38-AA23-4CDFAD1649BA}"/>
              </a:ext>
            </a:extLst>
          </p:cNvPr>
          <p:cNvCxnSpPr>
            <a:cxnSpLocks/>
          </p:cNvCxnSpPr>
          <p:nvPr/>
        </p:nvCxnSpPr>
        <p:spPr>
          <a:xfrm rot="10800000">
            <a:off x="3062090" y="2673959"/>
            <a:ext cx="3166457" cy="863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2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45992D-9352-48DC-AD36-0CB58C19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49" y="1926583"/>
            <a:ext cx="5889702" cy="292149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550707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Load </a:t>
            </a:r>
            <a:r>
              <a:rPr lang="en-GB" sz="2449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beds_data.csv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Less friendly </a:t>
            </a:r>
            <a:r>
              <a:rPr lang="en-GB" sz="3673" b="0" dirty="0" err="1">
                <a:latin typeface="Raleway Thin" panose="020B0203030101060003" pitchFamily="34" charset="0"/>
                <a:ea typeface="Segoe UI Emoji" panose="020B0502040204020203" pitchFamily="34" charset="0"/>
              </a:rPr>
              <a:t>csvs</a:t>
            </a:r>
            <a:endParaRPr lang="en-GB" sz="3673" b="0" dirty="0"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AEFE78F-D4D8-4E38-AA23-4CDFAD1649BA}"/>
              </a:ext>
            </a:extLst>
          </p:cNvPr>
          <p:cNvCxnSpPr>
            <a:cxnSpLocks/>
          </p:cNvCxnSpPr>
          <p:nvPr/>
        </p:nvCxnSpPr>
        <p:spPr>
          <a:xfrm rot="10800000">
            <a:off x="3062090" y="2673959"/>
            <a:ext cx="3166457" cy="863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4DC0BAF-0599-44AD-88A7-D89110911526}"/>
              </a:ext>
            </a:extLst>
          </p:cNvPr>
          <p:cNvSpPr/>
          <p:nvPr/>
        </p:nvSpPr>
        <p:spPr>
          <a:xfrm>
            <a:off x="6071907" y="2537917"/>
            <a:ext cx="1494817" cy="134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Metadata present above the</a:t>
            </a:r>
          </a:p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data we’d like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A741E5-260A-4FFB-A921-3100FEF14391}"/>
              </a:ext>
            </a:extLst>
          </p:cNvPr>
          <p:cNvSpPr/>
          <p:nvPr/>
        </p:nvSpPr>
        <p:spPr>
          <a:xfrm>
            <a:off x="1509912" y="2430159"/>
            <a:ext cx="2147859" cy="59722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</p:spTree>
    <p:extLst>
      <p:ext uri="{BB962C8B-B14F-4D97-AF65-F5344CB8AC3E}">
        <p14:creationId xmlns:p14="http://schemas.microsoft.com/office/powerpoint/2010/main" val="96892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45992D-9352-48DC-AD36-0CB58C19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49" y="1926583"/>
            <a:ext cx="5889702" cy="292149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550707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Load </a:t>
            </a:r>
            <a:r>
              <a:rPr lang="en-GB" sz="2449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beds_data.csv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Less friendly </a:t>
            </a:r>
            <a:r>
              <a:rPr lang="en-GB" sz="3673" b="0" dirty="0" err="1">
                <a:latin typeface="Raleway Thin" panose="020B0203030101060003" pitchFamily="34" charset="0"/>
                <a:ea typeface="Segoe UI Emoji" panose="020B0502040204020203" pitchFamily="34" charset="0"/>
              </a:rPr>
              <a:t>csvs</a:t>
            </a:r>
            <a:endParaRPr lang="en-GB" sz="3673" b="0" dirty="0"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AEFE78F-D4D8-4E38-AA23-4CDFAD1649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49366" y="2740752"/>
            <a:ext cx="2083545" cy="155719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AC9580-F454-4430-AD3D-F3867CD18557}"/>
              </a:ext>
            </a:extLst>
          </p:cNvPr>
          <p:cNvSpPr/>
          <p:nvPr/>
        </p:nvSpPr>
        <p:spPr>
          <a:xfrm>
            <a:off x="4432911" y="2582708"/>
            <a:ext cx="2951114" cy="10969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In this case, “Skip” 3 rows so the column headers appear at the top of the preview…</a:t>
            </a:r>
          </a:p>
        </p:txBody>
      </p:sp>
    </p:spTree>
    <p:extLst>
      <p:ext uri="{BB962C8B-B14F-4D97-AF65-F5344CB8AC3E}">
        <p14:creationId xmlns:p14="http://schemas.microsoft.com/office/powerpoint/2010/main" val="414116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Less friendly </a:t>
            </a:r>
            <a:r>
              <a:rPr lang="en-GB" sz="3673" b="0" dirty="0" err="1">
                <a:latin typeface="Raleway Thin" panose="020B0203030101060003" pitchFamily="34" charset="0"/>
                <a:ea typeface="Segoe UI Emoji" panose="020B0502040204020203" pitchFamily="34" charset="0"/>
              </a:rPr>
              <a:t>csvs</a:t>
            </a:r>
            <a:endParaRPr lang="en-GB" sz="3673" b="0" dirty="0"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A3EDC-1FEB-449B-B711-AE09111C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60" y="1479402"/>
            <a:ext cx="6573059" cy="32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Less friendly </a:t>
            </a:r>
            <a:r>
              <a:rPr lang="en-GB" sz="3673" b="0" dirty="0" err="1">
                <a:latin typeface="Raleway Thin" panose="020B0203030101060003" pitchFamily="34" charset="0"/>
                <a:ea typeface="Segoe UI Emoji" panose="020B0502040204020203" pitchFamily="34" charset="0"/>
              </a:rPr>
              <a:t>csvs</a:t>
            </a:r>
            <a:endParaRPr lang="en-GB" sz="3673" b="0" dirty="0"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A3EDC-1FEB-449B-B711-AE09111C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60" y="1479402"/>
            <a:ext cx="6573059" cy="3250502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D7FB66-75BA-438E-B7D4-7B7AABED3BA4}"/>
              </a:ext>
            </a:extLst>
          </p:cNvPr>
          <p:cNvCxnSpPr>
            <a:cxnSpLocks/>
          </p:cNvCxnSpPr>
          <p:nvPr/>
        </p:nvCxnSpPr>
        <p:spPr>
          <a:xfrm rot="10800000">
            <a:off x="1855005" y="2369835"/>
            <a:ext cx="3563626" cy="863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0C9C57-9C7C-4304-80AF-5D3ABB52AE7C}"/>
              </a:ext>
            </a:extLst>
          </p:cNvPr>
          <p:cNvSpPr/>
          <p:nvPr/>
        </p:nvSpPr>
        <p:spPr>
          <a:xfrm>
            <a:off x="5418631" y="2211791"/>
            <a:ext cx="2280721" cy="13481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One more thing to fix: </a:t>
            </a:r>
          </a:p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Click on the drop down menu by the column “date”</a:t>
            </a:r>
          </a:p>
        </p:txBody>
      </p:sp>
    </p:spTree>
    <p:extLst>
      <p:ext uri="{BB962C8B-B14F-4D97-AF65-F5344CB8AC3E}">
        <p14:creationId xmlns:p14="http://schemas.microsoft.com/office/powerpoint/2010/main" val="349696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B4754-55BF-419A-8F61-655681B6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59" y="1479403"/>
            <a:ext cx="6562260" cy="325117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Less friendly </a:t>
            </a:r>
            <a:r>
              <a:rPr lang="en-GB" sz="3673" b="0" dirty="0" err="1">
                <a:latin typeface="Raleway Thin" panose="020B0203030101060003" pitchFamily="34" charset="0"/>
                <a:ea typeface="Segoe UI Emoji" panose="020B0502040204020203" pitchFamily="34" charset="0"/>
              </a:rPr>
              <a:t>csvs</a:t>
            </a:r>
            <a:endParaRPr lang="en-GB" sz="3673" b="0" dirty="0"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D7FB66-75BA-438E-B7D4-7B7AABED3B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6426" y="2351993"/>
            <a:ext cx="3243552" cy="1106367"/>
          </a:xfrm>
          <a:prstGeom prst="curvedConnector3">
            <a:avLst>
              <a:gd name="adj1" fmla="val 59788"/>
            </a:avLst>
          </a:prstGeom>
          <a:ln w="19050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0C9C57-9C7C-4304-80AF-5D3ABB52AE7C}"/>
              </a:ext>
            </a:extLst>
          </p:cNvPr>
          <p:cNvSpPr/>
          <p:nvPr/>
        </p:nvSpPr>
        <p:spPr>
          <a:xfrm>
            <a:off x="5463986" y="2023890"/>
            <a:ext cx="2280721" cy="1735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Read in the “date” column as a Date! </a:t>
            </a:r>
          </a:p>
          <a:p>
            <a:pPr algn="ctr"/>
            <a:endParaRPr lang="en-GB" sz="1905" dirty="0">
              <a:solidFill>
                <a:schemeClr val="accent3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algn="ctr"/>
            <a:r>
              <a:rPr lang="en-GB" sz="1632" dirty="0">
                <a:solidFill>
                  <a:schemeClr val="accent3"/>
                </a:solidFill>
                <a:ea typeface="Segoe UI Emoji" panose="020B0502040204020203" pitchFamily="34" charset="0"/>
              </a:rPr>
              <a:t>%d/%m/%Y</a:t>
            </a:r>
          </a:p>
          <a:p>
            <a:pPr algn="ctr"/>
            <a:endParaRPr lang="en-GB" sz="612" dirty="0">
              <a:solidFill>
                <a:schemeClr val="accent3"/>
              </a:solidFill>
              <a:ea typeface="Segoe UI Emoji" panose="020B0502040204020203" pitchFamily="34" charset="0"/>
            </a:endParaRPr>
          </a:p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Then repeat steps 2-6 as before 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6E59F7C-1707-473C-B8EE-72ED4E5AD1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6999" y="2974008"/>
            <a:ext cx="1761947" cy="880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6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Preview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838165-D325-4500-ACFE-78B847C901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27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The data: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r>
              <a:rPr lang="en-GB" sz="952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70A84-F240-4FC7-94B8-E5F6AEB02AD5}"/>
              </a:ext>
            </a:extLst>
          </p:cNvPr>
          <p:cNvSpPr/>
          <p:nvPr/>
        </p:nvSpPr>
        <p:spPr>
          <a:xfrm>
            <a:off x="2322988" y="357761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0A330-F3A7-4EF5-96F3-005CE0DB5FF5}"/>
              </a:ext>
            </a:extLst>
          </p:cNvPr>
          <p:cNvSpPr/>
          <p:nvPr/>
        </p:nvSpPr>
        <p:spPr>
          <a:xfrm>
            <a:off x="4023684" y="3576259"/>
            <a:ext cx="1345975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-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FF7A6-C78F-4023-8F9E-87700A3BF684}"/>
              </a:ext>
            </a:extLst>
          </p:cNvPr>
          <p:cNvSpPr/>
          <p:nvPr/>
        </p:nvSpPr>
        <p:spPr>
          <a:xfrm>
            <a:off x="3173336" y="357761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-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4B4A6-29C9-44E1-9090-24E28F2A1548}"/>
              </a:ext>
            </a:extLst>
          </p:cNvPr>
          <p:cNvSpPr/>
          <p:nvPr/>
        </p:nvSpPr>
        <p:spPr>
          <a:xfrm>
            <a:off x="3173336" y="2693147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92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org_code</a:t>
            </a:r>
            <a:endParaRPr lang="en-GB" sz="1292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7ED36F-D724-44D3-9279-E4FC963BA9E4}"/>
              </a:ext>
            </a:extLst>
          </p:cNvPr>
          <p:cNvSpPr/>
          <p:nvPr/>
        </p:nvSpPr>
        <p:spPr>
          <a:xfrm>
            <a:off x="3173336" y="313542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-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54E84-0743-4BA7-9CED-AD9EF12771E9}"/>
              </a:ext>
            </a:extLst>
          </p:cNvPr>
          <p:cNvSpPr/>
          <p:nvPr/>
        </p:nvSpPr>
        <p:spPr>
          <a:xfrm>
            <a:off x="4023684" y="3576259"/>
            <a:ext cx="1345975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3AF02-35CA-46F4-8FA0-C9B432611E6D}"/>
              </a:ext>
            </a:extLst>
          </p:cNvPr>
          <p:cNvSpPr/>
          <p:nvPr/>
        </p:nvSpPr>
        <p:spPr>
          <a:xfrm>
            <a:off x="2322989" y="2694502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>
                <a:solidFill>
                  <a:schemeClr val="tx1"/>
                </a:solidFill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1234C-05ED-49B4-90ED-61BABBE547BC}"/>
              </a:ext>
            </a:extLst>
          </p:cNvPr>
          <p:cNvSpPr/>
          <p:nvPr/>
        </p:nvSpPr>
        <p:spPr>
          <a:xfrm>
            <a:off x="4023685" y="2693147"/>
            <a:ext cx="1345975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80216-270E-4FFD-8C44-ED27095A376E}"/>
              </a:ext>
            </a:extLst>
          </p:cNvPr>
          <p:cNvSpPr/>
          <p:nvPr/>
        </p:nvSpPr>
        <p:spPr>
          <a:xfrm>
            <a:off x="4023685" y="2693147"/>
            <a:ext cx="1345975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org_name</a:t>
            </a:r>
            <a:endParaRPr lang="en-GB" sz="13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53E4F1-ECB6-49AB-8352-DC3CB2375D4A}"/>
              </a:ext>
            </a:extLst>
          </p:cNvPr>
          <p:cNvSpPr/>
          <p:nvPr/>
        </p:nvSpPr>
        <p:spPr>
          <a:xfrm>
            <a:off x="2322988" y="313542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52" dirty="0">
                <a:solidFill>
                  <a:schemeClr val="tx1"/>
                </a:solidFill>
                <a:latin typeface="Segoe UI Light" panose="020B0502040204020203" pitchFamily="34" charset="0"/>
              </a:rPr>
              <a:t>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659CF-A1D5-47B6-8F65-D4E36169A21F}"/>
              </a:ext>
            </a:extLst>
          </p:cNvPr>
          <p:cNvSpPr/>
          <p:nvPr/>
        </p:nvSpPr>
        <p:spPr>
          <a:xfrm>
            <a:off x="4023684" y="3134068"/>
            <a:ext cx="1345975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0A7203-41A2-4749-AFFA-BFE8CB6D367F}"/>
              </a:ext>
            </a:extLst>
          </p:cNvPr>
          <p:cNvSpPr/>
          <p:nvPr/>
        </p:nvSpPr>
        <p:spPr>
          <a:xfrm>
            <a:off x="4023684" y="3134068"/>
            <a:ext cx="1345975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-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BD54A5-188E-41E1-BCB2-9800E6FEFD86}"/>
              </a:ext>
            </a:extLst>
          </p:cNvPr>
          <p:cNvSpPr/>
          <p:nvPr/>
        </p:nvSpPr>
        <p:spPr>
          <a:xfrm>
            <a:off x="6220006" y="357696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33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0C663-CBDC-4AA6-AF20-9FD8756472D5}"/>
              </a:ext>
            </a:extLst>
          </p:cNvPr>
          <p:cNvSpPr/>
          <p:nvPr/>
        </p:nvSpPr>
        <p:spPr>
          <a:xfrm>
            <a:off x="5369657" y="357696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48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04F2A-05AB-40A5-9BD2-2FEEADA2F8CE}"/>
              </a:ext>
            </a:extLst>
          </p:cNvPr>
          <p:cNvSpPr/>
          <p:nvPr/>
        </p:nvSpPr>
        <p:spPr>
          <a:xfrm>
            <a:off x="5369656" y="2692496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beds_av</a:t>
            </a:r>
            <a:endParaRPr lang="en-GB" sz="13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E5E956-9BBB-446F-9832-07D546F0205B}"/>
              </a:ext>
            </a:extLst>
          </p:cNvPr>
          <p:cNvSpPr/>
          <p:nvPr/>
        </p:nvSpPr>
        <p:spPr>
          <a:xfrm>
            <a:off x="5369657" y="3133419"/>
            <a:ext cx="850349" cy="442277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accent3"/>
                </a:solidFill>
                <a:latin typeface="Segoe UI Light" panose="020B0502040204020203" pitchFamily="34" charset="0"/>
              </a:rPr>
              <a:t>NA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1E4B40-8931-4145-BFDC-5825D03CF15F}"/>
              </a:ext>
            </a:extLst>
          </p:cNvPr>
          <p:cNvSpPr/>
          <p:nvPr/>
        </p:nvSpPr>
        <p:spPr>
          <a:xfrm>
            <a:off x="6220006" y="357696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3BCFC8-4674-4CCC-BC8C-DB7DE62BA766}"/>
              </a:ext>
            </a:extLst>
          </p:cNvPr>
          <p:cNvSpPr/>
          <p:nvPr/>
        </p:nvSpPr>
        <p:spPr>
          <a:xfrm>
            <a:off x="6220006" y="2693852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247444-8F7E-4145-BDF0-82F05FE91B73}"/>
              </a:ext>
            </a:extLst>
          </p:cNvPr>
          <p:cNvSpPr/>
          <p:nvPr/>
        </p:nvSpPr>
        <p:spPr>
          <a:xfrm>
            <a:off x="6220006" y="2693852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occ_av</a:t>
            </a:r>
            <a:endParaRPr lang="en-GB" sz="13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ABC3AF-236A-44FC-9009-7D66E70D060A}"/>
              </a:ext>
            </a:extLst>
          </p:cNvPr>
          <p:cNvSpPr/>
          <p:nvPr/>
        </p:nvSpPr>
        <p:spPr>
          <a:xfrm>
            <a:off x="6220006" y="313477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F8914B-973C-4ED1-AFDD-686C4D95EED9}"/>
              </a:ext>
            </a:extLst>
          </p:cNvPr>
          <p:cNvSpPr/>
          <p:nvPr/>
        </p:nvSpPr>
        <p:spPr>
          <a:xfrm>
            <a:off x="6220006" y="313477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accent3"/>
                </a:solidFill>
                <a:latin typeface="Segoe UI Light" panose="020B0502040204020203" pitchFamily="34" charset="0"/>
              </a:rPr>
              <a:t>NA</a:t>
            </a:r>
            <a:endParaRPr lang="en-GB" sz="1905" dirty="0">
              <a:solidFill>
                <a:schemeClr val="accent3"/>
              </a:solidFill>
              <a:latin typeface="Segoe UI Light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1D0C9F-CE13-442A-8FD6-EA59DABE6A1B}"/>
              </a:ext>
            </a:extLst>
          </p:cNvPr>
          <p:cNvSpPr/>
          <p:nvPr/>
        </p:nvSpPr>
        <p:spPr>
          <a:xfrm>
            <a:off x="1107724" y="1874334"/>
            <a:ext cx="1579965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Observations  quarterly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DB7198-15FC-40A5-9881-8339DA96E2A7}"/>
              </a:ext>
            </a:extLst>
          </p:cNvPr>
          <p:cNvSpPr/>
          <p:nvPr/>
        </p:nvSpPr>
        <p:spPr>
          <a:xfrm>
            <a:off x="5305436" y="1285818"/>
            <a:ext cx="2672527" cy="134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Average number of beds available / occupied at midnight over the 3-month period.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3AFD1743-92F8-4626-A38D-65DA154B125D}"/>
              </a:ext>
            </a:extLst>
          </p:cNvPr>
          <p:cNvSpPr/>
          <p:nvPr/>
        </p:nvSpPr>
        <p:spPr>
          <a:xfrm rot="5400000">
            <a:off x="6089060" y="1620223"/>
            <a:ext cx="261892" cy="1700698"/>
          </a:xfrm>
          <a:prstGeom prst="leftBrace">
            <a:avLst>
              <a:gd name="adj1" fmla="val 58831"/>
              <a:gd name="adj2" fmla="val 50921"/>
            </a:avLst>
          </a:prstGeom>
          <a:ln w="19050" cap="sq">
            <a:solidFill>
              <a:schemeClr val="accent5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24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A240F61-71D8-4984-A402-1241B188FE3C}"/>
              </a:ext>
            </a:extLst>
          </p:cNvPr>
          <p:cNvCxnSpPr>
            <a:cxnSpLocks/>
          </p:cNvCxnSpPr>
          <p:nvPr/>
        </p:nvCxnSpPr>
        <p:spPr>
          <a:xfrm>
            <a:off x="2322987" y="2237176"/>
            <a:ext cx="425177" cy="364344"/>
          </a:xfrm>
          <a:prstGeom prst="curvedConnector3">
            <a:avLst>
              <a:gd name="adj1" fmla="val 101813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179A20C-B3F5-4C7D-9318-25F16AA32E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7433" y="2652509"/>
            <a:ext cx="915148" cy="630780"/>
          </a:xfrm>
          <a:prstGeom prst="curvedConnector3">
            <a:avLst>
              <a:gd name="adj1" fmla="val 100269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C7E3035-2054-46D9-ADAB-E8D7133CB662}"/>
              </a:ext>
            </a:extLst>
          </p:cNvPr>
          <p:cNvSpPr/>
          <p:nvPr/>
        </p:nvSpPr>
        <p:spPr>
          <a:xfrm>
            <a:off x="5510206" y="4137480"/>
            <a:ext cx="2605551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This is real data – </a:t>
            </a:r>
          </a:p>
          <a:p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so there are real issues</a:t>
            </a:r>
          </a:p>
          <a:p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(which we’ll work with)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1083942-911C-4E60-9074-2FD4CB5B91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2348" y="3523578"/>
            <a:ext cx="706285" cy="375687"/>
          </a:xfrm>
          <a:prstGeom prst="curvedConnector3">
            <a:avLst>
              <a:gd name="adj1" fmla="val -1862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6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Wrangling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7254" y="1389167"/>
            <a:ext cx="5552777" cy="3386509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Reshaping or transforming data into a format which is easier to work with</a:t>
            </a:r>
          </a:p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49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(…for later visualisation, modelling, or computing of statistics…)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The tool: </a:t>
            </a:r>
            <a:r>
              <a:rPr lang="en-GB" sz="3673" b="0" dirty="0" err="1">
                <a:latin typeface="Raleway" pitchFamily="50" charset="0"/>
                <a:ea typeface="Segoe UI Emoji" panose="020B0502040204020203" pitchFamily="34" charset="0"/>
              </a:rPr>
              <a:t>dplyr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11291" dirty="0">
                <a:solidFill>
                  <a:srgbClr val="FF0000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			</a:t>
            </a:r>
            <a:r>
              <a:rPr lang="en-GB" sz="11291" b="1" dirty="0">
                <a:solidFill>
                  <a:srgbClr val="FF0000"/>
                </a:solidFill>
                <a:latin typeface="Baskerville Old Face" panose="02020602080505020303" pitchFamily="18" charset="0"/>
                <a:ea typeface="Segoe UI Emoji" panose="020B0502040204020203" pitchFamily="34" charset="0"/>
              </a:rPr>
              <a:t>5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will help us gain a deeper understanding of our</a:t>
            </a: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data sets.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7471" indent="-505355">
              <a:buAutoNum type="alphaLcParenR"/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2956A-5156-47DE-96E4-F5F9BBD4CDC4}"/>
              </a:ext>
            </a:extLst>
          </p:cNvPr>
          <p:cNvSpPr/>
          <p:nvPr/>
        </p:nvSpPr>
        <p:spPr>
          <a:xfrm>
            <a:off x="4854108" y="1708241"/>
            <a:ext cx="1926518" cy="3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5" dirty="0">
                <a:solidFill>
                  <a:srgbClr val="FF0000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arrange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6076A-6C74-4DAF-971E-D542261DBD23}"/>
              </a:ext>
            </a:extLst>
          </p:cNvPr>
          <p:cNvSpPr/>
          <p:nvPr/>
        </p:nvSpPr>
        <p:spPr>
          <a:xfrm>
            <a:off x="4682032" y="2066869"/>
            <a:ext cx="1926518" cy="3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5" dirty="0">
                <a:solidFill>
                  <a:srgbClr val="FF0000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filter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2B4D9-E205-46E3-8FD3-27BB4BB9CB99}"/>
              </a:ext>
            </a:extLst>
          </p:cNvPr>
          <p:cNvSpPr/>
          <p:nvPr/>
        </p:nvSpPr>
        <p:spPr>
          <a:xfrm>
            <a:off x="4819551" y="2431129"/>
            <a:ext cx="1926518" cy="3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5" dirty="0">
                <a:solidFill>
                  <a:srgbClr val="FF0000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mutate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1B38F-4C08-4297-A14F-37A25223F648}"/>
              </a:ext>
            </a:extLst>
          </p:cNvPr>
          <p:cNvSpPr/>
          <p:nvPr/>
        </p:nvSpPr>
        <p:spPr>
          <a:xfrm>
            <a:off x="5046400" y="3145759"/>
            <a:ext cx="1926518" cy="3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5" dirty="0">
                <a:solidFill>
                  <a:srgbClr val="FF0000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summarise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7970F-7580-413B-A684-BA24BD7083F7}"/>
              </a:ext>
            </a:extLst>
          </p:cNvPr>
          <p:cNvSpPr/>
          <p:nvPr/>
        </p:nvSpPr>
        <p:spPr>
          <a:xfrm>
            <a:off x="4925063" y="2767711"/>
            <a:ext cx="1926518" cy="3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5" dirty="0" err="1">
                <a:solidFill>
                  <a:srgbClr val="FF0000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group_by</a:t>
            </a:r>
            <a:r>
              <a:rPr lang="en-GB" sz="1905" dirty="0">
                <a:solidFill>
                  <a:srgbClr val="FF0000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CDBF5D-290B-4FB1-A042-EE2AEF4546B4}"/>
              </a:ext>
            </a:extLst>
          </p:cNvPr>
          <p:cNvSpPr/>
          <p:nvPr/>
        </p:nvSpPr>
        <p:spPr>
          <a:xfrm>
            <a:off x="3305162" y="2372560"/>
            <a:ext cx="1847301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2116"/>
            <a:r>
              <a:rPr lang="en-GB" sz="1632" dirty="0">
                <a:latin typeface="Segoe UI Light" panose="020B0502040204020203" pitchFamily="34" charset="0"/>
                <a:ea typeface="Segoe UI Emoji" panose="020B0502040204020203" pitchFamily="34" charset="0"/>
              </a:rPr>
              <a:t>key verbs: </a:t>
            </a:r>
          </a:p>
        </p:txBody>
      </p:sp>
    </p:spTree>
    <p:extLst>
      <p:ext uri="{BB962C8B-B14F-4D97-AF65-F5344CB8AC3E}">
        <p14:creationId xmlns:p14="http://schemas.microsoft.com/office/powerpoint/2010/main" val="185452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An aside: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124179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Very soon we will want to use a series of these </a:t>
            </a:r>
            <a:r>
              <a:rPr lang="en-GB" sz="2449" dirty="0" err="1">
                <a:latin typeface="Segoe UI Light" panose="020B0502040204020203" pitchFamily="34" charset="0"/>
                <a:ea typeface="Segoe UI Emoji" panose="020B0502040204020203" pitchFamily="34" charset="0"/>
              </a:rPr>
              <a:t>dplyr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commands...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265" b="0" dirty="0">
                <a:latin typeface="Raleway" pitchFamily="50" charset="0"/>
                <a:ea typeface="Segoe UI Emoji" panose="020B0502040204020203" pitchFamily="34" charset="0"/>
              </a:rPr>
              <a:t>Series of commands = Recipe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124179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Imagine a recipe for mashed potato:</a:t>
            </a:r>
          </a:p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673806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ACDE1-C890-4219-8D1F-BCC67B31969E}"/>
              </a:ext>
            </a:extLst>
          </p:cNvPr>
          <p:cNvSpPr/>
          <p:nvPr/>
        </p:nvSpPr>
        <p:spPr>
          <a:xfrm>
            <a:off x="2435552" y="2832132"/>
            <a:ext cx="5058189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potato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peel 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slice into medium sized pieces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boil for 25 minutes 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mash</a:t>
            </a:r>
          </a:p>
          <a:p>
            <a:pPr marL="124179"/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59F7DBC-31CC-4EA6-A2BB-6A3009587D22}"/>
              </a:ext>
            </a:extLst>
          </p:cNvPr>
          <p:cNvCxnSpPr>
            <a:cxnSpLocks/>
          </p:cNvCxnSpPr>
          <p:nvPr/>
        </p:nvCxnSpPr>
        <p:spPr>
          <a:xfrm>
            <a:off x="2745698" y="2690606"/>
            <a:ext cx="337138" cy="225952"/>
          </a:xfrm>
          <a:prstGeom prst="curvedConnector3">
            <a:avLst>
              <a:gd name="adj1" fmla="val 91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66104B0-1BD4-4653-A7FB-A3069144DEC2}"/>
              </a:ext>
            </a:extLst>
          </p:cNvPr>
          <p:cNvSpPr/>
          <p:nvPr/>
        </p:nvSpPr>
        <p:spPr>
          <a:xfrm>
            <a:off x="966474" y="2521008"/>
            <a:ext cx="1926518" cy="3434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Start with a...</a:t>
            </a:r>
          </a:p>
        </p:txBody>
      </p:sp>
    </p:spTree>
    <p:extLst>
      <p:ext uri="{BB962C8B-B14F-4D97-AF65-F5344CB8AC3E}">
        <p14:creationId xmlns:p14="http://schemas.microsoft.com/office/powerpoint/2010/main" val="137373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An aside: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124179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Imagine a recipe for mashed potato:</a:t>
            </a:r>
          </a:p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673806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ACDE1-C890-4219-8D1F-BCC67B31969E}"/>
              </a:ext>
            </a:extLst>
          </p:cNvPr>
          <p:cNvSpPr/>
          <p:nvPr/>
        </p:nvSpPr>
        <p:spPr>
          <a:xfrm>
            <a:off x="2435552" y="2832132"/>
            <a:ext cx="4906141" cy="1767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179"/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potato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dirty="0">
                <a:solidFill>
                  <a:srgbClr val="2C2825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peel 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slice into medium sized pieces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boil for 25 minutes 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mash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228FD1E-3E0F-4E8F-96DC-6DC10BCD95F0}"/>
              </a:ext>
            </a:extLst>
          </p:cNvPr>
          <p:cNvCxnSpPr>
            <a:cxnSpLocks/>
          </p:cNvCxnSpPr>
          <p:nvPr/>
        </p:nvCxnSpPr>
        <p:spPr>
          <a:xfrm>
            <a:off x="2724962" y="2728772"/>
            <a:ext cx="277747" cy="184865"/>
          </a:xfrm>
          <a:prstGeom prst="curvedConnector3">
            <a:avLst>
              <a:gd name="adj1" fmla="val 997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D52E77-44D3-4150-A0D6-DC46DB4226AB}"/>
              </a:ext>
            </a:extLst>
          </p:cNvPr>
          <p:cNvSpPr/>
          <p:nvPr/>
        </p:nvSpPr>
        <p:spPr>
          <a:xfrm>
            <a:off x="1083534" y="2414727"/>
            <a:ext cx="2619373" cy="3434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Start with an R object </a:t>
            </a:r>
          </a:p>
        </p:txBody>
      </p:sp>
    </p:spTree>
    <p:extLst>
      <p:ext uri="{BB962C8B-B14F-4D97-AF65-F5344CB8AC3E}">
        <p14:creationId xmlns:p14="http://schemas.microsoft.com/office/powerpoint/2010/main" val="269375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An aside: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124179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Imagine a recipe for mashed potato:</a:t>
            </a:r>
          </a:p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673806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ACDE1-C890-4219-8D1F-BCC67B31969E}"/>
              </a:ext>
            </a:extLst>
          </p:cNvPr>
          <p:cNvSpPr/>
          <p:nvPr/>
        </p:nvSpPr>
        <p:spPr>
          <a:xfrm>
            <a:off x="2435552" y="2832132"/>
            <a:ext cx="4906141" cy="1767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179"/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potato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peel() 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slice into medium sized pieces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boil for 25 minutes 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mash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2487E69-A1A6-4031-9F47-293D0AE415AC}"/>
              </a:ext>
            </a:extLst>
          </p:cNvPr>
          <p:cNvCxnSpPr>
            <a:cxnSpLocks/>
          </p:cNvCxnSpPr>
          <p:nvPr/>
        </p:nvCxnSpPr>
        <p:spPr>
          <a:xfrm>
            <a:off x="2724962" y="2728772"/>
            <a:ext cx="277747" cy="184865"/>
          </a:xfrm>
          <a:prstGeom prst="curvedConnector3">
            <a:avLst>
              <a:gd name="adj1" fmla="val 997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26F4327-563C-4331-B713-2F32E5736FA9}"/>
              </a:ext>
            </a:extLst>
          </p:cNvPr>
          <p:cNvSpPr/>
          <p:nvPr/>
        </p:nvSpPr>
        <p:spPr>
          <a:xfrm>
            <a:off x="1083534" y="2414727"/>
            <a:ext cx="2619373" cy="3434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Start with an R object </a:t>
            </a:r>
          </a:p>
        </p:txBody>
      </p:sp>
    </p:spTree>
    <p:extLst>
      <p:ext uri="{BB962C8B-B14F-4D97-AF65-F5344CB8AC3E}">
        <p14:creationId xmlns:p14="http://schemas.microsoft.com/office/powerpoint/2010/main" val="193038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An aside: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124179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Imagine a recipe for mashed potato:</a:t>
            </a:r>
          </a:p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673806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ACDE1-C890-4219-8D1F-BCC67B31969E}"/>
              </a:ext>
            </a:extLst>
          </p:cNvPr>
          <p:cNvSpPr/>
          <p:nvPr/>
        </p:nvSpPr>
        <p:spPr>
          <a:xfrm>
            <a:off x="2435552" y="2832132"/>
            <a:ext cx="4906141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179"/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potato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peel() 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slice(size = “medium”)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boil for 25 minutes 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mash</a:t>
            </a:r>
          </a:p>
          <a:p>
            <a:pPr marL="124179"/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An aside: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124179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Imagine a recipe for mashed potato:</a:t>
            </a:r>
          </a:p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673806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ACDE1-C890-4219-8D1F-BCC67B31969E}"/>
              </a:ext>
            </a:extLst>
          </p:cNvPr>
          <p:cNvSpPr/>
          <p:nvPr/>
        </p:nvSpPr>
        <p:spPr>
          <a:xfrm>
            <a:off x="2435552" y="2832132"/>
            <a:ext cx="4906141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179"/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potato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peel() 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slice(size = “medium”)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then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boil(t = 25)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then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mash</a:t>
            </a:r>
          </a:p>
          <a:p>
            <a:pPr marL="124179"/>
            <a:endParaRPr lang="en-GB" sz="2177" b="1" dirty="0">
              <a:latin typeface="Consolas" panose="020B0609020204030204" pitchFamily="49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9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An aside: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673806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ACDE1-C890-4219-8D1F-BCC67B31969E}"/>
              </a:ext>
            </a:extLst>
          </p:cNvPr>
          <p:cNvSpPr/>
          <p:nvPr/>
        </p:nvSpPr>
        <p:spPr>
          <a:xfrm>
            <a:off x="2435552" y="2832132"/>
            <a:ext cx="4906141" cy="143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179"/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potato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GB" sz="2177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%&gt;%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peel() </a:t>
            </a:r>
            <a:r>
              <a:rPr lang="en-GB" sz="2177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%&gt;%</a:t>
            </a:r>
            <a:r>
              <a:rPr lang="en-GB" sz="2177" dirty="0">
                <a:solidFill>
                  <a:schemeClr val="accent2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slice(size = “medium”)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GB" sz="2177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%&gt;%</a:t>
            </a:r>
            <a:endParaRPr lang="en-GB" sz="2177" dirty="0">
              <a:solidFill>
                <a:schemeClr val="accent2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boil(t = 25)</a:t>
            </a:r>
          </a:p>
        </p:txBody>
      </p:sp>
    </p:spTree>
    <p:extLst>
      <p:ext uri="{BB962C8B-B14F-4D97-AF65-F5344CB8AC3E}">
        <p14:creationId xmlns:p14="http://schemas.microsoft.com/office/powerpoint/2010/main" val="1254503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An aside: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124179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Imagine a recipe for mashed potato:</a:t>
            </a:r>
          </a:p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673806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ACDE1-C890-4219-8D1F-BCC67B31969E}"/>
              </a:ext>
            </a:extLst>
          </p:cNvPr>
          <p:cNvSpPr/>
          <p:nvPr/>
        </p:nvSpPr>
        <p:spPr>
          <a:xfrm>
            <a:off x="2435552" y="2832132"/>
            <a:ext cx="4906141" cy="143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179"/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potato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GB" sz="2177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%&gt;%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peel() </a:t>
            </a:r>
            <a:r>
              <a:rPr lang="en-GB" sz="2177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%&gt;%</a:t>
            </a:r>
            <a:r>
              <a:rPr lang="en-GB" sz="2177" dirty="0">
                <a:solidFill>
                  <a:schemeClr val="accent2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slice(size = “medium”)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GB" sz="2177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%&gt;%</a:t>
            </a:r>
            <a:endParaRPr lang="en-GB" sz="2177" dirty="0">
              <a:solidFill>
                <a:schemeClr val="accent2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boil(t = 25)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08917-7FAC-4373-838F-AE1F42280BD8}"/>
              </a:ext>
            </a:extLst>
          </p:cNvPr>
          <p:cNvSpPr/>
          <p:nvPr/>
        </p:nvSpPr>
        <p:spPr>
          <a:xfrm>
            <a:off x="934942" y="2429312"/>
            <a:ext cx="2619373" cy="3434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Input object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DD5A31E-5C47-4F6B-82A1-CF7DD5DFD81D}"/>
              </a:ext>
            </a:extLst>
          </p:cNvPr>
          <p:cNvCxnSpPr>
            <a:cxnSpLocks/>
          </p:cNvCxnSpPr>
          <p:nvPr/>
        </p:nvCxnSpPr>
        <p:spPr>
          <a:xfrm>
            <a:off x="2724962" y="2728772"/>
            <a:ext cx="277747" cy="184865"/>
          </a:xfrm>
          <a:prstGeom prst="curvedConnector3">
            <a:avLst>
              <a:gd name="adj1" fmla="val 997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81ABAB-D883-4B87-B712-ED0BCD9AA44D}"/>
              </a:ext>
            </a:extLst>
          </p:cNvPr>
          <p:cNvSpPr/>
          <p:nvPr/>
        </p:nvSpPr>
        <p:spPr>
          <a:xfrm>
            <a:off x="4657547" y="4323639"/>
            <a:ext cx="3292338" cy="3434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Output = hot chopped potato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7268A2A-41D0-4518-845A-0A28C096123D}"/>
              </a:ext>
            </a:extLst>
          </p:cNvPr>
          <p:cNvCxnSpPr>
            <a:cxnSpLocks/>
          </p:cNvCxnSpPr>
          <p:nvPr/>
        </p:nvCxnSpPr>
        <p:spPr>
          <a:xfrm>
            <a:off x="4819078" y="4029273"/>
            <a:ext cx="297185" cy="205591"/>
          </a:xfrm>
          <a:prstGeom prst="curvedConnector3">
            <a:avLst>
              <a:gd name="adj1" fmla="val 89535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7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An aside: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124179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Imagine a recipe for mashed potato:</a:t>
            </a:r>
          </a:p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673806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ACDE1-C890-4219-8D1F-BCC67B31969E}"/>
              </a:ext>
            </a:extLst>
          </p:cNvPr>
          <p:cNvSpPr/>
          <p:nvPr/>
        </p:nvSpPr>
        <p:spPr>
          <a:xfrm>
            <a:off x="2435552" y="2832132"/>
            <a:ext cx="4906141" cy="143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179"/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potato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GB" sz="2177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%&gt;%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peel() </a:t>
            </a:r>
            <a:r>
              <a:rPr lang="en-GB" sz="2177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%&gt;%</a:t>
            </a:r>
            <a:r>
              <a:rPr lang="en-GB" sz="2177" dirty="0">
                <a:solidFill>
                  <a:schemeClr val="accent2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	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slice(size = “medium”)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GB" sz="2177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%&gt;%</a:t>
            </a:r>
            <a:endParaRPr lang="en-GB" sz="2177" dirty="0">
              <a:solidFill>
                <a:schemeClr val="accent2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4179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</a:t>
            </a:r>
            <a:r>
              <a:rPr lang="en-GB" sz="2177" b="1" dirty="0">
                <a:latin typeface="Consolas" panose="020B0609020204030204" pitchFamily="49" charset="0"/>
                <a:ea typeface="Segoe UI Emoji" panose="020B0502040204020203" pitchFamily="34" charset="0"/>
              </a:rPr>
              <a:t>boil(t = 25)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03B58D6-3411-4F81-A43B-C081791475FA}"/>
              </a:ext>
            </a:extLst>
          </p:cNvPr>
          <p:cNvCxnSpPr>
            <a:cxnSpLocks/>
          </p:cNvCxnSpPr>
          <p:nvPr/>
        </p:nvCxnSpPr>
        <p:spPr>
          <a:xfrm flipV="1">
            <a:off x="5325074" y="3069322"/>
            <a:ext cx="599111" cy="517023"/>
          </a:xfrm>
          <a:prstGeom prst="curvedConnector3">
            <a:avLst>
              <a:gd name="adj1" fmla="val 241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81D11-163B-40F0-9288-C16DFB23C8BE}"/>
              </a:ext>
            </a:extLst>
          </p:cNvPr>
          <p:cNvSpPr/>
          <p:nvPr/>
        </p:nvSpPr>
        <p:spPr>
          <a:xfrm>
            <a:off x="5707521" y="2832132"/>
            <a:ext cx="2444429" cy="185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What is the output after this step?</a:t>
            </a:r>
          </a:p>
          <a:p>
            <a:pPr algn="ctr"/>
            <a:endParaRPr lang="en-GB" sz="1632" dirty="0">
              <a:solidFill>
                <a:schemeClr val="tx1">
                  <a:lumMod val="25000"/>
                  <a:lumOff val="75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algn="ctr"/>
            <a:endParaRPr lang="en-GB" sz="1632" dirty="0">
              <a:solidFill>
                <a:schemeClr val="tx1">
                  <a:lumMod val="25000"/>
                  <a:lumOff val="75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algn="ctr"/>
            <a:endParaRPr lang="en-GB" sz="1632" dirty="0">
              <a:solidFill>
                <a:schemeClr val="tx1">
                  <a:lumMod val="25000"/>
                  <a:lumOff val="75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Each step builds on the previous one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968EAE4-43FF-46D4-A5DB-1116F8AD2C8D}"/>
              </a:ext>
            </a:extLst>
          </p:cNvPr>
          <p:cNvCxnSpPr>
            <a:cxnSpLocks/>
          </p:cNvCxnSpPr>
          <p:nvPr/>
        </p:nvCxnSpPr>
        <p:spPr>
          <a:xfrm>
            <a:off x="4494682" y="4212815"/>
            <a:ext cx="1345105" cy="197528"/>
          </a:xfrm>
          <a:prstGeom prst="curvedConnector3">
            <a:avLst>
              <a:gd name="adj1" fmla="val 8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9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A note on “tidy”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16363" y="1389167"/>
            <a:ext cx="6913434" cy="3386509"/>
          </a:xfrm>
        </p:spPr>
        <p:txBody>
          <a:bodyPr/>
          <a:lstStyle/>
          <a:p>
            <a:pPr marL="505355" indent="-505355" algn="ctr"/>
            <a:r>
              <a:rPr lang="en-GB" sz="2449" dirty="0" err="1">
                <a:latin typeface="Segoe UI Light" panose="020B0502040204020203" pitchFamily="34" charset="0"/>
                <a:ea typeface="Segoe UI Emoji" panose="020B0502040204020203" pitchFamily="34" charset="0"/>
              </a:rPr>
              <a:t>Tidyverse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functions work best with tidy data:</a:t>
            </a:r>
          </a:p>
          <a:p>
            <a:pPr marL="505355" indent="-505355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505355" indent="-505355" algn="ctr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Each variable forms a column.</a:t>
            </a:r>
          </a:p>
          <a:p>
            <a:pPr marL="505355" indent="-505355" algn="ctr">
              <a:buAutoNum type="arabicPeriod"/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Each observation forms a row.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3EA51-7428-4B3B-BC69-D43340397DE8}"/>
              </a:ext>
            </a:extLst>
          </p:cNvPr>
          <p:cNvSpPr/>
          <p:nvPr/>
        </p:nvSpPr>
        <p:spPr>
          <a:xfrm>
            <a:off x="1913320" y="4284713"/>
            <a:ext cx="5841744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(Broadly, this means </a:t>
            </a:r>
            <a:r>
              <a:rPr lang="en-GB" sz="1632" u="sng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long</a:t>
            </a:r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 rather than wide tables)</a:t>
            </a:r>
          </a:p>
        </p:txBody>
      </p:sp>
    </p:spTree>
    <p:extLst>
      <p:ext uri="{BB962C8B-B14F-4D97-AF65-F5344CB8AC3E}">
        <p14:creationId xmlns:p14="http://schemas.microsoft.com/office/powerpoint/2010/main" val="1544284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solidFill>
                <a:srgbClr val="0070C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833530">
              <a:tabLst>
                <a:tab pos="1405922" algn="l"/>
              </a:tabLst>
            </a:pPr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data_frame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then</a:t>
            </a:r>
          </a:p>
          <a:p>
            <a:pPr marL="1833530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do_this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rules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then</a:t>
            </a:r>
          </a:p>
          <a:p>
            <a:pPr marL="1833530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do_this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rules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endParaRPr lang="en-GB" sz="2449" dirty="0">
              <a:solidFill>
                <a:schemeClr val="tx1">
                  <a:lumMod val="25000"/>
                  <a:lumOff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490237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 err="1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Tidyverse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2D203-1D3E-44AF-904E-9FAC97AF6F4A}"/>
              </a:ext>
            </a:extLst>
          </p:cNvPr>
          <p:cNvSpPr/>
          <p:nvPr/>
        </p:nvSpPr>
        <p:spPr>
          <a:xfrm>
            <a:off x="2121523" y="1661109"/>
            <a:ext cx="1926518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Input</a:t>
            </a:r>
            <a:endParaRPr lang="en-GB" sz="1360" dirty="0">
              <a:solidFill>
                <a:schemeClr val="tx1">
                  <a:lumMod val="25000"/>
                  <a:lumOff val="75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E34C158-EACE-40FF-B278-C198D7DFA750}"/>
              </a:ext>
            </a:extLst>
          </p:cNvPr>
          <p:cNvCxnSpPr>
            <a:cxnSpLocks/>
          </p:cNvCxnSpPr>
          <p:nvPr/>
        </p:nvCxnSpPr>
        <p:spPr>
          <a:xfrm>
            <a:off x="3423433" y="1797195"/>
            <a:ext cx="463055" cy="165988"/>
          </a:xfrm>
          <a:prstGeom prst="curvedConnector3">
            <a:avLst>
              <a:gd name="adj1" fmla="val 10074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5F0B8-053C-43E9-B674-59D1D4B39964}"/>
              </a:ext>
            </a:extLst>
          </p:cNvPr>
          <p:cNvSpPr/>
          <p:nvPr/>
        </p:nvSpPr>
        <p:spPr>
          <a:xfrm>
            <a:off x="1053950" y="2601430"/>
            <a:ext cx="1926518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dplyr</a:t>
            </a:r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verb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478A0AD-FA17-4ADC-98D1-1533F300058C}"/>
              </a:ext>
            </a:extLst>
          </p:cNvPr>
          <p:cNvCxnSpPr>
            <a:cxnSpLocks/>
          </p:cNvCxnSpPr>
          <p:nvPr/>
        </p:nvCxnSpPr>
        <p:spPr>
          <a:xfrm flipV="1">
            <a:off x="2690407" y="2758452"/>
            <a:ext cx="531735" cy="108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EBA0508-04C3-46B4-89DF-C2438AEBECA6}"/>
              </a:ext>
            </a:extLst>
          </p:cNvPr>
          <p:cNvCxnSpPr>
            <a:cxnSpLocks/>
          </p:cNvCxnSpPr>
          <p:nvPr/>
        </p:nvCxnSpPr>
        <p:spPr>
          <a:xfrm>
            <a:off x="5809551" y="3294151"/>
            <a:ext cx="476877" cy="251152"/>
          </a:xfrm>
          <a:prstGeom prst="curvedConnector3">
            <a:avLst>
              <a:gd name="adj1" fmla="val 949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E8711A-21A7-47D2-8DB1-ABC83C8181F2}"/>
              </a:ext>
            </a:extLst>
          </p:cNvPr>
          <p:cNvSpPr/>
          <p:nvPr/>
        </p:nvSpPr>
        <p:spPr>
          <a:xfrm>
            <a:off x="4656177" y="3624408"/>
            <a:ext cx="3380099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Output 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(new data frame)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35342BF-A8CD-4121-91C2-3733E3CB9191}"/>
              </a:ext>
            </a:extLst>
          </p:cNvPr>
          <p:cNvCxnSpPr>
            <a:cxnSpLocks/>
          </p:cNvCxnSpPr>
          <p:nvPr/>
        </p:nvCxnSpPr>
        <p:spPr>
          <a:xfrm>
            <a:off x="2762110" y="2836962"/>
            <a:ext cx="460032" cy="457188"/>
          </a:xfrm>
          <a:prstGeom prst="curvedConnector3">
            <a:avLst>
              <a:gd name="adj1" fmla="val 21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55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solidFill>
                <a:srgbClr val="0070C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833530">
              <a:tabLst>
                <a:tab pos="1405922" algn="l"/>
              </a:tabLst>
            </a:pPr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data_frame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%&gt;%</a:t>
            </a:r>
          </a:p>
          <a:p>
            <a:pPr marL="1833530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do_this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rules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%&gt;%</a:t>
            </a:r>
          </a:p>
          <a:p>
            <a:pPr marL="1833530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do_this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rules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endParaRPr lang="en-GB" sz="2449" dirty="0">
              <a:solidFill>
                <a:schemeClr val="tx1">
                  <a:lumMod val="25000"/>
                  <a:lumOff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490237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 err="1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Tidyverse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123099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Combine simple pieces to s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olve complex puzzles</a:t>
            </a:r>
          </a:p>
          <a:p>
            <a:pPr marL="1833530">
              <a:tabLst>
                <a:tab pos="1405922" algn="l"/>
              </a:tabLst>
            </a:pPr>
            <a:endParaRPr lang="en-GB" sz="2449" dirty="0">
              <a:solidFill>
                <a:srgbClr val="0070C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833530">
              <a:tabLst>
                <a:tab pos="1405922" algn="l"/>
              </a:tabLst>
            </a:pPr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data_frame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%&gt;%</a:t>
            </a:r>
          </a:p>
          <a:p>
            <a:pPr marL="1833530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do_this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rules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%&gt;%</a:t>
            </a:r>
          </a:p>
          <a:p>
            <a:pPr marL="1833530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do_this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rules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endParaRPr lang="en-GB" sz="2449" dirty="0">
              <a:solidFill>
                <a:schemeClr val="tx1">
                  <a:lumMod val="25000"/>
                  <a:lumOff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490237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The </a:t>
            </a:r>
            <a:r>
              <a:rPr lang="en-GB" sz="3673" b="0" dirty="0" err="1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tidyverse</a:t>
            </a:r>
            <a:endParaRPr lang="en-GB" sz="3673" b="0" dirty="0">
              <a:solidFill>
                <a:schemeClr val="tx1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F51DC0-BABB-4795-95A4-BC578118F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89118" y="2397349"/>
            <a:ext cx="1477288" cy="375800"/>
          </a:xfrm>
          <a:prstGeom prst="curvedConnector3">
            <a:avLst>
              <a:gd name="adj1" fmla="val 9956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F7A3C63-07A0-4EA6-9ED9-FA3FC10407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6559" y="2566459"/>
            <a:ext cx="1924358" cy="505388"/>
          </a:xfrm>
          <a:prstGeom prst="curvedConnector3">
            <a:avLst>
              <a:gd name="adj1" fmla="val 9949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2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64552"/>
            <a:ext cx="6367012" cy="225857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Using </a:t>
            </a:r>
            <a:r>
              <a:rPr lang="en-GB" sz="3673" b="0" dirty="0" err="1">
                <a:latin typeface="Raleway" pitchFamily="50" charset="0"/>
                <a:ea typeface="Segoe UI Emoji" panose="020B0502040204020203" pitchFamily="34" charset="0"/>
              </a:rPr>
              <a:t>dplyr</a:t>
            </a:r>
            <a:endParaRPr lang="en-GB" sz="3673" b="0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7471" indent="-505355">
              <a:buAutoNum type="alphaLcParenR"/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7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64552"/>
            <a:ext cx="6367012" cy="225857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Q1. Which organisation provided the highest number of Mental Health (MH) beds?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7471" indent="-505355">
              <a:buAutoNum type="alphaLcParenR"/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7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1.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arrange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54183"/>
            <a:ext cx="6952742" cy="3621493"/>
          </a:xfrm>
        </p:spPr>
        <p:txBody>
          <a:bodyPr/>
          <a:lstStyle/>
          <a:p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Reorder rows based on selected variable</a:t>
            </a:r>
          </a:p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  <a:endParaRPr lang="en-GB" sz="2449" b="1" dirty="0">
              <a:solidFill>
                <a:schemeClr val="accent2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arrange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2D203-1D3E-44AF-904E-9FAC97AF6F4A}"/>
              </a:ext>
            </a:extLst>
          </p:cNvPr>
          <p:cNvSpPr/>
          <p:nvPr/>
        </p:nvSpPr>
        <p:spPr>
          <a:xfrm>
            <a:off x="3865756" y="1967470"/>
            <a:ext cx="1591752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“then”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1D670-223E-4C25-A585-0F75285C4929}"/>
              </a:ext>
            </a:extLst>
          </p:cNvPr>
          <p:cNvSpPr/>
          <p:nvPr/>
        </p:nvSpPr>
        <p:spPr>
          <a:xfrm>
            <a:off x="1050706" y="1896567"/>
            <a:ext cx="2002542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Input data frame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865D853-522D-4AC5-928A-2FD4E05CFFE7}"/>
              </a:ext>
            </a:extLst>
          </p:cNvPr>
          <p:cNvCxnSpPr>
            <a:cxnSpLocks/>
          </p:cNvCxnSpPr>
          <p:nvPr/>
        </p:nvCxnSpPr>
        <p:spPr>
          <a:xfrm>
            <a:off x="2102948" y="2194038"/>
            <a:ext cx="463055" cy="165988"/>
          </a:xfrm>
          <a:prstGeom prst="curvedConnector3">
            <a:avLst>
              <a:gd name="adj1" fmla="val 10074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171B90-8B40-4866-9E4E-292B044BAA18}"/>
              </a:ext>
            </a:extLst>
          </p:cNvPr>
          <p:cNvSpPr/>
          <p:nvPr/>
        </p:nvSpPr>
        <p:spPr>
          <a:xfrm>
            <a:off x="734513" y="3479115"/>
            <a:ext cx="2355017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dplyr verb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8596DF3-1485-44A2-B99B-3FDAB7A09C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4600" y="3083752"/>
            <a:ext cx="429959" cy="349882"/>
          </a:xfrm>
          <a:prstGeom prst="curvedConnector3">
            <a:avLst>
              <a:gd name="adj1" fmla="val 1046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661DC8-A6CF-4B7B-BF20-5A2B3A1C0C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0270" y="2140557"/>
            <a:ext cx="416404" cy="219469"/>
          </a:xfrm>
          <a:prstGeom prst="curvedConnector3">
            <a:avLst>
              <a:gd name="adj1" fmla="val 964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0D7BF-FD55-4EFF-BADF-AB040C74E2EF}"/>
              </a:ext>
            </a:extLst>
          </p:cNvPr>
          <p:cNvSpPr/>
          <p:nvPr/>
        </p:nvSpPr>
        <p:spPr>
          <a:xfrm>
            <a:off x="4165962" y="3457839"/>
            <a:ext cx="3521293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variable to arrange by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1A2EA13-BA4A-4CCE-A267-8581E21A350A}"/>
              </a:ext>
            </a:extLst>
          </p:cNvPr>
          <p:cNvCxnSpPr>
            <a:cxnSpLocks/>
          </p:cNvCxnSpPr>
          <p:nvPr/>
        </p:nvCxnSpPr>
        <p:spPr>
          <a:xfrm rot="10800000">
            <a:off x="4106354" y="3212042"/>
            <a:ext cx="582271" cy="402820"/>
          </a:xfrm>
          <a:prstGeom prst="curvedConnector3">
            <a:avLst>
              <a:gd name="adj1" fmla="val 951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09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1.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arrange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54183"/>
            <a:ext cx="6952742" cy="3621493"/>
          </a:xfrm>
        </p:spPr>
        <p:txBody>
          <a:bodyPr/>
          <a:lstStyle/>
          <a:p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Reorder rows based on selected variable</a:t>
            </a:r>
          </a:p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  <a:endParaRPr lang="en-GB" sz="2449" b="1" dirty="0">
              <a:solidFill>
                <a:schemeClr val="accent2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arrange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2D203-1D3E-44AF-904E-9FAC97AF6F4A}"/>
              </a:ext>
            </a:extLst>
          </p:cNvPr>
          <p:cNvSpPr/>
          <p:nvPr/>
        </p:nvSpPr>
        <p:spPr>
          <a:xfrm>
            <a:off x="3865756" y="1967470"/>
            <a:ext cx="3840075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“then”  = Ctrl + Shift + 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1D670-223E-4C25-A585-0F75285C4929}"/>
              </a:ext>
            </a:extLst>
          </p:cNvPr>
          <p:cNvSpPr/>
          <p:nvPr/>
        </p:nvSpPr>
        <p:spPr>
          <a:xfrm>
            <a:off x="1050706" y="1896567"/>
            <a:ext cx="2002542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Input data frame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865D853-522D-4AC5-928A-2FD4E05CFFE7}"/>
              </a:ext>
            </a:extLst>
          </p:cNvPr>
          <p:cNvCxnSpPr>
            <a:cxnSpLocks/>
          </p:cNvCxnSpPr>
          <p:nvPr/>
        </p:nvCxnSpPr>
        <p:spPr>
          <a:xfrm>
            <a:off x="2102948" y="2194038"/>
            <a:ext cx="463055" cy="165988"/>
          </a:xfrm>
          <a:prstGeom prst="curvedConnector3">
            <a:avLst>
              <a:gd name="adj1" fmla="val 10074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171B90-8B40-4866-9E4E-292B044BAA18}"/>
              </a:ext>
            </a:extLst>
          </p:cNvPr>
          <p:cNvSpPr/>
          <p:nvPr/>
        </p:nvSpPr>
        <p:spPr>
          <a:xfrm>
            <a:off x="734513" y="3479115"/>
            <a:ext cx="2355017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dplyr verb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8596DF3-1485-44A2-B99B-3FDAB7A09C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4600" y="3083752"/>
            <a:ext cx="429959" cy="349882"/>
          </a:xfrm>
          <a:prstGeom prst="curvedConnector3">
            <a:avLst>
              <a:gd name="adj1" fmla="val 1046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661DC8-A6CF-4B7B-BF20-5A2B3A1C0C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0270" y="2140557"/>
            <a:ext cx="416404" cy="219469"/>
          </a:xfrm>
          <a:prstGeom prst="curvedConnector3">
            <a:avLst>
              <a:gd name="adj1" fmla="val 964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0D7BF-FD55-4EFF-BADF-AB040C74E2EF}"/>
              </a:ext>
            </a:extLst>
          </p:cNvPr>
          <p:cNvSpPr/>
          <p:nvPr/>
        </p:nvSpPr>
        <p:spPr>
          <a:xfrm>
            <a:off x="4165962" y="3457839"/>
            <a:ext cx="3521293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variable to arrange by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1A2EA13-BA4A-4CCE-A267-8581E21A350A}"/>
              </a:ext>
            </a:extLst>
          </p:cNvPr>
          <p:cNvCxnSpPr>
            <a:cxnSpLocks/>
          </p:cNvCxnSpPr>
          <p:nvPr/>
        </p:nvCxnSpPr>
        <p:spPr>
          <a:xfrm rot="10800000">
            <a:off x="4106354" y="3212042"/>
            <a:ext cx="582271" cy="402820"/>
          </a:xfrm>
          <a:prstGeom prst="curvedConnector3">
            <a:avLst>
              <a:gd name="adj1" fmla="val 951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36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1.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arrange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54183"/>
            <a:ext cx="6952742" cy="3621493"/>
          </a:xfrm>
        </p:spPr>
        <p:txBody>
          <a:bodyPr/>
          <a:lstStyle/>
          <a:p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Reorder rows based on selected variable</a:t>
            </a:r>
          </a:p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  <a:endParaRPr lang="en-GB" sz="2449" b="1" dirty="0">
              <a:solidFill>
                <a:schemeClr val="accent2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arrange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0D7BF-FD55-4EFF-BADF-AB040C74E2EF}"/>
              </a:ext>
            </a:extLst>
          </p:cNvPr>
          <p:cNvSpPr/>
          <p:nvPr/>
        </p:nvSpPr>
        <p:spPr>
          <a:xfrm>
            <a:off x="4584095" y="3457839"/>
            <a:ext cx="3521293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defaults to ascending order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1A2EA13-BA4A-4CCE-A267-8581E21A350A}"/>
              </a:ext>
            </a:extLst>
          </p:cNvPr>
          <p:cNvCxnSpPr>
            <a:cxnSpLocks/>
          </p:cNvCxnSpPr>
          <p:nvPr/>
        </p:nvCxnSpPr>
        <p:spPr>
          <a:xfrm>
            <a:off x="4311364" y="3278895"/>
            <a:ext cx="429238" cy="335965"/>
          </a:xfrm>
          <a:prstGeom prst="curvedConnector3">
            <a:avLst>
              <a:gd name="adj1" fmla="val -297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00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1.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arrange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62390"/>
            <a:ext cx="6952742" cy="3386509"/>
          </a:xfrm>
        </p:spPr>
        <p:txBody>
          <a:bodyPr/>
          <a:lstStyle/>
          <a:p>
            <a:pPr marL="369298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As we’d like descending order:</a:t>
            </a:r>
          </a:p>
          <a:p>
            <a:pPr marL="732116"/>
            <a:endParaRPr lang="en-GB" sz="2449" dirty="0">
              <a:solidFill>
                <a:schemeClr val="tx1">
                  <a:lumMod val="25000"/>
                  <a:lumOff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732116"/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arrange(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desc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86884-94B1-46C6-B820-705E2D1AD4DE}"/>
              </a:ext>
            </a:extLst>
          </p:cNvPr>
          <p:cNvSpPr/>
          <p:nvPr/>
        </p:nvSpPr>
        <p:spPr>
          <a:xfrm>
            <a:off x="4110672" y="3540775"/>
            <a:ext cx="3410715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for text and numeric</a:t>
            </a:r>
          </a:p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variables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8754CE7-0C2D-4C9D-A471-BF656771CCD0}"/>
              </a:ext>
            </a:extLst>
          </p:cNvPr>
          <p:cNvCxnSpPr>
            <a:cxnSpLocks/>
          </p:cNvCxnSpPr>
          <p:nvPr/>
        </p:nvCxnSpPr>
        <p:spPr>
          <a:xfrm rot="10800000">
            <a:off x="4051064" y="3294977"/>
            <a:ext cx="582271" cy="402820"/>
          </a:xfrm>
          <a:prstGeom prst="curvedConnector3">
            <a:avLst>
              <a:gd name="adj1" fmla="val 951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08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2462790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Q2. Which 2 organisations provided the highest number of MH beds in Sept. 2018?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7471" indent="-505355">
              <a:buAutoNum type="alphaLcParenR"/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7471" indent="-505355">
              <a:buAutoNum type="alphaLcParenR"/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The tool: </a:t>
            </a:r>
            <a:r>
              <a:rPr lang="en-GB" sz="3673" b="0" dirty="0" err="1">
                <a:latin typeface="Raleway" pitchFamily="50" charset="0"/>
                <a:ea typeface="Segoe UI Emoji" panose="020B0502040204020203" pitchFamily="34" charset="0"/>
              </a:rPr>
              <a:t>dplyr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package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673806"/>
            <a:r>
              <a:rPr lang="en-GB" sz="2449" dirty="0" err="1">
                <a:latin typeface="Segoe UI Light" panose="020B0502040204020203" pitchFamily="34" charset="0"/>
                <a:ea typeface="Segoe UI Emoji" panose="020B0502040204020203" pitchFamily="34" charset="0"/>
              </a:rPr>
              <a:t>dplyr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is a language for data manipulation</a:t>
            </a:r>
          </a:p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Most wrangling puzzles can be solved with knowledge of just</a:t>
            </a:r>
            <a:r>
              <a:rPr lang="en-GB" sz="2449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5 dplyr verbs </a:t>
            </a:r>
            <a:r>
              <a:rPr lang="en-GB" sz="2449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(5 functions). </a:t>
            </a:r>
          </a:p>
          <a:p>
            <a:pPr marL="67380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67380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These verbs will be the subject of this session.</a:t>
            </a:r>
          </a:p>
          <a:p>
            <a:pPr marL="673806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7CD80-2699-49F2-9B77-2C884BAD553D}"/>
              </a:ext>
            </a:extLst>
          </p:cNvPr>
          <p:cNvSpPr/>
          <p:nvPr/>
        </p:nvSpPr>
        <p:spPr>
          <a:xfrm>
            <a:off x="3916239" y="1213515"/>
            <a:ext cx="1600878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(dee-ply-r)</a:t>
            </a:r>
          </a:p>
        </p:txBody>
      </p:sp>
    </p:spTree>
    <p:extLst>
      <p:ext uri="{BB962C8B-B14F-4D97-AF65-F5344CB8AC3E}">
        <p14:creationId xmlns:p14="http://schemas.microsoft.com/office/powerpoint/2010/main" val="4257584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2462790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Q2. Which 2 organisations provided the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highest number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of MH beds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in Sept. 2018?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7471" indent="-505355">
              <a:buAutoNum type="alphaLcParenR"/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7471" indent="-505355">
              <a:buAutoNum type="alphaLcParenR"/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F72A7-058E-4DED-989C-35D5F4FDD4FB}"/>
              </a:ext>
            </a:extLst>
          </p:cNvPr>
          <p:cNvSpPr/>
          <p:nvPr/>
        </p:nvSpPr>
        <p:spPr>
          <a:xfrm>
            <a:off x="6587046" y="122028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use</a:t>
            </a:r>
          </a:p>
          <a:p>
            <a:pPr algn="ctr"/>
            <a:r>
              <a:rPr lang="en-GB" sz="1632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arrange() </a:t>
            </a:r>
          </a:p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before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50AB002-ED92-47A9-AC18-E74BDC9B597E}"/>
              </a:ext>
            </a:extLst>
          </p:cNvPr>
          <p:cNvCxnSpPr>
            <a:cxnSpLocks/>
          </p:cNvCxnSpPr>
          <p:nvPr/>
        </p:nvCxnSpPr>
        <p:spPr>
          <a:xfrm rot="5400000">
            <a:off x="6860693" y="959477"/>
            <a:ext cx="920053" cy="799443"/>
          </a:xfrm>
          <a:prstGeom prst="curvedConnector3">
            <a:avLst>
              <a:gd name="adj1" fmla="val 1016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87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2462790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Q2. Which 2 organisations provided the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highest number of MH beds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in Sept. 2018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7471" indent="-505355">
              <a:buAutoNum type="alphaLcParenR"/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7471" indent="-505355">
              <a:buAutoNum type="alphaLcParenR"/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F72A7-058E-4DED-989C-35D5F4FDD4FB}"/>
              </a:ext>
            </a:extLst>
          </p:cNvPr>
          <p:cNvSpPr/>
          <p:nvPr/>
        </p:nvSpPr>
        <p:spPr>
          <a:xfrm>
            <a:off x="3673855" y="3569121"/>
            <a:ext cx="1926518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But we require only observations with this date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8EA5F2F-88D0-4A6F-9FAE-63AFA8D0D7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46607" y="2725517"/>
            <a:ext cx="1280207" cy="972675"/>
          </a:xfrm>
          <a:prstGeom prst="curvedConnector3">
            <a:avLst>
              <a:gd name="adj1" fmla="val 36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D784EFF-5DEE-40D2-9061-5E68CDF16C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09185" y="3341899"/>
            <a:ext cx="326931" cy="13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B280F0-3168-4C34-9063-20B8D260DFD1}"/>
              </a:ext>
            </a:extLst>
          </p:cNvPr>
          <p:cNvSpPr/>
          <p:nvPr/>
        </p:nvSpPr>
        <p:spPr>
          <a:xfrm>
            <a:off x="6587046" y="122028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use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arrange() 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before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1C93893-DF19-4CB6-A803-B0B901890853}"/>
              </a:ext>
            </a:extLst>
          </p:cNvPr>
          <p:cNvCxnSpPr>
            <a:cxnSpLocks/>
          </p:cNvCxnSpPr>
          <p:nvPr/>
        </p:nvCxnSpPr>
        <p:spPr>
          <a:xfrm rot="5400000">
            <a:off x="6860693" y="959477"/>
            <a:ext cx="920053" cy="799443"/>
          </a:xfrm>
          <a:prstGeom prst="curvedConnector3">
            <a:avLst>
              <a:gd name="adj1" fmla="val 1016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32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2.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filter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40361"/>
            <a:ext cx="6952742" cy="3635315"/>
          </a:xfrm>
        </p:spPr>
        <p:txBody>
          <a:bodyPr/>
          <a:lstStyle/>
          <a:p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pick observations by their value</a:t>
            </a:r>
          </a:p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endParaRPr lang="en-GB" sz="2449" dirty="0">
              <a:solidFill>
                <a:srgbClr val="0070C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2073250"/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2073250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filter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     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254490" y="4574817"/>
            <a:ext cx="489775" cy="24579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200AA-4B15-4C5F-A8B1-799A098C6259}"/>
              </a:ext>
            </a:extLst>
          </p:cNvPr>
          <p:cNvSpPr/>
          <p:nvPr/>
        </p:nvSpPr>
        <p:spPr>
          <a:xfrm>
            <a:off x="5032034" y="2456234"/>
            <a:ext cx="1926518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“then”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E657C-6CC0-4CC0-B3A2-3EACCCF3AC27}"/>
              </a:ext>
            </a:extLst>
          </p:cNvPr>
          <p:cNvSpPr/>
          <p:nvPr/>
        </p:nvSpPr>
        <p:spPr>
          <a:xfrm>
            <a:off x="2318492" y="2158763"/>
            <a:ext cx="2002542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Input data frame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F391A24-0BCF-4C08-8F1D-0D5102AF57F9}"/>
              </a:ext>
            </a:extLst>
          </p:cNvPr>
          <p:cNvCxnSpPr>
            <a:cxnSpLocks/>
          </p:cNvCxnSpPr>
          <p:nvPr/>
        </p:nvCxnSpPr>
        <p:spPr>
          <a:xfrm>
            <a:off x="3370735" y="2604291"/>
            <a:ext cx="463055" cy="165988"/>
          </a:xfrm>
          <a:prstGeom prst="curvedConnector3">
            <a:avLst>
              <a:gd name="adj1" fmla="val 10074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F5C152F-9D7A-4760-9559-8DFB749332D5}"/>
              </a:ext>
            </a:extLst>
          </p:cNvPr>
          <p:cNvSpPr/>
          <p:nvPr/>
        </p:nvSpPr>
        <p:spPr>
          <a:xfrm>
            <a:off x="1015718" y="3458932"/>
            <a:ext cx="2355017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dplyr verb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CF6B1BB-75C7-48FC-B97A-93127B693259}"/>
              </a:ext>
            </a:extLst>
          </p:cNvPr>
          <p:cNvCxnSpPr>
            <a:cxnSpLocks/>
          </p:cNvCxnSpPr>
          <p:nvPr/>
        </p:nvCxnSpPr>
        <p:spPr>
          <a:xfrm>
            <a:off x="2885217" y="3579196"/>
            <a:ext cx="593938" cy="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9B4875B-18A4-47D1-B2ED-1D5BE56936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8293" y="2613257"/>
            <a:ext cx="416404" cy="219469"/>
          </a:xfrm>
          <a:prstGeom prst="curvedConnector3">
            <a:avLst>
              <a:gd name="adj1" fmla="val 964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05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2.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filter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25673"/>
            <a:ext cx="6952742" cy="3650003"/>
          </a:xfrm>
        </p:spPr>
        <p:txBody>
          <a:bodyPr/>
          <a:lstStyle/>
          <a:p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pick observations by their value</a:t>
            </a:r>
          </a:p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r>
              <a:rPr lang="en-GB" sz="2449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... %&gt;%</a:t>
            </a:r>
          </a:p>
          <a:p>
            <a:pPr marL="732116"/>
            <a:r>
              <a:rPr lang="en-GB" sz="2449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filter(date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== </a:t>
            </a:r>
            <a:r>
              <a:rPr lang="en-GB" sz="2449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“2018-09-01”)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196176" y="4775676"/>
            <a:ext cx="489775" cy="24579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DE1B84-21C0-49B1-82B2-561101D7A63B}"/>
              </a:ext>
            </a:extLst>
          </p:cNvPr>
          <p:cNvSpPr/>
          <p:nvPr/>
        </p:nvSpPr>
        <p:spPr>
          <a:xfrm>
            <a:off x="1931675" y="3496367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 are testing equality so ==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D0367AB-9DFB-4522-9585-9D06964CEE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3426" y="3172273"/>
            <a:ext cx="623308" cy="594916"/>
          </a:xfrm>
          <a:prstGeom prst="curvedConnector3">
            <a:avLst>
              <a:gd name="adj1" fmla="val 104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53E21F-6A61-42C1-B642-EAB23ACD59F6}"/>
              </a:ext>
            </a:extLst>
          </p:cNvPr>
          <p:cNvSpPr/>
          <p:nvPr/>
        </p:nvSpPr>
        <p:spPr>
          <a:xfrm>
            <a:off x="5828988" y="3587025"/>
            <a:ext cx="1926518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 are choosing rows where this expression is TRUE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751408C-3DE2-4A34-B4C4-E35A36A87511}"/>
              </a:ext>
            </a:extLst>
          </p:cNvPr>
          <p:cNvCxnSpPr>
            <a:cxnSpLocks/>
          </p:cNvCxnSpPr>
          <p:nvPr/>
        </p:nvCxnSpPr>
        <p:spPr>
          <a:xfrm>
            <a:off x="5157298" y="3172274"/>
            <a:ext cx="747285" cy="511437"/>
          </a:xfrm>
          <a:prstGeom prst="curvedConnector3">
            <a:avLst>
              <a:gd name="adj1" fmla="val -28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DECD-6878-40AE-A87D-6523C6CBBAB9}"/>
              </a:ext>
            </a:extLst>
          </p:cNvPr>
          <p:cNvSpPr/>
          <p:nvPr/>
        </p:nvSpPr>
        <p:spPr>
          <a:xfrm>
            <a:off x="5365933" y="1639653"/>
            <a:ext cx="1926518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The expression inside brackets should return </a:t>
            </a:r>
          </a:p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TRUE or FALSE 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98E88A5-56B3-457F-A833-E4E15421B6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42840" y="2011611"/>
            <a:ext cx="767153" cy="723474"/>
          </a:xfrm>
          <a:prstGeom prst="curvedConnector3">
            <a:avLst>
              <a:gd name="adj1" fmla="val 9594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6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2.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filter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25673"/>
            <a:ext cx="6952742" cy="3650003"/>
          </a:xfrm>
        </p:spPr>
        <p:txBody>
          <a:bodyPr/>
          <a:lstStyle/>
          <a:p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   pick observations by their value</a:t>
            </a:r>
          </a:p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732116"/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arrange(</a:t>
            </a:r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desc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)) %&gt;%</a:t>
            </a:r>
          </a:p>
          <a:p>
            <a:pPr marL="732116"/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filter(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date == “2018-09-01”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196176" y="4775676"/>
            <a:ext cx="489775" cy="24579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41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3858868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Q3. Which 5 organisations had the highest percentage bed occupancy in Sept. 2018?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endParaRPr lang="en-GB" sz="3673" b="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2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3858868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Q3. Which 5 organisations had the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highest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percentage bed occupancy in Sept. 2018?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endParaRPr lang="en-GB" sz="3673" b="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D848857-0EE0-4F71-84CF-9CD195639463}"/>
              </a:ext>
            </a:extLst>
          </p:cNvPr>
          <p:cNvCxnSpPr>
            <a:cxnSpLocks/>
          </p:cNvCxnSpPr>
          <p:nvPr/>
        </p:nvCxnSpPr>
        <p:spPr>
          <a:xfrm rot="5400000">
            <a:off x="3682499" y="1247612"/>
            <a:ext cx="647186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7BC12ED-7BBB-431A-AB3A-70533A870CFC}"/>
              </a:ext>
            </a:extLst>
          </p:cNvPr>
          <p:cNvSpPr/>
          <p:nvPr/>
        </p:nvSpPr>
        <p:spPr>
          <a:xfrm>
            <a:off x="3080594" y="118511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use</a:t>
            </a:r>
          </a:p>
          <a:p>
            <a:pPr algn="ctr"/>
            <a:r>
              <a:rPr lang="en-GB" sz="1632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arrange() </a:t>
            </a:r>
          </a:p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before</a:t>
            </a:r>
          </a:p>
        </p:txBody>
      </p:sp>
    </p:spTree>
    <p:extLst>
      <p:ext uri="{BB962C8B-B14F-4D97-AF65-F5344CB8AC3E}">
        <p14:creationId xmlns:p14="http://schemas.microsoft.com/office/powerpoint/2010/main" val="3426300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3858868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Q3. Which 5 organisations had the highest percentage bed occupancy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in Sept. 2018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endParaRPr lang="en-GB" sz="3673" b="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64D3C-3AFC-447D-8B8B-80B1A0507E99}"/>
              </a:ext>
            </a:extLst>
          </p:cNvPr>
          <p:cNvSpPr/>
          <p:nvPr/>
        </p:nvSpPr>
        <p:spPr>
          <a:xfrm>
            <a:off x="4959499" y="3414819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filter() </a:t>
            </a:r>
          </a:p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before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43BE2-7DC0-4EAE-90B3-7C5E71185E30}"/>
              </a:ext>
            </a:extLst>
          </p:cNvPr>
          <p:cNvCxnSpPr>
            <a:cxnSpLocks/>
          </p:cNvCxnSpPr>
          <p:nvPr/>
        </p:nvCxnSpPr>
        <p:spPr>
          <a:xfrm rot="10800000">
            <a:off x="4694989" y="3159507"/>
            <a:ext cx="646440" cy="415053"/>
          </a:xfrm>
          <a:prstGeom prst="curvedConnector3">
            <a:avLst>
              <a:gd name="adj1" fmla="val 924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E77050D-0E6D-4C4E-B117-7D5D37939E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5914" y="2948093"/>
            <a:ext cx="1020775" cy="268091"/>
          </a:xfrm>
          <a:prstGeom prst="curvedConnector3">
            <a:avLst>
              <a:gd name="adj1" fmla="val 34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3436A83-EE06-44A6-9EFD-28D1A34B3E2B}"/>
              </a:ext>
            </a:extLst>
          </p:cNvPr>
          <p:cNvCxnSpPr>
            <a:cxnSpLocks/>
          </p:cNvCxnSpPr>
          <p:nvPr/>
        </p:nvCxnSpPr>
        <p:spPr>
          <a:xfrm rot="5400000">
            <a:off x="3682499" y="1254301"/>
            <a:ext cx="647186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28D0D-D0B5-490C-8E80-7DCC49DF036B}"/>
              </a:ext>
            </a:extLst>
          </p:cNvPr>
          <p:cNvSpPr/>
          <p:nvPr/>
        </p:nvSpPr>
        <p:spPr>
          <a:xfrm>
            <a:off x="3080594" y="118511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use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arrange() 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before</a:t>
            </a:r>
          </a:p>
        </p:txBody>
      </p:sp>
    </p:spTree>
    <p:extLst>
      <p:ext uri="{BB962C8B-B14F-4D97-AF65-F5344CB8AC3E}">
        <p14:creationId xmlns:p14="http://schemas.microsoft.com/office/powerpoint/2010/main" val="978289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3858868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Q3. Which 5 organisations had the highest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percentage bed occupancy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in Sept. 2018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endParaRPr lang="en-GB" sz="3673" b="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64D3C-3AFC-447D-8B8B-80B1A0507E99}"/>
              </a:ext>
            </a:extLst>
          </p:cNvPr>
          <p:cNvSpPr/>
          <p:nvPr/>
        </p:nvSpPr>
        <p:spPr>
          <a:xfrm>
            <a:off x="4959499" y="3414819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filter() </a:t>
            </a:r>
          </a:p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before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43BE2-7DC0-4EAE-90B3-7C5E71185E30}"/>
              </a:ext>
            </a:extLst>
          </p:cNvPr>
          <p:cNvCxnSpPr>
            <a:cxnSpLocks/>
          </p:cNvCxnSpPr>
          <p:nvPr/>
        </p:nvCxnSpPr>
        <p:spPr>
          <a:xfrm rot="10800000">
            <a:off x="4694989" y="3159507"/>
            <a:ext cx="646440" cy="415053"/>
          </a:xfrm>
          <a:prstGeom prst="curvedConnector3">
            <a:avLst>
              <a:gd name="adj1" fmla="val 924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E77050D-0E6D-4C4E-B117-7D5D37939E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5914" y="2948093"/>
            <a:ext cx="1020775" cy="268091"/>
          </a:xfrm>
          <a:prstGeom prst="curvedConnector3">
            <a:avLst>
              <a:gd name="adj1" fmla="val 34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6E588C-2504-4584-965B-E2EAAC62D653}"/>
              </a:ext>
            </a:extLst>
          </p:cNvPr>
          <p:cNvCxnSpPr>
            <a:cxnSpLocks/>
          </p:cNvCxnSpPr>
          <p:nvPr/>
        </p:nvCxnSpPr>
        <p:spPr>
          <a:xfrm flipH="1">
            <a:off x="2540141" y="2571750"/>
            <a:ext cx="407988" cy="587757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D3297-C7D9-4FC2-8D0C-07C5B8D4F865}"/>
              </a:ext>
            </a:extLst>
          </p:cNvPr>
          <p:cNvSpPr/>
          <p:nvPr/>
        </p:nvSpPr>
        <p:spPr>
          <a:xfrm>
            <a:off x="1388494" y="3253636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 don’t have this variable… 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3BEAFDB-1814-4F93-AE8D-7487D2678D79}"/>
              </a:ext>
            </a:extLst>
          </p:cNvPr>
          <p:cNvCxnSpPr>
            <a:cxnSpLocks/>
          </p:cNvCxnSpPr>
          <p:nvPr/>
        </p:nvCxnSpPr>
        <p:spPr>
          <a:xfrm rot="5400000">
            <a:off x="3675811" y="1254301"/>
            <a:ext cx="647186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16420-04C4-4F5B-AEF5-36C8C7406208}"/>
              </a:ext>
            </a:extLst>
          </p:cNvPr>
          <p:cNvSpPr/>
          <p:nvPr/>
        </p:nvSpPr>
        <p:spPr>
          <a:xfrm>
            <a:off x="3080594" y="118511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use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arrange() 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before</a:t>
            </a:r>
          </a:p>
        </p:txBody>
      </p:sp>
    </p:spTree>
    <p:extLst>
      <p:ext uri="{BB962C8B-B14F-4D97-AF65-F5344CB8AC3E}">
        <p14:creationId xmlns:p14="http://schemas.microsoft.com/office/powerpoint/2010/main" val="1954709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3858868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Q3. Which 5 organisations had the highest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percentage bed occupancy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in Sept. 2018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b="0" dirty="0">
                <a:latin typeface="Raleway" pitchFamily="50" charset="0"/>
                <a:ea typeface="Segoe UI Emoji" panose="020B0502040204020203" pitchFamily="34" charset="0"/>
              </a:rPr>
            </a:br>
            <a:endParaRPr lang="en-GB" sz="3673" b="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64D3C-3AFC-447D-8B8B-80B1A0507E99}"/>
              </a:ext>
            </a:extLst>
          </p:cNvPr>
          <p:cNvSpPr/>
          <p:nvPr/>
        </p:nvSpPr>
        <p:spPr>
          <a:xfrm>
            <a:off x="4959499" y="3414819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filter() </a:t>
            </a:r>
          </a:p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before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43BE2-7DC0-4EAE-90B3-7C5E71185E30}"/>
              </a:ext>
            </a:extLst>
          </p:cNvPr>
          <p:cNvCxnSpPr>
            <a:cxnSpLocks/>
          </p:cNvCxnSpPr>
          <p:nvPr/>
        </p:nvCxnSpPr>
        <p:spPr>
          <a:xfrm rot="10800000">
            <a:off x="4694989" y="3159507"/>
            <a:ext cx="646440" cy="415053"/>
          </a:xfrm>
          <a:prstGeom prst="curvedConnector3">
            <a:avLst>
              <a:gd name="adj1" fmla="val 924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E77050D-0E6D-4C4E-B117-7D5D37939E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5914" y="2948093"/>
            <a:ext cx="1020775" cy="268091"/>
          </a:xfrm>
          <a:prstGeom prst="curvedConnector3">
            <a:avLst>
              <a:gd name="adj1" fmla="val 34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6E588C-2504-4584-965B-E2EAAC62D653}"/>
              </a:ext>
            </a:extLst>
          </p:cNvPr>
          <p:cNvCxnSpPr>
            <a:cxnSpLocks/>
          </p:cNvCxnSpPr>
          <p:nvPr/>
        </p:nvCxnSpPr>
        <p:spPr>
          <a:xfrm flipH="1">
            <a:off x="2540141" y="2571750"/>
            <a:ext cx="407988" cy="587757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D3297-C7D9-4FC2-8D0C-07C5B8D4F865}"/>
              </a:ext>
            </a:extLst>
          </p:cNvPr>
          <p:cNvSpPr/>
          <p:nvPr/>
        </p:nvSpPr>
        <p:spPr>
          <a:xfrm>
            <a:off x="1388494" y="3253636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 don’t have this variable… 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3BEAFDB-1814-4F93-AE8D-7487D2678D79}"/>
              </a:ext>
            </a:extLst>
          </p:cNvPr>
          <p:cNvCxnSpPr>
            <a:cxnSpLocks/>
          </p:cNvCxnSpPr>
          <p:nvPr/>
        </p:nvCxnSpPr>
        <p:spPr>
          <a:xfrm rot="5400000">
            <a:off x="3682499" y="1254301"/>
            <a:ext cx="647186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16420-04C4-4F5B-AEF5-36C8C7406208}"/>
              </a:ext>
            </a:extLst>
          </p:cNvPr>
          <p:cNvSpPr/>
          <p:nvPr/>
        </p:nvSpPr>
        <p:spPr>
          <a:xfrm>
            <a:off x="3080594" y="118511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use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arrange() 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before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295D67-3235-40BD-B417-C67C0E2B67EE}"/>
              </a:ext>
            </a:extLst>
          </p:cNvPr>
          <p:cNvCxnSpPr>
            <a:cxnSpLocks/>
          </p:cNvCxnSpPr>
          <p:nvPr/>
        </p:nvCxnSpPr>
        <p:spPr>
          <a:xfrm>
            <a:off x="2369961" y="3786675"/>
            <a:ext cx="0" cy="322741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A952D-740D-4149-ADE4-63962CD94396}"/>
              </a:ext>
            </a:extLst>
          </p:cNvPr>
          <p:cNvSpPr/>
          <p:nvPr/>
        </p:nvSpPr>
        <p:spPr>
          <a:xfrm>
            <a:off x="1493163" y="4109415"/>
            <a:ext cx="1753596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but we can create it:</a:t>
            </a:r>
          </a:p>
        </p:txBody>
      </p:sp>
    </p:spTree>
    <p:extLst>
      <p:ext uri="{BB962C8B-B14F-4D97-AF65-F5344CB8AC3E}">
        <p14:creationId xmlns:p14="http://schemas.microsoft.com/office/powerpoint/2010/main" val="294168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1872740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Project 2: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endParaRPr lang="en-GB" sz="3673" b="0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2449" b="1" dirty="0">
                <a:latin typeface="MV Boli" panose="02000500030200090000" pitchFamily="2" charset="0"/>
                <a:ea typeface="Segoe UI Emoji" panose="020B0502040204020203" pitchFamily="34" charset="0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3.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mutate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2449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create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new variables </a:t>
            </a:r>
            <a:r>
              <a:rPr lang="en-GB" sz="2449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from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existing ones</a:t>
            </a:r>
          </a:p>
          <a:p>
            <a:pPr algn="ctr"/>
            <a:endParaRPr lang="en-GB" sz="2449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mutate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perc_occ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occ_av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/ 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432B03-571A-42B7-9F3F-952D53B447A8}"/>
              </a:ext>
            </a:extLst>
          </p:cNvPr>
          <p:cNvCxnSpPr>
            <a:cxnSpLocks/>
          </p:cNvCxnSpPr>
          <p:nvPr/>
        </p:nvCxnSpPr>
        <p:spPr>
          <a:xfrm>
            <a:off x="3616516" y="1872955"/>
            <a:ext cx="380120" cy="1230207"/>
          </a:xfrm>
          <a:prstGeom prst="straightConnector1">
            <a:avLst/>
          </a:prstGeom>
          <a:ln w="19050" cap="sq">
            <a:solidFill>
              <a:schemeClr val="tx1">
                <a:lumMod val="25000"/>
                <a:lumOff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3D17DD-FA5D-4774-9C6A-BFA052327917}"/>
              </a:ext>
            </a:extLst>
          </p:cNvPr>
          <p:cNvCxnSpPr>
            <a:cxnSpLocks/>
          </p:cNvCxnSpPr>
          <p:nvPr/>
        </p:nvCxnSpPr>
        <p:spPr>
          <a:xfrm>
            <a:off x="6125309" y="1872955"/>
            <a:ext cx="380120" cy="1230207"/>
          </a:xfrm>
          <a:prstGeom prst="straightConnector1">
            <a:avLst/>
          </a:prstGeom>
          <a:ln w="19050" cap="sq">
            <a:solidFill>
              <a:schemeClr val="tx1">
                <a:lumMod val="25000"/>
                <a:lumOff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01EF3-A43E-40D9-9C99-C990EE38E576}"/>
              </a:ext>
            </a:extLst>
          </p:cNvPr>
          <p:cNvCxnSpPr>
            <a:cxnSpLocks/>
          </p:cNvCxnSpPr>
          <p:nvPr/>
        </p:nvCxnSpPr>
        <p:spPr>
          <a:xfrm flipH="1">
            <a:off x="5074795" y="1883326"/>
            <a:ext cx="850087" cy="1219837"/>
          </a:xfrm>
          <a:prstGeom prst="straightConnector1">
            <a:avLst/>
          </a:prstGeom>
          <a:ln w="19050" cap="sq">
            <a:solidFill>
              <a:schemeClr val="tx1">
                <a:lumMod val="25000"/>
                <a:lumOff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80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3.</a:t>
            </a:r>
            <a:r>
              <a:rPr lang="en-GB" sz="2721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mutate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endParaRPr lang="en-GB" sz="2449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algn="ctr"/>
            <a:endParaRPr lang="en-GB" sz="2449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mutate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perc_occ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occ_av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/ 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D0089-0F49-4BC3-9B6A-B5926C8C55AC}"/>
              </a:ext>
            </a:extLst>
          </p:cNvPr>
          <p:cNvSpPr/>
          <p:nvPr/>
        </p:nvSpPr>
        <p:spPr>
          <a:xfrm>
            <a:off x="4489065" y="3752640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NOT a test of equality, so =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23D7972-C663-4B7B-9194-B77ECEB542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88025" y="3651996"/>
            <a:ext cx="603372" cy="201290"/>
          </a:xfrm>
          <a:prstGeom prst="curvedConnector3">
            <a:avLst>
              <a:gd name="adj1" fmla="val -4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B1BEE-3830-4DCD-B4BF-50F406CFD2BE}"/>
              </a:ext>
            </a:extLst>
          </p:cNvPr>
          <p:cNvSpPr/>
          <p:nvPr/>
        </p:nvSpPr>
        <p:spPr>
          <a:xfrm>
            <a:off x="1649480" y="3835937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new column will be named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CC9F7E7-190E-4CE0-A9CE-647B4C2A71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8023" y="3682455"/>
            <a:ext cx="512217" cy="231527"/>
          </a:xfrm>
          <a:prstGeom prst="curvedConnector3">
            <a:avLst>
              <a:gd name="adj1" fmla="val -1071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E3B33D4-9FFA-4B66-A8BE-052B251863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76740" y="2296269"/>
            <a:ext cx="989601" cy="582705"/>
          </a:xfrm>
          <a:prstGeom prst="curvedConnector3">
            <a:avLst>
              <a:gd name="adj1" fmla="val 10303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60C59-E08E-45FF-ADB4-C800D3A36BEA}"/>
              </a:ext>
            </a:extLst>
          </p:cNvPr>
          <p:cNvSpPr/>
          <p:nvPr/>
        </p:nvSpPr>
        <p:spPr>
          <a:xfrm>
            <a:off x="5828473" y="1847023"/>
            <a:ext cx="2022361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RHS usually a function of existing variable(s)</a:t>
            </a:r>
          </a:p>
        </p:txBody>
      </p:sp>
    </p:spTree>
    <p:extLst>
      <p:ext uri="{BB962C8B-B14F-4D97-AF65-F5344CB8AC3E}">
        <p14:creationId xmlns:p14="http://schemas.microsoft.com/office/powerpoint/2010/main" val="3793792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3.</a:t>
            </a:r>
            <a:r>
              <a:rPr lang="en-GB" sz="2721" b="0" dirty="0"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mutate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endParaRPr lang="en-GB" sz="2449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mutate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perc_occ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occ_av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/ 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 %&gt;%</a:t>
            </a:r>
          </a:p>
          <a:p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filter(date == “2018-09-01”) %&gt;%</a:t>
            </a:r>
          </a:p>
          <a:p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			arrange(</a:t>
            </a:r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desc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perc_occ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77671-4710-4440-921A-7B630B90D29A}"/>
              </a:ext>
            </a:extLst>
          </p:cNvPr>
          <p:cNvSpPr/>
          <p:nvPr/>
        </p:nvSpPr>
        <p:spPr>
          <a:xfrm>
            <a:off x="5212984" y="4204957"/>
            <a:ext cx="290862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 can refer to variables we’ve just created above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0513069-1C74-43E5-BC31-5F32B51104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30572" y="4247682"/>
            <a:ext cx="566665" cy="198162"/>
          </a:xfrm>
          <a:prstGeom prst="curvedConnector3">
            <a:avLst>
              <a:gd name="adj1" fmla="val -665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05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2948307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Q4. What was the mean number of beds,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(across all trusts)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for each value of date?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endParaRPr lang="en-GB" sz="3673" b="0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61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3"/>
            <a:ext cx="6367012" cy="2399029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Q4. What was the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mean number of beds</a:t>
            </a:r>
            <a:b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(across all trusts)</a:t>
            </a:r>
            <a:b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for each value of date?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EFE71-435F-4EA1-A7B4-52F09D2B6C58}"/>
              </a:ext>
            </a:extLst>
          </p:cNvPr>
          <p:cNvCxnSpPr>
            <a:cxnSpLocks/>
          </p:cNvCxnSpPr>
          <p:nvPr/>
        </p:nvCxnSpPr>
        <p:spPr>
          <a:xfrm>
            <a:off x="7048703" y="1389166"/>
            <a:ext cx="372038" cy="1767726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206A6E-CA8D-41E5-9F2C-F6FE888EDB21}"/>
              </a:ext>
            </a:extLst>
          </p:cNvPr>
          <p:cNvSpPr/>
          <p:nvPr/>
        </p:nvSpPr>
        <p:spPr>
          <a:xfrm>
            <a:off x="5927780" y="3506560"/>
            <a:ext cx="2047883" cy="134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Let’s first look at how we’d produce summary stats like a mean…</a:t>
            </a:r>
          </a:p>
        </p:txBody>
      </p:sp>
    </p:spTree>
    <p:extLst>
      <p:ext uri="{BB962C8B-B14F-4D97-AF65-F5344CB8AC3E}">
        <p14:creationId xmlns:p14="http://schemas.microsoft.com/office/powerpoint/2010/main" val="3193629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4.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summarise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marL="241879" indent="62629"/>
            <a:r>
              <a:rPr lang="en-GB" sz="2408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collapse many values into a single summary value</a:t>
            </a:r>
            <a:endParaRPr lang="en-GB" sz="2408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036625"/>
            <a:endParaRPr lang="en-GB" sz="2449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23099"/>
            <a:r>
              <a:rPr lang="en-GB" sz="244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123099"/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summarise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244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))</a:t>
            </a:r>
          </a:p>
          <a:p>
            <a:pPr marL="123099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099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099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8683-E640-4E52-887D-F6365D15F106}"/>
              </a:ext>
            </a:extLst>
          </p:cNvPr>
          <p:cNvSpPr/>
          <p:nvPr/>
        </p:nvSpPr>
        <p:spPr>
          <a:xfrm>
            <a:off x="5049800" y="3718402"/>
            <a:ext cx="1773312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(summary)</a:t>
            </a:r>
          </a:p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function using existing columns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61D801A-5EFC-4455-98DF-36FC260A84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3932" y="3823771"/>
            <a:ext cx="1347839" cy="289552"/>
          </a:xfrm>
          <a:prstGeom prst="curvedConnector3">
            <a:avLst>
              <a:gd name="adj1" fmla="val 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F0BC98-D6F5-48EE-A242-67627507A4A9}"/>
              </a:ext>
            </a:extLst>
          </p:cNvPr>
          <p:cNvSpPr/>
          <p:nvPr/>
        </p:nvSpPr>
        <p:spPr>
          <a:xfrm>
            <a:off x="3130942" y="3658150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new column name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1DE4CED-FD3C-4467-902F-19B8C266C6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0739" y="3472069"/>
            <a:ext cx="363523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BF02D-2249-422A-9B3F-BB9744C1768F}"/>
              </a:ext>
            </a:extLst>
          </p:cNvPr>
          <p:cNvSpPr/>
          <p:nvPr/>
        </p:nvSpPr>
        <p:spPr>
          <a:xfrm>
            <a:off x="956469" y="3550736"/>
            <a:ext cx="2318733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Similar syntax to </a:t>
            </a:r>
            <a:r>
              <a:rPr lang="en-GB" sz="163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mutate</a:t>
            </a:r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: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E0919DF-A09D-4C13-AFD6-997BC793C0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63834" y="3462293"/>
            <a:ext cx="512217" cy="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48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4.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summarise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marL="241879" indent="62629"/>
            <a:r>
              <a:rPr lang="en-GB" sz="2408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collapse many values into a single summary value</a:t>
            </a:r>
            <a:endParaRPr lang="en-GB" sz="2408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036625"/>
            <a:endParaRPr lang="en-GB" sz="2449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23099"/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123099"/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summarise(</a:t>
            </a:r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))</a:t>
            </a:r>
          </a:p>
          <a:p>
            <a:pPr marL="123099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099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099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8683-E640-4E52-887D-F6365D15F106}"/>
              </a:ext>
            </a:extLst>
          </p:cNvPr>
          <p:cNvSpPr/>
          <p:nvPr/>
        </p:nvSpPr>
        <p:spPr>
          <a:xfrm>
            <a:off x="5049800" y="3718402"/>
            <a:ext cx="1773312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(summary)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function using existing columns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0BC98-D6F5-48EE-A242-67627507A4A9}"/>
              </a:ext>
            </a:extLst>
          </p:cNvPr>
          <p:cNvSpPr/>
          <p:nvPr/>
        </p:nvSpPr>
        <p:spPr>
          <a:xfrm>
            <a:off x="3130942" y="3658150"/>
            <a:ext cx="192651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new column name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1DE4CED-FD3C-4467-902F-19B8C266C6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51985" y="3441848"/>
            <a:ext cx="363523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BF02D-2249-422A-9B3F-BB9744C1768F}"/>
              </a:ext>
            </a:extLst>
          </p:cNvPr>
          <p:cNvSpPr/>
          <p:nvPr/>
        </p:nvSpPr>
        <p:spPr>
          <a:xfrm>
            <a:off x="956469" y="3550736"/>
            <a:ext cx="2318733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Similar syntax to </a:t>
            </a:r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mutate</a:t>
            </a:r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: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CC4E9AB-0ECD-4F1F-BC01-3CF15099BF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1298" y="2721978"/>
            <a:ext cx="227027" cy="8639"/>
          </a:xfrm>
          <a:prstGeom prst="curvedConnector3">
            <a:avLst>
              <a:gd name="adj1" fmla="val 146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5E680-685B-43F3-BB4B-8CFAF81F86EE}"/>
              </a:ext>
            </a:extLst>
          </p:cNvPr>
          <p:cNvSpPr/>
          <p:nvPr/>
        </p:nvSpPr>
        <p:spPr>
          <a:xfrm>
            <a:off x="6196265" y="1766142"/>
            <a:ext cx="1558798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but in this case our code returns </a:t>
            </a:r>
            <a:r>
              <a:rPr lang="en-GB" sz="1632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NA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8F7B6CA-FD01-43F2-8BAB-B94B57EC2D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3932" y="3823771"/>
            <a:ext cx="1347839" cy="289552"/>
          </a:xfrm>
          <a:prstGeom prst="curvedConnector3">
            <a:avLst>
              <a:gd name="adj1" fmla="val 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835F305-167E-4E8D-A17E-7B6B769E46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63834" y="3462293"/>
            <a:ext cx="512217" cy="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80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4.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summarise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marL="241879" indent="62629"/>
            <a:r>
              <a:rPr lang="en-GB" sz="2408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collapse many values into a single summary value</a:t>
            </a:r>
            <a:endParaRPr lang="en-GB" sz="2408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036625"/>
            <a:endParaRPr lang="en-GB" sz="2177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61550"/>
            <a:r>
              <a:rPr lang="en-GB" sz="2177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61550"/>
            <a:r>
              <a:rPr lang="en-GB" sz="2177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summarise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177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</a:t>
            </a:r>
          </a:p>
          <a:p>
            <a:pPr marL="61550"/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mean(</a:t>
            </a:r>
            <a:r>
              <a:rPr lang="en-GB" sz="2177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</a:t>
            </a:r>
            <a:r>
              <a:rPr lang="en-GB" sz="2177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na.rm = T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))</a:t>
            </a:r>
          </a:p>
          <a:p>
            <a:pPr marL="123099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099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23099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8683-E640-4E52-887D-F6365D15F106}"/>
              </a:ext>
            </a:extLst>
          </p:cNvPr>
          <p:cNvSpPr/>
          <p:nvPr/>
        </p:nvSpPr>
        <p:spPr>
          <a:xfrm>
            <a:off x="5592892" y="2170772"/>
            <a:ext cx="24330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need to remove </a:t>
            </a:r>
            <a:r>
              <a:rPr lang="en-GB" sz="163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NA</a:t>
            </a:r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values to get a suitable mean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61D801A-5EFC-4455-98DF-36FC260A84CC}"/>
              </a:ext>
            </a:extLst>
          </p:cNvPr>
          <p:cNvCxnSpPr>
            <a:cxnSpLocks/>
          </p:cNvCxnSpPr>
          <p:nvPr/>
        </p:nvCxnSpPr>
        <p:spPr>
          <a:xfrm rot="5400000">
            <a:off x="6557113" y="3928783"/>
            <a:ext cx="725580" cy="86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4FB9C0B-A5FD-4D00-8C73-99C1195AF02C}"/>
              </a:ext>
            </a:extLst>
          </p:cNvPr>
          <p:cNvCxnSpPr>
            <a:cxnSpLocks/>
          </p:cNvCxnSpPr>
          <p:nvPr/>
        </p:nvCxnSpPr>
        <p:spPr>
          <a:xfrm rot="5400000">
            <a:off x="5988304" y="3103367"/>
            <a:ext cx="257869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417DA9-F6EC-4506-B644-2E615FBC0A5B}"/>
              </a:ext>
            </a:extLst>
          </p:cNvPr>
          <p:cNvSpPr/>
          <p:nvPr/>
        </p:nvSpPr>
        <p:spPr>
          <a:xfrm>
            <a:off x="5805256" y="4367509"/>
            <a:ext cx="2220654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T </a:t>
            </a:r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is short for </a:t>
            </a:r>
            <a:r>
              <a:rPr lang="en-GB" sz="163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TRUE</a:t>
            </a:r>
            <a:endParaRPr lang="en-GB" sz="1632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35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4.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summarise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marL="241879" indent="62629"/>
            <a:r>
              <a:rPr lang="en-GB" sz="2408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collapse many values into a single summary value</a:t>
            </a:r>
            <a:endParaRPr lang="en-GB" sz="2408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036625"/>
            <a:endParaRPr lang="en-GB" sz="2177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61550"/>
            <a:r>
              <a:rPr lang="en-GB" sz="2177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61550"/>
            <a:r>
              <a:rPr lang="en-GB" sz="2177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summarise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177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</a:t>
            </a:r>
          </a:p>
          <a:p>
            <a:pPr marL="61550"/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mean(</a:t>
            </a:r>
            <a:r>
              <a:rPr lang="en-GB" sz="2177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</a:t>
            </a:r>
            <a:r>
              <a:rPr lang="en-GB" sz="2177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na.rm = T</a:t>
            </a:r>
            <a:r>
              <a:rPr lang="en-GB" sz="2177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))</a:t>
            </a:r>
          </a:p>
          <a:p>
            <a:pPr marL="123099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8683-E640-4E52-887D-F6365D15F106}"/>
              </a:ext>
            </a:extLst>
          </p:cNvPr>
          <p:cNvSpPr/>
          <p:nvPr/>
        </p:nvSpPr>
        <p:spPr>
          <a:xfrm>
            <a:off x="4279384" y="3965599"/>
            <a:ext cx="2299045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This code produces a single summary value for the whole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9ADFD6-866B-4E88-A47E-15B6C9FE3889}"/>
              </a:ext>
            </a:extLst>
          </p:cNvPr>
          <p:cNvCxnSpPr>
            <a:cxnSpLocks/>
          </p:cNvCxnSpPr>
          <p:nvPr/>
        </p:nvCxnSpPr>
        <p:spPr>
          <a:xfrm>
            <a:off x="3749042" y="3697138"/>
            <a:ext cx="394611" cy="432675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24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3"/>
            <a:ext cx="6367012" cy="2399029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Q4. What was the mean number of beds,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(across all trusts)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for each value of date?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9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2439292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Project 2: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solidFill>
                  <a:schemeClr val="tx1"/>
                </a:solidFill>
                <a:latin typeface="Raleway" panose="020B05030301010600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Exploring Mental Health (MH) Inpatient Capacity</a:t>
            </a:r>
            <a:br>
              <a:rPr lang="en-GB" sz="3673" b="0" dirty="0">
                <a:solidFill>
                  <a:schemeClr val="tx1"/>
                </a:solidFill>
                <a:latin typeface="Raleway" panose="020B05030301010600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</a:br>
            <a:endParaRPr lang="en-GB" sz="3673" b="0" dirty="0">
              <a:solidFill>
                <a:schemeClr val="tx1"/>
              </a:solidFill>
              <a:latin typeface="Raleway" panose="020B05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2449" b="1" dirty="0">
                <a:latin typeface="MV Boli" panose="02000500030200090000" pitchFamily="2" charset="0"/>
                <a:ea typeface="Segoe UI Emoji" panose="020B0502040204020203" pitchFamily="34" charset="0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90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3"/>
            <a:ext cx="6367012" cy="2399029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Q4. What was the mean number of beds,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(across all trusts)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for each value of date?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06A6E-CA8D-41E5-9F2C-F6FE888EDB21}"/>
              </a:ext>
            </a:extLst>
          </p:cNvPr>
          <p:cNvSpPr/>
          <p:nvPr/>
        </p:nvSpPr>
        <p:spPr>
          <a:xfrm>
            <a:off x="1274585" y="3475794"/>
            <a:ext cx="2047883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Now we know how to use summarise…</a:t>
            </a:r>
          </a:p>
        </p:txBody>
      </p:sp>
    </p:spTree>
    <p:extLst>
      <p:ext uri="{BB962C8B-B14F-4D97-AF65-F5344CB8AC3E}">
        <p14:creationId xmlns:p14="http://schemas.microsoft.com/office/powerpoint/2010/main" val="2189067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3"/>
            <a:ext cx="6367012" cy="2399029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Q4. What was the mean number of beds,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(across all trusts)</a:t>
            </a:r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for each value of date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61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E81A80-4181-486D-A3CE-B65482AAE4C4}"/>
              </a:ext>
            </a:extLst>
          </p:cNvPr>
          <p:cNvCxnSpPr>
            <a:cxnSpLocks/>
          </p:cNvCxnSpPr>
          <p:nvPr/>
        </p:nvCxnSpPr>
        <p:spPr>
          <a:xfrm>
            <a:off x="4886157" y="3105580"/>
            <a:ext cx="460797" cy="740429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3F67C83-8FB0-490C-A728-CC512EEA177C}"/>
              </a:ext>
            </a:extLst>
          </p:cNvPr>
          <p:cNvSpPr/>
          <p:nvPr/>
        </p:nvSpPr>
        <p:spPr>
          <a:xfrm>
            <a:off x="5346954" y="3758435"/>
            <a:ext cx="2047883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produce a summary value for </a:t>
            </a:r>
            <a:r>
              <a:rPr lang="en-GB" sz="1632" u="sng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each value of 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AB29D-6C33-4467-A0B4-87861BA73F12}"/>
              </a:ext>
            </a:extLst>
          </p:cNvPr>
          <p:cNvSpPr/>
          <p:nvPr/>
        </p:nvSpPr>
        <p:spPr>
          <a:xfrm>
            <a:off x="1274585" y="3475794"/>
            <a:ext cx="2047883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Now we know how to use summarise…</a:t>
            </a:r>
          </a:p>
        </p:txBody>
      </p:sp>
    </p:spTree>
    <p:extLst>
      <p:ext uri="{BB962C8B-B14F-4D97-AF65-F5344CB8AC3E}">
        <p14:creationId xmlns:p14="http://schemas.microsoft.com/office/powerpoint/2010/main" val="21812528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5. </a:t>
            </a:r>
            <a:r>
              <a:rPr lang="en-GB" sz="3673" b="0" dirty="0" err="1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group_by</a:t>
            </a:r>
            <a:endParaRPr lang="en-GB" sz="3673" b="0" dirty="0">
              <a:solidFill>
                <a:schemeClr val="accent3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13142"/>
            <a:ext cx="6918186" cy="3462534"/>
          </a:xfrm>
        </p:spPr>
        <p:txBody>
          <a:bodyPr/>
          <a:lstStyle/>
          <a:p>
            <a:pPr marL="304509">
              <a:lnSpc>
                <a:spcPct val="100000"/>
              </a:lnSpc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For each group…</a:t>
            </a:r>
          </a:p>
          <a:p>
            <a:endParaRPr lang="en-GB" sz="2177" dirty="0">
              <a:solidFill>
                <a:schemeClr val="tx1">
                  <a:lumMod val="25000"/>
                  <a:lumOff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	 </a:t>
            </a:r>
            <a:r>
              <a:rPr lang="en-GB" sz="2449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indent="669487"/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 ...</a:t>
            </a:r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177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144A7-7EEE-49E0-9726-4A2632657CC6}"/>
              </a:ext>
            </a:extLst>
          </p:cNvPr>
          <p:cNvSpPr/>
          <p:nvPr/>
        </p:nvSpPr>
        <p:spPr>
          <a:xfrm>
            <a:off x="6086491" y="1976658"/>
            <a:ext cx="1773312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For each value of date…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D3479C2-C3ED-45A2-B760-B8AB02F004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58068" y="2340915"/>
            <a:ext cx="2128424" cy="554656"/>
          </a:xfrm>
          <a:prstGeom prst="curvedConnector3">
            <a:avLst>
              <a:gd name="adj1" fmla="val 9933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45625-75D6-4D2D-AA0A-2B509751E7C9}"/>
              </a:ext>
            </a:extLst>
          </p:cNvPr>
          <p:cNvSpPr/>
          <p:nvPr/>
        </p:nvSpPr>
        <p:spPr>
          <a:xfrm>
            <a:off x="4861409" y="3489731"/>
            <a:ext cx="3174867" cy="159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(do something):</a:t>
            </a:r>
          </a:p>
          <a:p>
            <a:pPr algn="ctr"/>
            <a:r>
              <a:rPr lang="en-GB" sz="1632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group_by</a:t>
            </a:r>
            <a:r>
              <a:rPr lang="en-GB" sz="163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d</a:t>
            </a:r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oes nothing to the change the data frame...</a:t>
            </a:r>
          </a:p>
          <a:p>
            <a:pPr algn="ctr"/>
            <a:endParaRPr lang="en-GB" sz="1632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But it does change a setting behind the scenes 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0800D0C-C39C-4B95-8709-8B5F941192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08849" y="3363444"/>
            <a:ext cx="393441" cy="220506"/>
          </a:xfrm>
          <a:prstGeom prst="curvedConnector3">
            <a:avLst>
              <a:gd name="adj1" fmla="val -10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98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5. </a:t>
            </a:r>
            <a:r>
              <a:rPr lang="en-GB" sz="3673" b="0" dirty="0" err="1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group_by</a:t>
            </a:r>
            <a:endParaRPr lang="en-GB" sz="3673" b="0" dirty="0">
              <a:solidFill>
                <a:schemeClr val="accent3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13142"/>
            <a:ext cx="6918186" cy="3462534"/>
          </a:xfrm>
        </p:spPr>
        <p:txBody>
          <a:bodyPr/>
          <a:lstStyle/>
          <a:p>
            <a:pPr marL="304509">
              <a:lnSpc>
                <a:spcPct val="100000"/>
              </a:lnSpc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For each group… 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summarise </a:t>
            </a:r>
            <a:r>
              <a:rPr lang="en-GB" sz="2313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(produce single summary value)</a:t>
            </a:r>
          </a:p>
          <a:p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	 </a:t>
            </a:r>
          </a:p>
          <a:p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indent="669487"/>
            <a:r>
              <a:rPr lang="en-GB" sz="2177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indent="669487"/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summarise(</a:t>
            </a:r>
          </a:p>
          <a:p>
            <a:pPr indent="669487"/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</a:t>
            </a:r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=T)</a:t>
            </a:r>
          </a:p>
          <a:p>
            <a:pPr indent="669487"/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) </a:t>
            </a:r>
          </a:p>
          <a:p>
            <a:pPr indent="669487"/>
            <a:endParaRPr lang="en-GB" sz="2449" dirty="0">
              <a:solidFill>
                <a:schemeClr val="tx1">
                  <a:lumMod val="25000"/>
                  <a:lumOff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indent="669487"/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177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792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66" y="753329"/>
            <a:ext cx="6367012" cy="489775"/>
          </a:xfrm>
        </p:spPr>
        <p:txBody>
          <a:bodyPr/>
          <a:lstStyle/>
          <a:p>
            <a:pPr algn="ctr">
              <a:lnSpc>
                <a:spcPts val="6666"/>
              </a:lnSpc>
            </a:pPr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 </a:t>
            </a:r>
            <a:r>
              <a:rPr lang="en-GB" sz="3673" b="0" dirty="0" err="1">
                <a:latin typeface="Raleway" pitchFamily="50" charset="0"/>
                <a:ea typeface="Segoe UI Emoji" panose="020B0502040204020203" pitchFamily="34" charset="0"/>
              </a:rPr>
              <a:t>group_by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2177" b="0" dirty="0">
                <a:solidFill>
                  <a:schemeClr val="tx1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and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summarise</a:t>
            </a:r>
            <a:endParaRPr lang="en-GB" sz="3673" b="0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endParaRPr lang="en-GB" sz="2449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endParaRPr lang="en-GB" sz="2449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 summarise(</a:t>
            </a:r>
          </a:p>
          <a:p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		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</a:t>
            </a:r>
          </a:p>
          <a:p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70DD00-9195-4B2A-A92D-94073A6107DF}"/>
              </a:ext>
            </a:extLst>
          </p:cNvPr>
          <p:cNvGraphicFramePr>
            <a:graphicFrameLocks noGrp="1"/>
          </p:cNvGraphicFramePr>
          <p:nvPr/>
        </p:nvGraphicFramePr>
        <p:xfrm>
          <a:off x="5703170" y="2019626"/>
          <a:ext cx="1237341" cy="1028256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237341">
                  <a:extLst>
                    <a:ext uri="{9D8B030D-6E8A-4147-A177-3AD203B41FA5}">
                      <a16:colId xmlns:a16="http://schemas.microsoft.com/office/drawing/2014/main" val="658564098"/>
                    </a:ext>
                  </a:extLst>
                </a:gridCol>
              </a:tblGrid>
              <a:tr h="34275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latin typeface="Raleway" pitchFamily="50" charset="0"/>
                        </a:rPr>
                        <a:t>mean_beds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Raleway" pitchFamily="50" charset="0"/>
                      </a:endParaRPr>
                    </a:p>
                  </a:txBody>
                  <a:tcPr marL="62201" marR="62201" marT="31101" marB="311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4811"/>
                  </a:ext>
                </a:extLst>
              </a:tr>
              <a:tr h="342752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2724383101"/>
                  </a:ext>
                </a:extLst>
              </a:tr>
              <a:tr h="342752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704332432"/>
                  </a:ext>
                </a:extLst>
              </a:tr>
            </a:tbl>
          </a:graphicData>
        </a:graphic>
      </p:graphicFrame>
      <p:sp>
        <p:nvSpPr>
          <p:cNvPr id="45" name="Arrow: U-Turn 44">
            <a:extLst>
              <a:ext uri="{FF2B5EF4-FFF2-40B4-BE49-F238E27FC236}">
                <a16:creationId xmlns:a16="http://schemas.microsoft.com/office/drawing/2014/main" id="{4FEC17EF-DC57-45A1-8E88-2AAE1BCEEDBB}"/>
              </a:ext>
            </a:extLst>
          </p:cNvPr>
          <p:cNvSpPr/>
          <p:nvPr/>
        </p:nvSpPr>
        <p:spPr>
          <a:xfrm>
            <a:off x="3384125" y="1389167"/>
            <a:ext cx="2070791" cy="1714428"/>
          </a:xfrm>
          <a:prstGeom prst="uturnArrow">
            <a:avLst>
              <a:gd name="adj1" fmla="val 6001"/>
              <a:gd name="adj2" fmla="val 11722"/>
              <a:gd name="adj3" fmla="val 14003"/>
              <a:gd name="adj4" fmla="val 15022"/>
              <a:gd name="adj5" fmla="val 29025"/>
            </a:avLst>
          </a:prstGeom>
          <a:solidFill>
            <a:schemeClr val="accent3">
              <a:lumMod val="40000"/>
              <a:lumOff val="60000"/>
            </a:schemeClr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 dirty="0">
              <a:solidFill>
                <a:schemeClr val="tx1"/>
              </a:solidFill>
            </a:endParaRPr>
          </a:p>
        </p:txBody>
      </p:sp>
      <p:sp>
        <p:nvSpPr>
          <p:cNvPr id="52" name="Arrow: U-Turn 51">
            <a:extLst>
              <a:ext uri="{FF2B5EF4-FFF2-40B4-BE49-F238E27FC236}">
                <a16:creationId xmlns:a16="http://schemas.microsoft.com/office/drawing/2014/main" id="{8C2090C9-A0BE-49A2-B616-16CD62A02117}"/>
              </a:ext>
            </a:extLst>
          </p:cNvPr>
          <p:cNvSpPr/>
          <p:nvPr/>
        </p:nvSpPr>
        <p:spPr>
          <a:xfrm flipH="1">
            <a:off x="6173686" y="1389166"/>
            <a:ext cx="1026758" cy="2381799"/>
          </a:xfrm>
          <a:prstGeom prst="uturnArrow">
            <a:avLst>
              <a:gd name="adj1" fmla="val 11001"/>
              <a:gd name="adj2" fmla="val 18508"/>
              <a:gd name="adj3" fmla="val 26147"/>
              <a:gd name="adj4" fmla="val 17512"/>
              <a:gd name="adj5" fmla="val 21991"/>
            </a:avLst>
          </a:prstGeom>
          <a:solidFill>
            <a:schemeClr val="accent2">
              <a:lumMod val="20000"/>
              <a:lumOff val="80000"/>
            </a:schemeClr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71A855-8A96-490C-B298-3CE292A73DFD}"/>
              </a:ext>
            </a:extLst>
          </p:cNvPr>
          <p:cNvSpPr/>
          <p:nvPr/>
        </p:nvSpPr>
        <p:spPr>
          <a:xfrm>
            <a:off x="1103825" y="1319349"/>
            <a:ext cx="1960786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6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 column is created for each grouping variable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F2F826-2584-43C2-91B7-18ACE8B81FFF}"/>
              </a:ext>
            </a:extLst>
          </p:cNvPr>
          <p:cNvSpPr/>
          <p:nvPr/>
        </p:nvSpPr>
        <p:spPr>
          <a:xfrm>
            <a:off x="6342459" y="1162327"/>
            <a:ext cx="1879867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 column for the summary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FAA297-FEAE-44D1-9E99-94AB9EE0D5ED}"/>
              </a:ext>
            </a:extLst>
          </p:cNvPr>
          <p:cNvGraphicFramePr>
            <a:graphicFrameLocks noGrp="1"/>
          </p:cNvGraphicFramePr>
          <p:nvPr/>
        </p:nvGraphicFramePr>
        <p:xfrm>
          <a:off x="4763329" y="2019626"/>
          <a:ext cx="936376" cy="1028256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936376">
                  <a:extLst>
                    <a:ext uri="{9D8B030D-6E8A-4147-A177-3AD203B41FA5}">
                      <a16:colId xmlns:a16="http://schemas.microsoft.com/office/drawing/2014/main" val="962195116"/>
                    </a:ext>
                  </a:extLst>
                </a:gridCol>
              </a:tblGrid>
              <a:tr h="34275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Raleway" pitchFamily="50" charset="0"/>
                        </a:rPr>
                        <a:t>date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Raleway" pitchFamily="50" charset="0"/>
                      </a:endParaRPr>
                    </a:p>
                  </a:txBody>
                  <a:tcPr marL="62201" marR="62201" marT="31101" marB="311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4811"/>
                  </a:ext>
                </a:extLst>
              </a:tr>
              <a:tr h="342752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2724383101"/>
                  </a:ext>
                </a:extLst>
              </a:tr>
              <a:tr h="342752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70433243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20DF9A-60BE-4B7D-8D33-1DFC8CCF99D7}"/>
              </a:ext>
            </a:extLst>
          </p:cNvPr>
          <p:cNvSpPr/>
          <p:nvPr/>
        </p:nvSpPr>
        <p:spPr>
          <a:xfrm>
            <a:off x="3190659" y="293223"/>
            <a:ext cx="2876108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a very common pattern: </a:t>
            </a:r>
            <a:endParaRPr lang="en-GB" sz="1224" dirty="0"/>
          </a:p>
        </p:txBody>
      </p:sp>
    </p:spTree>
    <p:extLst>
      <p:ext uri="{BB962C8B-B14F-4D97-AF65-F5344CB8AC3E}">
        <p14:creationId xmlns:p14="http://schemas.microsoft.com/office/powerpoint/2010/main" val="2606660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endParaRPr lang="en-GB" sz="2449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endParaRPr lang="en-GB" sz="2449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 summarise(</a:t>
            </a:r>
          </a:p>
          <a:p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		</a:t>
            </a:r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</a:t>
            </a:r>
          </a:p>
          <a:p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)</a:t>
            </a: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0CAF3C-A4B7-475D-8D6E-A726223775A0}"/>
              </a:ext>
            </a:extLst>
          </p:cNvPr>
          <p:cNvSpPr/>
          <p:nvPr/>
        </p:nvSpPr>
        <p:spPr>
          <a:xfrm>
            <a:off x="3120425" y="1625183"/>
            <a:ext cx="1388070" cy="134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 row for each unique value of date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8BAB8EF-B3C8-4D3E-ABF5-5010AA78C121}"/>
              </a:ext>
            </a:extLst>
          </p:cNvPr>
          <p:cNvSpPr/>
          <p:nvPr/>
        </p:nvSpPr>
        <p:spPr>
          <a:xfrm>
            <a:off x="4541881" y="2033529"/>
            <a:ext cx="312224" cy="16499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 dirty="0">
              <a:solidFill>
                <a:schemeClr val="accent2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B55EC-41A2-4941-842F-BEE5A2A8DFF6}"/>
              </a:ext>
            </a:extLst>
          </p:cNvPr>
          <p:cNvGraphicFramePr>
            <a:graphicFrameLocks noGrp="1"/>
          </p:cNvGraphicFramePr>
          <p:nvPr/>
        </p:nvGraphicFramePr>
        <p:xfrm>
          <a:off x="4920876" y="1628986"/>
          <a:ext cx="2750677" cy="1028256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92946">
                  <a:extLst>
                    <a:ext uri="{9D8B030D-6E8A-4147-A177-3AD203B41FA5}">
                      <a16:colId xmlns:a16="http://schemas.microsoft.com/office/drawing/2014/main" val="962195116"/>
                    </a:ext>
                  </a:extLst>
                </a:gridCol>
                <a:gridCol w="1357731">
                  <a:extLst>
                    <a:ext uri="{9D8B030D-6E8A-4147-A177-3AD203B41FA5}">
                      <a16:colId xmlns:a16="http://schemas.microsoft.com/office/drawing/2014/main" val="658564098"/>
                    </a:ext>
                  </a:extLst>
                </a:gridCol>
              </a:tblGrid>
              <a:tr h="34275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Raleway" pitchFamily="50" charset="0"/>
                        </a:rPr>
                        <a:t>date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Raleway" pitchFamily="50" charset="0"/>
                      </a:endParaRPr>
                    </a:p>
                  </a:txBody>
                  <a:tcPr marL="62201" marR="62201" marT="31101" marB="311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latin typeface="Raleway" pitchFamily="50" charset="0"/>
                        </a:rPr>
                        <a:t>mean_beds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Raleway" pitchFamily="50" charset="0"/>
                      </a:endParaRPr>
                    </a:p>
                  </a:txBody>
                  <a:tcPr marL="62201" marR="62201" marT="31101" marB="311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4811"/>
                  </a:ext>
                </a:extLst>
              </a:tr>
              <a:tr h="34275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Raleway" pitchFamily="50" charset="0"/>
                        </a:rPr>
                        <a:t>“2010-06-01”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2724383101"/>
                  </a:ext>
                </a:extLst>
              </a:tr>
              <a:tr h="34275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Raleway" pitchFamily="50" charset="0"/>
                        </a:rPr>
                        <a:t>“2010-09-01”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704332432"/>
                  </a:ext>
                </a:extLst>
              </a:tr>
            </a:tbl>
          </a:graphicData>
        </a:graphic>
      </p:graphicFrame>
      <p:sp>
        <p:nvSpPr>
          <p:cNvPr id="11" name="Title 4">
            <a:extLst>
              <a:ext uri="{FF2B5EF4-FFF2-40B4-BE49-F238E27FC236}">
                <a16:creationId xmlns:a16="http://schemas.microsoft.com/office/drawing/2014/main" id="{1DE736D7-7108-40AC-B82C-5BB41FD104F3}"/>
              </a:ext>
            </a:extLst>
          </p:cNvPr>
          <p:cNvSpPr txBox="1">
            <a:spLocks/>
          </p:cNvSpPr>
          <p:nvPr/>
        </p:nvSpPr>
        <p:spPr>
          <a:xfrm>
            <a:off x="1205366" y="753329"/>
            <a:ext cx="6367012" cy="489775"/>
          </a:xfrm>
          <a:prstGeom prst="rect">
            <a:avLst/>
          </a:prstGeom>
        </p:spPr>
        <p:txBody>
          <a:bodyPr vert="horz" lIns="48978" tIns="48978" rIns="48978" bIns="48978" rtlCol="0" anchor="b" anchorCtr="0">
            <a:noAutofit/>
          </a:bodyPr>
          <a:lstStyle>
            <a:lvl1pPr algn="l" defTabSz="521437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rgbClr val="2C2825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>
              <a:lnSpc>
                <a:spcPts val="6666"/>
              </a:lnSpc>
            </a:pPr>
            <a:r>
              <a:rPr lang="en-GB" sz="5442" b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 </a:t>
            </a:r>
            <a:r>
              <a:rPr lang="en-GB" sz="3673" b="0">
                <a:latin typeface="Raleway" pitchFamily="50" charset="0"/>
                <a:ea typeface="Segoe UI Emoji" panose="020B0502040204020203" pitchFamily="34" charset="0"/>
              </a:rPr>
              <a:t>group_by </a:t>
            </a:r>
            <a:r>
              <a:rPr lang="en-GB" sz="2177" b="0">
                <a:solidFill>
                  <a:schemeClr val="tx1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and </a:t>
            </a:r>
            <a:r>
              <a:rPr lang="en-GB" sz="3673" b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summarise</a:t>
            </a:r>
            <a:endParaRPr lang="en-GB" sz="3673" b="0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68036-571B-44DD-B529-3072AA3BE9CC}"/>
              </a:ext>
            </a:extLst>
          </p:cNvPr>
          <p:cNvSpPr/>
          <p:nvPr/>
        </p:nvSpPr>
        <p:spPr>
          <a:xfrm>
            <a:off x="3190659" y="293223"/>
            <a:ext cx="2876108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a very common pattern: </a:t>
            </a:r>
            <a:endParaRPr lang="en-GB" sz="1224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E5A3EB-D143-4A0A-8A98-67D3117E8569}"/>
              </a:ext>
            </a:extLst>
          </p:cNvPr>
          <p:cNvSpPr/>
          <p:nvPr/>
        </p:nvSpPr>
        <p:spPr>
          <a:xfrm>
            <a:off x="4541881" y="2380629"/>
            <a:ext cx="312224" cy="15105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683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5</a:t>
            </a:r>
            <a:r>
              <a:rPr lang="en-GB" sz="3265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a</a:t>
            </a:r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.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ungroup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13142"/>
            <a:ext cx="6918186" cy="3462534"/>
          </a:xfrm>
        </p:spPr>
        <p:txBody>
          <a:bodyPr/>
          <a:lstStyle/>
          <a:p>
            <a:pPr marL="304509">
              <a:lnSpc>
                <a:spcPct val="100000"/>
              </a:lnSpc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Often it’s safest to remove the grouping after you’ve performed the required operation</a:t>
            </a:r>
          </a:p>
          <a:p>
            <a:pPr marL="304509">
              <a:lnSpc>
                <a:spcPct val="100000"/>
              </a:lnSpc>
            </a:pPr>
            <a:r>
              <a:rPr lang="en-GB" sz="816" dirty="0">
                <a:solidFill>
                  <a:schemeClr val="bg2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a</a:t>
            </a:r>
            <a:endParaRPr lang="en-GB" sz="2449" dirty="0">
              <a:solidFill>
                <a:schemeClr val="bg2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indent="246198">
              <a:lnSpc>
                <a:spcPct val="100000"/>
              </a:lnSpc>
            </a:pPr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indent="246198"/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</a:t>
            </a:r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indent="246198"/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summarise(</a:t>
            </a:r>
          </a:p>
          <a:p>
            <a:pPr indent="246198"/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</a:t>
            </a:r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2177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=T)) %&gt;% </a:t>
            </a:r>
          </a:p>
          <a:p>
            <a:pPr indent="246198"/>
            <a:r>
              <a:rPr lang="en-GB" sz="2177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ungroup()</a:t>
            </a:r>
          </a:p>
          <a:p>
            <a:pPr indent="669487"/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177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323" y="2152033"/>
            <a:ext cx="5238365" cy="1366029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Which 5 organisations have the highest mean % bed occupancy? </a:t>
            </a:r>
            <a:b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solidFill>
                  <a:schemeClr val="bg2"/>
                </a:solidFill>
                <a:latin typeface="Raleway" pitchFamily="50" charset="0"/>
                <a:ea typeface="Segoe UI Emoji" panose="020B0502040204020203" pitchFamily="34" charset="0"/>
              </a:rPr>
              <a:t>(over the 8 year period)</a:t>
            </a:r>
            <a:endParaRPr lang="en-GB" sz="3673" dirty="0">
              <a:solidFill>
                <a:schemeClr val="bg2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554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323" y="2152033"/>
            <a:ext cx="5238365" cy="1366029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Which 5 organisations have the highest mean % bed occupancy? </a:t>
            </a:r>
            <a:b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673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(over the 5 year period)</a:t>
            </a:r>
            <a:endParaRPr lang="en-GB" sz="3673" dirty="0">
              <a:solidFill>
                <a:schemeClr val="tx1">
                  <a:lumMod val="25000"/>
                  <a:lumOff val="75000"/>
                </a:schemeClr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68</a:t>
            </a:fld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03B9B8E-6506-480A-A535-56BB4120BAC5}"/>
              </a:ext>
            </a:extLst>
          </p:cNvPr>
          <p:cNvCxnSpPr>
            <a:cxnSpLocks/>
          </p:cNvCxnSpPr>
          <p:nvPr/>
        </p:nvCxnSpPr>
        <p:spPr>
          <a:xfrm rot="5400000">
            <a:off x="6369212" y="2631860"/>
            <a:ext cx="622015" cy="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76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323" y="2152033"/>
            <a:ext cx="5238365" cy="79083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Which 5 organisations have the highest mean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% bed occupancy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 </a:t>
            </a:r>
            <a:endParaRPr lang="en-GB" sz="3673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9B14F-5401-4994-A07A-98824F437FB3}"/>
              </a:ext>
            </a:extLst>
          </p:cNvPr>
          <p:cNvSpPr/>
          <p:nvPr/>
        </p:nvSpPr>
        <p:spPr>
          <a:xfrm>
            <a:off x="1041956" y="3218890"/>
            <a:ext cx="2829164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1. Create a new variable </a:t>
            </a:r>
          </a:p>
          <a:p>
            <a:pPr algn="ctr"/>
            <a:r>
              <a:rPr lang="en-GB" sz="1632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mutate()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382734-D03B-46C5-BF69-E568DF261CF8}"/>
              </a:ext>
            </a:extLst>
          </p:cNvPr>
          <p:cNvCxnSpPr>
            <a:cxnSpLocks/>
          </p:cNvCxnSpPr>
          <p:nvPr/>
        </p:nvCxnSpPr>
        <p:spPr>
          <a:xfrm flipH="1">
            <a:off x="2766509" y="2849280"/>
            <a:ext cx="317967" cy="35271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7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Project 2: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been asked to conduct an analysis of Mental Health inpatient capacity in England.</a:t>
            </a:r>
          </a:p>
          <a:p>
            <a:pPr algn="ctr"/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cs typeface="Segoe UI Light" panose="020B0502040204020203" pitchFamily="34" charset="0"/>
              </a:rPr>
              <a:t>As part of this, we will be looking at the changes in the number (and occupancy) of MH beds available in recent years.</a:t>
            </a:r>
            <a:endParaRPr lang="en-GB" sz="2449" b="1" dirty="0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449" b="1" dirty="0">
              <a:latin typeface="MV Boli" panose="02000500030200090000" pitchFamily="2" charset="0"/>
              <a:ea typeface="Segoe UI Emoj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700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323" y="2152033"/>
            <a:ext cx="5238365" cy="79083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Which 5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organisations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have the highest mean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% bed occupancy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 </a:t>
            </a:r>
            <a:endParaRPr lang="en-GB" sz="3673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9B14F-5401-4994-A07A-98824F437FB3}"/>
              </a:ext>
            </a:extLst>
          </p:cNvPr>
          <p:cNvSpPr/>
          <p:nvPr/>
        </p:nvSpPr>
        <p:spPr>
          <a:xfrm>
            <a:off x="1041956" y="3218890"/>
            <a:ext cx="2829164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1. Create a new variable 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mutate()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16109-7721-4925-9E6C-A174E739980B}"/>
              </a:ext>
            </a:extLst>
          </p:cNvPr>
          <p:cNvSpPr/>
          <p:nvPr/>
        </p:nvSpPr>
        <p:spPr>
          <a:xfrm>
            <a:off x="3961272" y="442453"/>
            <a:ext cx="1917388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2. Then, for 			each of the…</a:t>
            </a:r>
          </a:p>
          <a:p>
            <a:pPr algn="ctr"/>
            <a:endParaRPr lang="en-GB" sz="1632" dirty="0">
              <a:solidFill>
                <a:schemeClr val="accent3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61229-CEBD-4386-97CF-E6C6E972D64A}"/>
              </a:ext>
            </a:extLst>
          </p:cNvPr>
          <p:cNvCxnSpPr>
            <a:cxnSpLocks/>
          </p:cNvCxnSpPr>
          <p:nvPr/>
        </p:nvCxnSpPr>
        <p:spPr>
          <a:xfrm flipH="1">
            <a:off x="2766509" y="2849280"/>
            <a:ext cx="317967" cy="35271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4C2B08-EECE-490A-8545-A4BD485E7B4B}"/>
              </a:ext>
            </a:extLst>
          </p:cNvPr>
          <p:cNvCxnSpPr>
            <a:cxnSpLocks/>
          </p:cNvCxnSpPr>
          <p:nvPr/>
        </p:nvCxnSpPr>
        <p:spPr>
          <a:xfrm>
            <a:off x="4997067" y="955616"/>
            <a:ext cx="0" cy="433551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4EECC30-67B5-4892-B169-B735A7423E74}"/>
              </a:ext>
            </a:extLst>
          </p:cNvPr>
          <p:cNvSpPr/>
          <p:nvPr/>
        </p:nvSpPr>
        <p:spPr>
          <a:xfrm>
            <a:off x="4603530" y="955616"/>
            <a:ext cx="2829164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b="1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group_by</a:t>
            </a:r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EBF79-F98B-4B20-A6ED-7AE623B8E537}"/>
              </a:ext>
            </a:extLst>
          </p:cNvPr>
          <p:cNvCxnSpPr>
            <a:cxnSpLocks/>
          </p:cNvCxnSpPr>
          <p:nvPr/>
        </p:nvCxnSpPr>
        <p:spPr>
          <a:xfrm flipV="1">
            <a:off x="5101145" y="1143369"/>
            <a:ext cx="289461" cy="11560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818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323" y="2152033"/>
            <a:ext cx="5238365" cy="79083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Which 5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organisations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have the highest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mean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% bed occupancy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 </a:t>
            </a:r>
            <a:endParaRPr lang="en-GB" sz="3673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9B14F-5401-4994-A07A-98824F437FB3}"/>
              </a:ext>
            </a:extLst>
          </p:cNvPr>
          <p:cNvSpPr/>
          <p:nvPr/>
        </p:nvSpPr>
        <p:spPr>
          <a:xfrm>
            <a:off x="1041956" y="3218890"/>
            <a:ext cx="2829164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1. Create a new variable 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mutate()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16109-7721-4925-9E6C-A174E739980B}"/>
              </a:ext>
            </a:extLst>
          </p:cNvPr>
          <p:cNvSpPr/>
          <p:nvPr/>
        </p:nvSpPr>
        <p:spPr>
          <a:xfrm>
            <a:off x="3961272" y="442452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2. Then, for 			each of the…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61229-CEBD-4386-97CF-E6C6E972D64A}"/>
              </a:ext>
            </a:extLst>
          </p:cNvPr>
          <p:cNvCxnSpPr>
            <a:cxnSpLocks/>
          </p:cNvCxnSpPr>
          <p:nvPr/>
        </p:nvCxnSpPr>
        <p:spPr>
          <a:xfrm flipH="1">
            <a:off x="2766509" y="2849280"/>
            <a:ext cx="317967" cy="35271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4C2B08-EECE-490A-8545-A4BD485E7B4B}"/>
              </a:ext>
            </a:extLst>
          </p:cNvPr>
          <p:cNvCxnSpPr>
            <a:cxnSpLocks/>
          </p:cNvCxnSpPr>
          <p:nvPr/>
        </p:nvCxnSpPr>
        <p:spPr>
          <a:xfrm>
            <a:off x="4997067" y="955616"/>
            <a:ext cx="0" cy="401671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5F3E6-FE8D-4AEC-A742-8940D712DC6E}"/>
              </a:ext>
            </a:extLst>
          </p:cNvPr>
          <p:cNvSpPr/>
          <p:nvPr/>
        </p:nvSpPr>
        <p:spPr>
          <a:xfrm>
            <a:off x="6426454" y="442452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3. Summary stat using </a:t>
            </a:r>
            <a:r>
              <a:rPr lang="en-GB" sz="1632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summarise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0FD08F-4694-4F19-9B8A-7C56FF3E0D2D}"/>
              </a:ext>
            </a:extLst>
          </p:cNvPr>
          <p:cNvCxnSpPr>
            <a:cxnSpLocks/>
          </p:cNvCxnSpPr>
          <p:nvPr/>
        </p:nvCxnSpPr>
        <p:spPr>
          <a:xfrm flipV="1">
            <a:off x="6947751" y="1357287"/>
            <a:ext cx="401299" cy="694763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A01B6-489F-4C5E-931C-7511A499D241}"/>
              </a:ext>
            </a:extLst>
          </p:cNvPr>
          <p:cNvSpPr/>
          <p:nvPr/>
        </p:nvSpPr>
        <p:spPr>
          <a:xfrm>
            <a:off x="4603530" y="955616"/>
            <a:ext cx="2829164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b="1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group_by</a:t>
            </a:r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E8BFD7-A7D5-4621-AA0B-B586006EEAAE}"/>
              </a:ext>
            </a:extLst>
          </p:cNvPr>
          <p:cNvCxnSpPr>
            <a:cxnSpLocks/>
          </p:cNvCxnSpPr>
          <p:nvPr/>
        </p:nvCxnSpPr>
        <p:spPr>
          <a:xfrm flipV="1">
            <a:off x="5101145" y="1143369"/>
            <a:ext cx="289461" cy="11560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921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323" y="2152033"/>
            <a:ext cx="5238365" cy="79083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Which 5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organisations 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have the 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highest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mean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% bed occupancy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 </a:t>
            </a:r>
            <a:endParaRPr lang="en-GB" sz="3673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9B14F-5401-4994-A07A-98824F437FB3}"/>
              </a:ext>
            </a:extLst>
          </p:cNvPr>
          <p:cNvSpPr/>
          <p:nvPr/>
        </p:nvSpPr>
        <p:spPr>
          <a:xfrm>
            <a:off x="1041956" y="3218890"/>
            <a:ext cx="2829164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1. Create a new variable 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mutate()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16109-7721-4925-9E6C-A174E739980B}"/>
              </a:ext>
            </a:extLst>
          </p:cNvPr>
          <p:cNvSpPr/>
          <p:nvPr/>
        </p:nvSpPr>
        <p:spPr>
          <a:xfrm>
            <a:off x="3961272" y="442452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2. Then, for 			each of the…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61229-CEBD-4386-97CF-E6C6E972D64A}"/>
              </a:ext>
            </a:extLst>
          </p:cNvPr>
          <p:cNvCxnSpPr>
            <a:cxnSpLocks/>
          </p:cNvCxnSpPr>
          <p:nvPr/>
        </p:nvCxnSpPr>
        <p:spPr>
          <a:xfrm flipH="1">
            <a:off x="2766509" y="2849280"/>
            <a:ext cx="317967" cy="35271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4C2B08-EECE-490A-8545-A4BD485E7B4B}"/>
              </a:ext>
            </a:extLst>
          </p:cNvPr>
          <p:cNvCxnSpPr>
            <a:cxnSpLocks/>
          </p:cNvCxnSpPr>
          <p:nvPr/>
        </p:nvCxnSpPr>
        <p:spPr>
          <a:xfrm>
            <a:off x="4997067" y="955616"/>
            <a:ext cx="0" cy="335232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87A438-48C0-4679-9061-356B9D78338C}"/>
              </a:ext>
            </a:extLst>
          </p:cNvPr>
          <p:cNvSpPr/>
          <p:nvPr/>
        </p:nvSpPr>
        <p:spPr>
          <a:xfrm>
            <a:off x="3704637" y="3784171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4. As before,</a:t>
            </a:r>
          </a:p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use </a:t>
            </a:r>
          </a:p>
          <a:p>
            <a:pPr algn="ctr"/>
            <a:r>
              <a:rPr lang="en-GB" sz="1632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arrange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752CEB-5BCC-4F15-9A45-99B46C74CC29}"/>
              </a:ext>
            </a:extLst>
          </p:cNvPr>
          <p:cNvCxnSpPr>
            <a:cxnSpLocks/>
          </p:cNvCxnSpPr>
          <p:nvPr/>
        </p:nvCxnSpPr>
        <p:spPr>
          <a:xfrm>
            <a:off x="4608577" y="2277185"/>
            <a:ext cx="0" cy="1393089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C2A87-64D5-469B-8F64-A4E27C5F5D0C}"/>
              </a:ext>
            </a:extLst>
          </p:cNvPr>
          <p:cNvSpPr/>
          <p:nvPr/>
        </p:nvSpPr>
        <p:spPr>
          <a:xfrm>
            <a:off x="6426454" y="442452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3. Summary stat using </a:t>
            </a:r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summarise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8B1594-AA4C-47E6-8066-8F424C26AF5D}"/>
              </a:ext>
            </a:extLst>
          </p:cNvPr>
          <p:cNvCxnSpPr>
            <a:cxnSpLocks/>
          </p:cNvCxnSpPr>
          <p:nvPr/>
        </p:nvCxnSpPr>
        <p:spPr>
          <a:xfrm flipV="1">
            <a:off x="6947751" y="1357287"/>
            <a:ext cx="401299" cy="694763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081FB-4494-48AB-A485-FC6BEAF47E7D}"/>
              </a:ext>
            </a:extLst>
          </p:cNvPr>
          <p:cNvSpPr/>
          <p:nvPr/>
        </p:nvSpPr>
        <p:spPr>
          <a:xfrm>
            <a:off x="4603530" y="955616"/>
            <a:ext cx="2829164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b="1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group_by</a:t>
            </a:r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922BBF-F886-4861-9150-2485CE197EC1}"/>
              </a:ext>
            </a:extLst>
          </p:cNvPr>
          <p:cNvCxnSpPr>
            <a:cxnSpLocks/>
          </p:cNvCxnSpPr>
          <p:nvPr/>
        </p:nvCxnSpPr>
        <p:spPr>
          <a:xfrm flipV="1">
            <a:off x="5101145" y="1143369"/>
            <a:ext cx="289461" cy="11560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3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323" y="2152033"/>
            <a:ext cx="5238365" cy="79083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Which 5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organisations 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have the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highest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mean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% bed occupancy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 </a:t>
            </a:r>
            <a:endParaRPr lang="en-GB" sz="3673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9B14F-5401-4994-A07A-98824F437FB3}"/>
              </a:ext>
            </a:extLst>
          </p:cNvPr>
          <p:cNvSpPr/>
          <p:nvPr/>
        </p:nvSpPr>
        <p:spPr>
          <a:xfrm>
            <a:off x="1041956" y="3218890"/>
            <a:ext cx="2829164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1. Create a new variable 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mutate()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16109-7721-4925-9E6C-A174E739980B}"/>
              </a:ext>
            </a:extLst>
          </p:cNvPr>
          <p:cNvSpPr/>
          <p:nvPr/>
        </p:nvSpPr>
        <p:spPr>
          <a:xfrm>
            <a:off x="3961272" y="442452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2. Then, for 			each of the…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61229-CEBD-4386-97CF-E6C6E972D64A}"/>
              </a:ext>
            </a:extLst>
          </p:cNvPr>
          <p:cNvCxnSpPr>
            <a:cxnSpLocks/>
          </p:cNvCxnSpPr>
          <p:nvPr/>
        </p:nvCxnSpPr>
        <p:spPr>
          <a:xfrm flipH="1">
            <a:off x="2766509" y="2849280"/>
            <a:ext cx="317967" cy="35271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4C2B08-EECE-490A-8545-A4BD485E7B4B}"/>
              </a:ext>
            </a:extLst>
          </p:cNvPr>
          <p:cNvCxnSpPr>
            <a:cxnSpLocks/>
          </p:cNvCxnSpPr>
          <p:nvPr/>
        </p:nvCxnSpPr>
        <p:spPr>
          <a:xfrm>
            <a:off x="4997067" y="955616"/>
            <a:ext cx="0" cy="335232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C2A87-64D5-469B-8F64-A4E27C5F5D0C}"/>
              </a:ext>
            </a:extLst>
          </p:cNvPr>
          <p:cNvSpPr/>
          <p:nvPr/>
        </p:nvSpPr>
        <p:spPr>
          <a:xfrm>
            <a:off x="6426454" y="442452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3. Summary stat using </a:t>
            </a:r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summarise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8B1594-AA4C-47E6-8066-8F424C26AF5D}"/>
              </a:ext>
            </a:extLst>
          </p:cNvPr>
          <p:cNvCxnSpPr>
            <a:cxnSpLocks/>
          </p:cNvCxnSpPr>
          <p:nvPr/>
        </p:nvCxnSpPr>
        <p:spPr>
          <a:xfrm flipV="1">
            <a:off x="6947751" y="1357287"/>
            <a:ext cx="401299" cy="694763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9EF419-FD93-43FA-A851-654E18CA51A9}"/>
              </a:ext>
            </a:extLst>
          </p:cNvPr>
          <p:cNvSpPr/>
          <p:nvPr/>
        </p:nvSpPr>
        <p:spPr>
          <a:xfrm>
            <a:off x="1107724" y="4085508"/>
            <a:ext cx="2665160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60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Tip: Run the code after each new line to check it returns the output you’d expect. </a:t>
            </a:r>
            <a:endParaRPr lang="en-GB" sz="1360" b="1" dirty="0">
              <a:solidFill>
                <a:schemeClr val="accent3"/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8D8BAD-A346-4D07-908D-6DEC759145D7}"/>
              </a:ext>
            </a:extLst>
          </p:cNvPr>
          <p:cNvSpPr/>
          <p:nvPr/>
        </p:nvSpPr>
        <p:spPr>
          <a:xfrm>
            <a:off x="3704637" y="3784171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4. As before,</a:t>
            </a:r>
          </a:p>
          <a:p>
            <a:pPr algn="ctr"/>
            <a:r>
              <a:rPr lang="en-GB" sz="1632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use </a:t>
            </a:r>
          </a:p>
          <a:p>
            <a:pPr algn="ctr"/>
            <a:r>
              <a:rPr lang="en-GB" sz="1632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arrange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B59461-B5CE-4671-A699-177A85E30B99}"/>
              </a:ext>
            </a:extLst>
          </p:cNvPr>
          <p:cNvCxnSpPr>
            <a:cxnSpLocks/>
          </p:cNvCxnSpPr>
          <p:nvPr/>
        </p:nvCxnSpPr>
        <p:spPr>
          <a:xfrm>
            <a:off x="4608577" y="2277185"/>
            <a:ext cx="0" cy="1393089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6F6FDFD-8715-4F78-9B9C-996A6B921125}"/>
              </a:ext>
            </a:extLst>
          </p:cNvPr>
          <p:cNvSpPr/>
          <p:nvPr/>
        </p:nvSpPr>
        <p:spPr>
          <a:xfrm>
            <a:off x="4603530" y="955616"/>
            <a:ext cx="2829164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b="1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group_by</a:t>
            </a:r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76C270-D002-4C08-88B9-AD1ACBEF95C3}"/>
              </a:ext>
            </a:extLst>
          </p:cNvPr>
          <p:cNvCxnSpPr>
            <a:cxnSpLocks/>
          </p:cNvCxnSpPr>
          <p:nvPr/>
        </p:nvCxnSpPr>
        <p:spPr>
          <a:xfrm flipV="1">
            <a:off x="5101145" y="1143369"/>
            <a:ext cx="289461" cy="11560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69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323" y="2280721"/>
            <a:ext cx="5238365" cy="561820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Over to you…</a:t>
            </a:r>
            <a:endParaRPr lang="en-GB" sz="3673" dirty="0">
              <a:solidFill>
                <a:schemeClr val="tx1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742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323" y="2152033"/>
            <a:ext cx="5238365" cy="790833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Which 5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organisations 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have the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highest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mean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% bed occupancy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? </a:t>
            </a:r>
            <a:endParaRPr lang="en-GB" sz="3673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9B14F-5401-4994-A07A-98824F437FB3}"/>
              </a:ext>
            </a:extLst>
          </p:cNvPr>
          <p:cNvSpPr/>
          <p:nvPr/>
        </p:nvSpPr>
        <p:spPr>
          <a:xfrm>
            <a:off x="1041956" y="3218890"/>
            <a:ext cx="2829164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1. Create a new variable 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mutate()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16109-7721-4925-9E6C-A174E739980B}"/>
              </a:ext>
            </a:extLst>
          </p:cNvPr>
          <p:cNvSpPr/>
          <p:nvPr/>
        </p:nvSpPr>
        <p:spPr>
          <a:xfrm>
            <a:off x="3961272" y="442452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2. Then, for 			each of the…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61229-CEBD-4386-97CF-E6C6E972D64A}"/>
              </a:ext>
            </a:extLst>
          </p:cNvPr>
          <p:cNvCxnSpPr>
            <a:cxnSpLocks/>
          </p:cNvCxnSpPr>
          <p:nvPr/>
        </p:nvCxnSpPr>
        <p:spPr>
          <a:xfrm flipH="1">
            <a:off x="2766509" y="2849280"/>
            <a:ext cx="317967" cy="35271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4C2B08-EECE-490A-8545-A4BD485E7B4B}"/>
              </a:ext>
            </a:extLst>
          </p:cNvPr>
          <p:cNvCxnSpPr>
            <a:cxnSpLocks/>
          </p:cNvCxnSpPr>
          <p:nvPr/>
        </p:nvCxnSpPr>
        <p:spPr>
          <a:xfrm>
            <a:off x="4997067" y="955616"/>
            <a:ext cx="0" cy="335232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C2A87-64D5-469B-8F64-A4E27C5F5D0C}"/>
              </a:ext>
            </a:extLst>
          </p:cNvPr>
          <p:cNvSpPr/>
          <p:nvPr/>
        </p:nvSpPr>
        <p:spPr>
          <a:xfrm>
            <a:off x="6426454" y="442452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3. Summary stat using </a:t>
            </a:r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summarise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8B1594-AA4C-47E6-8066-8F424C26AF5D}"/>
              </a:ext>
            </a:extLst>
          </p:cNvPr>
          <p:cNvCxnSpPr>
            <a:cxnSpLocks/>
          </p:cNvCxnSpPr>
          <p:nvPr/>
        </p:nvCxnSpPr>
        <p:spPr>
          <a:xfrm flipV="1">
            <a:off x="6947751" y="1357287"/>
            <a:ext cx="401299" cy="694763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9EF419-FD93-43FA-A851-654E18CA51A9}"/>
              </a:ext>
            </a:extLst>
          </p:cNvPr>
          <p:cNvSpPr/>
          <p:nvPr/>
        </p:nvSpPr>
        <p:spPr>
          <a:xfrm>
            <a:off x="1107724" y="4085508"/>
            <a:ext cx="2665160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60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Tip: Run the code after each new line to check it returns the output you’d expect. </a:t>
            </a:r>
            <a:endParaRPr lang="en-GB" sz="1360" b="1" dirty="0">
              <a:solidFill>
                <a:schemeClr val="accent3"/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8D8BAD-A346-4D07-908D-6DEC759145D7}"/>
              </a:ext>
            </a:extLst>
          </p:cNvPr>
          <p:cNvSpPr/>
          <p:nvPr/>
        </p:nvSpPr>
        <p:spPr>
          <a:xfrm>
            <a:off x="3704637" y="3784171"/>
            <a:ext cx="19265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4. As before,</a:t>
            </a:r>
          </a:p>
          <a:p>
            <a:pPr algn="ctr"/>
            <a:r>
              <a:rPr lang="en-GB" sz="1632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we’ll use </a:t>
            </a:r>
          </a:p>
          <a:p>
            <a:pPr algn="ctr"/>
            <a:r>
              <a:rPr lang="en-GB" sz="1632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arrange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B59461-B5CE-4671-A699-177A85E30B99}"/>
              </a:ext>
            </a:extLst>
          </p:cNvPr>
          <p:cNvCxnSpPr>
            <a:cxnSpLocks/>
          </p:cNvCxnSpPr>
          <p:nvPr/>
        </p:nvCxnSpPr>
        <p:spPr>
          <a:xfrm>
            <a:off x="4608577" y="2277185"/>
            <a:ext cx="0" cy="1393089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0A604-9A28-4371-A914-8880835037C6}"/>
              </a:ext>
            </a:extLst>
          </p:cNvPr>
          <p:cNvSpPr/>
          <p:nvPr/>
        </p:nvSpPr>
        <p:spPr>
          <a:xfrm>
            <a:off x="5346035" y="3302343"/>
            <a:ext cx="3003809" cy="134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32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beds_data</a:t>
            </a:r>
            <a:r>
              <a:rPr lang="en-GB" sz="1632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%&gt;%</a:t>
            </a:r>
          </a:p>
          <a:p>
            <a:r>
              <a:rPr lang="en-GB" sz="1632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mutate(_ = _)%&gt;%</a:t>
            </a:r>
          </a:p>
          <a:p>
            <a:r>
              <a:rPr lang="en-GB" sz="1632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</a:t>
            </a:r>
            <a:r>
              <a:rPr lang="en-GB" sz="1632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group_by</a:t>
            </a:r>
            <a:r>
              <a:rPr lang="en-GB" sz="1632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() %&gt;%</a:t>
            </a:r>
          </a:p>
          <a:p>
            <a:r>
              <a:rPr lang="en-GB" sz="1632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summarise(_ = _ ) %&gt;%</a:t>
            </a:r>
          </a:p>
          <a:p>
            <a:r>
              <a:rPr lang="en-GB" sz="1632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 arrange()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FB2DD-E196-4C20-9C8E-4BA95C6F8E10}"/>
              </a:ext>
            </a:extLst>
          </p:cNvPr>
          <p:cNvSpPr/>
          <p:nvPr/>
        </p:nvSpPr>
        <p:spPr>
          <a:xfrm>
            <a:off x="4603530" y="955616"/>
            <a:ext cx="2829164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b="1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group_by</a:t>
            </a:r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9683A-DB6E-4E09-8456-1DCADD916E85}"/>
              </a:ext>
            </a:extLst>
          </p:cNvPr>
          <p:cNvCxnSpPr>
            <a:cxnSpLocks/>
          </p:cNvCxnSpPr>
          <p:nvPr/>
        </p:nvCxnSpPr>
        <p:spPr>
          <a:xfrm flipV="1">
            <a:off x="5101145" y="1143369"/>
            <a:ext cx="289461" cy="115600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24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marL="123099"/>
            <a:endParaRPr lang="en-GB" sz="2177" dirty="0">
              <a:solidFill>
                <a:schemeClr val="tx1">
                  <a:lumMod val="25000"/>
                  <a:lumOff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23099"/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 </a:t>
            </a:r>
          </a:p>
          <a:p>
            <a:pPr marL="123099"/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mutate(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perc_occ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occ_av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/ 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 %&gt;% </a:t>
            </a:r>
          </a:p>
          <a:p>
            <a:pPr marL="123099"/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org_name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 %&gt;% </a:t>
            </a:r>
          </a:p>
          <a:p>
            <a:pPr marL="123099"/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summarise(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mean_pocc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</a:t>
            </a:r>
          </a:p>
          <a:p>
            <a:pPr marL="123099"/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					mean(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perc_occ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 %&gt;% </a:t>
            </a:r>
          </a:p>
          <a:p>
            <a:pPr marL="123099"/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arrange(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desc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mean_pocc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))</a:t>
            </a:r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105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3"/>
            <a:ext cx="6367012" cy="1794989"/>
          </a:xfrm>
        </p:spPr>
        <p:txBody>
          <a:bodyPr/>
          <a:lstStyle/>
          <a:p>
            <a:pPr algn="ctr"/>
            <a:b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</a:br>
            <a:r>
              <a:rPr lang="en-GB" sz="3265" b="0" dirty="0">
                <a:latin typeface="Raleway" pitchFamily="50" charset="0"/>
                <a:ea typeface="Segoe UI Emoji" panose="020B0502040204020203" pitchFamily="34" charset="0"/>
              </a:rPr>
              <a:t>How many columns associated with each observation?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99533"/>
            <a:ext cx="6952742" cy="3376143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</a:rPr>
              <a:t> 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F4F9E-228C-478B-B32C-305788E2A3D2}"/>
              </a:ext>
            </a:extLst>
          </p:cNvPr>
          <p:cNvSpPr/>
          <p:nvPr/>
        </p:nvSpPr>
        <p:spPr>
          <a:xfrm>
            <a:off x="1641208" y="3082421"/>
            <a:ext cx="5868968" cy="122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49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summarise(number = n())</a:t>
            </a:r>
          </a:p>
          <a:p>
            <a:pPr algn="ctr"/>
            <a:endParaRPr lang="en-GB" sz="1632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This is a common pattern – it will count the number of rows associated with each group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86B6F0C-4A7D-447A-8B95-E392B82BF613}"/>
              </a:ext>
            </a:extLst>
          </p:cNvPr>
          <p:cNvSpPr txBox="1">
            <a:spLocks/>
          </p:cNvSpPr>
          <p:nvPr/>
        </p:nvSpPr>
        <p:spPr>
          <a:xfrm>
            <a:off x="1388494" y="317270"/>
            <a:ext cx="6367012" cy="715702"/>
          </a:xfrm>
          <a:prstGeom prst="rect">
            <a:avLst/>
          </a:prstGeom>
        </p:spPr>
        <p:txBody>
          <a:bodyPr vert="horz" lIns="48978" tIns="48978" rIns="48978" bIns="48978" rtlCol="0" anchor="b" anchorCtr="0">
            <a:noAutofit/>
          </a:bodyPr>
          <a:lstStyle>
            <a:lvl1pPr algn="l" defTabSz="521437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rgbClr val="2C2825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Extension:</a:t>
            </a:r>
          </a:p>
        </p:txBody>
      </p:sp>
    </p:spTree>
    <p:extLst>
      <p:ext uri="{BB962C8B-B14F-4D97-AF65-F5344CB8AC3E}">
        <p14:creationId xmlns:p14="http://schemas.microsoft.com/office/powerpoint/2010/main" val="38784032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 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marL="123099"/>
            <a:endParaRPr lang="en-GB" sz="2177" dirty="0">
              <a:solidFill>
                <a:schemeClr val="tx1">
                  <a:lumMod val="25000"/>
                  <a:lumOff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23099"/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 </a:t>
            </a:r>
          </a:p>
          <a:p>
            <a:pPr marL="123099"/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mutate(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perc_occ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occ_av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/ 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 %&gt;% </a:t>
            </a:r>
          </a:p>
          <a:p>
            <a:pPr marL="123099"/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org_name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 %&gt;% </a:t>
            </a:r>
          </a:p>
          <a:p>
            <a:pPr marL="123099"/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summarise(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mean_pocc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= mean(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perc_occ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r>
              <a:rPr lang="en-GB" sz="2177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</a:t>
            </a:r>
          </a:p>
          <a:p>
            <a:pPr marL="123099"/>
            <a:r>
              <a:rPr lang="en-GB" sz="2177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number = n()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)%&gt;% </a:t>
            </a:r>
          </a:p>
          <a:p>
            <a:pPr marL="123099"/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arrange(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desc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177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mean_pocc</a:t>
            </a:r>
            <a:r>
              <a:rPr lang="en-GB" sz="2177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))</a:t>
            </a:r>
            <a:endParaRPr lang="en-GB" sz="2177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9794C-B4E1-4A1C-808A-BBA959396608}"/>
              </a:ext>
            </a:extLst>
          </p:cNvPr>
          <p:cNvSpPr/>
          <p:nvPr/>
        </p:nvSpPr>
        <p:spPr>
          <a:xfrm>
            <a:off x="5770232" y="4139534"/>
            <a:ext cx="2091103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Adding another</a:t>
            </a:r>
          </a:p>
          <a:p>
            <a:pPr algn="ctr"/>
            <a:r>
              <a:rPr lang="en-GB" sz="1632" b="1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summary column</a:t>
            </a:r>
            <a:endParaRPr lang="en-GB" sz="1632" b="1" dirty="0">
              <a:solidFill>
                <a:schemeClr val="tx1">
                  <a:lumMod val="25000"/>
                  <a:lumOff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FC42C8-A6FE-42A2-82CE-5AC4BC077DE6}"/>
              </a:ext>
            </a:extLst>
          </p:cNvPr>
          <p:cNvCxnSpPr>
            <a:cxnSpLocks/>
          </p:cNvCxnSpPr>
          <p:nvPr/>
        </p:nvCxnSpPr>
        <p:spPr>
          <a:xfrm>
            <a:off x="4903158" y="4045835"/>
            <a:ext cx="716333" cy="304146"/>
          </a:xfrm>
          <a:prstGeom prst="straightConnector1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28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6.</a:t>
            </a:r>
            <a:r>
              <a:rPr lang="en-GB" sz="3673" b="0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 select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062609"/>
            <a:ext cx="6952742" cy="3713067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select a subset of variables </a:t>
            </a:r>
            <a:r>
              <a:rPr lang="en-GB" sz="2449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from existing data set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2449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    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select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org_code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org_name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9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anose="020B05030301010600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Maintaining clinical effectiveness and safety when a ward is fully occupied is a serious challenge for staff.</a:t>
            </a:r>
          </a:p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Inappropriate out of area placements mean individuals are separated from their social networks for the duration of their inpatient care.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73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6.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 select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075567"/>
            <a:ext cx="6952742" cy="3700109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select a subset of variables </a:t>
            </a:r>
            <a:r>
              <a:rPr lang="en-GB" sz="2449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from existing data set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2449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    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select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-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org_code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20306-0B31-4B2A-96B9-D931649C64C9}"/>
              </a:ext>
            </a:extLst>
          </p:cNvPr>
          <p:cNvSpPr/>
          <p:nvPr/>
        </p:nvSpPr>
        <p:spPr>
          <a:xfrm>
            <a:off x="4572001" y="3964686"/>
            <a:ext cx="2451013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To remove a column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E7FF36E-B8BA-45D9-9C80-6D308F3DEC68}"/>
              </a:ext>
            </a:extLst>
          </p:cNvPr>
          <p:cNvCxnSpPr>
            <a:cxnSpLocks/>
          </p:cNvCxnSpPr>
          <p:nvPr/>
        </p:nvCxnSpPr>
        <p:spPr>
          <a:xfrm rot="10800000">
            <a:off x="3818240" y="3434038"/>
            <a:ext cx="765856" cy="721794"/>
          </a:xfrm>
          <a:prstGeom prst="curvedConnector3">
            <a:avLst>
              <a:gd name="adj1" fmla="val 9737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56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6.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 select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062609"/>
            <a:ext cx="6952742" cy="3713067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select a subset of variables </a:t>
            </a:r>
            <a:r>
              <a:rPr lang="en-GB" sz="2449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from existing data set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2449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    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select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(1:3)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B399D-C1A4-4829-BE53-4E01CC9488B0}"/>
              </a:ext>
            </a:extLst>
          </p:cNvPr>
          <p:cNvSpPr/>
          <p:nvPr/>
        </p:nvSpPr>
        <p:spPr>
          <a:xfrm>
            <a:off x="4572001" y="3964686"/>
            <a:ext cx="2451013" cy="134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You can also refer to columns by number. Here 1:5 saves having to type: 1,2,3,4,5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B9FA66C-79C9-432E-A152-32345E9D4DA3}"/>
              </a:ext>
            </a:extLst>
          </p:cNvPr>
          <p:cNvCxnSpPr>
            <a:cxnSpLocks/>
          </p:cNvCxnSpPr>
          <p:nvPr/>
        </p:nvCxnSpPr>
        <p:spPr>
          <a:xfrm rot="10800000">
            <a:off x="3818240" y="3434038"/>
            <a:ext cx="765856" cy="721794"/>
          </a:xfrm>
          <a:prstGeom prst="curvedConnector3">
            <a:avLst>
              <a:gd name="adj1" fmla="val 9737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923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5442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6.</a:t>
            </a:r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 select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082047"/>
            <a:ext cx="6952742" cy="3693629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select a subset of variables </a:t>
            </a:r>
            <a:r>
              <a:rPr lang="en-GB" sz="2449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from existing data set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GB" sz="2449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	     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select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449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org_name</a:t>
            </a:r>
            <a:r>
              <a:rPr lang="en-GB" sz="2449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everything())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16FCD-5EB0-48EB-8831-9DA87A814DD9}"/>
              </a:ext>
            </a:extLst>
          </p:cNvPr>
          <p:cNvSpPr/>
          <p:nvPr/>
        </p:nvSpPr>
        <p:spPr>
          <a:xfrm>
            <a:off x="4814275" y="4023000"/>
            <a:ext cx="2451013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If you want this column at the start of your data frame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7DB8A6E-C5C1-4C13-B8DA-4D6EA38884EC}"/>
              </a:ext>
            </a:extLst>
          </p:cNvPr>
          <p:cNvCxnSpPr>
            <a:cxnSpLocks/>
          </p:cNvCxnSpPr>
          <p:nvPr/>
        </p:nvCxnSpPr>
        <p:spPr>
          <a:xfrm rot="10800000">
            <a:off x="4060515" y="3492352"/>
            <a:ext cx="765856" cy="721794"/>
          </a:xfrm>
          <a:prstGeom prst="curvedConnector3">
            <a:avLst>
              <a:gd name="adj1" fmla="val 9737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758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562190"/>
          </a:xfrm>
        </p:spPr>
        <p:txBody>
          <a:bodyPr/>
          <a:lstStyle/>
          <a:p>
            <a:pPr algn="ctr"/>
            <a:r>
              <a:rPr lang="en-GB" sz="3673" b="0" dirty="0">
                <a:latin typeface="Raleway" panose="020B0503030101060003" pitchFamily="34" charset="0"/>
                <a:ea typeface="Segoe UI Emoji" panose="020B0502040204020203" pitchFamily="34" charset="0"/>
              </a:rPr>
              <a:t>Recommended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70A03E-4BF9-471F-92EC-85A4CCE4A809}"/>
              </a:ext>
            </a:extLst>
          </p:cNvPr>
          <p:cNvSpPr/>
          <p:nvPr/>
        </p:nvSpPr>
        <p:spPr>
          <a:xfrm>
            <a:off x="2553583" y="2203038"/>
            <a:ext cx="4337278" cy="552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993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https://style.tidyverse.org/</a:t>
            </a:r>
          </a:p>
        </p:txBody>
      </p:sp>
    </p:spTree>
    <p:extLst>
      <p:ext uri="{BB962C8B-B14F-4D97-AF65-F5344CB8AC3E}">
        <p14:creationId xmlns:p14="http://schemas.microsoft.com/office/powerpoint/2010/main" val="2267543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562190"/>
          </a:xfrm>
        </p:spPr>
        <p:txBody>
          <a:bodyPr/>
          <a:lstStyle/>
          <a:p>
            <a:pPr algn="ctr"/>
            <a:r>
              <a:rPr lang="en-GB" sz="3673" b="0" dirty="0">
                <a:latin typeface="Raleway" panose="020B0503030101060003" pitchFamily="34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70A03E-4BF9-471F-92EC-85A4CCE4A809}"/>
              </a:ext>
            </a:extLst>
          </p:cNvPr>
          <p:cNvSpPr/>
          <p:nvPr/>
        </p:nvSpPr>
        <p:spPr>
          <a:xfrm>
            <a:off x="4209768" y="4160681"/>
            <a:ext cx="724464" cy="846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49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here</a:t>
            </a:r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C3A2C-AECB-481C-AF53-407BCBE6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82" y="342660"/>
            <a:ext cx="6791058" cy="35650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71963B2-C6A0-4BBB-A747-ADCB1E87EDC9}"/>
              </a:ext>
            </a:extLst>
          </p:cNvPr>
          <p:cNvSpPr/>
          <p:nvPr/>
        </p:nvSpPr>
        <p:spPr>
          <a:xfrm>
            <a:off x="6181821" y="1683099"/>
            <a:ext cx="1061084" cy="562190"/>
          </a:xfrm>
          <a:prstGeom prst="ellipse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</p:spTree>
    <p:extLst>
      <p:ext uri="{BB962C8B-B14F-4D97-AF65-F5344CB8AC3E}">
        <p14:creationId xmlns:p14="http://schemas.microsoft.com/office/powerpoint/2010/main" val="33284932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2721" b="0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This material was created for the NHS-R community by: </a:t>
            </a:r>
          </a:p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Andrew Jones @The Strategy Unit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work is licenced under: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Attribution-</a:t>
            </a:r>
            <a:r>
              <a:rPr lang="en-GB" sz="1905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ShareAlike</a:t>
            </a:r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 4.0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International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To view a copy of this license, visit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https://creativecommons.org/licenses/by-sa/4.0/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163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354681">
              <a:defRPr/>
            </a:pPr>
            <a:fld id="{450B0164-1B0E-EC47-A805-AF4E4DD1E6D8}" type="slidenum">
              <a:rPr lang="en-US" sz="680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defTabSz="354681">
                <a:defRPr/>
              </a:pPr>
              <a:t>85</a:t>
            </a:fld>
            <a:endParaRPr lang="en-US" sz="680">
              <a:solidFill>
                <a:srgbClr val="2C28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A2A2-394E-4AC7-A52E-7E6335B2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65" y="683830"/>
            <a:ext cx="776860" cy="3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65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562190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645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562190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Addendum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81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DB99FF8-4508-4E12-B5DD-FE5A1D9914D1}"/>
              </a:ext>
            </a:extLst>
          </p:cNvPr>
          <p:cNvSpPr/>
          <p:nvPr/>
        </p:nvSpPr>
        <p:spPr>
          <a:xfrm>
            <a:off x="4294259" y="433475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“5CC”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13CCAD-24B2-4359-A01D-939C89205B31}"/>
              </a:ext>
            </a:extLst>
          </p:cNvPr>
          <p:cNvSpPr/>
          <p:nvPr/>
        </p:nvSpPr>
        <p:spPr>
          <a:xfrm>
            <a:off x="3443911" y="389510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“2010-03-01”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F6F4F-751A-4159-87C6-8427617115EA}"/>
              </a:ext>
            </a:extLst>
          </p:cNvPr>
          <p:cNvSpPr/>
          <p:nvPr/>
        </p:nvSpPr>
        <p:spPr>
          <a:xfrm>
            <a:off x="5144607" y="433475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200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C0BEA1-7D9E-426B-8E06-8A16E4B81246}"/>
              </a:ext>
            </a:extLst>
          </p:cNvPr>
          <p:cNvSpPr/>
          <p:nvPr/>
        </p:nvSpPr>
        <p:spPr>
          <a:xfrm>
            <a:off x="5144607" y="389510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80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8E0CA3-3D8B-49DA-8893-7BA3FF0A4A33}"/>
              </a:ext>
            </a:extLst>
          </p:cNvPr>
          <p:cNvSpPr/>
          <p:nvPr/>
        </p:nvSpPr>
        <p:spPr>
          <a:xfrm>
            <a:off x="4294259" y="389510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“5BB”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928234-089C-4034-94D7-0A5C0AB21E58}"/>
              </a:ext>
            </a:extLst>
          </p:cNvPr>
          <p:cNvSpPr/>
          <p:nvPr/>
        </p:nvSpPr>
        <p:spPr>
          <a:xfrm>
            <a:off x="4294258" y="3010633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>
                <a:solidFill>
                  <a:schemeClr val="tx1"/>
                </a:solidFill>
                <a:latin typeface="Consolas" panose="020B0609020204030204" pitchFamily="49" charset="0"/>
              </a:rPr>
              <a:t>org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A3ACBC-AD29-4440-8A7C-9AC9C9F9C9C6}"/>
              </a:ext>
            </a:extLst>
          </p:cNvPr>
          <p:cNvSpPr/>
          <p:nvPr/>
        </p:nvSpPr>
        <p:spPr>
          <a:xfrm>
            <a:off x="4294259" y="345291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“5AA”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An aside: Data frames part II</a:t>
            </a:r>
            <a:endParaRPr lang="en-GB" sz="2449" b="0" dirty="0">
              <a:solidFill>
                <a:schemeClr val="tx1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algn="ctr"/>
            <a:endParaRPr lang="en-GB" sz="272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algn="ctr"/>
            <a:r>
              <a:rPr lang="en-GB" sz="2408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With </a:t>
            </a:r>
            <a:r>
              <a:rPr lang="en-GB" sz="2408" dirty="0" err="1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ggplot</a:t>
            </a:r>
            <a:r>
              <a:rPr lang="en-GB" sz="2408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 and </a:t>
            </a:r>
            <a:r>
              <a:rPr lang="en-GB" sz="2408" dirty="0" err="1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dplyr</a:t>
            </a:r>
            <a:r>
              <a:rPr lang="en-GB" sz="2408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 we have been working with data frames.</a:t>
            </a: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A60D30-883D-4524-BE50-09DC8572D6B2}"/>
              </a:ext>
            </a:extLst>
          </p:cNvPr>
          <p:cNvSpPr/>
          <p:nvPr/>
        </p:nvSpPr>
        <p:spPr>
          <a:xfrm>
            <a:off x="5144607" y="389510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446DD-AF81-475B-9E77-33DE7279D292}"/>
              </a:ext>
            </a:extLst>
          </p:cNvPr>
          <p:cNvSpPr/>
          <p:nvPr/>
        </p:nvSpPr>
        <p:spPr>
          <a:xfrm>
            <a:off x="3443911" y="3011989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>
                <a:solidFill>
                  <a:schemeClr val="tx1"/>
                </a:solidFill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B8F249-E3A8-454B-9E1B-7240540E44B4}"/>
              </a:ext>
            </a:extLst>
          </p:cNvPr>
          <p:cNvSpPr/>
          <p:nvPr/>
        </p:nvSpPr>
        <p:spPr>
          <a:xfrm>
            <a:off x="5144608" y="3011989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A541F3-2E9B-4147-85B6-8717289358DA}"/>
              </a:ext>
            </a:extLst>
          </p:cNvPr>
          <p:cNvSpPr/>
          <p:nvPr/>
        </p:nvSpPr>
        <p:spPr>
          <a:xfrm>
            <a:off x="5144608" y="3011989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beds_av</a:t>
            </a:r>
            <a:endParaRPr lang="en-GB" sz="13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DD23A-607C-4CD2-8F5C-87D0A15E5073}"/>
              </a:ext>
            </a:extLst>
          </p:cNvPr>
          <p:cNvSpPr/>
          <p:nvPr/>
        </p:nvSpPr>
        <p:spPr>
          <a:xfrm>
            <a:off x="3443911" y="345291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52" dirty="0">
                <a:solidFill>
                  <a:schemeClr val="tx1"/>
                </a:solidFill>
                <a:latin typeface="Segoe UI Light" panose="020B0502040204020203" pitchFamily="34" charset="0"/>
              </a:rPr>
              <a:t>“2010-03-01”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5DF7A-FAEC-412E-8802-A5BA8BCE9594}"/>
              </a:ext>
            </a:extLst>
          </p:cNvPr>
          <p:cNvSpPr/>
          <p:nvPr/>
        </p:nvSpPr>
        <p:spPr>
          <a:xfrm>
            <a:off x="5144607" y="345291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E68528-3C62-42A7-98AD-BE3F0BD7B59C}"/>
              </a:ext>
            </a:extLst>
          </p:cNvPr>
          <p:cNvSpPr/>
          <p:nvPr/>
        </p:nvSpPr>
        <p:spPr>
          <a:xfrm>
            <a:off x="5144607" y="345291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100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D5F70D-5A97-4850-90AE-4BB117A7F97C}"/>
              </a:ext>
            </a:extLst>
          </p:cNvPr>
          <p:cNvSpPr/>
          <p:nvPr/>
        </p:nvSpPr>
        <p:spPr>
          <a:xfrm>
            <a:off x="3443911" y="433475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>
                <a:solidFill>
                  <a:srgbClr val="2C2825"/>
                </a:solidFill>
                <a:latin typeface="Segoe UI Light" panose="020B0502040204020203" pitchFamily="34" charset="0"/>
              </a:rPr>
              <a:t>“2010-03-01”</a:t>
            </a:r>
            <a:endParaRPr lang="en-GB" sz="952" dirty="0">
              <a:solidFill>
                <a:srgbClr val="2C282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36F3813-DD39-4461-A7BF-F8258C5A8705}"/>
              </a:ext>
            </a:extLst>
          </p:cNvPr>
          <p:cNvCxnSpPr>
            <a:cxnSpLocks/>
          </p:cNvCxnSpPr>
          <p:nvPr/>
        </p:nvCxnSpPr>
        <p:spPr>
          <a:xfrm rot="5400000">
            <a:off x="3770521" y="2778724"/>
            <a:ext cx="219912" cy="863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6AA3E8D-B0AB-46AA-BB60-AA3A534B3047}"/>
              </a:ext>
            </a:extLst>
          </p:cNvPr>
          <p:cNvSpPr/>
          <p:nvPr/>
        </p:nvSpPr>
        <p:spPr>
          <a:xfrm>
            <a:off x="3452125" y="2354723"/>
            <a:ext cx="2534614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b="1" dirty="0">
                <a:solidFill>
                  <a:schemeClr val="accent5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Variables</a:t>
            </a:r>
            <a:r>
              <a:rPr lang="en-GB" sz="1632" dirty="0">
                <a:solidFill>
                  <a:schemeClr val="accent5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in columns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3F5555E-5FCF-4C60-A0BB-623F0BD8701A}"/>
              </a:ext>
            </a:extLst>
          </p:cNvPr>
          <p:cNvCxnSpPr>
            <a:cxnSpLocks/>
          </p:cNvCxnSpPr>
          <p:nvPr/>
        </p:nvCxnSpPr>
        <p:spPr>
          <a:xfrm rot="5400000">
            <a:off x="4592468" y="2796216"/>
            <a:ext cx="246258" cy="863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948635C-0712-4BBF-8144-B0E9BBA257EC}"/>
              </a:ext>
            </a:extLst>
          </p:cNvPr>
          <p:cNvCxnSpPr>
            <a:cxnSpLocks/>
          </p:cNvCxnSpPr>
          <p:nvPr/>
        </p:nvCxnSpPr>
        <p:spPr>
          <a:xfrm rot="5400000">
            <a:off x="5469482" y="2819043"/>
            <a:ext cx="200602" cy="863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86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DB99FF8-4508-4E12-B5DD-FE5A1D9914D1}"/>
              </a:ext>
            </a:extLst>
          </p:cNvPr>
          <p:cNvSpPr/>
          <p:nvPr/>
        </p:nvSpPr>
        <p:spPr>
          <a:xfrm>
            <a:off x="4294259" y="433475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“5CC”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13CCAD-24B2-4359-A01D-939C89205B31}"/>
              </a:ext>
            </a:extLst>
          </p:cNvPr>
          <p:cNvSpPr/>
          <p:nvPr/>
        </p:nvSpPr>
        <p:spPr>
          <a:xfrm>
            <a:off x="3443911" y="389510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“2010-03-01”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F6F4F-751A-4159-87C6-8427617115EA}"/>
              </a:ext>
            </a:extLst>
          </p:cNvPr>
          <p:cNvSpPr/>
          <p:nvPr/>
        </p:nvSpPr>
        <p:spPr>
          <a:xfrm>
            <a:off x="5144607" y="433475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200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C0BEA1-7D9E-426B-8E06-8A16E4B81246}"/>
              </a:ext>
            </a:extLst>
          </p:cNvPr>
          <p:cNvSpPr/>
          <p:nvPr/>
        </p:nvSpPr>
        <p:spPr>
          <a:xfrm>
            <a:off x="5144607" y="389510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80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8E0CA3-3D8B-49DA-8893-7BA3FF0A4A33}"/>
              </a:ext>
            </a:extLst>
          </p:cNvPr>
          <p:cNvSpPr/>
          <p:nvPr/>
        </p:nvSpPr>
        <p:spPr>
          <a:xfrm>
            <a:off x="4294259" y="389510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“5BB”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928234-089C-4034-94D7-0A5C0AB21E58}"/>
              </a:ext>
            </a:extLst>
          </p:cNvPr>
          <p:cNvSpPr/>
          <p:nvPr/>
        </p:nvSpPr>
        <p:spPr>
          <a:xfrm>
            <a:off x="4294258" y="3010633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>
                <a:solidFill>
                  <a:schemeClr val="tx1"/>
                </a:solidFill>
                <a:latin typeface="Consolas" panose="020B0609020204030204" pitchFamily="49" charset="0"/>
              </a:rPr>
              <a:t>org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A3ACBC-AD29-4440-8A7C-9AC9C9F9C9C6}"/>
              </a:ext>
            </a:extLst>
          </p:cNvPr>
          <p:cNvSpPr/>
          <p:nvPr/>
        </p:nvSpPr>
        <p:spPr>
          <a:xfrm>
            <a:off x="4294259" y="345291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“5AA”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An aside: Data frames part II</a:t>
            </a:r>
            <a:endParaRPr lang="en-GB" sz="2449" b="0" dirty="0">
              <a:solidFill>
                <a:schemeClr val="tx1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algn="ctr"/>
            <a:endParaRPr lang="en-GB" sz="272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algn="ctr"/>
            <a:r>
              <a:rPr lang="en-GB" sz="2408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We can think of a data frame as a series of columns,  bound together by an invisible “data frame” structure.</a:t>
            </a:r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A60D30-883D-4524-BE50-09DC8572D6B2}"/>
              </a:ext>
            </a:extLst>
          </p:cNvPr>
          <p:cNvSpPr/>
          <p:nvPr/>
        </p:nvSpPr>
        <p:spPr>
          <a:xfrm>
            <a:off x="5144607" y="389510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446DD-AF81-475B-9E77-33DE7279D292}"/>
              </a:ext>
            </a:extLst>
          </p:cNvPr>
          <p:cNvSpPr/>
          <p:nvPr/>
        </p:nvSpPr>
        <p:spPr>
          <a:xfrm>
            <a:off x="3443911" y="3011989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>
                <a:solidFill>
                  <a:schemeClr val="tx1"/>
                </a:solidFill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B8F249-E3A8-454B-9E1B-7240540E44B4}"/>
              </a:ext>
            </a:extLst>
          </p:cNvPr>
          <p:cNvSpPr/>
          <p:nvPr/>
        </p:nvSpPr>
        <p:spPr>
          <a:xfrm>
            <a:off x="5144608" y="3011989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A541F3-2E9B-4147-85B6-8717289358DA}"/>
              </a:ext>
            </a:extLst>
          </p:cNvPr>
          <p:cNvSpPr/>
          <p:nvPr/>
        </p:nvSpPr>
        <p:spPr>
          <a:xfrm>
            <a:off x="5144608" y="3011989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beds_av</a:t>
            </a:r>
            <a:endParaRPr lang="en-GB" sz="13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DD23A-607C-4CD2-8F5C-87D0A15E5073}"/>
              </a:ext>
            </a:extLst>
          </p:cNvPr>
          <p:cNvSpPr/>
          <p:nvPr/>
        </p:nvSpPr>
        <p:spPr>
          <a:xfrm>
            <a:off x="3443911" y="345291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52" dirty="0">
                <a:solidFill>
                  <a:schemeClr val="tx1"/>
                </a:solidFill>
                <a:latin typeface="Segoe UI Light" panose="020B0502040204020203" pitchFamily="34" charset="0"/>
              </a:rPr>
              <a:t>“2010-03-01”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5DF7A-FAEC-412E-8802-A5BA8BCE9594}"/>
              </a:ext>
            </a:extLst>
          </p:cNvPr>
          <p:cNvSpPr/>
          <p:nvPr/>
        </p:nvSpPr>
        <p:spPr>
          <a:xfrm>
            <a:off x="5144607" y="345291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E68528-3C62-42A7-98AD-BE3F0BD7B59C}"/>
              </a:ext>
            </a:extLst>
          </p:cNvPr>
          <p:cNvSpPr/>
          <p:nvPr/>
        </p:nvSpPr>
        <p:spPr>
          <a:xfrm>
            <a:off x="5144607" y="3452911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24" dirty="0">
                <a:solidFill>
                  <a:schemeClr val="tx1"/>
                </a:solidFill>
                <a:latin typeface="Segoe UI Light" panose="020B0502040204020203" pitchFamily="34" charset="0"/>
              </a:rPr>
              <a:t>100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D5F70D-5A97-4850-90AE-4BB117A7F97C}"/>
              </a:ext>
            </a:extLst>
          </p:cNvPr>
          <p:cNvSpPr/>
          <p:nvPr/>
        </p:nvSpPr>
        <p:spPr>
          <a:xfrm>
            <a:off x="3443911" y="4334754"/>
            <a:ext cx="850349" cy="440922"/>
          </a:xfrm>
          <a:prstGeom prst="rect">
            <a:avLst/>
          </a:prstGeom>
          <a:noFill/>
          <a:ln w="3175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>
                <a:solidFill>
                  <a:srgbClr val="2C2825"/>
                </a:solidFill>
                <a:latin typeface="Segoe UI Light" panose="020B0502040204020203" pitchFamily="34" charset="0"/>
              </a:rPr>
              <a:t>“2010-03-01”</a:t>
            </a:r>
            <a:endParaRPr lang="en-GB" sz="952" dirty="0">
              <a:solidFill>
                <a:srgbClr val="2C2825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The Data: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cs typeface="Segoe UI Light" panose="020B0502040204020203" pitchFamily="34" charset="0"/>
              </a:rPr>
              <a:t>KH03 returns (bed numbers and occupancy) by organisation, published by NHS England. </a:t>
            </a:r>
          </a:p>
          <a:p>
            <a:pPr algn="ctr"/>
            <a:r>
              <a:rPr lang="en-GB" sz="2449" dirty="0">
                <a:latin typeface="Segoe UI Light" panose="020B0502040204020203" pitchFamily="34" charset="0"/>
                <a:cs typeface="Segoe UI Light" panose="020B0502040204020203" pitchFamily="34" charset="0"/>
              </a:rPr>
              <a:t>Scraped from the NHSE statistics website*:</a:t>
            </a:r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  <a:hlinkClick r:id="rId2"/>
            </a:endParaRPr>
          </a:p>
          <a:p>
            <a:r>
              <a:rPr lang="en-GB" sz="2177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https://www.england.nhs.uk/statistics/statistical-work-areas/bed-availability-and-occupancy/bed-data-overnight/</a:t>
            </a:r>
            <a:endParaRPr lang="en-GB" sz="2177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71463F-73A9-4FEF-B782-0498D2D20A81}"/>
              </a:ext>
            </a:extLst>
          </p:cNvPr>
          <p:cNvSpPr/>
          <p:nvPr/>
        </p:nvSpPr>
        <p:spPr>
          <a:xfrm>
            <a:off x="3204864" y="4584530"/>
            <a:ext cx="2734273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32" dirty="0">
                <a:solidFill>
                  <a:schemeClr val="accent2"/>
                </a:solidFill>
                <a:latin typeface="Segoe Print" panose="02000600000000000000" pitchFamily="2" charset="0"/>
                <a:cs typeface="Segoe UI Light" panose="020B0502040204020203" pitchFamily="34" charset="0"/>
              </a:rPr>
              <a:t> * and partially cleaned </a:t>
            </a:r>
          </a:p>
        </p:txBody>
      </p:sp>
    </p:spTree>
    <p:extLst>
      <p:ext uri="{BB962C8B-B14F-4D97-AF65-F5344CB8AC3E}">
        <p14:creationId xmlns:p14="http://schemas.microsoft.com/office/powerpoint/2010/main" val="13604070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An aside: Data frames part II</a:t>
            </a:r>
            <a:endParaRPr lang="en-GB" sz="2449" b="0" dirty="0">
              <a:solidFill>
                <a:schemeClr val="tx1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algn="ctr"/>
            <a:endParaRPr lang="en-GB" sz="272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08" dirty="0">
                <a:solidFill>
                  <a:srgbClr val="2C2825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If we remove the structure we can examine a column in isolation.   </a:t>
            </a:r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90</a:t>
            </a:fld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36F3813-DD39-4461-A7BF-F8258C5A8705}"/>
              </a:ext>
            </a:extLst>
          </p:cNvPr>
          <p:cNvCxnSpPr>
            <a:cxnSpLocks/>
          </p:cNvCxnSpPr>
          <p:nvPr/>
        </p:nvCxnSpPr>
        <p:spPr>
          <a:xfrm flipV="1">
            <a:off x="3554351" y="2877778"/>
            <a:ext cx="484185" cy="494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6AA3E8D-B0AB-46AA-BB60-AA3A534B3047}"/>
              </a:ext>
            </a:extLst>
          </p:cNvPr>
          <p:cNvSpPr/>
          <p:nvPr/>
        </p:nvSpPr>
        <p:spPr>
          <a:xfrm>
            <a:off x="1809650" y="2469520"/>
            <a:ext cx="1794772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b="1" dirty="0">
                <a:solidFill>
                  <a:schemeClr val="accent5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Data frame structure removed</a:t>
            </a:r>
            <a:endParaRPr lang="en-GB" sz="1632" dirty="0">
              <a:solidFill>
                <a:schemeClr val="accent5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D4642B-DF51-453A-809F-298275E73A73}"/>
              </a:ext>
            </a:extLst>
          </p:cNvPr>
          <p:cNvSpPr/>
          <p:nvPr/>
        </p:nvSpPr>
        <p:spPr>
          <a:xfrm>
            <a:off x="4130719" y="3540429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80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1E690A-656E-4BF8-8D19-9D4618F19D5A}"/>
              </a:ext>
            </a:extLst>
          </p:cNvPr>
          <p:cNvSpPr/>
          <p:nvPr/>
        </p:nvSpPr>
        <p:spPr>
          <a:xfrm>
            <a:off x="4130719" y="2657317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beds_av</a:t>
            </a:r>
            <a:endParaRPr lang="en-GB" sz="13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70CAA6-64EE-465C-8E16-10AEFE128B67}"/>
              </a:ext>
            </a:extLst>
          </p:cNvPr>
          <p:cNvSpPr/>
          <p:nvPr/>
        </p:nvSpPr>
        <p:spPr>
          <a:xfrm>
            <a:off x="4130719" y="3098239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52" dirty="0">
                <a:solidFill>
                  <a:schemeClr val="tx1"/>
                </a:solidFill>
                <a:latin typeface="Segoe UI Light" panose="020B0502040204020203" pitchFamily="34" charset="0"/>
              </a:rPr>
              <a:t>100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0EBE28-8383-415F-8BFE-B088BA63DCD0}"/>
              </a:ext>
            </a:extLst>
          </p:cNvPr>
          <p:cNvSpPr/>
          <p:nvPr/>
        </p:nvSpPr>
        <p:spPr>
          <a:xfrm>
            <a:off x="4130719" y="3980082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2623031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An aside: Data frames part II</a:t>
            </a:r>
            <a:endParaRPr lang="en-GB" sz="2449" b="0" dirty="0">
              <a:solidFill>
                <a:schemeClr val="tx1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algn="ctr"/>
            <a:endParaRPr lang="en-GB" sz="272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08" dirty="0">
                <a:solidFill>
                  <a:srgbClr val="2C2825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These simple columns may be called vectors.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6F938D-D9C6-40E4-B4DD-57470D66DEBF}"/>
              </a:ext>
            </a:extLst>
          </p:cNvPr>
          <p:cNvSpPr/>
          <p:nvPr/>
        </p:nvSpPr>
        <p:spPr>
          <a:xfrm>
            <a:off x="4130719" y="3540429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80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6FE4F4-642C-46B4-9E22-4C9B79EAC6EB}"/>
              </a:ext>
            </a:extLst>
          </p:cNvPr>
          <p:cNvSpPr/>
          <p:nvPr/>
        </p:nvSpPr>
        <p:spPr>
          <a:xfrm>
            <a:off x="4130719" y="2657317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beds_av</a:t>
            </a:r>
            <a:endParaRPr lang="en-GB" sz="13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B19E19-351E-435F-9FA9-E5AACAA8FEF8}"/>
              </a:ext>
            </a:extLst>
          </p:cNvPr>
          <p:cNvSpPr/>
          <p:nvPr/>
        </p:nvSpPr>
        <p:spPr>
          <a:xfrm>
            <a:off x="4130719" y="3098239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52" dirty="0">
                <a:solidFill>
                  <a:schemeClr val="tx1"/>
                </a:solidFill>
                <a:latin typeface="Segoe UI Light" panose="020B0502040204020203" pitchFamily="34" charset="0"/>
              </a:rPr>
              <a:t>100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F50059-919E-482C-8FDF-7152DB4D8F8B}"/>
              </a:ext>
            </a:extLst>
          </p:cNvPr>
          <p:cNvSpPr/>
          <p:nvPr/>
        </p:nvSpPr>
        <p:spPr>
          <a:xfrm>
            <a:off x="4130719" y="3980082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6231832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An aside: Data frames part II</a:t>
            </a:r>
            <a:endParaRPr lang="en-GB" sz="2449" b="0" dirty="0">
              <a:solidFill>
                <a:schemeClr val="tx1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algn="ctr"/>
            <a:endParaRPr lang="en-GB" sz="272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08" dirty="0">
                <a:solidFill>
                  <a:srgbClr val="2C2825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Vector types include integer and character</a:t>
            </a:r>
            <a:endParaRPr lang="en-GB" sz="2449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377EA-8AAE-4FF6-9FD7-4FAE29194284}"/>
              </a:ext>
            </a:extLst>
          </p:cNvPr>
          <p:cNvSpPr/>
          <p:nvPr/>
        </p:nvSpPr>
        <p:spPr>
          <a:xfrm>
            <a:off x="4130719" y="3540429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0C0F89-38F2-4461-B63D-2BFD564A7C10}"/>
              </a:ext>
            </a:extLst>
          </p:cNvPr>
          <p:cNvSpPr/>
          <p:nvPr/>
        </p:nvSpPr>
        <p:spPr>
          <a:xfrm>
            <a:off x="4130719" y="2657317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beds_av</a:t>
            </a:r>
            <a:endParaRPr lang="en-GB" sz="13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24F6DF-20C2-412C-BBAF-06A4001567F4}"/>
              </a:ext>
            </a:extLst>
          </p:cNvPr>
          <p:cNvSpPr/>
          <p:nvPr/>
        </p:nvSpPr>
        <p:spPr>
          <a:xfrm>
            <a:off x="4130719" y="3098239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52" dirty="0">
                <a:solidFill>
                  <a:schemeClr val="tx1"/>
                </a:solidFill>
                <a:latin typeface="Segoe UI Light" panose="020B0502040204020203" pitchFamily="34" charset="0"/>
              </a:rPr>
              <a:t>100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1753FA-CD32-4DF6-AD69-600A73B37086}"/>
              </a:ext>
            </a:extLst>
          </p:cNvPr>
          <p:cNvSpPr/>
          <p:nvPr/>
        </p:nvSpPr>
        <p:spPr>
          <a:xfrm>
            <a:off x="4130719" y="3980082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5732195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An aside: Data frames part II</a:t>
            </a:r>
            <a:endParaRPr lang="en-GB" sz="2449" b="0" dirty="0">
              <a:solidFill>
                <a:schemeClr val="tx1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algn="ctr"/>
            <a:endParaRPr lang="en-GB" sz="272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08" dirty="0">
                <a:solidFill>
                  <a:srgbClr val="2C2825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You can create a vector with </a:t>
            </a:r>
            <a:r>
              <a:rPr lang="en-GB" sz="2408" dirty="0">
                <a:solidFill>
                  <a:srgbClr val="2C2825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c()</a:t>
            </a:r>
          </a:p>
          <a:p>
            <a:pPr algn="ctr"/>
            <a:r>
              <a:rPr lang="en-GB" sz="2408" dirty="0">
                <a:solidFill>
                  <a:srgbClr val="2C2825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c(100, 80, 200)</a:t>
            </a:r>
            <a:endParaRPr lang="en-GB" sz="2449" dirty="0">
              <a:solidFill>
                <a:srgbClr val="2C2825"/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6074C4-15F3-4825-BCEC-FFFD7A1A59E0}"/>
              </a:ext>
            </a:extLst>
          </p:cNvPr>
          <p:cNvSpPr/>
          <p:nvPr/>
        </p:nvSpPr>
        <p:spPr>
          <a:xfrm>
            <a:off x="5673566" y="2014855"/>
            <a:ext cx="2553961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c stands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for “combine”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BC28A05-061D-4C09-832A-4AF5142404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2627" y="1557032"/>
            <a:ext cx="526016" cy="330445"/>
          </a:xfrm>
          <a:prstGeom prst="curvedConnector3">
            <a:avLst>
              <a:gd name="adj1" fmla="val 10296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3CCB51A-5BA8-43CB-B866-EE764BDF3D3A}"/>
              </a:ext>
            </a:extLst>
          </p:cNvPr>
          <p:cNvSpPr/>
          <p:nvPr/>
        </p:nvSpPr>
        <p:spPr>
          <a:xfrm>
            <a:off x="4130719" y="3540429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920E3-B651-4EEB-BA82-839253F00A3D}"/>
              </a:ext>
            </a:extLst>
          </p:cNvPr>
          <p:cNvSpPr/>
          <p:nvPr/>
        </p:nvSpPr>
        <p:spPr>
          <a:xfrm>
            <a:off x="4130719" y="2657317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6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beds_av</a:t>
            </a:r>
            <a:endParaRPr lang="en-GB" sz="13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6A2490-3C62-4655-A0E8-3F4BD08A55AF}"/>
              </a:ext>
            </a:extLst>
          </p:cNvPr>
          <p:cNvSpPr/>
          <p:nvPr/>
        </p:nvSpPr>
        <p:spPr>
          <a:xfrm>
            <a:off x="4130719" y="3098239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52" dirty="0">
                <a:solidFill>
                  <a:schemeClr val="tx1"/>
                </a:solidFill>
                <a:latin typeface="Segoe UI Light" panose="020B0502040204020203" pitchFamily="34" charset="0"/>
              </a:rPr>
              <a:t>100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B94198-35DA-4EA4-91BA-5293E5B11284}"/>
              </a:ext>
            </a:extLst>
          </p:cNvPr>
          <p:cNvSpPr/>
          <p:nvPr/>
        </p:nvSpPr>
        <p:spPr>
          <a:xfrm>
            <a:off x="4130719" y="3980082"/>
            <a:ext cx="850349" cy="440922"/>
          </a:xfrm>
          <a:prstGeom prst="rect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952" dirty="0">
                <a:solidFill>
                  <a:srgbClr val="2C2825"/>
                </a:solidFill>
                <a:latin typeface="Segoe UI Light" panose="020B0502040204020203" pitchFamily="34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4184403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An aside: Data frames part II</a:t>
            </a:r>
            <a:endParaRPr lang="en-GB" sz="2449" b="0" dirty="0">
              <a:solidFill>
                <a:schemeClr val="tx1"/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81828"/>
            <a:ext cx="6918186" cy="3593848"/>
          </a:xfrm>
        </p:spPr>
        <p:txBody>
          <a:bodyPr/>
          <a:lstStyle/>
          <a:p>
            <a:pPr algn="ctr"/>
            <a:endParaRPr lang="en-GB" sz="272" dirty="0">
              <a:solidFill>
                <a:srgbClr val="2C2825"/>
              </a:solidFill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408" dirty="0">
                <a:solidFill>
                  <a:srgbClr val="2C2825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You can add the data-frame structure to the vector with </a:t>
            </a:r>
            <a:r>
              <a:rPr lang="en-GB" sz="2408" dirty="0" err="1">
                <a:solidFill>
                  <a:srgbClr val="2C2825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tibble</a:t>
            </a:r>
            <a:r>
              <a:rPr lang="en-GB" sz="2408" dirty="0">
                <a:solidFill>
                  <a:srgbClr val="2C2825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()</a:t>
            </a:r>
          </a:p>
          <a:p>
            <a:pPr algn="ctr"/>
            <a:endParaRPr lang="en-GB" sz="2408" dirty="0">
              <a:solidFill>
                <a:srgbClr val="2C2825"/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  <a:p>
            <a:pPr algn="ctr"/>
            <a:r>
              <a:rPr lang="en-GB" sz="2408" dirty="0" err="1">
                <a:solidFill>
                  <a:srgbClr val="2C2825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tibble</a:t>
            </a:r>
            <a:r>
              <a:rPr lang="en-GB" sz="2408" dirty="0">
                <a:solidFill>
                  <a:srgbClr val="2C2825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(</a:t>
            </a:r>
            <a:r>
              <a:rPr lang="en-GB" sz="2408" dirty="0" err="1">
                <a:solidFill>
                  <a:srgbClr val="2C2825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beds_av</a:t>
            </a:r>
            <a:r>
              <a:rPr lang="en-GB" sz="2408" dirty="0">
                <a:solidFill>
                  <a:srgbClr val="2C2825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= c(100, 80, 200))</a:t>
            </a:r>
            <a:endParaRPr lang="en-GB" sz="2449" dirty="0">
              <a:solidFill>
                <a:srgbClr val="2C2825"/>
              </a:solidFill>
              <a:latin typeface="Consolas" panose="020B0609020204030204" pitchFamily="49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6074C4-15F3-4825-BCEC-FFFD7A1A59E0}"/>
              </a:ext>
            </a:extLst>
          </p:cNvPr>
          <p:cNvSpPr/>
          <p:nvPr/>
        </p:nvSpPr>
        <p:spPr>
          <a:xfrm>
            <a:off x="3587225" y="4186188"/>
            <a:ext cx="2553961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c stands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for “combine”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BC28A05-061D-4C09-832A-4AF5142404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7538" y="3718422"/>
            <a:ext cx="887119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EDD0A-B4B2-4DDC-9409-532AB08924EE}"/>
              </a:ext>
            </a:extLst>
          </p:cNvPr>
          <p:cNvSpPr/>
          <p:nvPr/>
        </p:nvSpPr>
        <p:spPr>
          <a:xfrm>
            <a:off x="2495110" y="3864066"/>
            <a:ext cx="1519750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Name your column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1224DC4-30D2-48DD-90CE-C214966B12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47375" y="3524069"/>
            <a:ext cx="397343" cy="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0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E2E2E"/>
      </a:dk1>
      <a:lt1>
        <a:srgbClr val="F2F2F2"/>
      </a:lt1>
      <a:dk2>
        <a:srgbClr val="2E2E2E"/>
      </a:dk2>
      <a:lt2>
        <a:srgbClr val="20D375"/>
      </a:lt2>
      <a:accent1>
        <a:srgbClr val="20D375"/>
      </a:accent1>
      <a:accent2>
        <a:srgbClr val="20D375"/>
      </a:accent2>
      <a:accent3>
        <a:srgbClr val="6BEC7B"/>
      </a:accent3>
      <a:accent4>
        <a:srgbClr val="0AAE8E"/>
      </a:accent4>
      <a:accent5>
        <a:srgbClr val="139723"/>
      </a:accent5>
      <a:accent6>
        <a:srgbClr val="0F693A"/>
      </a:accent6>
      <a:hlink>
        <a:srgbClr val="20D375"/>
      </a:hlink>
      <a:folHlink>
        <a:srgbClr val="0F69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2"/>
          </a:solidFill>
        </a:ln>
        <a:effectLst/>
      </a:spPr>
      <a:bodyPr lIns="36000" tIns="36000" rIns="36000" bIns="3600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DSN – Powerpoint Template v2.1" id="{007F04D8-11C2-47C4-AB65-CD85AC72EC2D}" vid="{C2957240-0949-4580-8D40-5A5E757FFE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3255</Words>
  <Application>Microsoft Office PowerPoint</Application>
  <PresentationFormat>On-screen Show (16:9)</PresentationFormat>
  <Paragraphs>775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5" baseType="lpstr">
      <vt:lpstr>Arial</vt:lpstr>
      <vt:lpstr>Baskerville Old Face</vt:lpstr>
      <vt:lpstr>Calibri</vt:lpstr>
      <vt:lpstr>Consolas</vt:lpstr>
      <vt:lpstr>MV Boli</vt:lpstr>
      <vt:lpstr>Raleway</vt:lpstr>
      <vt:lpstr>Raleway Thin</vt:lpstr>
      <vt:lpstr>Segoe Print</vt:lpstr>
      <vt:lpstr>Segoe UI</vt:lpstr>
      <vt:lpstr>Segoe UI Light</vt:lpstr>
      <vt:lpstr>Office Theme</vt:lpstr>
      <vt:lpstr>Introduction to R and RStudio  Session 5: Data wrangling with dplyr </vt:lpstr>
      <vt:lpstr>Wrangling</vt:lpstr>
      <vt:lpstr>A note on “tidy” data</vt:lpstr>
      <vt:lpstr>The tool: dplyr package</vt:lpstr>
      <vt:lpstr>Project 2:  </vt:lpstr>
      <vt:lpstr>Project 2: Exploring Mental Health (MH) Inpatient Capacity </vt:lpstr>
      <vt:lpstr>Project 2:</vt:lpstr>
      <vt:lpstr>Background</vt:lpstr>
      <vt:lpstr>The Data:</vt:lpstr>
      <vt:lpstr>Start a new script</vt:lpstr>
      <vt:lpstr>Load the data:</vt:lpstr>
      <vt:lpstr>Less friendly csvs</vt:lpstr>
      <vt:lpstr>Less friendly csvs</vt:lpstr>
      <vt:lpstr>Less friendly csvs</vt:lpstr>
      <vt:lpstr>Less friendly csvs</vt:lpstr>
      <vt:lpstr>Less friendly csvs</vt:lpstr>
      <vt:lpstr>Less friendly csvs</vt:lpstr>
      <vt:lpstr>Preview the data</vt:lpstr>
      <vt:lpstr>The data:</vt:lpstr>
      <vt:lpstr>The tool: dplyr </vt:lpstr>
      <vt:lpstr>An aside:</vt:lpstr>
      <vt:lpstr>Series of commands = Recipe</vt:lpstr>
      <vt:lpstr>An aside:</vt:lpstr>
      <vt:lpstr>An aside:</vt:lpstr>
      <vt:lpstr>An aside:</vt:lpstr>
      <vt:lpstr>An aside:</vt:lpstr>
      <vt:lpstr>An aside:</vt:lpstr>
      <vt:lpstr>An aside:</vt:lpstr>
      <vt:lpstr>An aside:</vt:lpstr>
      <vt:lpstr>Tidyverse syntax</vt:lpstr>
      <vt:lpstr>Tidyverse syntax</vt:lpstr>
      <vt:lpstr>The tidyverse</vt:lpstr>
      <vt:lpstr>Using dplyr</vt:lpstr>
      <vt:lpstr>Q1. Which organisation provided the highest number of Mental Health (MH) beds?</vt:lpstr>
      <vt:lpstr>1. arrange</vt:lpstr>
      <vt:lpstr>1. arrange</vt:lpstr>
      <vt:lpstr>1. arrange</vt:lpstr>
      <vt:lpstr>1. arrange</vt:lpstr>
      <vt:lpstr>Q2. Which 2 organisations provided the highest number of MH beds in Sept. 2018?</vt:lpstr>
      <vt:lpstr>Q2. Which 2 organisations provided the highest number of MH beds in Sept. 2018?</vt:lpstr>
      <vt:lpstr>Q2. Which 2 organisations provided the highest number of MH beds in Sept. 2018?</vt:lpstr>
      <vt:lpstr>2. filter</vt:lpstr>
      <vt:lpstr>2. filter</vt:lpstr>
      <vt:lpstr>2. filter</vt:lpstr>
      <vt:lpstr>Q3. Which 5 organisations had the highest percentage bed occupancy in Sept. 2018?    </vt:lpstr>
      <vt:lpstr>Q3. Which 5 organisations had the highest percentage bed occupancy in Sept. 2018?    </vt:lpstr>
      <vt:lpstr>Q3. Which 5 organisations had the highest percentage bed occupancy in Sept. 2018?    </vt:lpstr>
      <vt:lpstr>Q3. Which 5 organisations had the highest percentage bed occupancy in Sept. 2018?    </vt:lpstr>
      <vt:lpstr>Q3. Which 5 organisations had the highest percentage bed occupancy in Sept. 2018?    </vt:lpstr>
      <vt:lpstr>3. mutate</vt:lpstr>
      <vt:lpstr>3. mutate</vt:lpstr>
      <vt:lpstr>3. mutate</vt:lpstr>
      <vt:lpstr>Q4. What was the mean number of beds,  (across all trusts)  for each value of date? </vt:lpstr>
      <vt:lpstr>Q4. What was the mean number of beds (across all trusts)  for each value of date?</vt:lpstr>
      <vt:lpstr>4. summarise</vt:lpstr>
      <vt:lpstr>4. summarise</vt:lpstr>
      <vt:lpstr>4. summarise</vt:lpstr>
      <vt:lpstr>4. summarise</vt:lpstr>
      <vt:lpstr>Q4. What was the mean number of beds,  (across all trusts)  for each value of date?</vt:lpstr>
      <vt:lpstr>Q4. What was the mean number of beds,  (across all trusts)  for each value of date?</vt:lpstr>
      <vt:lpstr>Q4. What was the mean number of beds,  (across all trusts) for each value of date?</vt:lpstr>
      <vt:lpstr>5. group_by</vt:lpstr>
      <vt:lpstr>5. group_by</vt:lpstr>
      <vt:lpstr>  group_by and summarise</vt:lpstr>
      <vt:lpstr>PowerPoint Presentation</vt:lpstr>
      <vt:lpstr>5a. ungroup</vt:lpstr>
      <vt:lpstr>Which 5 organisations have the highest mean % bed occupancy?  (over the 8 year period)</vt:lpstr>
      <vt:lpstr>Which 5 organisations have the highest mean % bed occupancy?  (over the 5 year period)</vt:lpstr>
      <vt:lpstr>Which 5 organisations have the highest mean % bed occupancy? </vt:lpstr>
      <vt:lpstr>Which 5 organisations have the highest mean % bed occupancy? </vt:lpstr>
      <vt:lpstr>Which 5 organisations have the highest mean % bed occupancy? </vt:lpstr>
      <vt:lpstr>Which 5 organisations have the highest mean % bed occupancy? </vt:lpstr>
      <vt:lpstr>Which 5 organisations have the highest mean % bed occupancy? </vt:lpstr>
      <vt:lpstr>Over to you…</vt:lpstr>
      <vt:lpstr>Which 5 organisations have the highest mean % bed occupancy? </vt:lpstr>
      <vt:lpstr> Solution</vt:lpstr>
      <vt:lpstr> How many columns associated with each observation?</vt:lpstr>
      <vt:lpstr> Solution</vt:lpstr>
      <vt:lpstr>6. select</vt:lpstr>
      <vt:lpstr>6. select</vt:lpstr>
      <vt:lpstr>6. select</vt:lpstr>
      <vt:lpstr>6. select</vt:lpstr>
      <vt:lpstr>Recommended Style</vt:lpstr>
      <vt:lpstr> </vt:lpstr>
      <vt:lpstr> </vt:lpstr>
      <vt:lpstr>End</vt:lpstr>
      <vt:lpstr>Addendum</vt:lpstr>
      <vt:lpstr>An aside: Data frames part II</vt:lpstr>
      <vt:lpstr>An aside: Data frames part II</vt:lpstr>
      <vt:lpstr>An aside: Data frames part II</vt:lpstr>
      <vt:lpstr>An aside: Data frames part II</vt:lpstr>
      <vt:lpstr>An aside: Data frames part II</vt:lpstr>
      <vt:lpstr>An aside: Data frames part II</vt:lpstr>
      <vt:lpstr>An aside: Data frames part II</vt:lpstr>
    </vt:vector>
  </TitlesOfParts>
  <Company>IE Design Consultancy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Ozayr Mohammed (Strategy Unit, hosted by MLCSU)</dc:creator>
  <cp:lastModifiedBy>Ozayr Mohammed (Strategy Unit, hosted by MLCSU)</cp:lastModifiedBy>
  <cp:revision>2</cp:revision>
  <dcterms:created xsi:type="dcterms:W3CDTF">2021-09-23T12:54:57Z</dcterms:created>
  <dcterms:modified xsi:type="dcterms:W3CDTF">2021-09-23T13:41:26Z</dcterms:modified>
</cp:coreProperties>
</file>