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64" r:id="rId2"/>
    <p:sldId id="359" r:id="rId3"/>
    <p:sldId id="398" r:id="rId4"/>
    <p:sldId id="399" r:id="rId5"/>
    <p:sldId id="400" r:id="rId6"/>
    <p:sldId id="387" r:id="rId7"/>
    <p:sldId id="393" r:id="rId8"/>
    <p:sldId id="341" r:id="rId9"/>
    <p:sldId id="383" r:id="rId10"/>
    <p:sldId id="384" r:id="rId11"/>
    <p:sldId id="343" r:id="rId12"/>
    <p:sldId id="346" r:id="rId13"/>
    <p:sldId id="342" r:id="rId14"/>
    <p:sldId id="392" r:id="rId15"/>
    <p:sldId id="344" r:id="rId16"/>
    <p:sldId id="345" r:id="rId17"/>
    <p:sldId id="349" r:id="rId18"/>
    <p:sldId id="401" r:id="rId19"/>
    <p:sldId id="404" r:id="rId20"/>
    <p:sldId id="405" r:id="rId21"/>
    <p:sldId id="348" r:id="rId22"/>
    <p:sldId id="352" r:id="rId23"/>
    <p:sldId id="353" r:id="rId24"/>
    <p:sldId id="354" r:id="rId25"/>
    <p:sldId id="396" r:id="rId26"/>
    <p:sldId id="355" r:id="rId27"/>
    <p:sldId id="397" r:id="rId28"/>
    <p:sldId id="395" r:id="rId29"/>
    <p:sldId id="366" r:id="rId30"/>
    <p:sldId id="356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E6E6E6"/>
    <a:srgbClr val="232323"/>
    <a:srgbClr val="343434"/>
    <a:srgbClr val="191919"/>
    <a:srgbClr val="FFFFFF"/>
    <a:srgbClr val="222222"/>
    <a:srgbClr val="F8BE0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62" y="101"/>
      </p:cViewPr>
      <p:guideLst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665C-C9F7-244F-A659-99107B330E05}" type="datetimeFigureOut"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ECE58-3283-124E-AC2C-03B80BE2C3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1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DFF-D9E3-3740-A154-DC041768FBA3}" type="datetimeFigureOut"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7271-1E27-DD4A-B5DE-0F9CBD18B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2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69196"/>
            <a:ext cx="3844456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6C94BA-EE03-4081-9123-9A735DDA48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8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038E8EF6-C3A3-5244-B239-653ACB0044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6"/>
            <a:ext cx="3746983" cy="40916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1496517"/>
            <a:ext cx="4384765" cy="2883396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Slide A, body text continued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394CFE3-05CF-440B-BBD2-A2AC55E22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96CE548-A3FB-437F-81A1-82A54B01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3F9E19-422B-4681-B5F6-D36BDBD9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35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1535-4ACF-4917-BE64-49193791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9"/>
            <a:ext cx="5844209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78467B-5413-4BA9-8667-F37B2152C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17278" y="687523"/>
            <a:ext cx="3960000" cy="396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6816E3-14A0-4436-85C3-930D3A22C4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9255" y="1096962"/>
            <a:ext cx="4256862" cy="3550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ED47099-E320-4E91-99B1-AB5B19907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F0499BA-191D-4F1F-8CB0-72C1B5220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7339ADD-4FB8-48D9-A7B0-45058E526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42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C9F7428C-16C3-714B-992C-267551C374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8" y="1229117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E87A265-BAE7-E84C-9CE5-08F3F6D23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9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0021671-C68E-4A96-B555-4D754730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2801C7-8F0D-4D3D-8308-981E58B8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AF371-1098-4956-AC7A-94C7790C7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2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17BE2AD-B466-4A41-A6CA-35CEC53321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6" y="1237826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2C3A53-15AF-4349-8B06-04BA3917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8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51EB03-D4A9-4B95-99A0-DCC5A083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4CA63E-F725-4F89-910B-2F01A0E05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EFBD37-2906-4256-91B4-EB241DC8D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51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6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6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1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A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1" y="1570037"/>
            <a:ext cx="8229598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E42F1CF-72A9-4574-B708-6A72278E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E33B70-9583-47CA-B65B-030FE1CEB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3DD926E-1846-4930-81CC-6156BE79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1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42681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B52B65E-FBBC-438B-8FE8-45E21B4B9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0C304B7-AA7F-49AE-AD74-498CDDAA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F4DC4E-CCB6-476C-BF65-9B17D3509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36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B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AA3D5AA-87E6-449A-B52D-C98A8880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92DC44A-4E0B-44BE-A886-A7AEC0244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4E23FEE-55C0-40A5-B415-50805F73F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57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C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21EFAC-BCFB-43F0-B4F0-D1E257C7A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E41C01-A116-46E1-A493-1A1E88D0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1F55DD-1822-4DC0-BAEE-9EB5EE3C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87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U NH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169196"/>
            <a:ext cx="4961427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E0311C03-D966-4C22-9498-E8A1DA9FD86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718" y="4294313"/>
            <a:ext cx="612050" cy="51220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262F25-6649-46C7-8C04-DE119DFF1CB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C alt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7F0D7D6-350E-40CA-AF9E-987E953F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C4AEE0-64B2-4573-B201-1B5397662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C560AA-3010-4688-AC7B-5A5101ED6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8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6CB62E-C8A3-4E53-84CC-7362669E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C7DDA8-DDBC-4432-9FD5-F7EF4DA30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44C87-0080-4EF9-9609-0B80439D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416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041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3AFAB4-4E7E-45AA-A308-FBB97D1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85F648-997F-45A3-B6C4-75ABB174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B9DDFC-37E8-4135-B9F6-32A5A4DD3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03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4457F8-9A3D-44D2-BE9C-0D8D00D1B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7990F3-396A-4F21-AF4C-6308C86A5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34574E-26F4-4C59-9F31-328B4D2E3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4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0D536F-0189-464F-AFDE-ACAC379C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110DA89-392B-4A09-89EF-7CD9A898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5CBAE18-CCB4-41C4-9A8B-1716CDEE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703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A68D65-0A85-4D7F-B375-AC04ABD0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F13612-3E5A-4A11-A941-2C50EC69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022ABF8-7599-4E86-B2C9-3F290EAC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83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143" y="269377"/>
            <a:ext cx="8003715" cy="489775"/>
          </a:xfrm>
        </p:spPr>
        <p:txBody>
          <a:bodyPr lIns="72000" tIns="72000" rIns="72000" bIns="72000" anchor="b" anchorCtr="0"/>
          <a:lstStyle>
            <a:lvl1pPr>
              <a:defRPr sz="1905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70143" y="1004039"/>
            <a:ext cx="8003715" cy="3769059"/>
          </a:xfrm>
        </p:spPr>
        <p:txBody>
          <a:bodyPr/>
          <a:lstStyle>
            <a:lvl1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2F04F97-87AC-4484-AE55-2045F111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44C7ADF-C14C-47A1-AC4C-6C84341E4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4601817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28758-19C0-40F3-9CB4-19A985AB3B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37867"/>
            <a:ext cx="6672263" cy="724935"/>
          </a:xfrm>
        </p:spPr>
        <p:txBody>
          <a:bodyPr/>
          <a:lstStyle>
            <a:lvl1pPr marL="0" indent="0">
              <a:buNone/>
              <a:defRPr sz="3600" b="1"/>
            </a:lvl1pPr>
            <a:lvl2pPr marL="179388" indent="0">
              <a:buNone/>
              <a:defRPr/>
            </a:lvl2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825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68004"/>
            <a:ext cx="4057649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8004"/>
            <a:ext cx="4057650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EC8D62-A7E1-4AC6-8E95-8901E1C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0FDD42-BBA8-436F-A5E3-92C02914A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D2EA61A-3646-41C2-9B8C-5F1A14B5C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0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72"/>
            <a:ext cx="8229599" cy="486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5147"/>
            <a:ext cx="3953019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1808"/>
            <a:ext cx="3953019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75147"/>
            <a:ext cx="4057648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31808"/>
            <a:ext cx="4057648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21093C-EA18-4263-A89F-54A9D4DB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5116259-1259-4CAE-AEF8-458D6E6A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D6DBB4B-3DCE-4E46-93FF-F76F123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02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137"/>
            <a:ext cx="6671733" cy="1397235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6671733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6B56CC3-295C-4D13-9CCF-EBC6E290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E49B1E-1D3A-42BD-AF04-EF0E7F8B8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62C620-DA85-4A12-AFF8-0C232191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9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333266"/>
            <a:ext cx="822959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Contents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16F1C06-A5B6-406B-9A1C-C3A4F325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CFF8A6F-0F21-40EB-8C4D-154FCB7F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87FAB09-DB35-4A7C-8E72-FEC626F7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C1C47-288B-4043-95C6-E2C2892EB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68004"/>
            <a:ext cx="8229600" cy="3464719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625475" indent="0">
              <a:buNone/>
              <a:defRPr/>
            </a:lvl4pPr>
            <a:lvl5pPr marL="89376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2107096"/>
            <a:ext cx="3250095" cy="1936634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Aft>
                <a:spcPts val="40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contact details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4F19C7-E7FD-CE41-B87D-DCA2FF6172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330960"/>
            <a:ext cx="672420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86625D-6B1F-4165-8EDE-3C1C64C98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6988" y="2106613"/>
            <a:ext cx="3344862" cy="193675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contact details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3A8E22-53B9-4546-99F7-3DBCEFE1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3687A4-E551-4BFD-AA23-AA3CF03C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378E33-56CE-41EF-85FF-2CD15F0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231" y="1496517"/>
            <a:ext cx="4445725" cy="2883395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Introduction body text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E6E581F-B39F-7B49-BF71-7D27D6C9ED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231" y="768862"/>
            <a:ext cx="4445725" cy="685800"/>
          </a:xfrm>
        </p:spPr>
        <p:txBody>
          <a:bodyPr lIns="0"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D847BEF-AA91-1C45-AF15-B9B397DD9B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5"/>
            <a:ext cx="3746983" cy="409167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C0E7AC-9AA9-4986-88F7-6923B698A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462A6FD-AA4E-41AD-B912-0F4778DB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1B1A85-2E54-47EE-B876-41B8D320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62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84" r:id="rId3"/>
    <p:sldLayoutId id="2147483682" r:id="rId4"/>
    <p:sldLayoutId id="2147483683" r:id="rId5"/>
    <p:sldLayoutId id="2147483660" r:id="rId6"/>
    <p:sldLayoutId id="2147483664" r:id="rId7"/>
    <p:sldLayoutId id="2147483678" r:id="rId8"/>
    <p:sldLayoutId id="2147483661" r:id="rId9"/>
    <p:sldLayoutId id="2147483665" r:id="rId10"/>
    <p:sldLayoutId id="2147483685" r:id="rId11"/>
    <p:sldLayoutId id="2147483679" r:id="rId12"/>
    <p:sldLayoutId id="2147483680" r:id="rId13"/>
    <p:sldLayoutId id="2147483668" r:id="rId14"/>
    <p:sldLayoutId id="2147483688" r:id="rId15"/>
    <p:sldLayoutId id="2147483673" r:id="rId16"/>
    <p:sldLayoutId id="2147483669" r:id="rId17"/>
    <p:sldLayoutId id="2147483674" r:id="rId18"/>
    <p:sldLayoutId id="2147483670" r:id="rId19"/>
    <p:sldLayoutId id="2147483675" r:id="rId20"/>
    <p:sldLayoutId id="2147483671" r:id="rId21"/>
    <p:sldLayoutId id="2147483689" r:id="rId22"/>
    <p:sldLayoutId id="2147483676" r:id="rId23"/>
    <p:sldLayoutId id="2147483672" r:id="rId24"/>
    <p:sldLayoutId id="2147483681" r:id="rId25"/>
    <p:sldLayoutId id="2147483677" r:id="rId26"/>
    <p:sldLayoutId id="2147483692" r:id="rId2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2"/>
          </a:solidFill>
          <a:latin typeface="Arial"/>
          <a:ea typeface="+mj-ea"/>
          <a:cs typeface="Arial"/>
        </a:defRPr>
      </a:lvl1pPr>
    </p:titleStyle>
    <p:bodyStyle>
      <a:lvl1pPr marL="179388" indent="-1793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357188" indent="-177800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893763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63638" indent="-269875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415B-89E8-4395-B19A-2ADC23B51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295984"/>
            <a:ext cx="6208610" cy="1596184"/>
          </a:xfrm>
        </p:spPr>
        <p:txBody>
          <a:bodyPr/>
          <a:lstStyle/>
          <a:p>
            <a:pPr algn="ctr"/>
            <a:r>
              <a:rPr lang="en-GB" sz="28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Introduction to R and RStudio</a:t>
            </a:r>
            <a:br>
              <a:rPr lang="en-GB" sz="28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</a:br>
            <a:br>
              <a:rPr lang="en-GB" sz="2800" b="0" dirty="0">
                <a:latin typeface="Raleway Thin" panose="020B0203030101060003" pitchFamily="34" charset="0"/>
                <a:ea typeface="Segoe UI Emoji" panose="020B0502040204020203" pitchFamily="34" charset="0"/>
              </a:rPr>
            </a:br>
            <a:r>
              <a:rPr lang="en-GB" sz="2800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Session 6: Naming Objects</a:t>
            </a:r>
            <a:endParaRPr lang="en-GB" sz="1800" b="0" dirty="0">
              <a:solidFill>
                <a:schemeClr val="accent5">
                  <a:lumMod val="75000"/>
                </a:schemeClr>
              </a:solidFill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7DB00-34AC-4976-A780-974207191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9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With this: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r>
              <a:rPr lang="en-GB" sz="1905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</a:t>
            </a:r>
            <a:endParaRPr lang="en-GB" sz="2449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8D721004-8910-469B-AE47-37CE3CE7708E}"/>
              </a:ext>
            </a:extLst>
          </p:cNvPr>
          <p:cNvSpPr/>
          <p:nvPr/>
        </p:nvSpPr>
        <p:spPr>
          <a:xfrm rot="658065">
            <a:off x="1992368" y="1476946"/>
            <a:ext cx="6161401" cy="2985671"/>
          </a:xfrm>
          <a:prstGeom prst="donut">
            <a:avLst>
              <a:gd name="adj" fmla="val 3219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BDAD1-FD0C-43CE-986E-35231AD952E0}"/>
              </a:ext>
            </a:extLst>
          </p:cNvPr>
          <p:cNvSpPr/>
          <p:nvPr/>
        </p:nvSpPr>
        <p:spPr>
          <a:xfrm>
            <a:off x="3856098" y="2341692"/>
            <a:ext cx="1559245" cy="657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73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name</a:t>
            </a:r>
            <a:endParaRPr lang="en-GB" sz="2993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8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8D721004-8910-469B-AE47-37CE3CE7708E}"/>
              </a:ext>
            </a:extLst>
          </p:cNvPr>
          <p:cNvSpPr/>
          <p:nvPr/>
        </p:nvSpPr>
        <p:spPr>
          <a:xfrm rot="658065">
            <a:off x="1992368" y="1476946"/>
            <a:ext cx="6161401" cy="2985671"/>
          </a:xfrm>
          <a:prstGeom prst="donut">
            <a:avLst>
              <a:gd name="adj" fmla="val 3219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57C18F-83C4-41AE-9959-38F7A551FC75}"/>
              </a:ext>
            </a:extLst>
          </p:cNvPr>
          <p:cNvSpPr/>
          <p:nvPr/>
        </p:nvSpPr>
        <p:spPr>
          <a:xfrm rot="20069581">
            <a:off x="2431222" y="3661291"/>
            <a:ext cx="585527" cy="628926"/>
          </a:xfrm>
          <a:prstGeom prst="mathMinus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4D15E89-F6DF-451E-9314-E8754569B7B6}"/>
              </a:ext>
            </a:extLst>
          </p:cNvPr>
          <p:cNvSpPr/>
          <p:nvPr/>
        </p:nvSpPr>
        <p:spPr>
          <a:xfrm rot="9148922">
            <a:off x="2170565" y="3929405"/>
            <a:ext cx="409881" cy="455294"/>
          </a:xfrm>
          <a:prstGeom prst="chevron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BDAD1-FD0C-43CE-986E-35231AD952E0}"/>
              </a:ext>
            </a:extLst>
          </p:cNvPr>
          <p:cNvSpPr/>
          <p:nvPr/>
        </p:nvSpPr>
        <p:spPr>
          <a:xfrm>
            <a:off x="934943" y="4325524"/>
            <a:ext cx="4022361" cy="657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73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naming is hard</a:t>
            </a:r>
            <a:endParaRPr lang="en-GB" sz="2993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A5BED1-AB9F-4B90-8430-5484D19AE0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summarise(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88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8D721004-8910-469B-AE47-37CE3CE7708E}"/>
              </a:ext>
            </a:extLst>
          </p:cNvPr>
          <p:cNvSpPr/>
          <p:nvPr/>
        </p:nvSpPr>
        <p:spPr>
          <a:xfrm rot="658065">
            <a:off x="1992368" y="1476946"/>
            <a:ext cx="6161401" cy="2985671"/>
          </a:xfrm>
          <a:prstGeom prst="donut">
            <a:avLst>
              <a:gd name="adj" fmla="val 3219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57C18F-83C4-41AE-9959-38F7A551FC75}"/>
              </a:ext>
            </a:extLst>
          </p:cNvPr>
          <p:cNvSpPr/>
          <p:nvPr/>
        </p:nvSpPr>
        <p:spPr>
          <a:xfrm rot="20069581">
            <a:off x="2431222" y="3661291"/>
            <a:ext cx="585527" cy="628926"/>
          </a:xfrm>
          <a:prstGeom prst="mathMinus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4D15E89-F6DF-451E-9314-E8754569B7B6}"/>
              </a:ext>
            </a:extLst>
          </p:cNvPr>
          <p:cNvSpPr/>
          <p:nvPr/>
        </p:nvSpPr>
        <p:spPr>
          <a:xfrm rot="9148922">
            <a:off x="2170565" y="3929405"/>
            <a:ext cx="409881" cy="455294"/>
          </a:xfrm>
          <a:prstGeom prst="chevron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BDAD1-FD0C-43CE-986E-35231AD952E0}"/>
              </a:ext>
            </a:extLst>
          </p:cNvPr>
          <p:cNvSpPr/>
          <p:nvPr/>
        </p:nvSpPr>
        <p:spPr>
          <a:xfrm>
            <a:off x="1225494" y="4325524"/>
            <a:ext cx="2080879" cy="657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73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Murray</a:t>
            </a:r>
            <a:endParaRPr lang="en-GB" sz="2993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9C42069-166C-4EC2-B0B9-9BA7F88C1A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summarise(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843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8D721004-8910-469B-AE47-37CE3CE7708E}"/>
              </a:ext>
            </a:extLst>
          </p:cNvPr>
          <p:cNvSpPr/>
          <p:nvPr/>
        </p:nvSpPr>
        <p:spPr>
          <a:xfrm rot="658065">
            <a:off x="1992368" y="1476946"/>
            <a:ext cx="6161401" cy="2985671"/>
          </a:xfrm>
          <a:prstGeom prst="donut">
            <a:avLst>
              <a:gd name="adj" fmla="val 3219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57C18F-83C4-41AE-9959-38F7A551FC75}"/>
              </a:ext>
            </a:extLst>
          </p:cNvPr>
          <p:cNvSpPr/>
          <p:nvPr/>
        </p:nvSpPr>
        <p:spPr>
          <a:xfrm rot="20069581">
            <a:off x="2431222" y="3661291"/>
            <a:ext cx="585527" cy="628926"/>
          </a:xfrm>
          <a:prstGeom prst="mathMinus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4D15E89-F6DF-451E-9314-E8754569B7B6}"/>
              </a:ext>
            </a:extLst>
          </p:cNvPr>
          <p:cNvSpPr/>
          <p:nvPr/>
        </p:nvSpPr>
        <p:spPr>
          <a:xfrm rot="9148922">
            <a:off x="2170565" y="3929405"/>
            <a:ext cx="409881" cy="455294"/>
          </a:xfrm>
          <a:prstGeom prst="chevron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BDAD1-FD0C-43CE-986E-35231AD952E0}"/>
              </a:ext>
            </a:extLst>
          </p:cNvPr>
          <p:cNvSpPr/>
          <p:nvPr/>
        </p:nvSpPr>
        <p:spPr>
          <a:xfrm>
            <a:off x="1225494" y="4325524"/>
            <a:ext cx="2281794" cy="657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73" strike="sngStrike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Murray</a:t>
            </a:r>
            <a:endParaRPr lang="en-GB" sz="2993" strike="sngStrike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CBFF58-75B3-4244-ADAE-5E2D7278E4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summarise(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372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Good (object) names are: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1950150" indent="-505355">
              <a:lnSpc>
                <a:spcPct val="150000"/>
              </a:lnSpc>
              <a:buAutoNum type="arabicPeriod"/>
              <a:tabLst>
                <a:tab pos="490237" algn="l"/>
              </a:tabLst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2565646" indent="-505355">
              <a:lnSpc>
                <a:spcPct val="150000"/>
              </a:lnSpc>
              <a:buAutoNum type="arabicPeriod"/>
              <a:tabLst>
                <a:tab pos="490237" algn="l"/>
              </a:tabLst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Descriptive</a:t>
            </a:r>
          </a:p>
          <a:p>
            <a:pPr marL="2565646" indent="-505355">
              <a:lnSpc>
                <a:spcPct val="150000"/>
              </a:lnSpc>
              <a:buAutoNum type="arabicPeriod"/>
              <a:tabLst>
                <a:tab pos="490237" algn="l"/>
              </a:tabLst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Short</a:t>
            </a:r>
            <a:r>
              <a:rPr lang="en-GB" sz="2449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en-GB" sz="2449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ish</a:t>
            </a:r>
            <a:r>
              <a:rPr lang="en-GB" sz="2449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 marL="2565646" indent="-505355">
              <a:lnSpc>
                <a:spcPct val="150000"/>
              </a:lnSpc>
              <a:buAutoNum type="arabicPeriod"/>
              <a:tabLst>
                <a:tab pos="490237" algn="l"/>
              </a:tabLst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Consistent </a:t>
            </a:r>
            <a:r>
              <a:rPr lang="en-GB" sz="2449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with other names </a:t>
            </a:r>
          </a:p>
          <a:p>
            <a:pPr marL="995592" indent="-505355">
              <a:buAutoNum type="arabicPeriod"/>
              <a:tabLst>
                <a:tab pos="490237" algn="l"/>
              </a:tabLst>
            </a:pPr>
            <a:endParaRPr lang="en-GB" sz="2449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23EB5EE-FAF5-438F-A39C-BADA0C4EF9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summarise(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Naming?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8D721004-8910-469B-AE47-37CE3CE7708E}"/>
              </a:ext>
            </a:extLst>
          </p:cNvPr>
          <p:cNvSpPr/>
          <p:nvPr/>
        </p:nvSpPr>
        <p:spPr>
          <a:xfrm rot="658065">
            <a:off x="1992368" y="1476946"/>
            <a:ext cx="6161401" cy="2985671"/>
          </a:xfrm>
          <a:prstGeom prst="donut">
            <a:avLst>
              <a:gd name="adj" fmla="val 3219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57C18F-83C4-41AE-9959-38F7A551FC75}"/>
              </a:ext>
            </a:extLst>
          </p:cNvPr>
          <p:cNvSpPr/>
          <p:nvPr/>
        </p:nvSpPr>
        <p:spPr>
          <a:xfrm rot="20069581">
            <a:off x="2431222" y="3661291"/>
            <a:ext cx="585527" cy="628926"/>
          </a:xfrm>
          <a:prstGeom prst="mathMinus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4D15E89-F6DF-451E-9314-E8754569B7B6}"/>
              </a:ext>
            </a:extLst>
          </p:cNvPr>
          <p:cNvSpPr/>
          <p:nvPr/>
        </p:nvSpPr>
        <p:spPr>
          <a:xfrm rot="9148922">
            <a:off x="2170565" y="3929405"/>
            <a:ext cx="409881" cy="455294"/>
          </a:xfrm>
          <a:prstGeom prst="chevron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BDAD1-FD0C-43CE-986E-35231AD952E0}"/>
              </a:ext>
            </a:extLst>
          </p:cNvPr>
          <p:cNvSpPr/>
          <p:nvPr/>
        </p:nvSpPr>
        <p:spPr>
          <a:xfrm>
            <a:off x="1225494" y="4325524"/>
            <a:ext cx="3346506" cy="657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73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beds_ts</a:t>
            </a:r>
            <a:endParaRPr lang="en-GB" sz="2993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1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Name objects with the assignment operator:</a:t>
            </a: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246198">
              <a:tabLst>
                <a:tab pos="790426" algn="l"/>
              </a:tabLst>
            </a:pPr>
            <a:r>
              <a:rPr lang="en-GB" sz="190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beds_ts</a:t>
            </a: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1905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&lt;-</a:t>
            </a:r>
            <a:r>
              <a:rPr lang="en-GB" sz="1905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 summarise(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20A08-0CB2-414A-936C-8A958C6D12FA}"/>
              </a:ext>
            </a:extLst>
          </p:cNvPr>
          <p:cNvSpPr/>
          <p:nvPr/>
        </p:nvSpPr>
        <p:spPr>
          <a:xfrm>
            <a:off x="2198841" y="2049302"/>
            <a:ext cx="2439680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assignment operator  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  </a:t>
            </a:r>
            <a:endParaRPr lang="en-GB" sz="1360" dirty="0">
              <a:solidFill>
                <a:schemeClr val="tx1">
                  <a:lumMod val="25000"/>
                  <a:lumOff val="75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247382C-B1B3-4D61-9F6B-2988D0BC20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5570" y="2571749"/>
            <a:ext cx="308699" cy="1"/>
          </a:xfrm>
          <a:prstGeom prst="curvedConnector3">
            <a:avLst>
              <a:gd name="adj1" fmla="val 772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1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dirty="0">
                <a:solidFill>
                  <a:schemeClr val="accent3"/>
                </a:solidFill>
                <a:latin typeface="Raleway" pitchFamily="50" charset="0"/>
                <a:ea typeface="Segoe UI Emoji" panose="020B0502040204020203" pitchFamily="34" charset="0"/>
              </a:rPr>
              <a:t>Assignment operator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r>
              <a:rPr lang="en-GB" sz="1905" dirty="0">
                <a:solidFill>
                  <a:srgbClr val="00B0F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          </a:t>
            </a:r>
            <a:endParaRPr lang="en-GB" sz="1905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57C18F-83C4-41AE-9959-38F7A551FC75}"/>
              </a:ext>
            </a:extLst>
          </p:cNvPr>
          <p:cNvSpPr/>
          <p:nvPr/>
        </p:nvSpPr>
        <p:spPr>
          <a:xfrm>
            <a:off x="4443104" y="1896479"/>
            <a:ext cx="1384562" cy="1531396"/>
          </a:xfrm>
          <a:prstGeom prst="mathMinus">
            <a:avLst/>
          </a:prstGeom>
          <a:solidFill>
            <a:schemeClr val="accent3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4D15E89-F6DF-451E-9314-E8754569B7B6}"/>
              </a:ext>
            </a:extLst>
          </p:cNvPr>
          <p:cNvSpPr/>
          <p:nvPr/>
        </p:nvSpPr>
        <p:spPr>
          <a:xfrm rot="10800000">
            <a:off x="2979701" y="1910303"/>
            <a:ext cx="1189717" cy="1503748"/>
          </a:xfrm>
          <a:prstGeom prst="chevron">
            <a:avLst>
              <a:gd name="adj" fmla="val 55809"/>
            </a:avLst>
          </a:prstGeom>
          <a:solidFill>
            <a:schemeClr val="accent3"/>
          </a:solidFill>
          <a:ln w="4762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BDAD1-FD0C-43CE-986E-35231AD952E0}"/>
              </a:ext>
            </a:extLst>
          </p:cNvPr>
          <p:cNvSpPr/>
          <p:nvPr/>
        </p:nvSpPr>
        <p:spPr>
          <a:xfrm>
            <a:off x="2639697" y="4147586"/>
            <a:ext cx="3890524" cy="657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73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Shortcut: Alt -</a:t>
            </a:r>
            <a:endParaRPr lang="en-GB" sz="2993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3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246198">
              <a:tabLst>
                <a:tab pos="790426" algn="l"/>
              </a:tabLst>
            </a:pPr>
            <a:r>
              <a:rPr lang="en-GB" sz="190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beds_ts</a:t>
            </a: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1905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&lt;-</a:t>
            </a:r>
            <a:r>
              <a:rPr lang="en-GB" sz="1905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 summarise(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20A08-0CB2-414A-936C-8A958C6D12FA}"/>
              </a:ext>
            </a:extLst>
          </p:cNvPr>
          <p:cNvSpPr/>
          <p:nvPr/>
        </p:nvSpPr>
        <p:spPr>
          <a:xfrm>
            <a:off x="1069712" y="1554729"/>
            <a:ext cx="2439680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Assigns this name…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  </a:t>
            </a:r>
            <a:endParaRPr lang="en-GB" sz="1360" dirty="0">
              <a:solidFill>
                <a:schemeClr val="tx1">
                  <a:lumMod val="25000"/>
                  <a:lumOff val="75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247382C-B1B3-4D61-9F6B-2988D0BC20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66533" y="2185670"/>
            <a:ext cx="308699" cy="1"/>
          </a:xfrm>
          <a:prstGeom prst="curvedConnector3">
            <a:avLst>
              <a:gd name="adj1" fmla="val 772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0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246198">
              <a:tabLst>
                <a:tab pos="790426" algn="l"/>
              </a:tabLst>
            </a:pPr>
            <a:r>
              <a:rPr lang="en-GB" sz="190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beds_ts</a:t>
            </a: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1905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&lt;-</a:t>
            </a:r>
            <a:r>
              <a:rPr lang="en-GB" sz="1905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 summarise(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20A08-0CB2-414A-936C-8A958C6D12FA}"/>
              </a:ext>
            </a:extLst>
          </p:cNvPr>
          <p:cNvSpPr/>
          <p:nvPr/>
        </p:nvSpPr>
        <p:spPr>
          <a:xfrm>
            <a:off x="1069712" y="1554729"/>
            <a:ext cx="2439680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Assigns this name…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  </a:t>
            </a:r>
            <a:endParaRPr lang="en-GB" sz="1360" dirty="0">
              <a:solidFill>
                <a:schemeClr val="tx1">
                  <a:lumMod val="25000"/>
                  <a:lumOff val="75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247382C-B1B3-4D61-9F6B-2988D0BC20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66533" y="2185670"/>
            <a:ext cx="308699" cy="1"/>
          </a:xfrm>
          <a:prstGeom prst="curvedConnector3">
            <a:avLst>
              <a:gd name="adj1" fmla="val 772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006995-FA79-43B5-8717-3A7E0B1A1849}"/>
              </a:ext>
            </a:extLst>
          </p:cNvPr>
          <p:cNvSpPr/>
          <p:nvPr/>
        </p:nvSpPr>
        <p:spPr>
          <a:xfrm>
            <a:off x="3535309" y="1623062"/>
            <a:ext cx="3370542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To the object produced by this code</a:t>
            </a:r>
          </a:p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  </a:t>
            </a:r>
            <a:endParaRPr lang="en-GB" sz="1360" dirty="0">
              <a:solidFill>
                <a:schemeClr val="tx1">
                  <a:lumMod val="25000"/>
                  <a:lumOff val="75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EA92C8-599F-4D5E-9437-04B24C7601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9172" y="2130815"/>
            <a:ext cx="308699" cy="1"/>
          </a:xfrm>
          <a:prstGeom prst="curvedConnector3">
            <a:avLst>
              <a:gd name="adj1" fmla="val 772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1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265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Let’s revisit our </a:t>
            </a:r>
            <a:r>
              <a:rPr lang="en-GB" sz="3265" b="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dplyr</a:t>
            </a:r>
            <a:r>
              <a:rPr lang="en-GB" sz="3265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 session: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978315">
              <a:tabLst>
                <a:tab pos="790426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978315">
              <a:tabLst>
                <a:tab pos="790426" algn="l"/>
              </a:tabLst>
            </a:pP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summarise(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1C466-87AA-48E7-B5E4-EACBFB5E43E3}"/>
              </a:ext>
            </a:extLst>
          </p:cNvPr>
          <p:cNvSpPr/>
          <p:nvPr/>
        </p:nvSpPr>
        <p:spPr>
          <a:xfrm>
            <a:off x="2364712" y="3961444"/>
            <a:ext cx="4265603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Output = Object = New data frame!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76116BB-C725-4B84-BE70-2A6989A5D62E}"/>
              </a:ext>
            </a:extLst>
          </p:cNvPr>
          <p:cNvCxnSpPr>
            <a:cxnSpLocks/>
          </p:cNvCxnSpPr>
          <p:nvPr/>
        </p:nvCxnSpPr>
        <p:spPr>
          <a:xfrm rot="5400000">
            <a:off x="4545289" y="3751581"/>
            <a:ext cx="411086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61F5669-1734-469E-BB0D-9F59232862B4}"/>
              </a:ext>
            </a:extLst>
          </p:cNvPr>
          <p:cNvSpPr/>
          <p:nvPr/>
        </p:nvSpPr>
        <p:spPr>
          <a:xfrm>
            <a:off x="2032107" y="1394106"/>
            <a:ext cx="5006354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The mean number of beds available by date: </a:t>
            </a:r>
          </a:p>
        </p:txBody>
      </p:sp>
    </p:spTree>
    <p:extLst>
      <p:ext uri="{BB962C8B-B14F-4D97-AF65-F5344CB8AC3E}">
        <p14:creationId xmlns:p14="http://schemas.microsoft.com/office/powerpoint/2010/main" val="272534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246198">
              <a:tabLst>
                <a:tab pos="790426" algn="l"/>
              </a:tabLst>
            </a:pPr>
            <a:r>
              <a:rPr lang="en-GB" sz="190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beds_ts</a:t>
            </a: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1905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&lt;-</a:t>
            </a:r>
            <a:r>
              <a:rPr lang="en-GB" sz="1905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   summarise(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r>
              <a:rPr lang="en-GB" sz="190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beds_ts</a:t>
            </a: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38AD6A-77FF-42CC-8889-F002A2230445}"/>
              </a:ext>
            </a:extLst>
          </p:cNvPr>
          <p:cNvSpPr/>
          <p:nvPr/>
        </p:nvSpPr>
        <p:spPr>
          <a:xfrm>
            <a:off x="3509391" y="4288878"/>
            <a:ext cx="3755897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running </a:t>
            </a:r>
            <a:r>
              <a:rPr lang="en-GB" sz="1632" b="1" dirty="0" err="1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beds_ts</a:t>
            </a:r>
            <a:r>
              <a:rPr lang="en-GB" sz="1632" b="1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</a:rPr>
              <a:t> </a:t>
            </a:r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recalls data frame above   </a:t>
            </a:r>
            <a:endParaRPr lang="en-GB" sz="1360" dirty="0">
              <a:solidFill>
                <a:schemeClr val="accent3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EC8CC72-3138-442C-8841-168E50C67B1D}"/>
              </a:ext>
            </a:extLst>
          </p:cNvPr>
          <p:cNvCxnSpPr>
            <a:cxnSpLocks/>
          </p:cNvCxnSpPr>
          <p:nvPr/>
        </p:nvCxnSpPr>
        <p:spPr>
          <a:xfrm>
            <a:off x="2775069" y="4512021"/>
            <a:ext cx="863909" cy="8639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6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7712BE-081B-4054-A612-940BD2DF8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0" b="4486"/>
          <a:stretch/>
        </p:blipFill>
        <p:spPr>
          <a:xfrm>
            <a:off x="1388494" y="1389167"/>
            <a:ext cx="6312585" cy="32629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tx1"/>
                </a:solidFill>
                <a:latin typeface="Raleway" pitchFamily="50" charset="0"/>
                <a:ea typeface="Segoe UI Emoji" panose="020B0502040204020203" pitchFamily="34" charset="0"/>
              </a:rPr>
              <a:t>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r>
              <a:rPr lang="en-GB" sz="1905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001CD9F-B34E-4F8F-989C-07C54CCA73C3}"/>
              </a:ext>
            </a:extLst>
          </p:cNvPr>
          <p:cNvSpPr/>
          <p:nvPr/>
        </p:nvSpPr>
        <p:spPr>
          <a:xfrm>
            <a:off x="3042880" y="1948979"/>
            <a:ext cx="642749" cy="822442"/>
          </a:xfrm>
          <a:custGeom>
            <a:avLst/>
            <a:gdLst>
              <a:gd name="connsiteX0" fmla="*/ 223520 w 944880"/>
              <a:gd name="connsiteY0" fmla="*/ 0 h 1209040"/>
              <a:gd name="connsiteX1" fmla="*/ 223520 w 944880"/>
              <a:gd name="connsiteY1" fmla="*/ 0 h 1209040"/>
              <a:gd name="connsiteX2" fmla="*/ 508000 w 944880"/>
              <a:gd name="connsiteY2" fmla="*/ 629920 h 1209040"/>
              <a:gd name="connsiteX3" fmla="*/ 518160 w 944880"/>
              <a:gd name="connsiteY3" fmla="*/ 660400 h 1209040"/>
              <a:gd name="connsiteX4" fmla="*/ 548640 w 944880"/>
              <a:gd name="connsiteY4" fmla="*/ 690880 h 1209040"/>
              <a:gd name="connsiteX5" fmla="*/ 599440 w 944880"/>
              <a:gd name="connsiteY5" fmla="*/ 782320 h 1209040"/>
              <a:gd name="connsiteX6" fmla="*/ 650240 w 944880"/>
              <a:gd name="connsiteY6" fmla="*/ 843280 h 1209040"/>
              <a:gd name="connsiteX7" fmla="*/ 690880 w 944880"/>
              <a:gd name="connsiteY7" fmla="*/ 894080 h 1209040"/>
              <a:gd name="connsiteX8" fmla="*/ 711200 w 944880"/>
              <a:gd name="connsiteY8" fmla="*/ 924560 h 1209040"/>
              <a:gd name="connsiteX9" fmla="*/ 741680 w 944880"/>
              <a:gd name="connsiteY9" fmla="*/ 934720 h 1209040"/>
              <a:gd name="connsiteX10" fmla="*/ 782320 w 944880"/>
              <a:gd name="connsiteY10" fmla="*/ 955040 h 1209040"/>
              <a:gd name="connsiteX11" fmla="*/ 843280 w 944880"/>
              <a:gd name="connsiteY11" fmla="*/ 995680 h 1209040"/>
              <a:gd name="connsiteX12" fmla="*/ 873760 w 944880"/>
              <a:gd name="connsiteY12" fmla="*/ 1016000 h 1209040"/>
              <a:gd name="connsiteX13" fmla="*/ 944880 w 944880"/>
              <a:gd name="connsiteY13" fmla="*/ 1046480 h 1209040"/>
              <a:gd name="connsiteX14" fmla="*/ 924560 w 944880"/>
              <a:gd name="connsiteY14" fmla="*/ 1087120 h 1209040"/>
              <a:gd name="connsiteX15" fmla="*/ 0 w 944880"/>
              <a:gd name="connsiteY15" fmla="*/ 1209040 h 1209040"/>
              <a:gd name="connsiteX16" fmla="*/ 894080 w 944880"/>
              <a:gd name="connsiteY16" fmla="*/ 67056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44880" h="1209040">
                <a:moveTo>
                  <a:pt x="223520" y="0"/>
                </a:moveTo>
                <a:lnTo>
                  <a:pt x="223520" y="0"/>
                </a:lnTo>
                <a:cubicBezTo>
                  <a:pt x="318347" y="209973"/>
                  <a:pt x="414128" y="419518"/>
                  <a:pt x="508000" y="629920"/>
                </a:cubicBezTo>
                <a:cubicBezTo>
                  <a:pt x="512364" y="639700"/>
                  <a:pt x="512219" y="651489"/>
                  <a:pt x="518160" y="660400"/>
                </a:cubicBezTo>
                <a:cubicBezTo>
                  <a:pt x="526130" y="672355"/>
                  <a:pt x="540019" y="679385"/>
                  <a:pt x="548640" y="690880"/>
                </a:cubicBezTo>
                <a:cubicBezTo>
                  <a:pt x="579100" y="731493"/>
                  <a:pt x="576281" y="741791"/>
                  <a:pt x="599440" y="782320"/>
                </a:cubicBezTo>
                <a:cubicBezTo>
                  <a:pt x="618300" y="815325"/>
                  <a:pt x="622222" y="815262"/>
                  <a:pt x="650240" y="843280"/>
                </a:cubicBezTo>
                <a:cubicBezTo>
                  <a:pt x="670019" y="902618"/>
                  <a:pt x="644924" y="848124"/>
                  <a:pt x="690880" y="894080"/>
                </a:cubicBezTo>
                <a:cubicBezTo>
                  <a:pt x="699514" y="902714"/>
                  <a:pt x="701665" y="916932"/>
                  <a:pt x="711200" y="924560"/>
                </a:cubicBezTo>
                <a:cubicBezTo>
                  <a:pt x="719563" y="931250"/>
                  <a:pt x="731836" y="930501"/>
                  <a:pt x="741680" y="934720"/>
                </a:cubicBezTo>
                <a:cubicBezTo>
                  <a:pt x="755601" y="940686"/>
                  <a:pt x="769333" y="947248"/>
                  <a:pt x="782320" y="955040"/>
                </a:cubicBezTo>
                <a:cubicBezTo>
                  <a:pt x="803261" y="967605"/>
                  <a:pt x="822960" y="982133"/>
                  <a:pt x="843280" y="995680"/>
                </a:cubicBezTo>
                <a:cubicBezTo>
                  <a:pt x="853440" y="1002453"/>
                  <a:pt x="862838" y="1010539"/>
                  <a:pt x="873760" y="1016000"/>
                </a:cubicBezTo>
                <a:cubicBezTo>
                  <a:pt x="923979" y="1041109"/>
                  <a:pt x="900032" y="1031531"/>
                  <a:pt x="944880" y="1046480"/>
                </a:cubicBezTo>
                <a:cubicBezTo>
                  <a:pt x="933205" y="1081504"/>
                  <a:pt x="942293" y="1069387"/>
                  <a:pt x="924560" y="1087120"/>
                </a:cubicBezTo>
                <a:lnTo>
                  <a:pt x="0" y="1209040"/>
                </a:lnTo>
                <a:lnTo>
                  <a:pt x="894080" y="670560"/>
                </a:lnTo>
              </a:path>
            </a:pathLst>
          </a:custGeom>
          <a:noFill/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24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B795317-967E-4C94-BB86-0D2009244A58}"/>
              </a:ext>
            </a:extLst>
          </p:cNvPr>
          <p:cNvSpPr/>
          <p:nvPr/>
        </p:nvSpPr>
        <p:spPr>
          <a:xfrm>
            <a:off x="2704228" y="1748019"/>
            <a:ext cx="5135083" cy="2032449"/>
          </a:xfrm>
          <a:custGeom>
            <a:avLst/>
            <a:gdLst>
              <a:gd name="connsiteX0" fmla="*/ 934720 w 7548889"/>
              <a:gd name="connsiteY0" fmla="*/ 264945 h 2987825"/>
              <a:gd name="connsiteX1" fmla="*/ 934720 w 7548889"/>
              <a:gd name="connsiteY1" fmla="*/ 264945 h 2987825"/>
              <a:gd name="connsiteX2" fmla="*/ 802640 w 7548889"/>
              <a:gd name="connsiteY2" fmla="*/ 285265 h 2987825"/>
              <a:gd name="connsiteX3" fmla="*/ 772160 w 7548889"/>
              <a:gd name="connsiteY3" fmla="*/ 305585 h 2987825"/>
              <a:gd name="connsiteX4" fmla="*/ 731520 w 7548889"/>
              <a:gd name="connsiteY4" fmla="*/ 366545 h 2987825"/>
              <a:gd name="connsiteX5" fmla="*/ 711200 w 7548889"/>
              <a:gd name="connsiteY5" fmla="*/ 397025 h 2987825"/>
              <a:gd name="connsiteX6" fmla="*/ 701040 w 7548889"/>
              <a:gd name="connsiteY6" fmla="*/ 427505 h 2987825"/>
              <a:gd name="connsiteX7" fmla="*/ 690880 w 7548889"/>
              <a:gd name="connsiteY7" fmla="*/ 722145 h 2987825"/>
              <a:gd name="connsiteX8" fmla="*/ 660400 w 7548889"/>
              <a:gd name="connsiteY8" fmla="*/ 783105 h 2987825"/>
              <a:gd name="connsiteX9" fmla="*/ 629920 w 7548889"/>
              <a:gd name="connsiteY9" fmla="*/ 803425 h 2987825"/>
              <a:gd name="connsiteX10" fmla="*/ 599440 w 7548889"/>
              <a:gd name="connsiteY10" fmla="*/ 833905 h 2987825"/>
              <a:gd name="connsiteX11" fmla="*/ 548640 w 7548889"/>
              <a:gd name="connsiteY11" fmla="*/ 844065 h 2987825"/>
              <a:gd name="connsiteX12" fmla="*/ 365760 w 7548889"/>
              <a:gd name="connsiteY12" fmla="*/ 833905 h 2987825"/>
              <a:gd name="connsiteX13" fmla="*/ 294640 w 7548889"/>
              <a:gd name="connsiteY13" fmla="*/ 813585 h 2987825"/>
              <a:gd name="connsiteX14" fmla="*/ 132080 w 7548889"/>
              <a:gd name="connsiteY14" fmla="*/ 823745 h 2987825"/>
              <a:gd name="connsiteX15" fmla="*/ 81280 w 7548889"/>
              <a:gd name="connsiteY15" fmla="*/ 874545 h 2987825"/>
              <a:gd name="connsiteX16" fmla="*/ 50800 w 7548889"/>
              <a:gd name="connsiteY16" fmla="*/ 965985 h 2987825"/>
              <a:gd name="connsiteX17" fmla="*/ 40640 w 7548889"/>
              <a:gd name="connsiteY17" fmla="*/ 996465 h 2987825"/>
              <a:gd name="connsiteX18" fmla="*/ 20320 w 7548889"/>
              <a:gd name="connsiteY18" fmla="*/ 1026945 h 2987825"/>
              <a:gd name="connsiteX19" fmla="*/ 10160 w 7548889"/>
              <a:gd name="connsiteY19" fmla="*/ 1077745 h 2987825"/>
              <a:gd name="connsiteX20" fmla="*/ 0 w 7548889"/>
              <a:gd name="connsiteY20" fmla="*/ 1108225 h 2987825"/>
              <a:gd name="connsiteX21" fmla="*/ 10160 w 7548889"/>
              <a:gd name="connsiteY21" fmla="*/ 1453665 h 2987825"/>
              <a:gd name="connsiteX22" fmla="*/ 30480 w 7548889"/>
              <a:gd name="connsiteY22" fmla="*/ 1687345 h 2987825"/>
              <a:gd name="connsiteX23" fmla="*/ 40640 w 7548889"/>
              <a:gd name="connsiteY23" fmla="*/ 2195345 h 2987825"/>
              <a:gd name="connsiteX24" fmla="*/ 50800 w 7548889"/>
              <a:gd name="connsiteY24" fmla="*/ 2246145 h 2987825"/>
              <a:gd name="connsiteX25" fmla="*/ 71120 w 7548889"/>
              <a:gd name="connsiteY25" fmla="*/ 2368065 h 2987825"/>
              <a:gd name="connsiteX26" fmla="*/ 91440 w 7548889"/>
              <a:gd name="connsiteY26" fmla="*/ 2479825 h 2987825"/>
              <a:gd name="connsiteX27" fmla="*/ 121920 w 7548889"/>
              <a:gd name="connsiteY27" fmla="*/ 2611905 h 2987825"/>
              <a:gd name="connsiteX28" fmla="*/ 152400 w 7548889"/>
              <a:gd name="connsiteY28" fmla="*/ 2642385 h 2987825"/>
              <a:gd name="connsiteX29" fmla="*/ 193040 w 7548889"/>
              <a:gd name="connsiteY29" fmla="*/ 2693185 h 2987825"/>
              <a:gd name="connsiteX30" fmla="*/ 203200 w 7548889"/>
              <a:gd name="connsiteY30" fmla="*/ 2723665 h 2987825"/>
              <a:gd name="connsiteX31" fmla="*/ 264160 w 7548889"/>
              <a:gd name="connsiteY31" fmla="*/ 2764305 h 2987825"/>
              <a:gd name="connsiteX32" fmla="*/ 294640 w 7548889"/>
              <a:gd name="connsiteY32" fmla="*/ 2784625 h 2987825"/>
              <a:gd name="connsiteX33" fmla="*/ 325120 w 7548889"/>
              <a:gd name="connsiteY33" fmla="*/ 2804945 h 2987825"/>
              <a:gd name="connsiteX34" fmla="*/ 355600 w 7548889"/>
              <a:gd name="connsiteY34" fmla="*/ 2825265 h 2987825"/>
              <a:gd name="connsiteX35" fmla="*/ 386080 w 7548889"/>
              <a:gd name="connsiteY35" fmla="*/ 2835425 h 2987825"/>
              <a:gd name="connsiteX36" fmla="*/ 416560 w 7548889"/>
              <a:gd name="connsiteY36" fmla="*/ 2855745 h 2987825"/>
              <a:gd name="connsiteX37" fmla="*/ 447040 w 7548889"/>
              <a:gd name="connsiteY37" fmla="*/ 2865905 h 2987825"/>
              <a:gd name="connsiteX38" fmla="*/ 518160 w 7548889"/>
              <a:gd name="connsiteY38" fmla="*/ 2896385 h 2987825"/>
              <a:gd name="connsiteX39" fmla="*/ 589280 w 7548889"/>
              <a:gd name="connsiteY39" fmla="*/ 2926865 h 2987825"/>
              <a:gd name="connsiteX40" fmla="*/ 690880 w 7548889"/>
              <a:gd name="connsiteY40" fmla="*/ 2957345 h 2987825"/>
              <a:gd name="connsiteX41" fmla="*/ 822960 w 7548889"/>
              <a:gd name="connsiteY41" fmla="*/ 2967505 h 2987825"/>
              <a:gd name="connsiteX42" fmla="*/ 1076960 w 7548889"/>
              <a:gd name="connsiteY42" fmla="*/ 2987825 h 2987825"/>
              <a:gd name="connsiteX43" fmla="*/ 2905760 w 7548889"/>
              <a:gd name="connsiteY43" fmla="*/ 2967505 h 2987825"/>
              <a:gd name="connsiteX44" fmla="*/ 3119120 w 7548889"/>
              <a:gd name="connsiteY44" fmla="*/ 2957345 h 2987825"/>
              <a:gd name="connsiteX45" fmla="*/ 3281680 w 7548889"/>
              <a:gd name="connsiteY45" fmla="*/ 2937025 h 2987825"/>
              <a:gd name="connsiteX46" fmla="*/ 3362960 w 7548889"/>
              <a:gd name="connsiteY46" fmla="*/ 2926865 h 2987825"/>
              <a:gd name="connsiteX47" fmla="*/ 3616960 w 7548889"/>
              <a:gd name="connsiteY47" fmla="*/ 2916705 h 2987825"/>
              <a:gd name="connsiteX48" fmla="*/ 3738880 w 7548889"/>
              <a:gd name="connsiteY48" fmla="*/ 2906545 h 2987825"/>
              <a:gd name="connsiteX49" fmla="*/ 3860800 w 7548889"/>
              <a:gd name="connsiteY49" fmla="*/ 2886225 h 2987825"/>
              <a:gd name="connsiteX50" fmla="*/ 4135120 w 7548889"/>
              <a:gd name="connsiteY50" fmla="*/ 2876065 h 2987825"/>
              <a:gd name="connsiteX51" fmla="*/ 5425440 w 7548889"/>
              <a:gd name="connsiteY51" fmla="*/ 2855745 h 2987825"/>
              <a:gd name="connsiteX52" fmla="*/ 5902960 w 7548889"/>
              <a:gd name="connsiteY52" fmla="*/ 2845585 h 2987825"/>
              <a:gd name="connsiteX53" fmla="*/ 6075680 w 7548889"/>
              <a:gd name="connsiteY53" fmla="*/ 2825265 h 2987825"/>
              <a:gd name="connsiteX54" fmla="*/ 6136640 w 7548889"/>
              <a:gd name="connsiteY54" fmla="*/ 2815105 h 2987825"/>
              <a:gd name="connsiteX55" fmla="*/ 6624320 w 7548889"/>
              <a:gd name="connsiteY55" fmla="*/ 2804945 h 2987825"/>
              <a:gd name="connsiteX56" fmla="*/ 6675120 w 7548889"/>
              <a:gd name="connsiteY56" fmla="*/ 2794785 h 2987825"/>
              <a:gd name="connsiteX57" fmla="*/ 6736080 w 7548889"/>
              <a:gd name="connsiteY57" fmla="*/ 2784625 h 2987825"/>
              <a:gd name="connsiteX58" fmla="*/ 6817360 w 7548889"/>
              <a:gd name="connsiteY58" fmla="*/ 2764305 h 2987825"/>
              <a:gd name="connsiteX59" fmla="*/ 6979920 w 7548889"/>
              <a:gd name="connsiteY59" fmla="*/ 2754145 h 2987825"/>
              <a:gd name="connsiteX60" fmla="*/ 7081520 w 7548889"/>
              <a:gd name="connsiteY60" fmla="*/ 2683025 h 2987825"/>
              <a:gd name="connsiteX61" fmla="*/ 7112000 w 7548889"/>
              <a:gd name="connsiteY61" fmla="*/ 2652545 h 2987825"/>
              <a:gd name="connsiteX62" fmla="*/ 7122160 w 7548889"/>
              <a:gd name="connsiteY62" fmla="*/ 2622065 h 2987825"/>
              <a:gd name="connsiteX63" fmla="*/ 7213600 w 7548889"/>
              <a:gd name="connsiteY63" fmla="*/ 2571265 h 2987825"/>
              <a:gd name="connsiteX64" fmla="*/ 7294880 w 7548889"/>
              <a:gd name="connsiteY64" fmla="*/ 2550945 h 2987825"/>
              <a:gd name="connsiteX65" fmla="*/ 7355840 w 7548889"/>
              <a:gd name="connsiteY65" fmla="*/ 2520465 h 2987825"/>
              <a:gd name="connsiteX66" fmla="*/ 7386320 w 7548889"/>
              <a:gd name="connsiteY66" fmla="*/ 2449345 h 2987825"/>
              <a:gd name="connsiteX67" fmla="*/ 7406640 w 7548889"/>
              <a:gd name="connsiteY67" fmla="*/ 2418865 h 2987825"/>
              <a:gd name="connsiteX68" fmla="*/ 7437120 w 7548889"/>
              <a:gd name="connsiteY68" fmla="*/ 2296945 h 2987825"/>
              <a:gd name="connsiteX69" fmla="*/ 7477760 w 7548889"/>
              <a:gd name="connsiteY69" fmla="*/ 2164865 h 2987825"/>
              <a:gd name="connsiteX70" fmla="*/ 7498080 w 7548889"/>
              <a:gd name="connsiteY70" fmla="*/ 2022625 h 2987825"/>
              <a:gd name="connsiteX71" fmla="*/ 7518400 w 7548889"/>
              <a:gd name="connsiteY71" fmla="*/ 1890545 h 2987825"/>
              <a:gd name="connsiteX72" fmla="*/ 7528560 w 7548889"/>
              <a:gd name="connsiteY72" fmla="*/ 1860065 h 2987825"/>
              <a:gd name="connsiteX73" fmla="*/ 7538720 w 7548889"/>
              <a:gd name="connsiteY73" fmla="*/ 1799105 h 2987825"/>
              <a:gd name="connsiteX74" fmla="*/ 7538720 w 7548889"/>
              <a:gd name="connsiteY74" fmla="*/ 1473985 h 2987825"/>
              <a:gd name="connsiteX75" fmla="*/ 7528560 w 7548889"/>
              <a:gd name="connsiteY75" fmla="*/ 1402865 h 2987825"/>
              <a:gd name="connsiteX76" fmla="*/ 7508240 w 7548889"/>
              <a:gd name="connsiteY76" fmla="*/ 1352065 h 2987825"/>
              <a:gd name="connsiteX77" fmla="*/ 7487920 w 7548889"/>
              <a:gd name="connsiteY77" fmla="*/ 1240305 h 2987825"/>
              <a:gd name="connsiteX78" fmla="*/ 7477760 w 7548889"/>
              <a:gd name="connsiteY78" fmla="*/ 1209825 h 2987825"/>
              <a:gd name="connsiteX79" fmla="*/ 7457440 w 7548889"/>
              <a:gd name="connsiteY79" fmla="*/ 1128545 h 2987825"/>
              <a:gd name="connsiteX80" fmla="*/ 7416800 w 7548889"/>
              <a:gd name="connsiteY80" fmla="*/ 1057425 h 2987825"/>
              <a:gd name="connsiteX81" fmla="*/ 7406640 w 7548889"/>
              <a:gd name="connsiteY81" fmla="*/ 1026945 h 2987825"/>
              <a:gd name="connsiteX82" fmla="*/ 7366000 w 7548889"/>
              <a:gd name="connsiteY82" fmla="*/ 965985 h 2987825"/>
              <a:gd name="connsiteX83" fmla="*/ 7325360 w 7548889"/>
              <a:gd name="connsiteY83" fmla="*/ 884705 h 2987825"/>
              <a:gd name="connsiteX84" fmla="*/ 7315200 w 7548889"/>
              <a:gd name="connsiteY84" fmla="*/ 854225 h 2987825"/>
              <a:gd name="connsiteX85" fmla="*/ 7264400 w 7548889"/>
              <a:gd name="connsiteY85" fmla="*/ 783105 h 2987825"/>
              <a:gd name="connsiteX86" fmla="*/ 7223760 w 7548889"/>
              <a:gd name="connsiteY86" fmla="*/ 722145 h 2987825"/>
              <a:gd name="connsiteX87" fmla="*/ 7193280 w 7548889"/>
              <a:gd name="connsiteY87" fmla="*/ 691665 h 2987825"/>
              <a:gd name="connsiteX88" fmla="*/ 7132320 w 7548889"/>
              <a:gd name="connsiteY88" fmla="*/ 610385 h 2987825"/>
              <a:gd name="connsiteX89" fmla="*/ 7081520 w 7548889"/>
              <a:gd name="connsiteY89" fmla="*/ 579905 h 2987825"/>
              <a:gd name="connsiteX90" fmla="*/ 7040880 w 7548889"/>
              <a:gd name="connsiteY90" fmla="*/ 539265 h 2987825"/>
              <a:gd name="connsiteX91" fmla="*/ 6979920 w 7548889"/>
              <a:gd name="connsiteY91" fmla="*/ 508785 h 2987825"/>
              <a:gd name="connsiteX92" fmla="*/ 6918960 w 7548889"/>
              <a:gd name="connsiteY92" fmla="*/ 468145 h 2987825"/>
              <a:gd name="connsiteX93" fmla="*/ 6888480 w 7548889"/>
              <a:gd name="connsiteY93" fmla="*/ 457985 h 2987825"/>
              <a:gd name="connsiteX94" fmla="*/ 6786880 w 7548889"/>
              <a:gd name="connsiteY94" fmla="*/ 397025 h 2987825"/>
              <a:gd name="connsiteX95" fmla="*/ 6736080 w 7548889"/>
              <a:gd name="connsiteY95" fmla="*/ 376705 h 2987825"/>
              <a:gd name="connsiteX96" fmla="*/ 6654800 w 7548889"/>
              <a:gd name="connsiteY96" fmla="*/ 336065 h 2987825"/>
              <a:gd name="connsiteX97" fmla="*/ 6573520 w 7548889"/>
              <a:gd name="connsiteY97" fmla="*/ 305585 h 2987825"/>
              <a:gd name="connsiteX98" fmla="*/ 6543040 w 7548889"/>
              <a:gd name="connsiteY98" fmla="*/ 295425 h 2987825"/>
              <a:gd name="connsiteX99" fmla="*/ 6492240 w 7548889"/>
              <a:gd name="connsiteY99" fmla="*/ 285265 h 2987825"/>
              <a:gd name="connsiteX100" fmla="*/ 6400800 w 7548889"/>
              <a:gd name="connsiteY100" fmla="*/ 254785 h 2987825"/>
              <a:gd name="connsiteX101" fmla="*/ 6319520 w 7548889"/>
              <a:gd name="connsiteY101" fmla="*/ 234465 h 2987825"/>
              <a:gd name="connsiteX102" fmla="*/ 6278880 w 7548889"/>
              <a:gd name="connsiteY102" fmla="*/ 214145 h 2987825"/>
              <a:gd name="connsiteX103" fmla="*/ 6167120 w 7548889"/>
              <a:gd name="connsiteY103" fmla="*/ 183665 h 2987825"/>
              <a:gd name="connsiteX104" fmla="*/ 6035040 w 7548889"/>
              <a:gd name="connsiteY104" fmla="*/ 143025 h 2987825"/>
              <a:gd name="connsiteX105" fmla="*/ 5913120 w 7548889"/>
              <a:gd name="connsiteY105" fmla="*/ 122705 h 2987825"/>
              <a:gd name="connsiteX106" fmla="*/ 5831840 w 7548889"/>
              <a:gd name="connsiteY106" fmla="*/ 112545 h 2987825"/>
              <a:gd name="connsiteX107" fmla="*/ 5770880 w 7548889"/>
              <a:gd name="connsiteY107" fmla="*/ 102385 h 2987825"/>
              <a:gd name="connsiteX108" fmla="*/ 5730240 w 7548889"/>
              <a:gd name="connsiteY108" fmla="*/ 92225 h 2987825"/>
              <a:gd name="connsiteX109" fmla="*/ 5425440 w 7548889"/>
              <a:gd name="connsiteY109" fmla="*/ 71905 h 2987825"/>
              <a:gd name="connsiteX110" fmla="*/ 5242560 w 7548889"/>
              <a:gd name="connsiteY110" fmla="*/ 41425 h 2987825"/>
              <a:gd name="connsiteX111" fmla="*/ 4064000 w 7548889"/>
              <a:gd name="connsiteY111" fmla="*/ 41425 h 2987825"/>
              <a:gd name="connsiteX112" fmla="*/ 3931920 w 7548889"/>
              <a:gd name="connsiteY112" fmla="*/ 51585 h 2987825"/>
              <a:gd name="connsiteX113" fmla="*/ 3637280 w 7548889"/>
              <a:gd name="connsiteY113" fmla="*/ 61745 h 2987825"/>
              <a:gd name="connsiteX114" fmla="*/ 3413760 w 7548889"/>
              <a:gd name="connsiteY114" fmla="*/ 82065 h 2987825"/>
              <a:gd name="connsiteX115" fmla="*/ 3048000 w 7548889"/>
              <a:gd name="connsiteY115" fmla="*/ 102385 h 2987825"/>
              <a:gd name="connsiteX116" fmla="*/ 2580640 w 7548889"/>
              <a:gd name="connsiteY116" fmla="*/ 82065 h 2987825"/>
              <a:gd name="connsiteX117" fmla="*/ 1849120 w 7548889"/>
              <a:gd name="connsiteY117" fmla="*/ 102385 h 2987825"/>
              <a:gd name="connsiteX118" fmla="*/ 1544320 w 7548889"/>
              <a:gd name="connsiteY118" fmla="*/ 112545 h 2987825"/>
              <a:gd name="connsiteX119" fmla="*/ 1463040 w 7548889"/>
              <a:gd name="connsiteY119" fmla="*/ 122705 h 2987825"/>
              <a:gd name="connsiteX120" fmla="*/ 1351280 w 7548889"/>
              <a:gd name="connsiteY120" fmla="*/ 132865 h 2987825"/>
              <a:gd name="connsiteX121" fmla="*/ 1300480 w 7548889"/>
              <a:gd name="connsiteY121" fmla="*/ 143025 h 2987825"/>
              <a:gd name="connsiteX122" fmla="*/ 1209040 w 7548889"/>
              <a:gd name="connsiteY122" fmla="*/ 163345 h 2987825"/>
              <a:gd name="connsiteX123" fmla="*/ 1066800 w 7548889"/>
              <a:gd name="connsiteY123" fmla="*/ 224305 h 2987825"/>
              <a:gd name="connsiteX124" fmla="*/ 1005840 w 7548889"/>
              <a:gd name="connsiteY124" fmla="*/ 244625 h 2987825"/>
              <a:gd name="connsiteX125" fmla="*/ 975360 w 7548889"/>
              <a:gd name="connsiteY125" fmla="*/ 254785 h 2987825"/>
              <a:gd name="connsiteX126" fmla="*/ 894080 w 7548889"/>
              <a:gd name="connsiteY126" fmla="*/ 264945 h 2987825"/>
              <a:gd name="connsiteX127" fmla="*/ 843280 w 7548889"/>
              <a:gd name="connsiteY127" fmla="*/ 254785 h 2987825"/>
              <a:gd name="connsiteX128" fmla="*/ 873760 w 7548889"/>
              <a:gd name="connsiteY128" fmla="*/ 224305 h 2987825"/>
              <a:gd name="connsiteX129" fmla="*/ 904240 w 7548889"/>
              <a:gd name="connsiteY129" fmla="*/ 214145 h 2987825"/>
              <a:gd name="connsiteX130" fmla="*/ 934720 w 7548889"/>
              <a:gd name="connsiteY130" fmla="*/ 193825 h 2987825"/>
              <a:gd name="connsiteX131" fmla="*/ 985520 w 7548889"/>
              <a:gd name="connsiteY131" fmla="*/ 183665 h 2987825"/>
              <a:gd name="connsiteX132" fmla="*/ 1229360 w 7548889"/>
              <a:gd name="connsiteY132" fmla="*/ 153185 h 2987825"/>
              <a:gd name="connsiteX133" fmla="*/ 1280160 w 7548889"/>
              <a:gd name="connsiteY133" fmla="*/ 132865 h 298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7548889" h="2987825">
                <a:moveTo>
                  <a:pt x="934720" y="264945"/>
                </a:moveTo>
                <a:lnTo>
                  <a:pt x="934720" y="264945"/>
                </a:lnTo>
                <a:cubicBezTo>
                  <a:pt x="905581" y="267859"/>
                  <a:pt x="839255" y="266957"/>
                  <a:pt x="802640" y="285265"/>
                </a:cubicBezTo>
                <a:cubicBezTo>
                  <a:pt x="791718" y="290726"/>
                  <a:pt x="782320" y="298812"/>
                  <a:pt x="772160" y="305585"/>
                </a:cubicBezTo>
                <a:lnTo>
                  <a:pt x="731520" y="366545"/>
                </a:lnTo>
                <a:cubicBezTo>
                  <a:pt x="724747" y="376705"/>
                  <a:pt x="715061" y="385441"/>
                  <a:pt x="711200" y="397025"/>
                </a:cubicBezTo>
                <a:lnTo>
                  <a:pt x="701040" y="427505"/>
                </a:lnTo>
                <a:cubicBezTo>
                  <a:pt x="697653" y="525718"/>
                  <a:pt x="697010" y="624065"/>
                  <a:pt x="690880" y="722145"/>
                </a:cubicBezTo>
                <a:cubicBezTo>
                  <a:pt x="689778" y="739774"/>
                  <a:pt x="671930" y="771575"/>
                  <a:pt x="660400" y="783105"/>
                </a:cubicBezTo>
                <a:cubicBezTo>
                  <a:pt x="651766" y="791739"/>
                  <a:pt x="639301" y="795608"/>
                  <a:pt x="629920" y="803425"/>
                </a:cubicBezTo>
                <a:cubicBezTo>
                  <a:pt x="618882" y="812623"/>
                  <a:pt x="612291" y="827479"/>
                  <a:pt x="599440" y="833905"/>
                </a:cubicBezTo>
                <a:cubicBezTo>
                  <a:pt x="583994" y="841628"/>
                  <a:pt x="565573" y="840678"/>
                  <a:pt x="548640" y="844065"/>
                </a:cubicBezTo>
                <a:cubicBezTo>
                  <a:pt x="487680" y="840678"/>
                  <a:pt x="426563" y="839433"/>
                  <a:pt x="365760" y="833905"/>
                </a:cubicBezTo>
                <a:cubicBezTo>
                  <a:pt x="348218" y="832310"/>
                  <a:pt x="312683" y="819599"/>
                  <a:pt x="294640" y="813585"/>
                </a:cubicBezTo>
                <a:cubicBezTo>
                  <a:pt x="240453" y="816972"/>
                  <a:pt x="185708" y="815277"/>
                  <a:pt x="132080" y="823745"/>
                </a:cubicBezTo>
                <a:cubicBezTo>
                  <a:pt x="111036" y="827068"/>
                  <a:pt x="88778" y="857676"/>
                  <a:pt x="81280" y="874545"/>
                </a:cubicBezTo>
                <a:lnTo>
                  <a:pt x="50800" y="965985"/>
                </a:lnTo>
                <a:cubicBezTo>
                  <a:pt x="47413" y="976145"/>
                  <a:pt x="46581" y="987554"/>
                  <a:pt x="40640" y="996465"/>
                </a:cubicBezTo>
                <a:lnTo>
                  <a:pt x="20320" y="1026945"/>
                </a:lnTo>
                <a:cubicBezTo>
                  <a:pt x="16933" y="1043878"/>
                  <a:pt x="14348" y="1060992"/>
                  <a:pt x="10160" y="1077745"/>
                </a:cubicBezTo>
                <a:cubicBezTo>
                  <a:pt x="7563" y="1088135"/>
                  <a:pt x="0" y="1097515"/>
                  <a:pt x="0" y="1108225"/>
                </a:cubicBezTo>
                <a:cubicBezTo>
                  <a:pt x="0" y="1223421"/>
                  <a:pt x="5646" y="1338557"/>
                  <a:pt x="10160" y="1453665"/>
                </a:cubicBezTo>
                <a:cubicBezTo>
                  <a:pt x="16574" y="1617214"/>
                  <a:pt x="12609" y="1580118"/>
                  <a:pt x="30480" y="1687345"/>
                </a:cubicBezTo>
                <a:cubicBezTo>
                  <a:pt x="33867" y="1856678"/>
                  <a:pt x="34485" y="2026090"/>
                  <a:pt x="40640" y="2195345"/>
                </a:cubicBezTo>
                <a:cubicBezTo>
                  <a:pt x="41268" y="2212602"/>
                  <a:pt x="47799" y="2229139"/>
                  <a:pt x="50800" y="2246145"/>
                </a:cubicBezTo>
                <a:cubicBezTo>
                  <a:pt x="57960" y="2286719"/>
                  <a:pt x="63040" y="2327665"/>
                  <a:pt x="71120" y="2368065"/>
                </a:cubicBezTo>
                <a:cubicBezTo>
                  <a:pt x="81688" y="2420904"/>
                  <a:pt x="82774" y="2423496"/>
                  <a:pt x="91440" y="2479825"/>
                </a:cubicBezTo>
                <a:cubicBezTo>
                  <a:pt x="94488" y="2499638"/>
                  <a:pt x="103098" y="2593083"/>
                  <a:pt x="121920" y="2611905"/>
                </a:cubicBezTo>
                <a:lnTo>
                  <a:pt x="152400" y="2642385"/>
                </a:lnTo>
                <a:cubicBezTo>
                  <a:pt x="177937" y="2718997"/>
                  <a:pt x="140519" y="2627533"/>
                  <a:pt x="193040" y="2693185"/>
                </a:cubicBezTo>
                <a:cubicBezTo>
                  <a:pt x="199730" y="2701548"/>
                  <a:pt x="195627" y="2716092"/>
                  <a:pt x="203200" y="2723665"/>
                </a:cubicBezTo>
                <a:cubicBezTo>
                  <a:pt x="220469" y="2740934"/>
                  <a:pt x="243840" y="2750758"/>
                  <a:pt x="264160" y="2764305"/>
                </a:cubicBezTo>
                <a:lnTo>
                  <a:pt x="294640" y="2784625"/>
                </a:lnTo>
                <a:lnTo>
                  <a:pt x="325120" y="2804945"/>
                </a:lnTo>
                <a:cubicBezTo>
                  <a:pt x="335280" y="2811718"/>
                  <a:pt x="344016" y="2821404"/>
                  <a:pt x="355600" y="2825265"/>
                </a:cubicBezTo>
                <a:cubicBezTo>
                  <a:pt x="365760" y="2828652"/>
                  <a:pt x="376501" y="2830636"/>
                  <a:pt x="386080" y="2835425"/>
                </a:cubicBezTo>
                <a:cubicBezTo>
                  <a:pt x="397002" y="2840886"/>
                  <a:pt x="405638" y="2850284"/>
                  <a:pt x="416560" y="2855745"/>
                </a:cubicBezTo>
                <a:cubicBezTo>
                  <a:pt x="426139" y="2860534"/>
                  <a:pt x="437461" y="2861116"/>
                  <a:pt x="447040" y="2865905"/>
                </a:cubicBezTo>
                <a:cubicBezTo>
                  <a:pt x="517204" y="2900987"/>
                  <a:pt x="433580" y="2875240"/>
                  <a:pt x="518160" y="2896385"/>
                </a:cubicBezTo>
                <a:cubicBezTo>
                  <a:pt x="566517" y="2928623"/>
                  <a:pt x="529637" y="2908972"/>
                  <a:pt x="589280" y="2926865"/>
                </a:cubicBezTo>
                <a:cubicBezTo>
                  <a:pt x="608671" y="2932682"/>
                  <a:pt x="665196" y="2954323"/>
                  <a:pt x="690880" y="2957345"/>
                </a:cubicBezTo>
                <a:cubicBezTo>
                  <a:pt x="734734" y="2962504"/>
                  <a:pt x="778956" y="2963838"/>
                  <a:pt x="822960" y="2967505"/>
                </a:cubicBezTo>
                <a:cubicBezTo>
                  <a:pt x="1083304" y="2989200"/>
                  <a:pt x="768753" y="2965810"/>
                  <a:pt x="1076960" y="2987825"/>
                </a:cubicBezTo>
                <a:cubicBezTo>
                  <a:pt x="1699461" y="2983379"/>
                  <a:pt x="2292698" y="2987605"/>
                  <a:pt x="2905760" y="2967505"/>
                </a:cubicBezTo>
                <a:cubicBezTo>
                  <a:pt x="2976922" y="2965172"/>
                  <a:pt x="3048000" y="2960732"/>
                  <a:pt x="3119120" y="2957345"/>
                </a:cubicBezTo>
                <a:lnTo>
                  <a:pt x="3281680" y="2937025"/>
                </a:lnTo>
                <a:cubicBezTo>
                  <a:pt x="3308773" y="2933638"/>
                  <a:pt x="3335678" y="2927956"/>
                  <a:pt x="3362960" y="2926865"/>
                </a:cubicBezTo>
                <a:lnTo>
                  <a:pt x="3616960" y="2916705"/>
                </a:lnTo>
                <a:cubicBezTo>
                  <a:pt x="3657600" y="2913318"/>
                  <a:pt x="3698378" y="2911310"/>
                  <a:pt x="3738880" y="2906545"/>
                </a:cubicBezTo>
                <a:cubicBezTo>
                  <a:pt x="3826282" y="2896262"/>
                  <a:pt x="3754391" y="2892484"/>
                  <a:pt x="3860800" y="2886225"/>
                </a:cubicBezTo>
                <a:cubicBezTo>
                  <a:pt x="3952145" y="2880852"/>
                  <a:pt x="4043680" y="2879452"/>
                  <a:pt x="4135120" y="2876065"/>
                </a:cubicBezTo>
                <a:cubicBezTo>
                  <a:pt x="4651686" y="2833018"/>
                  <a:pt x="4154087" y="2871441"/>
                  <a:pt x="5425440" y="2855745"/>
                </a:cubicBezTo>
                <a:lnTo>
                  <a:pt x="5902960" y="2845585"/>
                </a:lnTo>
                <a:cubicBezTo>
                  <a:pt x="5995479" y="2822455"/>
                  <a:pt x="5901090" y="2843643"/>
                  <a:pt x="6075680" y="2825265"/>
                </a:cubicBezTo>
                <a:cubicBezTo>
                  <a:pt x="6096167" y="2823108"/>
                  <a:pt x="6116054" y="2815867"/>
                  <a:pt x="6136640" y="2815105"/>
                </a:cubicBezTo>
                <a:cubicBezTo>
                  <a:pt x="6299124" y="2809087"/>
                  <a:pt x="6461760" y="2808332"/>
                  <a:pt x="6624320" y="2804945"/>
                </a:cubicBezTo>
                <a:lnTo>
                  <a:pt x="6675120" y="2794785"/>
                </a:lnTo>
                <a:cubicBezTo>
                  <a:pt x="6695388" y="2791100"/>
                  <a:pt x="6715937" y="2788941"/>
                  <a:pt x="6736080" y="2784625"/>
                </a:cubicBezTo>
                <a:cubicBezTo>
                  <a:pt x="6763387" y="2778773"/>
                  <a:pt x="6789487" y="2766047"/>
                  <a:pt x="6817360" y="2764305"/>
                </a:cubicBezTo>
                <a:lnTo>
                  <a:pt x="6979920" y="2754145"/>
                </a:lnTo>
                <a:cubicBezTo>
                  <a:pt x="7006151" y="2736658"/>
                  <a:pt x="7055192" y="2705591"/>
                  <a:pt x="7081520" y="2683025"/>
                </a:cubicBezTo>
                <a:cubicBezTo>
                  <a:pt x="7092429" y="2673674"/>
                  <a:pt x="7101840" y="2662705"/>
                  <a:pt x="7112000" y="2652545"/>
                </a:cubicBezTo>
                <a:cubicBezTo>
                  <a:pt x="7115387" y="2642385"/>
                  <a:pt x="7114587" y="2629638"/>
                  <a:pt x="7122160" y="2622065"/>
                </a:cubicBezTo>
                <a:cubicBezTo>
                  <a:pt x="7128671" y="2615554"/>
                  <a:pt x="7199227" y="2576056"/>
                  <a:pt x="7213600" y="2571265"/>
                </a:cubicBezTo>
                <a:cubicBezTo>
                  <a:pt x="7248379" y="2559672"/>
                  <a:pt x="7264466" y="2566152"/>
                  <a:pt x="7294880" y="2550945"/>
                </a:cubicBezTo>
                <a:cubicBezTo>
                  <a:pt x="7373662" y="2511554"/>
                  <a:pt x="7279228" y="2546002"/>
                  <a:pt x="7355840" y="2520465"/>
                </a:cubicBezTo>
                <a:cubicBezTo>
                  <a:pt x="7406855" y="2443943"/>
                  <a:pt x="7346955" y="2541196"/>
                  <a:pt x="7386320" y="2449345"/>
                </a:cubicBezTo>
                <a:cubicBezTo>
                  <a:pt x="7391130" y="2438122"/>
                  <a:pt x="7399867" y="2429025"/>
                  <a:pt x="7406640" y="2418865"/>
                </a:cubicBezTo>
                <a:cubicBezTo>
                  <a:pt x="7427051" y="2275987"/>
                  <a:pt x="7402063" y="2410879"/>
                  <a:pt x="7437120" y="2296945"/>
                </a:cubicBezTo>
                <a:cubicBezTo>
                  <a:pt x="7486607" y="2136114"/>
                  <a:pt x="7430910" y="2281991"/>
                  <a:pt x="7477760" y="2164865"/>
                </a:cubicBezTo>
                <a:lnTo>
                  <a:pt x="7498080" y="2022625"/>
                </a:lnTo>
                <a:cubicBezTo>
                  <a:pt x="7501321" y="1999939"/>
                  <a:pt x="7512761" y="1915919"/>
                  <a:pt x="7518400" y="1890545"/>
                </a:cubicBezTo>
                <a:cubicBezTo>
                  <a:pt x="7520723" y="1880090"/>
                  <a:pt x="7526237" y="1870520"/>
                  <a:pt x="7528560" y="1860065"/>
                </a:cubicBezTo>
                <a:cubicBezTo>
                  <a:pt x="7533029" y="1839955"/>
                  <a:pt x="7535333" y="1819425"/>
                  <a:pt x="7538720" y="1799105"/>
                </a:cubicBezTo>
                <a:cubicBezTo>
                  <a:pt x="7549605" y="1614064"/>
                  <a:pt x="7554716" y="1649939"/>
                  <a:pt x="7538720" y="1473985"/>
                </a:cubicBezTo>
                <a:cubicBezTo>
                  <a:pt x="7536552" y="1450136"/>
                  <a:pt x="7534368" y="1426097"/>
                  <a:pt x="7528560" y="1402865"/>
                </a:cubicBezTo>
                <a:cubicBezTo>
                  <a:pt x="7524137" y="1385172"/>
                  <a:pt x="7515013" y="1368998"/>
                  <a:pt x="7508240" y="1352065"/>
                </a:cubicBezTo>
                <a:cubicBezTo>
                  <a:pt x="7503711" y="1324890"/>
                  <a:pt x="7495020" y="1268705"/>
                  <a:pt x="7487920" y="1240305"/>
                </a:cubicBezTo>
                <a:cubicBezTo>
                  <a:pt x="7485323" y="1229915"/>
                  <a:pt x="7480578" y="1220157"/>
                  <a:pt x="7477760" y="1209825"/>
                </a:cubicBezTo>
                <a:cubicBezTo>
                  <a:pt x="7470412" y="1182882"/>
                  <a:pt x="7472931" y="1151782"/>
                  <a:pt x="7457440" y="1128545"/>
                </a:cubicBezTo>
                <a:cubicBezTo>
                  <a:pt x="7437033" y="1097934"/>
                  <a:pt x="7432269" y="1093518"/>
                  <a:pt x="7416800" y="1057425"/>
                </a:cubicBezTo>
                <a:cubicBezTo>
                  <a:pt x="7412581" y="1047581"/>
                  <a:pt x="7411841" y="1036307"/>
                  <a:pt x="7406640" y="1026945"/>
                </a:cubicBezTo>
                <a:cubicBezTo>
                  <a:pt x="7394780" y="1005597"/>
                  <a:pt x="7376922" y="987828"/>
                  <a:pt x="7366000" y="965985"/>
                </a:cubicBezTo>
                <a:cubicBezTo>
                  <a:pt x="7352453" y="938892"/>
                  <a:pt x="7334939" y="913442"/>
                  <a:pt x="7325360" y="884705"/>
                </a:cubicBezTo>
                <a:cubicBezTo>
                  <a:pt x="7321973" y="874545"/>
                  <a:pt x="7319989" y="863804"/>
                  <a:pt x="7315200" y="854225"/>
                </a:cubicBezTo>
                <a:cubicBezTo>
                  <a:pt x="7306942" y="837709"/>
                  <a:pt x="7272454" y="794610"/>
                  <a:pt x="7264400" y="783105"/>
                </a:cubicBezTo>
                <a:cubicBezTo>
                  <a:pt x="7250395" y="763098"/>
                  <a:pt x="7241029" y="739414"/>
                  <a:pt x="7223760" y="722145"/>
                </a:cubicBezTo>
                <a:cubicBezTo>
                  <a:pt x="7213600" y="711985"/>
                  <a:pt x="7202379" y="702786"/>
                  <a:pt x="7193280" y="691665"/>
                </a:cubicBezTo>
                <a:cubicBezTo>
                  <a:pt x="7171834" y="665454"/>
                  <a:pt x="7161360" y="627809"/>
                  <a:pt x="7132320" y="610385"/>
                </a:cubicBezTo>
                <a:cubicBezTo>
                  <a:pt x="7115387" y="600225"/>
                  <a:pt x="7097108" y="592029"/>
                  <a:pt x="7081520" y="579905"/>
                </a:cubicBezTo>
                <a:cubicBezTo>
                  <a:pt x="7066398" y="568143"/>
                  <a:pt x="7056575" y="550251"/>
                  <a:pt x="7040880" y="539265"/>
                </a:cubicBezTo>
                <a:cubicBezTo>
                  <a:pt x="7022268" y="526237"/>
                  <a:pt x="6999544" y="520232"/>
                  <a:pt x="6979920" y="508785"/>
                </a:cubicBezTo>
                <a:cubicBezTo>
                  <a:pt x="6958825" y="496480"/>
                  <a:pt x="6942128" y="475868"/>
                  <a:pt x="6918960" y="468145"/>
                </a:cubicBezTo>
                <a:cubicBezTo>
                  <a:pt x="6908800" y="464758"/>
                  <a:pt x="6897909" y="463062"/>
                  <a:pt x="6888480" y="457985"/>
                </a:cubicBezTo>
                <a:cubicBezTo>
                  <a:pt x="6853706" y="439260"/>
                  <a:pt x="6823550" y="411693"/>
                  <a:pt x="6786880" y="397025"/>
                </a:cubicBezTo>
                <a:cubicBezTo>
                  <a:pt x="6769947" y="390252"/>
                  <a:pt x="6752639" y="384348"/>
                  <a:pt x="6736080" y="376705"/>
                </a:cubicBezTo>
                <a:cubicBezTo>
                  <a:pt x="6708577" y="364011"/>
                  <a:pt x="6683163" y="346701"/>
                  <a:pt x="6654800" y="336065"/>
                </a:cubicBezTo>
                <a:lnTo>
                  <a:pt x="6573520" y="305585"/>
                </a:lnTo>
                <a:cubicBezTo>
                  <a:pt x="6563455" y="301925"/>
                  <a:pt x="6553430" y="298022"/>
                  <a:pt x="6543040" y="295425"/>
                </a:cubicBezTo>
                <a:cubicBezTo>
                  <a:pt x="6526287" y="291237"/>
                  <a:pt x="6508844" y="290009"/>
                  <a:pt x="6492240" y="285265"/>
                </a:cubicBezTo>
                <a:cubicBezTo>
                  <a:pt x="6461347" y="276439"/>
                  <a:pt x="6431969" y="262577"/>
                  <a:pt x="6400800" y="254785"/>
                </a:cubicBezTo>
                <a:cubicBezTo>
                  <a:pt x="6373707" y="248012"/>
                  <a:pt x="6346014" y="243296"/>
                  <a:pt x="6319520" y="234465"/>
                </a:cubicBezTo>
                <a:cubicBezTo>
                  <a:pt x="6305152" y="229676"/>
                  <a:pt x="6292801" y="220111"/>
                  <a:pt x="6278880" y="214145"/>
                </a:cubicBezTo>
                <a:cubicBezTo>
                  <a:pt x="6227262" y="192023"/>
                  <a:pt x="6244823" y="214746"/>
                  <a:pt x="6167120" y="183665"/>
                </a:cubicBezTo>
                <a:cubicBezTo>
                  <a:pt x="6097735" y="155911"/>
                  <a:pt x="6122766" y="163270"/>
                  <a:pt x="6035040" y="143025"/>
                </a:cubicBezTo>
                <a:cubicBezTo>
                  <a:pt x="5990433" y="132731"/>
                  <a:pt x="5960183" y="128980"/>
                  <a:pt x="5913120" y="122705"/>
                </a:cubicBezTo>
                <a:lnTo>
                  <a:pt x="5831840" y="112545"/>
                </a:lnTo>
                <a:cubicBezTo>
                  <a:pt x="5811447" y="109632"/>
                  <a:pt x="5791080" y="106425"/>
                  <a:pt x="5770880" y="102385"/>
                </a:cubicBezTo>
                <a:cubicBezTo>
                  <a:pt x="5757188" y="99647"/>
                  <a:pt x="5744118" y="93767"/>
                  <a:pt x="5730240" y="92225"/>
                </a:cubicBezTo>
                <a:cubicBezTo>
                  <a:pt x="5694168" y="88217"/>
                  <a:pt x="5452325" y="73585"/>
                  <a:pt x="5425440" y="71905"/>
                </a:cubicBezTo>
                <a:cubicBezTo>
                  <a:pt x="5325792" y="38689"/>
                  <a:pt x="5385825" y="53364"/>
                  <a:pt x="5242560" y="41425"/>
                </a:cubicBezTo>
                <a:cubicBezTo>
                  <a:pt x="4824858" y="-42115"/>
                  <a:pt x="5171307" y="23565"/>
                  <a:pt x="4064000" y="41425"/>
                </a:cubicBezTo>
                <a:cubicBezTo>
                  <a:pt x="4019849" y="42137"/>
                  <a:pt x="3976027" y="49485"/>
                  <a:pt x="3931920" y="51585"/>
                </a:cubicBezTo>
                <a:cubicBezTo>
                  <a:pt x="3833760" y="56259"/>
                  <a:pt x="3735493" y="58358"/>
                  <a:pt x="3637280" y="61745"/>
                </a:cubicBezTo>
                <a:cubicBezTo>
                  <a:pt x="3536639" y="86905"/>
                  <a:pt x="3613947" y="70289"/>
                  <a:pt x="3413760" y="82065"/>
                </a:cubicBezTo>
                <a:cubicBezTo>
                  <a:pt x="3087578" y="101252"/>
                  <a:pt x="3425260" y="83522"/>
                  <a:pt x="3048000" y="102385"/>
                </a:cubicBezTo>
                <a:cubicBezTo>
                  <a:pt x="2892213" y="95612"/>
                  <a:pt x="2736493" y="77037"/>
                  <a:pt x="2580640" y="82065"/>
                </a:cubicBezTo>
                <a:lnTo>
                  <a:pt x="1849120" y="102385"/>
                </a:lnTo>
                <a:lnTo>
                  <a:pt x="1544320" y="112545"/>
                </a:lnTo>
                <a:lnTo>
                  <a:pt x="1463040" y="122705"/>
                </a:lnTo>
                <a:cubicBezTo>
                  <a:pt x="1425839" y="126621"/>
                  <a:pt x="1388398" y="128225"/>
                  <a:pt x="1351280" y="132865"/>
                </a:cubicBezTo>
                <a:cubicBezTo>
                  <a:pt x="1334145" y="135007"/>
                  <a:pt x="1317365" y="139407"/>
                  <a:pt x="1300480" y="143025"/>
                </a:cubicBezTo>
                <a:cubicBezTo>
                  <a:pt x="1269950" y="149567"/>
                  <a:pt x="1239209" y="155300"/>
                  <a:pt x="1209040" y="163345"/>
                </a:cubicBezTo>
                <a:cubicBezTo>
                  <a:pt x="1031489" y="210692"/>
                  <a:pt x="1291482" y="149411"/>
                  <a:pt x="1066800" y="224305"/>
                </a:cubicBezTo>
                <a:lnTo>
                  <a:pt x="1005840" y="244625"/>
                </a:lnTo>
                <a:cubicBezTo>
                  <a:pt x="995680" y="248012"/>
                  <a:pt x="985987" y="253457"/>
                  <a:pt x="975360" y="254785"/>
                </a:cubicBezTo>
                <a:lnTo>
                  <a:pt x="894080" y="264945"/>
                </a:lnTo>
                <a:cubicBezTo>
                  <a:pt x="877147" y="261558"/>
                  <a:pt x="851003" y="270231"/>
                  <a:pt x="843280" y="254785"/>
                </a:cubicBezTo>
                <a:cubicBezTo>
                  <a:pt x="836854" y="241934"/>
                  <a:pt x="861805" y="232275"/>
                  <a:pt x="873760" y="224305"/>
                </a:cubicBezTo>
                <a:cubicBezTo>
                  <a:pt x="882671" y="218364"/>
                  <a:pt x="894661" y="218934"/>
                  <a:pt x="904240" y="214145"/>
                </a:cubicBezTo>
                <a:cubicBezTo>
                  <a:pt x="915162" y="208684"/>
                  <a:pt x="923287" y="198112"/>
                  <a:pt x="934720" y="193825"/>
                </a:cubicBezTo>
                <a:cubicBezTo>
                  <a:pt x="950889" y="187762"/>
                  <a:pt x="968694" y="187548"/>
                  <a:pt x="985520" y="183665"/>
                </a:cubicBezTo>
                <a:cubicBezTo>
                  <a:pt x="1134780" y="149220"/>
                  <a:pt x="1009166" y="166947"/>
                  <a:pt x="1229360" y="153185"/>
                </a:cubicBezTo>
                <a:cubicBezTo>
                  <a:pt x="1265476" y="129108"/>
                  <a:pt x="1247629" y="132865"/>
                  <a:pt x="1280160" y="132865"/>
                </a:cubicBezTo>
              </a:path>
            </a:pathLst>
          </a:custGeom>
          <a:noFill/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24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71280D3-75CA-4A19-A832-AB551C129FE1}"/>
              </a:ext>
            </a:extLst>
          </p:cNvPr>
          <p:cNvCxnSpPr>
            <a:cxnSpLocks/>
          </p:cNvCxnSpPr>
          <p:nvPr/>
        </p:nvCxnSpPr>
        <p:spPr>
          <a:xfrm>
            <a:off x="3281317" y="1926188"/>
            <a:ext cx="874279" cy="257886"/>
          </a:xfrm>
          <a:prstGeom prst="curvedConnector3">
            <a:avLst>
              <a:gd name="adj1" fmla="val 50000"/>
            </a:avLst>
          </a:prstGeom>
          <a:ln w="12700" cap="sq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1342C41-DBC9-48A9-B78C-9754F52F7D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8782" y="2790472"/>
            <a:ext cx="1112894" cy="1"/>
          </a:xfrm>
          <a:prstGeom prst="curvedConnector3">
            <a:avLst>
              <a:gd name="adj1" fmla="val 50000"/>
            </a:avLst>
          </a:prstGeom>
          <a:ln w="12700" cap="sq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B67C7C7-34A3-4500-B307-0A36EF8BC613}"/>
              </a:ext>
            </a:extLst>
          </p:cNvPr>
          <p:cNvSpPr/>
          <p:nvPr/>
        </p:nvSpPr>
        <p:spPr>
          <a:xfrm>
            <a:off x="4483885" y="3365773"/>
            <a:ext cx="2439680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60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Objects you have created can be seen in the Environment pane</a:t>
            </a:r>
          </a:p>
        </p:txBody>
      </p:sp>
    </p:spTree>
    <p:extLst>
      <p:ext uri="{BB962C8B-B14F-4D97-AF65-F5344CB8AC3E}">
        <p14:creationId xmlns:p14="http://schemas.microsoft.com/office/powerpoint/2010/main" val="1800652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Returning to the plot: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246198">
              <a:tabLst>
                <a:tab pos="790426" algn="l"/>
              </a:tabLst>
            </a:pPr>
            <a:r>
              <a:rPr lang="en-GB" sz="1905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ggplot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data =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summarise(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)+</a:t>
            </a:r>
          </a:p>
          <a:p>
            <a:pPr marL="490237">
              <a:tabLst>
                <a:tab pos="490237" algn="l"/>
              </a:tabLst>
            </a:pPr>
            <a:r>
              <a:rPr lang="en-GB" sz="1905" dirty="0">
                <a:solidFill>
                  <a:srgbClr val="00B0F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1905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geom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_...(</a:t>
            </a:r>
            <a:r>
              <a:rPr lang="en-GB" sz="1905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aes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(x = …, y = …))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endParaRPr lang="en-GB" sz="2449" dirty="0">
              <a:solidFill>
                <a:schemeClr val="tx1">
                  <a:lumMod val="25000"/>
                  <a:lumOff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Becomes: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r>
              <a:rPr lang="en-GB" sz="1905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ggplot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data =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beds_ts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)+</a:t>
            </a:r>
          </a:p>
          <a:p>
            <a:pPr marL="490237">
              <a:tabLst>
                <a:tab pos="490237" algn="l"/>
              </a:tabLst>
            </a:pP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1905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geom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_...(</a:t>
            </a:r>
            <a:r>
              <a:rPr lang="en-GB" sz="1905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aes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(x = …, y = …))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endParaRPr lang="en-GB" sz="2449" dirty="0">
              <a:solidFill>
                <a:schemeClr val="tx1">
                  <a:lumMod val="25000"/>
                  <a:lumOff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Or: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r>
              <a:rPr lang="en-GB" sz="1905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ggplot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beds_ts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)+</a:t>
            </a:r>
          </a:p>
          <a:p>
            <a:pPr marL="490237">
              <a:tabLst>
                <a:tab pos="490237" algn="l"/>
              </a:tabLst>
            </a:pP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1905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geom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_...(</a:t>
            </a:r>
            <a:r>
              <a:rPr lang="en-GB" sz="1905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aes</a:t>
            </a:r>
            <a:r>
              <a:rPr lang="en-GB" sz="1905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(…, …))</a:t>
            </a:r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endParaRPr lang="en-GB" sz="2449" dirty="0">
              <a:solidFill>
                <a:schemeClr val="tx1">
                  <a:lumMod val="25000"/>
                  <a:lumOff val="75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Your turn (1)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lvl="0" algn="ctr"/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lvl="0"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 you haven’t already, follow the steps we’ve just covered to create the object </a:t>
            </a:r>
            <a:r>
              <a:rPr lang="en-GB" sz="2449" dirty="0" err="1">
                <a:latin typeface="Consolas" panose="020B0609020204030204" pitchFamily="49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beds_ts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. </a:t>
            </a:r>
            <a:endParaRPr lang="en-GB" sz="2449" dirty="0">
              <a:latin typeface="Consolas" panose="020B0609020204030204" pitchFamily="49" charset="0"/>
              <a:ea typeface="Segoe UI Emoji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Your turn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246198">
              <a:tabLst>
                <a:tab pos="490237" algn="l"/>
              </a:tabLst>
            </a:pPr>
            <a:endParaRPr lang="en-GB" sz="816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246198">
              <a:tabLst>
                <a:tab pos="490237" algn="l"/>
              </a:tabLst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Plot the trend in mean available beds. You may require </a:t>
            </a:r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ggplot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(…) 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plus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+ </a:t>
            </a:r>
            <a:r>
              <a:rPr lang="en-GB" sz="2177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the following layers:</a:t>
            </a:r>
          </a:p>
          <a:p>
            <a:pPr lvl="0"/>
            <a:endParaRPr lang="en-GB" sz="748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0"/>
            <a:r>
              <a:rPr lang="en-GB" sz="2177" dirty="0">
                <a:solidFill>
                  <a:schemeClr val="accent2"/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					   </a:t>
            </a:r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geom_line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GB" sz="2177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aes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(… , …))+</a:t>
            </a:r>
          </a:p>
          <a:p>
            <a:pPr lvl="0"/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          </a:t>
            </a:r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geom_point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(…(… , …))+</a:t>
            </a:r>
          </a:p>
          <a:p>
            <a:pPr lvl="0"/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          </a:t>
            </a:r>
            <a:r>
              <a:rPr lang="en-GB" sz="2449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ylim</a:t>
            </a:r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(… , …) </a:t>
            </a:r>
          </a:p>
          <a:p>
            <a:pPr lvl="0"/>
            <a:r>
              <a:rPr lang="en-GB" sz="2449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696B9-CD62-427C-A316-58E4517DFCFC}"/>
              </a:ext>
            </a:extLst>
          </p:cNvPr>
          <p:cNvSpPr/>
          <p:nvPr/>
        </p:nvSpPr>
        <p:spPr>
          <a:xfrm>
            <a:off x="5501185" y="4081937"/>
            <a:ext cx="2573103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To get help with this (or any) function type </a:t>
            </a:r>
          </a:p>
          <a:p>
            <a:pPr algn="ctr"/>
            <a:r>
              <a:rPr lang="en-GB" sz="1632" dirty="0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?</a:t>
            </a:r>
            <a:r>
              <a:rPr lang="en-GB" sz="1632" dirty="0" err="1">
                <a:solidFill>
                  <a:schemeClr val="accent6">
                    <a:lumMod val="5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ylim</a:t>
            </a:r>
            <a:endParaRPr lang="en-GB" sz="1632" dirty="0">
              <a:solidFill>
                <a:schemeClr val="accent6">
                  <a:lumMod val="5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A073A1C-A49A-4725-B9D8-E5951FCCD77F}"/>
              </a:ext>
            </a:extLst>
          </p:cNvPr>
          <p:cNvCxnSpPr>
            <a:cxnSpLocks/>
          </p:cNvCxnSpPr>
          <p:nvPr/>
        </p:nvCxnSpPr>
        <p:spPr>
          <a:xfrm>
            <a:off x="5164261" y="4204957"/>
            <a:ext cx="336925" cy="8639"/>
          </a:xfrm>
          <a:prstGeom prst="curvedConnector3">
            <a:avLst>
              <a:gd name="adj1" fmla="val 403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76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Your turn (3)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246198" algn="ctr">
              <a:tabLst>
                <a:tab pos="490237" algn="l"/>
              </a:tabLst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246198" algn="ctr">
              <a:tabLst>
                <a:tab pos="490237" algn="l"/>
              </a:tabLst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Give your plot object a name.</a:t>
            </a:r>
            <a:endParaRPr lang="en-GB" sz="2177" dirty="0"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9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To summarise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2449"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r>
              <a:rPr lang="en-GB" sz="2449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Give 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an object (data frame, plot, value) a name when you may need that object later in your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0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2721" b="0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This material was created for the NHS-R community by: </a:t>
            </a:r>
          </a:p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Andrew Jones @The Strategy Unit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work is licenced under: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Attribution-</a:t>
            </a:r>
            <a:r>
              <a:rPr lang="en-GB" sz="1905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ShareAlike</a:t>
            </a:r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 4.0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International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To view a copy of this license, visit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https://creativecommons.org/licenses/by-sa/4.0/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1632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44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354681">
              <a:defRPr/>
            </a:pPr>
            <a:fld id="{450B0164-1B0E-EC47-A805-AF4E4DD1E6D8}" type="slidenum">
              <a:rPr lang="en-US" sz="680">
                <a:solidFill>
                  <a:srgbClr val="2C28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defTabSz="354681">
                <a:defRPr/>
              </a:pPr>
              <a:t>29</a:t>
            </a:fld>
            <a:endParaRPr lang="en-US" sz="680">
              <a:solidFill>
                <a:srgbClr val="2C28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AA2A2-394E-4AC7-A52E-7E6335B2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65" y="683830"/>
            <a:ext cx="776860" cy="3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9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Next step: Visualise</a:t>
            </a:r>
            <a:endParaRPr lang="en-GB" sz="3673" b="0" dirty="0">
              <a:solidFill>
                <a:schemeClr val="tx1">
                  <a:lumMod val="25000"/>
                  <a:lumOff val="75000"/>
                </a:schemeClr>
              </a:solidFill>
              <a:latin typeface="Raleway" pitchFamily="50" charset="0"/>
              <a:ea typeface="Segoe UI Emoj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978315">
              <a:tabLst>
                <a:tab pos="790426" algn="l"/>
              </a:tabLst>
            </a:pPr>
            <a:endParaRPr lang="en-GB" sz="1905" dirty="0">
              <a:solidFill>
                <a:srgbClr val="00B0F0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lvl="0"/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59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Piecing it together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651940"/>
          </a:xfrm>
        </p:spPr>
        <p:txBody>
          <a:bodyPr/>
          <a:lstStyle/>
          <a:p>
            <a:pPr marL="978315">
              <a:tabLst>
                <a:tab pos="790426" algn="l"/>
              </a:tabLst>
            </a:pPr>
            <a:endParaRPr lang="en-GB" sz="612" dirty="0">
              <a:solidFill>
                <a:schemeClr val="accent2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</a:endParaRPr>
          </a:p>
          <a:p>
            <a:pPr marL="978315">
              <a:tabLst>
                <a:tab pos="790426" algn="l"/>
              </a:tabLst>
            </a:pP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summarise(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endParaRPr lang="en-GB" sz="1905" dirty="0">
              <a:solidFill>
                <a:schemeClr val="accent2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endParaRPr lang="en-GB" sz="1905" b="1" dirty="0">
              <a:solidFill>
                <a:schemeClr val="accent2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b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ggplot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(data =        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76116BB-C725-4B84-BE70-2A6989A5D62E}"/>
              </a:ext>
            </a:extLst>
          </p:cNvPr>
          <p:cNvCxnSpPr>
            <a:cxnSpLocks/>
          </p:cNvCxnSpPr>
          <p:nvPr/>
        </p:nvCxnSpPr>
        <p:spPr>
          <a:xfrm rot="5400000">
            <a:off x="4558248" y="3400853"/>
            <a:ext cx="411086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48A1333-57CD-421B-93A8-DAD77DE3AE6A}"/>
              </a:ext>
            </a:extLst>
          </p:cNvPr>
          <p:cNvCxnSpPr>
            <a:cxnSpLocks/>
          </p:cNvCxnSpPr>
          <p:nvPr/>
        </p:nvCxnSpPr>
        <p:spPr>
          <a:xfrm rot="5400000">
            <a:off x="4549608" y="4094863"/>
            <a:ext cx="411086" cy="8639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7B13A0-1FD6-4D7C-BC9F-503CD3E85937}"/>
              </a:ext>
            </a:extLst>
          </p:cNvPr>
          <p:cNvSpPr/>
          <p:nvPr/>
        </p:nvSpPr>
        <p:spPr>
          <a:xfrm>
            <a:off x="2364712" y="3610716"/>
            <a:ext cx="4265603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tx1">
                    <a:lumMod val="25000"/>
                    <a:lumOff val="75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Output = Object = New data frame!</a:t>
            </a:r>
          </a:p>
        </p:txBody>
      </p:sp>
    </p:spTree>
    <p:extLst>
      <p:ext uri="{BB962C8B-B14F-4D97-AF65-F5344CB8AC3E}">
        <p14:creationId xmlns:p14="http://schemas.microsoft.com/office/powerpoint/2010/main" val="244821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Now, we could do this: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>
              <a:tabLst>
                <a:tab pos="790426" algn="l"/>
              </a:tabLst>
            </a:pPr>
            <a:endParaRPr lang="en-GB" sz="1905" dirty="0">
              <a:solidFill>
                <a:schemeClr val="accent2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246198">
              <a:tabLst>
                <a:tab pos="790426" algn="l"/>
              </a:tabLst>
            </a:pPr>
            <a:r>
              <a:rPr lang="en-GB" sz="1905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ggplot</a:t>
            </a:r>
            <a:r>
              <a:rPr lang="en-GB" sz="1905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data = </a:t>
            </a:r>
            <a:r>
              <a:rPr lang="en-GB" sz="190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</a:t>
            </a:r>
            <a:r>
              <a:rPr lang="en-GB" sz="190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summarise(</a:t>
            </a:r>
          </a:p>
          <a:p>
            <a:pPr marL="246198">
              <a:tabLst>
                <a:tab pos="790426" algn="l"/>
              </a:tabLst>
            </a:pP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   </a:t>
            </a:r>
            <a:r>
              <a:rPr lang="en-GB" sz="190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</a:p>
          <a:p>
            <a:pPr marL="246198">
              <a:tabLst>
                <a:tab pos="790426" algn="l"/>
              </a:tabLst>
            </a:pPr>
            <a:r>
              <a:rPr lang="en-GB" sz="1632" dirty="0">
                <a:solidFill>
                  <a:schemeClr val="accent3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      </a:t>
            </a:r>
            <a:r>
              <a:rPr lang="en-GB" sz="1632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)+</a:t>
            </a:r>
          </a:p>
          <a:p>
            <a:pPr marL="246198">
              <a:tabLst>
                <a:tab pos="790426" algn="l"/>
              </a:tabLst>
            </a:pPr>
            <a:r>
              <a:rPr lang="en-GB" sz="1632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geom</a:t>
            </a:r>
            <a:r>
              <a:rPr lang="en-GB" sz="1632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_...</a:t>
            </a:r>
            <a:endParaRPr lang="en-GB" sz="2177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endParaRPr lang="en-GB" sz="1905" dirty="0">
              <a:solidFill>
                <a:schemeClr val="accent2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endParaRPr lang="en-GB" sz="1905" b="1" dirty="0">
              <a:solidFill>
                <a:schemeClr val="accent2"/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But, it’s often better to: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algn="ctr">
              <a:tabLst>
                <a:tab pos="490237" algn="l"/>
              </a:tabLst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algn="ctr">
              <a:tabLst>
                <a:tab pos="490237" algn="l"/>
              </a:tabLst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Keep wrangling separate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And it’s </a:t>
            </a:r>
            <a:r>
              <a:rPr lang="en-GB" sz="3673" b="0" u="sng" dirty="0">
                <a:latin typeface="Raleway" pitchFamily="50" charset="0"/>
                <a:ea typeface="Segoe UI Emoji" panose="020B0502040204020203" pitchFamily="34" charset="0"/>
              </a:rPr>
              <a:t>always</a:t>
            </a:r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 better to: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algn="ctr">
              <a:tabLst>
                <a:tab pos="490237" algn="l"/>
              </a:tabLst>
            </a:pPr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algn="ctr">
              <a:tabLst>
                <a:tab pos="490237" algn="l"/>
              </a:tabLst>
            </a:pP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Keep your code readable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5B263-817A-40DF-AC15-8CA993124DE9}"/>
              </a:ext>
            </a:extLst>
          </p:cNvPr>
          <p:cNvSpPr/>
          <p:nvPr/>
        </p:nvSpPr>
        <p:spPr>
          <a:xfrm>
            <a:off x="3480501" y="2710935"/>
            <a:ext cx="3421945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8340AD8-E51F-47AB-A386-17992209AD7F}"/>
              </a:ext>
            </a:extLst>
          </p:cNvPr>
          <p:cNvCxnSpPr>
            <a:cxnSpLocks/>
          </p:cNvCxnSpPr>
          <p:nvPr/>
        </p:nvCxnSpPr>
        <p:spPr>
          <a:xfrm rot="5400000">
            <a:off x="4830379" y="2501073"/>
            <a:ext cx="411086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8973A3-5207-43E0-8BE9-078579BA22BC}"/>
              </a:ext>
            </a:extLst>
          </p:cNvPr>
          <p:cNvSpPr/>
          <p:nvPr/>
        </p:nvSpPr>
        <p:spPr>
          <a:xfrm>
            <a:off x="4724531" y="2665580"/>
            <a:ext cx="3421945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3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as possible 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5345FDF-768E-48A8-865E-CC5099AC5D5B}"/>
              </a:ext>
            </a:extLst>
          </p:cNvPr>
          <p:cNvCxnSpPr>
            <a:cxnSpLocks/>
          </p:cNvCxnSpPr>
          <p:nvPr/>
        </p:nvCxnSpPr>
        <p:spPr>
          <a:xfrm rot="5400000">
            <a:off x="6074408" y="2455718"/>
            <a:ext cx="411086" cy="863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Solution: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summarise(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8D721004-8910-469B-AE47-37CE3CE7708E}"/>
              </a:ext>
            </a:extLst>
          </p:cNvPr>
          <p:cNvSpPr/>
          <p:nvPr/>
        </p:nvSpPr>
        <p:spPr>
          <a:xfrm rot="658065">
            <a:off x="1992368" y="1476946"/>
            <a:ext cx="6161401" cy="2985671"/>
          </a:xfrm>
          <a:prstGeom prst="donut">
            <a:avLst>
              <a:gd name="adj" fmla="val 3219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57C18F-83C4-41AE-9959-38F7A551FC75}"/>
              </a:ext>
            </a:extLst>
          </p:cNvPr>
          <p:cNvSpPr/>
          <p:nvPr/>
        </p:nvSpPr>
        <p:spPr>
          <a:xfrm rot="20069581">
            <a:off x="2431222" y="3661291"/>
            <a:ext cx="585527" cy="628926"/>
          </a:xfrm>
          <a:prstGeom prst="mathMinus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4D15E89-F6DF-451E-9314-E8754569B7B6}"/>
              </a:ext>
            </a:extLst>
          </p:cNvPr>
          <p:cNvSpPr/>
          <p:nvPr/>
        </p:nvSpPr>
        <p:spPr>
          <a:xfrm rot="9148922">
            <a:off x="2170565" y="3929405"/>
            <a:ext cx="409881" cy="455294"/>
          </a:xfrm>
          <a:prstGeom prst="chevron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BDAD1-FD0C-43CE-986E-35231AD952E0}"/>
              </a:ext>
            </a:extLst>
          </p:cNvPr>
          <p:cNvSpPr/>
          <p:nvPr/>
        </p:nvSpPr>
        <p:spPr>
          <a:xfrm>
            <a:off x="1225494" y="4325524"/>
            <a:ext cx="1559245" cy="657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73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name</a:t>
            </a:r>
            <a:endParaRPr lang="en-GB" sz="2993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latin typeface="Raleway" pitchFamily="50" charset="0"/>
                <a:ea typeface="Segoe UI Emoji" panose="020B0502040204020203" pitchFamily="34" charset="0"/>
              </a:rPr>
              <a:t>Replace this: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78659" cy="3386509"/>
          </a:xfrm>
        </p:spPr>
        <p:txBody>
          <a:bodyPr/>
          <a:lstStyle/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beds_data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group_by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(date) %&gt;%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summarise(</a:t>
            </a:r>
          </a:p>
          <a:p>
            <a:pPr marL="978315">
              <a:tabLst>
                <a:tab pos="790426" algn="l"/>
              </a:tabLst>
            </a:pP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      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mean_beds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 = mean(</a:t>
            </a:r>
            <a:r>
              <a:rPr lang="en-GB" sz="1905" dirty="0" err="1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beds_av</a:t>
            </a:r>
            <a:r>
              <a:rPr lang="en-GB" sz="1905" dirty="0">
                <a:solidFill>
                  <a:schemeClr val="accent2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Consolas" panose="020B0609020204030204" pitchFamily="49" charset="0"/>
              </a:rPr>
              <a:t>, na.rm = T))</a:t>
            </a:r>
            <a:endParaRPr lang="en-GB" sz="2449" dirty="0">
              <a:solidFill>
                <a:srgbClr val="00B0F0"/>
              </a:solidFill>
              <a:latin typeface="Segoe UI Light" panose="020B0502040204020203" pitchFamily="34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2449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90237">
              <a:tabLst>
                <a:tab pos="490237" algn="l"/>
              </a:tabLst>
            </a:pPr>
            <a:endParaRPr lang="en-GB" sz="1905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Segoe UI Emoji" panose="020B0502040204020203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8D721004-8910-469B-AE47-37CE3CE7708E}"/>
              </a:ext>
            </a:extLst>
          </p:cNvPr>
          <p:cNvSpPr/>
          <p:nvPr/>
        </p:nvSpPr>
        <p:spPr>
          <a:xfrm rot="658065">
            <a:off x="1992368" y="1476946"/>
            <a:ext cx="6161401" cy="2985671"/>
          </a:xfrm>
          <a:prstGeom prst="donut">
            <a:avLst>
              <a:gd name="adj" fmla="val 3219"/>
            </a:avLst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7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E2E2E"/>
      </a:dk1>
      <a:lt1>
        <a:srgbClr val="F2F2F2"/>
      </a:lt1>
      <a:dk2>
        <a:srgbClr val="2E2E2E"/>
      </a:dk2>
      <a:lt2>
        <a:srgbClr val="20D375"/>
      </a:lt2>
      <a:accent1>
        <a:srgbClr val="20D375"/>
      </a:accent1>
      <a:accent2>
        <a:srgbClr val="20D375"/>
      </a:accent2>
      <a:accent3>
        <a:srgbClr val="6BEC7B"/>
      </a:accent3>
      <a:accent4>
        <a:srgbClr val="0AAE8E"/>
      </a:accent4>
      <a:accent5>
        <a:srgbClr val="139723"/>
      </a:accent5>
      <a:accent6>
        <a:srgbClr val="0F693A"/>
      </a:accent6>
      <a:hlink>
        <a:srgbClr val="20D375"/>
      </a:hlink>
      <a:folHlink>
        <a:srgbClr val="0F69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bg2"/>
          </a:solidFill>
        </a:ln>
        <a:effectLst/>
      </a:spPr>
      <a:bodyPr lIns="36000" tIns="36000" rIns="36000" bIns="3600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DSN – Powerpoint Template v2.1" id="{007F04D8-11C2-47C4-AB65-CD85AC72EC2D}" vid="{C2957240-0949-4580-8D40-5A5E757FFE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</TotalTime>
  <Words>930</Words>
  <Application>Microsoft Office PowerPoint</Application>
  <PresentationFormat>On-screen Show (16:9)</PresentationFormat>
  <Paragraphs>220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Raleway</vt:lpstr>
      <vt:lpstr>Raleway Thin</vt:lpstr>
      <vt:lpstr>Segoe Print</vt:lpstr>
      <vt:lpstr>Segoe UI</vt:lpstr>
      <vt:lpstr>Segoe UI Light</vt:lpstr>
      <vt:lpstr>Office Theme</vt:lpstr>
      <vt:lpstr>Introduction to R and RStudio  Session 6: Naming Objects</vt:lpstr>
      <vt:lpstr>Let’s revisit our dplyr session:</vt:lpstr>
      <vt:lpstr>Next step: Visualise</vt:lpstr>
      <vt:lpstr>Piecing it together</vt:lpstr>
      <vt:lpstr>Now, we could do this:</vt:lpstr>
      <vt:lpstr>But, it’s often better to:</vt:lpstr>
      <vt:lpstr>And it’s always better to:</vt:lpstr>
      <vt:lpstr>Solution:</vt:lpstr>
      <vt:lpstr>Replace this:</vt:lpstr>
      <vt:lpstr>With this:</vt:lpstr>
      <vt:lpstr>Naming</vt:lpstr>
      <vt:lpstr>Naming</vt:lpstr>
      <vt:lpstr>Naming</vt:lpstr>
      <vt:lpstr>Good (object) names are:</vt:lpstr>
      <vt:lpstr>Naming?</vt:lpstr>
      <vt:lpstr>Assignment</vt:lpstr>
      <vt:lpstr>Assignment operator</vt:lpstr>
      <vt:lpstr>Assignment</vt:lpstr>
      <vt:lpstr>Assignment</vt:lpstr>
      <vt:lpstr>Assignment</vt:lpstr>
      <vt:lpstr>Objects</vt:lpstr>
      <vt:lpstr>Returning to the plot:</vt:lpstr>
      <vt:lpstr>Becomes:</vt:lpstr>
      <vt:lpstr>Or:</vt:lpstr>
      <vt:lpstr>Your turn (1) </vt:lpstr>
      <vt:lpstr>Your turn (2)</vt:lpstr>
      <vt:lpstr>Your turn (3)</vt:lpstr>
      <vt:lpstr>To summarise</vt:lpstr>
      <vt:lpstr> </vt:lpstr>
      <vt:lpstr>End</vt:lpstr>
    </vt:vector>
  </TitlesOfParts>
  <Company>IE Design Consultancy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goes here</dc:title>
  <dc:creator>Ozayr Mohammed (Strategy Unit, hosted by MLCSU)</dc:creator>
  <cp:lastModifiedBy>Ozayr Mohammed (Strategy Unit, hosted by MLCSU)</cp:lastModifiedBy>
  <cp:revision>5</cp:revision>
  <dcterms:created xsi:type="dcterms:W3CDTF">2021-09-23T12:54:57Z</dcterms:created>
  <dcterms:modified xsi:type="dcterms:W3CDTF">2021-09-26T13:56:21Z</dcterms:modified>
</cp:coreProperties>
</file>