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4" r:id="rId2"/>
    <p:sldId id="410" r:id="rId3"/>
    <p:sldId id="413" r:id="rId4"/>
    <p:sldId id="400" r:id="rId5"/>
    <p:sldId id="412" r:id="rId6"/>
    <p:sldId id="414" r:id="rId7"/>
    <p:sldId id="407" r:id="rId8"/>
    <p:sldId id="408" r:id="rId9"/>
    <p:sldId id="403" r:id="rId10"/>
    <p:sldId id="404" r:id="rId11"/>
    <p:sldId id="406" r:id="rId12"/>
    <p:sldId id="366" r:id="rId13"/>
    <p:sldId id="37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E6E6E6"/>
    <a:srgbClr val="232323"/>
    <a:srgbClr val="343434"/>
    <a:srgbClr val="191919"/>
    <a:srgbClr val="FFFFFF"/>
    <a:srgbClr val="222222"/>
    <a:srgbClr val="F8BE0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62" y="82"/>
      </p:cViewPr>
      <p:guideLst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665C-C9F7-244F-A659-99107B330E05}" type="datetimeFigureOut"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ECE58-3283-124E-AC2C-03B80BE2C3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1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DFF-D9E3-3740-A154-DC041768FBA3}" type="datetimeFigureOut"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7271-1E27-DD4A-B5DE-0F9CBD18BC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2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D4AB83-EB0F-477B-81F8-82F00E17FFEC}"/>
              </a:ext>
            </a:extLst>
          </p:cNvPr>
          <p:cNvSpPr/>
          <p:nvPr userDrawn="1"/>
        </p:nvSpPr>
        <p:spPr>
          <a:xfrm>
            <a:off x="854785" y="-745697"/>
            <a:ext cx="2919600" cy="2919600"/>
          </a:xfrm>
          <a:prstGeom prst="ellipse">
            <a:avLst/>
          </a:prstGeom>
          <a:solidFill>
            <a:srgbClr val="23232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7510"/>
            <a:ext cx="6208610" cy="1596184"/>
          </a:xfrm>
        </p:spPr>
        <p:txBody>
          <a:bodyPr anchor="ctr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69196"/>
            <a:ext cx="3844456" cy="637320"/>
          </a:xfrm>
        </p:spPr>
        <p:txBody>
          <a:bodyPr anchor="b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B29FC-BA61-F54B-AEDC-E6AAA77C6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4859" y="4294313"/>
            <a:ext cx="2189319" cy="5122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0646E95-AA2A-486B-BFF1-275FF76D61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4830" y="-721712"/>
            <a:ext cx="2919222" cy="2919222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6C94BA-EE03-4081-9123-9A735DDA48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083" y="347347"/>
            <a:ext cx="908426" cy="3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88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038E8EF6-C3A3-5244-B239-653ACB0044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3813" y="288236"/>
            <a:ext cx="3746983" cy="40916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1496517"/>
            <a:ext cx="4384765" cy="2883396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Slide A, body text continued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394CFE3-05CF-440B-BBD2-A2AC55E22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96CE548-A3FB-437F-81A1-82A54B01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3F9E19-422B-4681-B5F6-D36BDBD91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35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1535-4ACF-4917-BE64-49193791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79"/>
            <a:ext cx="5844209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78467B-5413-4BA9-8667-F37B2152C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17278" y="687523"/>
            <a:ext cx="3960000" cy="396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6816E3-14A0-4436-85C3-930D3A22C4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9255" y="1096962"/>
            <a:ext cx="4256862" cy="3550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ED47099-E320-4E91-99B1-AB5B19907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F0499BA-191D-4F1F-8CB0-72C1B5220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7339ADD-4FB8-48D9-A7B0-45058E526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42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C9F7428C-16C3-714B-992C-267551C374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2708" y="1229117"/>
            <a:ext cx="6078583" cy="1615792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Quote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E87A265-BAE7-E84C-9CE5-08F3F6D23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1199" y="3405391"/>
            <a:ext cx="5181600" cy="101798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Name Surname</a:t>
            </a:r>
          </a:p>
          <a:p>
            <a:r>
              <a:rPr lang="en-GB" dirty="0"/>
              <a:t>Job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0021671-C68E-4A96-B555-4D754730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82801C7-8F0D-4D3D-8308-981E58B8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AF371-1098-4956-AC7A-94C7790C7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2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17BE2AD-B466-4A41-A6CA-35CEC53321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2706" y="1237826"/>
            <a:ext cx="6078583" cy="1615792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Quote goes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B2C3A53-15AF-4349-8B06-04BA3917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1198" y="3405391"/>
            <a:ext cx="5181600" cy="101798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Name Surname</a:t>
            </a:r>
          </a:p>
          <a:p>
            <a:r>
              <a:rPr lang="en-GB" dirty="0"/>
              <a:t>Job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51EB03-D4A9-4B95-99A0-DCC5A083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4CA63E-F725-4F89-910B-2F01A0E05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EFBD37-2906-4256-91B4-EB241DC8D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51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A992-2623-41BF-BE28-46C9D6CDA8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70038"/>
            <a:ext cx="8229600" cy="298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42CAA4-99B2-4897-B3F5-78F640D0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A25113-5F36-4367-AAF5-0FE212E4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CBEADB-60D4-4D14-97D1-C166ED1F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66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A992-2623-41BF-BE28-46C9D6CDA8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70038"/>
            <a:ext cx="8229600" cy="298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42CAA4-99B2-4897-B3F5-78F640D0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A25113-5F36-4367-AAF5-0FE212E4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CBEADB-60D4-4D14-97D1-C166ED1F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6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1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A alt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1" y="1570037"/>
            <a:ext cx="8229598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E42F1CF-72A9-4574-B708-6A72278E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BE33B70-9583-47CA-B65B-030FE1CEB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3DD926E-1846-4930-81CC-6156BE79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112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42681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1570037"/>
            <a:ext cx="3987799" cy="298767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99001" y="1570037"/>
            <a:ext cx="3987799" cy="298767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B52B65E-FBBC-438B-8FE8-45E21B4B9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0C304B7-AA7F-49AE-AD74-498CDDAA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F4DC4E-CCB6-476C-BF65-9B17D3509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236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B alt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1570037"/>
            <a:ext cx="3987799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99001" y="1570037"/>
            <a:ext cx="3987799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AA3D5AA-87E6-449A-B52D-C98A8880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92DC44A-4E0B-44BE-A886-A7AEC0244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4E23FEE-55C0-40A5-B415-50805F73F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57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1422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C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21EFAC-BCFB-43F0-B4F0-D1E257C7A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E41C01-A116-46E1-A493-1A1E88D0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1F55DD-1822-4DC0-BAEE-9EB5EE3C8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87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U NH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D4AB83-EB0F-477B-81F8-82F00E17FFEC}"/>
              </a:ext>
            </a:extLst>
          </p:cNvPr>
          <p:cNvSpPr/>
          <p:nvPr userDrawn="1"/>
        </p:nvSpPr>
        <p:spPr>
          <a:xfrm>
            <a:off x="854785" y="-745697"/>
            <a:ext cx="2919600" cy="2919600"/>
          </a:xfrm>
          <a:prstGeom prst="ellipse">
            <a:avLst/>
          </a:prstGeom>
          <a:solidFill>
            <a:srgbClr val="23232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7510"/>
            <a:ext cx="6208610" cy="1596184"/>
          </a:xfrm>
        </p:spPr>
        <p:txBody>
          <a:bodyPr anchor="ctr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169196"/>
            <a:ext cx="4961427" cy="637320"/>
          </a:xfrm>
        </p:spPr>
        <p:txBody>
          <a:bodyPr anchor="b">
            <a:no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B29FC-BA61-F54B-AEDC-E6AAA77C6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4859" y="4294313"/>
            <a:ext cx="2189319" cy="5122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0646E95-AA2A-486B-BFF1-275FF76D61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4830" y="-721712"/>
            <a:ext cx="2919222" cy="2919222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E0311C03-D966-4C22-9498-E8A1DA9FD86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718" y="4294313"/>
            <a:ext cx="612050" cy="51220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262F25-6649-46C7-8C04-DE119DFF1CB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083" y="347347"/>
            <a:ext cx="908426" cy="3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14222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C alt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7F0D7D6-350E-40CA-AF9E-987E953F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C4AEE0-64B2-4573-B201-1B5397662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C560AA-3010-4688-AC7B-5A5101ED6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8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96CB62E-C8A3-4E53-84CC-7362669E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C7DDA8-DDBC-4432-9FD5-F7EF4DA30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44C87-0080-4EF9-9609-0B80439D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416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041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3AFAB4-4E7E-45AA-A308-FBB97D1D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85F648-997F-45A3-B6C4-75ABB174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B9DDFC-37E8-4135-B9F6-32A5A4DD3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03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B4457F8-9A3D-44D2-BE9C-0D8D00D1B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7990F3-396A-4F21-AF4C-6308C86A5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34574E-26F4-4C59-9F31-328B4D2E3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84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E0D536F-0189-464F-AFDE-ACAC379C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110DA89-392B-4A09-89EF-7CD9A898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5CBAE18-CCB4-41C4-9A8B-1716CDEE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703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BA68D65-0A85-4D7F-B375-AC04ABD0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F13612-3E5A-4A11-A941-2C50EC69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022ABF8-7599-4E86-B2C9-3F290EAC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83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143" y="269377"/>
            <a:ext cx="8003715" cy="489775"/>
          </a:xfrm>
        </p:spPr>
        <p:txBody>
          <a:bodyPr lIns="72000" tIns="72000" rIns="72000" bIns="72000" anchor="b" anchorCtr="0"/>
          <a:lstStyle>
            <a:lvl1pPr>
              <a:defRPr sz="1905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Content-A 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70143" y="1004039"/>
            <a:ext cx="8003715" cy="3769059"/>
          </a:xfrm>
        </p:spPr>
        <p:txBody>
          <a:bodyPr/>
          <a:lstStyle>
            <a:lvl1pPr marL="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6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2F04F97-87AC-4484-AE55-2045F1114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902502"/>
            <a:ext cx="6671733" cy="1292303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44C7ADF-C14C-47A1-AC4C-6C84341E4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4470"/>
            <a:ext cx="4601817" cy="68580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Chapter Number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28758-19C0-40F3-9CB4-19A985AB3B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37867"/>
            <a:ext cx="6672263" cy="724935"/>
          </a:xfrm>
        </p:spPr>
        <p:txBody>
          <a:bodyPr/>
          <a:lstStyle>
            <a:lvl1pPr marL="0" indent="0">
              <a:buNone/>
              <a:defRPr sz="3600" b="1"/>
            </a:lvl1pPr>
            <a:lvl2pPr marL="179388" indent="0">
              <a:buNone/>
              <a:defRPr/>
            </a:lvl2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825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68004"/>
            <a:ext cx="4057649" cy="346471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/>
            </a:lvl1pPr>
            <a:lvl2pPr marL="489347" indent="-285750">
              <a:buFont typeface="Arial" panose="020B0604020202020204" pitchFamily="34" charset="0"/>
              <a:buChar char="-"/>
              <a:defRPr/>
            </a:lvl2pPr>
            <a:lvl3pPr marL="686990" indent="-285750">
              <a:buFont typeface="Arial" panose="020B0604020202020204" pitchFamily="34" charset="0"/>
              <a:buChar char="-"/>
              <a:defRPr/>
            </a:lvl3pPr>
            <a:lvl4pPr marL="890588" indent="-285750">
              <a:buFont typeface="Arial" panose="020B0604020202020204" pitchFamily="34" charset="0"/>
              <a:buChar char="-"/>
              <a:defRPr/>
            </a:lvl4pPr>
            <a:lvl5pPr marL="1092994" indent="-28575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8004"/>
            <a:ext cx="4057650" cy="346471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/>
            </a:lvl1pPr>
            <a:lvl2pPr marL="489347" indent="-285750">
              <a:buFont typeface="Arial" panose="020B0604020202020204" pitchFamily="34" charset="0"/>
              <a:buChar char="-"/>
              <a:defRPr/>
            </a:lvl2pPr>
            <a:lvl3pPr marL="686990" indent="-285750">
              <a:buFont typeface="Arial" panose="020B0604020202020204" pitchFamily="34" charset="0"/>
              <a:buChar char="-"/>
              <a:defRPr/>
            </a:lvl3pPr>
            <a:lvl4pPr marL="890588" indent="-285750">
              <a:buFont typeface="Arial" panose="020B0604020202020204" pitchFamily="34" charset="0"/>
              <a:buChar char="-"/>
              <a:defRPr/>
            </a:lvl4pPr>
            <a:lvl5pPr marL="1092994" indent="-28575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3EC8D62-A7E1-4AC6-8E95-8901E1CF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0FDD42-BBA8-436F-A5E3-92C02914A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D2EA61A-3646-41C2-9B8C-5F1A14B5C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0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572"/>
            <a:ext cx="8229599" cy="486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5147"/>
            <a:ext cx="3953019" cy="617934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1808"/>
            <a:ext cx="3953019" cy="281043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1pPr>
            <a:lvl2pPr marL="489347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2pPr>
            <a:lvl3pPr marL="68699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3pPr>
            <a:lvl4pPr marL="890588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4pPr>
            <a:lvl5pPr marL="1092994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75147"/>
            <a:ext cx="4057648" cy="617934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31808"/>
            <a:ext cx="4057648" cy="281043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1pPr>
            <a:lvl2pPr marL="489347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2pPr>
            <a:lvl3pPr marL="68699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3pPr>
            <a:lvl4pPr marL="890588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4pPr>
            <a:lvl5pPr marL="1092994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21093C-EA18-4263-A89F-54A9D4DB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5116259-1259-4CAE-AEF8-458D6E6A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D6DBB4B-3DCE-4E46-93FF-F76F123E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02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137"/>
            <a:ext cx="6671733" cy="1397235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02502"/>
            <a:ext cx="6671733" cy="1292303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4470"/>
            <a:ext cx="6671733" cy="68580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Chapter Number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6B56CC3-295C-4D13-9CCF-EBC6E290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8E49B1E-1D3A-42BD-AF04-EF0E7F8B8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E62C620-DA85-4A12-AFF8-0C232191E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9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333266"/>
            <a:ext cx="8229599" cy="685800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Contents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16F1C06-A5B6-406B-9A1C-C3A4F325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CFF8A6F-0F21-40EB-8C4D-154FCB7F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87FAB09-DB35-4A7C-8E72-FEC626F7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C1C47-288B-4043-95C6-E2C2892EB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68004"/>
            <a:ext cx="8229600" cy="3464719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625475" indent="0">
              <a:buNone/>
              <a:defRPr/>
            </a:lvl4pPr>
            <a:lvl5pPr marL="89376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3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2107096"/>
            <a:ext cx="3250095" cy="1936634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Aft>
                <a:spcPts val="40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contact details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4F19C7-E7FD-CE41-B87D-DCA2FF6172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330960"/>
            <a:ext cx="6724209" cy="685800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86625D-6B1F-4165-8EDE-3C1C64C98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6988" y="2106613"/>
            <a:ext cx="3344862" cy="193675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contact details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3A8E22-53B9-4546-99F7-3DBCEFE1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B3687A4-E551-4BFD-AA23-AA3CF03C9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8378E33-56CE-41EF-85FF-2CD15F08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231" y="1496517"/>
            <a:ext cx="4445725" cy="2883395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Introduction body text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E6E581F-B39F-7B49-BF71-7D27D6C9ED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231" y="768862"/>
            <a:ext cx="4445725" cy="685800"/>
          </a:xfrm>
        </p:spPr>
        <p:txBody>
          <a:bodyPr lIns="0">
            <a:noAutofit/>
          </a:bodyPr>
          <a:lstStyle>
            <a:lvl1pPr marL="0" indent="0">
              <a:buNone/>
              <a:defRPr sz="3600" b="1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D847BEF-AA91-1C45-AF15-B9B397DD9B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3813" y="288235"/>
            <a:ext cx="3746983" cy="409167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C0E7AC-9AA9-4986-88F7-6923B698A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462A6FD-AA4E-41AD-B912-0F4778DB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1B1A85-2E54-47EE-B876-41B8D320C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62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46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84" r:id="rId3"/>
    <p:sldLayoutId id="2147483682" r:id="rId4"/>
    <p:sldLayoutId id="2147483683" r:id="rId5"/>
    <p:sldLayoutId id="2147483660" r:id="rId6"/>
    <p:sldLayoutId id="2147483664" r:id="rId7"/>
    <p:sldLayoutId id="2147483678" r:id="rId8"/>
    <p:sldLayoutId id="2147483661" r:id="rId9"/>
    <p:sldLayoutId id="2147483665" r:id="rId10"/>
    <p:sldLayoutId id="2147483685" r:id="rId11"/>
    <p:sldLayoutId id="2147483679" r:id="rId12"/>
    <p:sldLayoutId id="2147483680" r:id="rId13"/>
    <p:sldLayoutId id="2147483668" r:id="rId14"/>
    <p:sldLayoutId id="2147483688" r:id="rId15"/>
    <p:sldLayoutId id="2147483673" r:id="rId16"/>
    <p:sldLayoutId id="2147483669" r:id="rId17"/>
    <p:sldLayoutId id="2147483674" r:id="rId18"/>
    <p:sldLayoutId id="2147483670" r:id="rId19"/>
    <p:sldLayoutId id="2147483675" r:id="rId20"/>
    <p:sldLayoutId id="2147483671" r:id="rId21"/>
    <p:sldLayoutId id="2147483689" r:id="rId22"/>
    <p:sldLayoutId id="2147483676" r:id="rId23"/>
    <p:sldLayoutId id="2147483672" r:id="rId24"/>
    <p:sldLayoutId id="2147483681" r:id="rId25"/>
    <p:sldLayoutId id="2147483677" r:id="rId26"/>
    <p:sldLayoutId id="2147483692" r:id="rId2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2"/>
          </a:solidFill>
          <a:latin typeface="Arial"/>
          <a:ea typeface="+mj-ea"/>
          <a:cs typeface="Arial"/>
        </a:defRPr>
      </a:lvl1pPr>
    </p:titleStyle>
    <p:bodyStyle>
      <a:lvl1pPr marL="179388" indent="-1793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357188" indent="-177800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682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893763" indent="-2682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63638" indent="-269875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415B-89E8-4395-B19A-2ADC23B51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2295984"/>
            <a:ext cx="6208610" cy="1596184"/>
          </a:xfrm>
        </p:spPr>
        <p:txBody>
          <a:bodyPr/>
          <a:lstStyle/>
          <a:p>
            <a:pPr algn="ctr"/>
            <a:r>
              <a:rPr lang="en-GB" sz="2800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  <a:t>Introduction to R and RStudio</a:t>
            </a:r>
            <a:br>
              <a:rPr lang="en-GB" sz="2800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</a:br>
            <a:br>
              <a:rPr lang="en-GB" sz="2800" b="0" dirty="0">
                <a:latin typeface="Raleway Thin" panose="020B0203030101060003" pitchFamily="34" charset="0"/>
                <a:ea typeface="Segoe UI Emoji" panose="020B0502040204020203" pitchFamily="34" charset="0"/>
              </a:rPr>
            </a:br>
            <a:r>
              <a:rPr lang="en-GB" sz="2800" b="0" dirty="0">
                <a:latin typeface="Raleway Thin" panose="020B0203030101060003" pitchFamily="34" charset="0"/>
                <a:ea typeface="Segoe UI Emoji" panose="020B0502040204020203" pitchFamily="34" charset="0"/>
              </a:rPr>
              <a:t>Session 7: Relational data </a:t>
            </a:r>
            <a:r>
              <a:rPr lang="en-GB" sz="2800" b="0" dirty="0">
                <a:solidFill>
                  <a:schemeClr val="tx1"/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  <a:t>(Joins)</a:t>
            </a:r>
            <a:endParaRPr lang="en-GB" sz="1800" b="0" dirty="0">
              <a:solidFill>
                <a:schemeClr val="tx1"/>
              </a:solidFill>
              <a:latin typeface="Raleway Thin" panose="020B0203030101060003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7DB00-34AC-4976-A780-974207191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9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Joining with different names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154183"/>
            <a:ext cx="6952742" cy="3621493"/>
          </a:xfrm>
        </p:spPr>
        <p:txBody>
          <a:bodyPr/>
          <a:lstStyle/>
          <a:p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If two tables have 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different names 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for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same variable:</a:t>
            </a:r>
          </a:p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84649"/>
            <a:r>
              <a:rPr lang="en-GB" sz="1905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tb_cases</a:t>
            </a:r>
            <a:r>
              <a:rPr lang="en-GB" sz="1905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  <a:endParaRPr lang="en-GB" sz="1905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84649"/>
            <a:r>
              <a:rPr lang="en-GB" sz="1905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</a:t>
            </a:r>
            <a:r>
              <a:rPr lang="en-GB" sz="1905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left_join</a:t>
            </a:r>
            <a:r>
              <a:rPr lang="en-GB" sz="1905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1905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bad_names</a:t>
            </a:r>
            <a:r>
              <a:rPr lang="en-GB" sz="1905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</a:t>
            </a:r>
          </a:p>
          <a:p>
            <a:pPr marL="184649"/>
            <a:r>
              <a:rPr lang="en-GB" sz="1905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by = </a:t>
            </a:r>
            <a:r>
              <a:rPr lang="en-GB" sz="1905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c(</a:t>
            </a:r>
            <a:r>
              <a:rPr lang="en-GB" sz="1905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“country” </a:t>
            </a:r>
            <a:r>
              <a:rPr lang="en-GB" sz="1905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=</a:t>
            </a:r>
            <a:r>
              <a:rPr lang="en-GB" sz="1905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“Place” </a:t>
            </a:r>
            <a:r>
              <a:rPr lang="en-GB" sz="1905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</a:t>
            </a:r>
            <a:r>
              <a:rPr lang="en-GB" sz="1905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“year” </a:t>
            </a:r>
            <a:r>
              <a:rPr lang="en-GB" sz="1905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=</a:t>
            </a:r>
            <a:r>
              <a:rPr lang="en-GB" sz="1905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n-GB" sz="1905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Yr</a:t>
            </a:r>
            <a:r>
              <a:rPr lang="en-GB" sz="1905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”</a:t>
            </a:r>
            <a:r>
              <a:rPr lang="en-GB" sz="1905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  <a:r>
              <a:rPr lang="en-GB" sz="1905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</a:p>
          <a:p>
            <a:pPr marL="732116"/>
            <a:endParaRPr lang="en-GB" sz="1905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42D203-1D3E-44AF-904E-9FAC97AF6F4A}"/>
              </a:ext>
            </a:extLst>
          </p:cNvPr>
          <p:cNvSpPr/>
          <p:nvPr/>
        </p:nvSpPr>
        <p:spPr>
          <a:xfrm>
            <a:off x="1481366" y="3810453"/>
            <a:ext cx="3840075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latin typeface="Segoe Print" panose="02000600000000000000" pitchFamily="2" charset="0"/>
                <a:ea typeface="Segoe UI Emoji" panose="020B0502040204020203" pitchFamily="34" charset="0"/>
              </a:rPr>
              <a:t>name in cases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6661DC8-A6CF-4B7B-BF20-5A2B3A1C0C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06185" y="3615823"/>
            <a:ext cx="314001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78AFE6A-6533-40C2-8B32-E4E3E506BCFE}"/>
              </a:ext>
            </a:extLst>
          </p:cNvPr>
          <p:cNvSpPr/>
          <p:nvPr/>
        </p:nvSpPr>
        <p:spPr>
          <a:xfrm>
            <a:off x="3058866" y="4461631"/>
            <a:ext cx="3840075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latin typeface="Segoe Print" panose="02000600000000000000" pitchFamily="2" charset="0"/>
                <a:ea typeface="Segoe UI Emoji" panose="020B0502040204020203" pitchFamily="34" charset="0"/>
              </a:rPr>
              <a:t>name in </a:t>
            </a:r>
            <a:r>
              <a:rPr lang="en-GB" sz="1632" dirty="0" err="1">
                <a:latin typeface="Segoe Print" panose="02000600000000000000" pitchFamily="2" charset="0"/>
                <a:ea typeface="Segoe UI Emoji" panose="020B0502040204020203" pitchFamily="34" charset="0"/>
              </a:rPr>
              <a:t>bad_names</a:t>
            </a:r>
            <a:endParaRPr lang="en-GB" sz="1632" dirty="0"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5EB789C-7834-4B59-8FE4-F6B4275650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22978" y="3951738"/>
            <a:ext cx="867798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4331C5-3FFA-4B03-96DD-81656D6B200D}"/>
              </a:ext>
            </a:extLst>
          </p:cNvPr>
          <p:cNvSpPr/>
          <p:nvPr/>
        </p:nvSpPr>
        <p:spPr>
          <a:xfrm>
            <a:off x="3498593" y="2427930"/>
            <a:ext cx="3840075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imaginary table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7D9FA08-4114-4E02-8C61-CBA47D001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43073" y="2561205"/>
            <a:ext cx="329579" cy="190334"/>
          </a:xfrm>
          <a:prstGeom prst="curvedConnector3">
            <a:avLst>
              <a:gd name="adj1" fmla="val 9325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1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Some other dplyr joins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BC881F-B98B-4EDC-A98D-1BE25833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20" y="1238855"/>
            <a:ext cx="4472160" cy="314549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414219"/>
            <a:ext cx="6952742" cy="3386509"/>
          </a:xfrm>
        </p:spPr>
        <p:txBody>
          <a:bodyPr/>
          <a:lstStyle/>
          <a:p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 </a:t>
            </a:r>
          </a:p>
          <a:p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endParaRPr lang="en-GB" sz="1224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r>
              <a:rPr lang="en-GB" sz="1224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Image taken from: </a:t>
            </a:r>
            <a:r>
              <a:rPr lang="en-GB" sz="1224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  <a:hlinkClick r:id="rId3"/>
              </a:rPr>
              <a:t>https://www.rstudio.com/wp-content/uploads/2015/02/data-wrangling-cheatsheet.pdf</a:t>
            </a:r>
            <a:endParaRPr lang="en-GB" sz="1224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2721" b="0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r>
              <a:rPr lang="en-GB" sz="1905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This material was created for the NHS-R community by: </a:t>
            </a:r>
          </a:p>
          <a:p>
            <a:pPr algn="ctr"/>
            <a:r>
              <a:rPr lang="en-GB" sz="1905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Andrew Jones @The Strategy Unit</a:t>
            </a:r>
            <a:endParaRPr lang="en-GB" sz="190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work is licenced under: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Attribution-</a:t>
            </a:r>
            <a:r>
              <a:rPr lang="en-GB" sz="1905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ShareAlike</a:t>
            </a:r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 4.0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International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To view a copy of this license, visit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https://creativecommons.org/licenses/by-sa/4.0/</a:t>
            </a:r>
            <a:endParaRPr lang="en-GB" sz="190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1632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44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354681">
              <a:defRPr/>
            </a:pPr>
            <a:fld id="{450B0164-1B0E-EC47-A805-AF4E4DD1E6D8}" type="slidenum">
              <a:rPr lang="en-US" sz="680">
                <a:solidFill>
                  <a:srgbClr val="2C28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defTabSz="354681">
                <a:defRPr/>
              </a:pPr>
              <a:t>12</a:t>
            </a:fld>
            <a:endParaRPr lang="en-US" sz="680">
              <a:solidFill>
                <a:srgbClr val="2C28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AA2A2-394E-4AC7-A52E-7E6335B2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65" y="683830"/>
            <a:ext cx="776860" cy="3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9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End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Relational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algn="ctr"/>
            <a:r>
              <a:rPr lang="en-GB" sz="2313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It’s rare to find all the data you need for an analysis in a single table.</a:t>
            </a:r>
          </a:p>
          <a:p>
            <a:pPr algn="ctr"/>
            <a:endParaRPr lang="en-GB" sz="544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GB" sz="2313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Typically, you’ll have to link two (or more) tables together by matching on common “key” variable(s).</a:t>
            </a:r>
          </a:p>
          <a:p>
            <a:endParaRPr lang="en-GB" sz="1905" dirty="0">
              <a:latin typeface="Segoe Print" panose="02000600000000000000" pitchFamily="2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GB" sz="1905" dirty="0">
                <a:latin typeface="Segoe Print" panose="02000600000000000000" pitchFamily="2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We use joins in </a:t>
            </a:r>
            <a:r>
              <a:rPr lang="en-GB" sz="1905" dirty="0">
                <a:latin typeface="+mn-lt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SQL</a:t>
            </a:r>
            <a:r>
              <a:rPr lang="en-GB" sz="1905" dirty="0">
                <a:latin typeface="Segoe Print" panose="02000600000000000000" pitchFamily="2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or </a:t>
            </a:r>
            <a:r>
              <a:rPr lang="en-GB" sz="1905" dirty="0">
                <a:latin typeface="+mn-lt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R</a:t>
            </a:r>
            <a:r>
              <a:rPr lang="en-GB" sz="1905" dirty="0">
                <a:latin typeface="Segoe Print" panose="02000600000000000000" pitchFamily="2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(or VLOOKUP in </a:t>
            </a:r>
            <a:r>
              <a:rPr lang="en-GB" sz="1905" dirty="0">
                <a:latin typeface="+mn-lt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Excel</a:t>
            </a:r>
            <a:r>
              <a:rPr lang="en-GB" sz="1905" dirty="0">
                <a:latin typeface="Segoe Print" panose="02000600000000000000" pitchFamily="2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</a:t>
            </a:r>
          </a:p>
          <a:p>
            <a:pPr marL="304509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304509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304509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265288" y="4775676"/>
            <a:ext cx="489775" cy="245797"/>
          </a:xfrm>
        </p:spPr>
        <p:txBody>
          <a:bodyPr/>
          <a:lstStyle/>
          <a:p>
            <a:fld id="{450B0164-1B0E-EC47-A805-AF4E4DD1E6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Relational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algn="ctr"/>
            <a:endParaRPr lang="en-GB" sz="1905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Here, we’ll focus on left (outer) joins. </a:t>
            </a:r>
          </a:p>
          <a:p>
            <a:pPr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The syntax is similar for other types of join. </a:t>
            </a:r>
          </a:p>
          <a:p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265288" y="4775676"/>
            <a:ext cx="489775" cy="245797"/>
          </a:xfrm>
        </p:spPr>
        <p:txBody>
          <a:bodyPr/>
          <a:lstStyle/>
          <a:p>
            <a:fld id="{450B0164-1B0E-EC47-A805-AF4E4DD1E6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3673" b="0" dirty="0" err="1">
                <a:latin typeface="Raleway" pitchFamily="50" charset="0"/>
                <a:ea typeface="Segoe UI Emoji" panose="020B0502040204020203" pitchFamily="34" charset="0"/>
              </a:rPr>
              <a:t>left_join</a:t>
            </a:r>
            <a:endParaRPr lang="en-GB" sz="3673" b="0" dirty="0"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857375"/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table_1 %&gt;%</a:t>
            </a:r>
          </a:p>
          <a:p>
            <a:pPr marL="857375"/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GB" sz="2449" dirty="0" err="1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left_join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(table_2, by = 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“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x</a:t>
            </a:r>
            <a:r>
              <a:rPr lang="en-GB" sz="244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”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22BB7B-B6B6-4597-8EB0-77700768A535}"/>
              </a:ext>
            </a:extLst>
          </p:cNvPr>
          <p:cNvSpPr/>
          <p:nvPr/>
        </p:nvSpPr>
        <p:spPr>
          <a:xfrm>
            <a:off x="5989091" y="3617915"/>
            <a:ext cx="1772920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latin typeface="Segoe Print" panose="02000600000000000000" pitchFamily="2" charset="0"/>
                <a:ea typeface="Segoe UI Emoji" panose="020B0502040204020203" pitchFamily="34" charset="0"/>
              </a:rPr>
              <a:t>“key” variable (common to both tables)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F50FB1D-C3A7-4B7A-BA82-6E972488B9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35851" y="3243425"/>
            <a:ext cx="594555" cy="1289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D8DC0-28C8-44D1-998D-00A86171B38F}"/>
              </a:ext>
            </a:extLst>
          </p:cNvPr>
          <p:cNvSpPr/>
          <p:nvPr/>
        </p:nvSpPr>
        <p:spPr>
          <a:xfrm>
            <a:off x="967339" y="3106198"/>
            <a:ext cx="2001551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latin typeface="Segoe Print" panose="02000600000000000000" pitchFamily="2" charset="0"/>
                <a:ea typeface="Segoe UI Emoji" panose="020B0502040204020203" pitchFamily="34" charset="0"/>
              </a:rPr>
              <a:t>Keep structure of table_1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CCDEDA-A36E-4146-96A2-BB1F80B08D78}"/>
              </a:ext>
            </a:extLst>
          </p:cNvPr>
          <p:cNvSpPr/>
          <p:nvPr/>
        </p:nvSpPr>
        <p:spPr>
          <a:xfrm>
            <a:off x="3441269" y="3263221"/>
            <a:ext cx="1747114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latin typeface="Segoe Print" panose="02000600000000000000" pitchFamily="2" charset="0"/>
                <a:ea typeface="Segoe UI Emoji" panose="020B0502040204020203" pitchFamily="34" charset="0"/>
              </a:rPr>
              <a:t>…and match to observations in table_2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2F15917-9FEF-4EF3-8131-49BEEA7A91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08401" y="3087671"/>
            <a:ext cx="351099" cy="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CDD7848-DC2A-48C7-BB2E-7BB9104E02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94982" y="2370565"/>
            <a:ext cx="860015" cy="563701"/>
          </a:xfrm>
          <a:prstGeom prst="curvedConnector3">
            <a:avLst>
              <a:gd name="adj1" fmla="val 10273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7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Relational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508510"/>
          </a:xfrm>
        </p:spPr>
        <p:txBody>
          <a:bodyPr/>
          <a:lstStyle/>
          <a:p>
            <a:pPr algn="ctr"/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We’re going to join two tables - one with cases of tuberculosis by country, one with population by country. </a:t>
            </a:r>
            <a:r>
              <a:rPr lang="en-GB" sz="2177" dirty="0">
                <a:solidFill>
                  <a:schemeClr val="accent2"/>
                </a:solidFill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From this new table we can derive a rate. </a:t>
            </a:r>
          </a:p>
          <a:p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265288" y="4775676"/>
            <a:ext cx="489775" cy="245797"/>
          </a:xfrm>
        </p:spPr>
        <p:txBody>
          <a:bodyPr/>
          <a:lstStyle/>
          <a:p>
            <a:fld id="{450B0164-1B0E-EC47-A805-AF4E4DD1E6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349247-3B94-482A-9737-0498DD5D18D3}"/>
              </a:ext>
            </a:extLst>
          </p:cNvPr>
          <p:cNvSpPr/>
          <p:nvPr/>
        </p:nvSpPr>
        <p:spPr>
          <a:xfrm>
            <a:off x="2348621" y="2921552"/>
            <a:ext cx="1367568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latin typeface="Segoe Print" panose="02000600000000000000" pitchFamily="2" charset="0"/>
                <a:ea typeface="Segoe UI Emoji" panose="020B0502040204020203" pitchFamily="34" charset="0"/>
              </a:rPr>
              <a:t>cases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097F7-A0F4-4B56-9EE6-97E7621ECBEB}"/>
              </a:ext>
            </a:extLst>
          </p:cNvPr>
          <p:cNvSpPr/>
          <p:nvPr/>
        </p:nvSpPr>
        <p:spPr>
          <a:xfrm>
            <a:off x="5452648" y="2921552"/>
            <a:ext cx="1367568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latin typeface="Segoe Print" panose="02000600000000000000" pitchFamily="2" charset="0"/>
                <a:ea typeface="Segoe UI Emoji" panose="020B0502040204020203" pitchFamily="34" charset="0"/>
              </a:rPr>
              <a:t>pop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7B3C24-141E-4A3D-B818-A086BC46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05868"/>
              </p:ext>
            </p:extLst>
          </p:nvPr>
        </p:nvGraphicFramePr>
        <p:xfrm>
          <a:off x="1553227" y="3352072"/>
          <a:ext cx="2450538" cy="102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994">
                  <a:extLst>
                    <a:ext uri="{9D8B030D-6E8A-4147-A177-3AD203B41FA5}">
                      <a16:colId xmlns:a16="http://schemas.microsoft.com/office/drawing/2014/main" val="3884529226"/>
                    </a:ext>
                  </a:extLst>
                </a:gridCol>
                <a:gridCol w="685442">
                  <a:extLst>
                    <a:ext uri="{9D8B030D-6E8A-4147-A177-3AD203B41FA5}">
                      <a16:colId xmlns:a16="http://schemas.microsoft.com/office/drawing/2014/main" val="544026181"/>
                    </a:ext>
                  </a:extLst>
                </a:gridCol>
                <a:gridCol w="748102">
                  <a:extLst>
                    <a:ext uri="{9D8B030D-6E8A-4147-A177-3AD203B41FA5}">
                      <a16:colId xmlns:a16="http://schemas.microsoft.com/office/drawing/2014/main" val="1712384792"/>
                    </a:ext>
                  </a:extLst>
                </a:gridCol>
              </a:tblGrid>
              <a:tr h="476878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country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Year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cases</a:t>
                      </a:r>
                    </a:p>
                  </a:txBody>
                  <a:tcPr marL="62201" marR="62201" marT="31101" marB="31101"/>
                </a:tc>
                <a:extLst>
                  <a:ext uri="{0D108BD9-81ED-4DB2-BD59-A6C34878D82A}">
                    <a16:rowId xmlns:a16="http://schemas.microsoft.com/office/drawing/2014/main" val="1818338685"/>
                  </a:ext>
                </a:extLst>
              </a:tr>
              <a:tr h="2695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1999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62201" marR="62201" marT="31101" marB="31101"/>
                </a:tc>
                <a:extLst>
                  <a:ext uri="{0D108BD9-81ED-4DB2-BD59-A6C34878D82A}">
                    <a16:rowId xmlns:a16="http://schemas.microsoft.com/office/drawing/2014/main" val="2865586937"/>
                  </a:ext>
                </a:extLst>
              </a:tr>
              <a:tr h="2695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1999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62201" marR="62201" marT="31101" marB="31101"/>
                </a:tc>
                <a:extLst>
                  <a:ext uri="{0D108BD9-81ED-4DB2-BD59-A6C34878D82A}">
                    <a16:rowId xmlns:a16="http://schemas.microsoft.com/office/drawing/2014/main" val="3970897170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E0627246-FFA2-4396-9277-03CD3C023D87}"/>
              </a:ext>
            </a:extLst>
          </p:cNvPr>
          <p:cNvGraphicFramePr>
            <a:graphicFrameLocks noGrp="1"/>
          </p:cNvGraphicFramePr>
          <p:nvPr/>
        </p:nvGraphicFramePr>
        <p:xfrm>
          <a:off x="5189911" y="3377124"/>
          <a:ext cx="1893042" cy="826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244">
                  <a:extLst>
                    <a:ext uri="{9D8B030D-6E8A-4147-A177-3AD203B41FA5}">
                      <a16:colId xmlns:a16="http://schemas.microsoft.com/office/drawing/2014/main" val="3884529226"/>
                    </a:ext>
                  </a:extLst>
                </a:gridCol>
                <a:gridCol w="543399">
                  <a:extLst>
                    <a:ext uri="{9D8B030D-6E8A-4147-A177-3AD203B41FA5}">
                      <a16:colId xmlns:a16="http://schemas.microsoft.com/office/drawing/2014/main" val="544026181"/>
                    </a:ext>
                  </a:extLst>
                </a:gridCol>
                <a:gridCol w="543399">
                  <a:extLst>
                    <a:ext uri="{9D8B030D-6E8A-4147-A177-3AD203B41FA5}">
                      <a16:colId xmlns:a16="http://schemas.microsoft.com/office/drawing/2014/main" val="1712384792"/>
                    </a:ext>
                  </a:extLst>
                </a:gridCol>
              </a:tblGrid>
              <a:tr h="2695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pop</a:t>
                      </a:r>
                    </a:p>
                  </a:txBody>
                  <a:tcPr marL="62201" marR="62201" marT="31101" marB="31101"/>
                </a:tc>
                <a:extLst>
                  <a:ext uri="{0D108BD9-81ED-4DB2-BD59-A6C34878D82A}">
                    <a16:rowId xmlns:a16="http://schemas.microsoft.com/office/drawing/2014/main" val="1818338685"/>
                  </a:ext>
                </a:extLst>
              </a:tr>
              <a:tr h="2695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1999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62201" marR="62201" marT="31101" marB="31101"/>
                </a:tc>
                <a:extLst>
                  <a:ext uri="{0D108BD9-81ED-4DB2-BD59-A6C34878D82A}">
                    <a16:rowId xmlns:a16="http://schemas.microsoft.com/office/drawing/2014/main" val="2865586937"/>
                  </a:ext>
                </a:extLst>
              </a:tr>
              <a:tr h="2695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1999</a:t>
                      </a:r>
                    </a:p>
                  </a:txBody>
                  <a:tcPr marL="62201" marR="62201" marT="31101" marB="3110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62201" marR="62201" marT="31101" marB="31101"/>
                </a:tc>
                <a:extLst>
                  <a:ext uri="{0D108BD9-81ED-4DB2-BD59-A6C34878D82A}">
                    <a16:rowId xmlns:a16="http://schemas.microsoft.com/office/drawing/2014/main" val="3970897170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99807317-72E9-48BE-BF58-05E88BF9EC94}"/>
              </a:ext>
            </a:extLst>
          </p:cNvPr>
          <p:cNvSpPr/>
          <p:nvPr/>
        </p:nvSpPr>
        <p:spPr>
          <a:xfrm rot="218335">
            <a:off x="4086649" y="3899222"/>
            <a:ext cx="1050921" cy="200859"/>
          </a:xfrm>
          <a:prstGeom prst="rightArrow">
            <a:avLst/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</p:spTree>
    <p:extLst>
      <p:ext uri="{BB962C8B-B14F-4D97-AF65-F5344CB8AC3E}">
        <p14:creationId xmlns:p14="http://schemas.microsoft.com/office/powerpoint/2010/main" val="422226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Please Import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algn="ctr"/>
            <a:endParaRPr lang="en-GB" sz="2449" dirty="0">
              <a:latin typeface="Segoe Print" panose="02000600000000000000" pitchFamily="2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GB" sz="2993" dirty="0">
                <a:solidFill>
                  <a:schemeClr val="accent2"/>
                </a:solidFill>
                <a:latin typeface="Segoe Print" panose="02000600000000000000" pitchFamily="2" charset="0"/>
                <a:ea typeface="Segoe UI Emoji" panose="020B0502040204020203" pitchFamily="34" charset="0"/>
                <a:sym typeface="Wingdings" panose="05000000000000000000" pitchFamily="2" charset="2"/>
              </a:rPr>
              <a:t>tb_cases.csv</a:t>
            </a: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and</a:t>
            </a:r>
            <a:endParaRPr lang="en-GB" sz="2993" dirty="0">
              <a:latin typeface="Segoe UI Light" panose="020B0502040204020203" pitchFamily="34" charset="0"/>
              <a:ea typeface="Segoe UI Emoji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GB" sz="2993" dirty="0">
                <a:solidFill>
                  <a:schemeClr val="accent2"/>
                </a:solidFill>
                <a:latin typeface="Segoe Print" panose="02000600000000000000" pitchFamily="2" charset="0"/>
                <a:ea typeface="Segoe UI Emoji" panose="020B0502040204020203" pitchFamily="34" charset="0"/>
                <a:sym typeface="Wingdings" panose="05000000000000000000" pitchFamily="2" charset="2"/>
              </a:rPr>
              <a:t>tb_pop.csv</a:t>
            </a:r>
          </a:p>
          <a:p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265288" y="4775676"/>
            <a:ext cx="489775" cy="245797"/>
          </a:xfrm>
        </p:spPr>
        <p:txBody>
          <a:bodyPr/>
          <a:lstStyle/>
          <a:p>
            <a:fld id="{450B0164-1B0E-EC47-A805-AF4E4DD1E6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r>
              <a:rPr lang="en-GB" sz="3673" b="0" dirty="0" err="1">
                <a:latin typeface="Raleway" pitchFamily="50" charset="0"/>
                <a:ea typeface="Segoe UI Emoji" panose="020B0502040204020203" pitchFamily="34" charset="0"/>
              </a:rPr>
              <a:t>left_join</a:t>
            </a:r>
            <a:endParaRPr lang="en-GB" sz="3673" b="0" dirty="0"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304509">
              <a:tabLst>
                <a:tab pos="304509" algn="l"/>
              </a:tabLst>
            </a:pPr>
            <a:r>
              <a:rPr lang="en-GB" sz="2449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tb_cases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%&gt;%</a:t>
            </a:r>
          </a:p>
          <a:p>
            <a:pPr marL="304509">
              <a:tabLst>
                <a:tab pos="304509" algn="l"/>
              </a:tabLst>
            </a:pP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GB" sz="2449" dirty="0" err="1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left_join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GB" sz="2449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tb_pop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, by = “country”)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22BB7B-B6B6-4597-8EB0-77700768A535}"/>
              </a:ext>
            </a:extLst>
          </p:cNvPr>
          <p:cNvSpPr/>
          <p:nvPr/>
        </p:nvSpPr>
        <p:spPr>
          <a:xfrm>
            <a:off x="5698817" y="3617915"/>
            <a:ext cx="1772920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latin typeface="Segoe Print" panose="02000600000000000000" pitchFamily="2" charset="0"/>
                <a:ea typeface="Segoe UI Emoji" panose="020B0502040204020203" pitchFamily="34" charset="0"/>
              </a:rPr>
              <a:t>based on “country” value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F50FB1D-C3A7-4B7A-BA82-6E972488B9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62206" y="3202951"/>
            <a:ext cx="594555" cy="1289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D8DC0-28C8-44D1-998D-00A86171B38F}"/>
              </a:ext>
            </a:extLst>
          </p:cNvPr>
          <p:cNvSpPr/>
          <p:nvPr/>
        </p:nvSpPr>
        <p:spPr>
          <a:xfrm>
            <a:off x="3441270" y="1319734"/>
            <a:ext cx="3304878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Keep the original structure of the </a:t>
            </a:r>
            <a:r>
              <a:rPr lang="en-GB" sz="1632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tb_cases</a:t>
            </a:r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data frame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CCDEDA-A36E-4146-96A2-BB1F80B08D78}"/>
              </a:ext>
            </a:extLst>
          </p:cNvPr>
          <p:cNvSpPr/>
          <p:nvPr/>
        </p:nvSpPr>
        <p:spPr>
          <a:xfrm>
            <a:off x="3441270" y="3263221"/>
            <a:ext cx="1685361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latin typeface="Segoe Print" panose="02000600000000000000" pitchFamily="2" charset="0"/>
                <a:ea typeface="Segoe UI Emoji" panose="020B0502040204020203" pitchFamily="34" charset="0"/>
              </a:rPr>
              <a:t>…then match to rows in </a:t>
            </a:r>
            <a:r>
              <a:rPr lang="en-GB" sz="1632" dirty="0" err="1">
                <a:latin typeface="Segoe Print" panose="02000600000000000000" pitchFamily="2" charset="0"/>
                <a:ea typeface="Segoe UI Emoji" panose="020B0502040204020203" pitchFamily="34" charset="0"/>
              </a:rPr>
              <a:t>tb_pop</a:t>
            </a:r>
            <a:endParaRPr lang="en-GB" sz="1632" dirty="0"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2F15917-9FEF-4EF3-8131-49BEEA7A91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08401" y="3121692"/>
            <a:ext cx="351099" cy="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1360558-FEC4-4344-AE9E-7AAFAA6847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83501" y="1516161"/>
            <a:ext cx="868227" cy="440594"/>
          </a:xfrm>
          <a:prstGeom prst="curvedConnector3">
            <a:avLst>
              <a:gd name="adj1" fmla="val 1029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6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Duplicates!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marL="857375"/>
            <a:endParaRPr lang="en-GB" sz="2449" dirty="0">
              <a:solidFill>
                <a:srgbClr val="0070C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04509"/>
            <a:r>
              <a:rPr lang="en-GB" sz="2449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tb_cases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%&gt;%</a:t>
            </a:r>
          </a:p>
          <a:p>
            <a:pPr marL="304509"/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GB" sz="2449" dirty="0" err="1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left_join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GB" sz="2449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tb_pop</a:t>
            </a:r>
            <a:r>
              <a:rPr lang="en-GB" sz="244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, by = “country”)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E141F-9FBF-401E-A890-4543B782BEA5}"/>
              </a:ext>
            </a:extLst>
          </p:cNvPr>
          <p:cNvSpPr/>
          <p:nvPr/>
        </p:nvSpPr>
        <p:spPr>
          <a:xfrm>
            <a:off x="2818220" y="3510926"/>
            <a:ext cx="1309731" cy="219470"/>
          </a:xfrm>
          <a:prstGeom prst="rect">
            <a:avLst/>
          </a:prstGeom>
          <a:solidFill>
            <a:schemeClr val="bg1"/>
          </a:solidFill>
          <a:ln w="19050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32" dirty="0">
                <a:solidFill>
                  <a:schemeClr val="tx1"/>
                </a:solidFill>
                <a:latin typeface="Segoe UI Light" panose="020B0502040204020203" pitchFamily="34" charset="0"/>
              </a:rPr>
              <a:t>Brazil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2CA15-869E-4555-AF52-43C92CD1A834}"/>
              </a:ext>
            </a:extLst>
          </p:cNvPr>
          <p:cNvSpPr/>
          <p:nvPr/>
        </p:nvSpPr>
        <p:spPr>
          <a:xfrm>
            <a:off x="4836312" y="3510926"/>
            <a:ext cx="1309731" cy="219470"/>
          </a:xfrm>
          <a:prstGeom prst="rect">
            <a:avLst/>
          </a:prstGeom>
          <a:solidFill>
            <a:schemeClr val="bg1"/>
          </a:solidFill>
          <a:ln w="19050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32" dirty="0">
                <a:solidFill>
                  <a:schemeClr val="tx1"/>
                </a:solidFill>
                <a:latin typeface="Segoe UI Light" panose="020B0502040204020203" pitchFamily="34" charset="0"/>
              </a:rPr>
              <a:t>Brazil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812A0-3C5A-4E6C-A379-2A88AB25A9E6}"/>
              </a:ext>
            </a:extLst>
          </p:cNvPr>
          <p:cNvSpPr/>
          <p:nvPr/>
        </p:nvSpPr>
        <p:spPr>
          <a:xfrm>
            <a:off x="4836312" y="3730396"/>
            <a:ext cx="1309731" cy="219470"/>
          </a:xfrm>
          <a:prstGeom prst="rect">
            <a:avLst/>
          </a:prstGeom>
          <a:solidFill>
            <a:schemeClr val="bg1"/>
          </a:solidFill>
          <a:ln w="19050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32" dirty="0">
                <a:solidFill>
                  <a:schemeClr val="tx1"/>
                </a:solidFill>
                <a:latin typeface="Segoe UI Light" panose="020B0502040204020203" pitchFamily="34" charset="0"/>
              </a:rPr>
              <a:t>Brazil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20BA93-36DA-4C29-BA00-98CB6B9B4002}"/>
              </a:ext>
            </a:extLst>
          </p:cNvPr>
          <p:cNvSpPr/>
          <p:nvPr/>
        </p:nvSpPr>
        <p:spPr>
          <a:xfrm>
            <a:off x="4836312" y="3946698"/>
            <a:ext cx="1309731" cy="219470"/>
          </a:xfrm>
          <a:prstGeom prst="rect">
            <a:avLst/>
          </a:prstGeom>
          <a:solidFill>
            <a:schemeClr val="bg1"/>
          </a:solidFill>
          <a:ln w="19050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32" dirty="0">
                <a:solidFill>
                  <a:schemeClr val="tx1"/>
                </a:solidFill>
                <a:latin typeface="Segoe UI Light" panose="020B0502040204020203" pitchFamily="34" charset="0"/>
              </a:rPr>
              <a:t>Brazil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51E685-2F8C-4769-BB55-D29F0F788FB1}"/>
              </a:ext>
            </a:extLst>
          </p:cNvPr>
          <p:cNvSpPr/>
          <p:nvPr/>
        </p:nvSpPr>
        <p:spPr>
          <a:xfrm>
            <a:off x="4836312" y="4166167"/>
            <a:ext cx="1309731" cy="219470"/>
          </a:xfrm>
          <a:prstGeom prst="rect">
            <a:avLst/>
          </a:prstGeom>
          <a:solidFill>
            <a:schemeClr val="bg1"/>
          </a:solidFill>
          <a:ln w="19050">
            <a:solidFill>
              <a:srgbClr val="2422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32" dirty="0">
                <a:solidFill>
                  <a:schemeClr val="tx1"/>
                </a:solidFill>
                <a:latin typeface="Segoe UI Light" panose="020B0502040204020203" pitchFamily="34" charset="0"/>
              </a:rPr>
              <a:t>Brazil</a:t>
            </a:r>
            <a:endParaRPr lang="en-GB" sz="1905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11B935-C5B8-4A5E-9821-35364CED2AE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27950" y="3620661"/>
            <a:ext cx="708361" cy="0"/>
          </a:xfrm>
          <a:prstGeom prst="line">
            <a:avLst/>
          </a:prstGeom>
          <a:ln w="47625" cap="sq">
            <a:solidFill>
              <a:schemeClr val="tx2">
                <a:lumMod val="25000"/>
                <a:lumOff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714F87-1162-41A7-A6A3-3AF262CA0509}"/>
              </a:ext>
            </a:extLst>
          </p:cNvPr>
          <p:cNvCxnSpPr>
            <a:cxnSpLocks/>
          </p:cNvCxnSpPr>
          <p:nvPr/>
        </p:nvCxnSpPr>
        <p:spPr>
          <a:xfrm>
            <a:off x="4445869" y="3620662"/>
            <a:ext cx="0" cy="645916"/>
          </a:xfrm>
          <a:prstGeom prst="line">
            <a:avLst/>
          </a:prstGeom>
          <a:ln w="47625" cap="sq">
            <a:solidFill>
              <a:schemeClr val="tx2">
                <a:lumMod val="25000"/>
                <a:lumOff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B7551D-1622-43D7-A17C-1E5F7AD0B7A0}"/>
              </a:ext>
            </a:extLst>
          </p:cNvPr>
          <p:cNvCxnSpPr>
            <a:endCxn id="18" idx="1"/>
          </p:cNvCxnSpPr>
          <p:nvPr/>
        </p:nvCxnSpPr>
        <p:spPr>
          <a:xfrm>
            <a:off x="4445869" y="4266577"/>
            <a:ext cx="390442" cy="9325"/>
          </a:xfrm>
          <a:prstGeom prst="line">
            <a:avLst/>
          </a:prstGeom>
          <a:ln w="47625" cap="sq">
            <a:solidFill>
              <a:schemeClr val="tx2">
                <a:lumMod val="25000"/>
                <a:lumOff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DE94A7-26B8-477A-8D05-A8E6C1406689}"/>
              </a:ext>
            </a:extLst>
          </p:cNvPr>
          <p:cNvCxnSpPr/>
          <p:nvPr/>
        </p:nvCxnSpPr>
        <p:spPr>
          <a:xfrm>
            <a:off x="4442391" y="4059600"/>
            <a:ext cx="390442" cy="9325"/>
          </a:xfrm>
          <a:prstGeom prst="line">
            <a:avLst/>
          </a:prstGeom>
          <a:ln w="47625" cap="sq">
            <a:solidFill>
              <a:schemeClr val="tx2">
                <a:lumMod val="25000"/>
                <a:lumOff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0630F2-72E8-4245-AC07-C94A3BD72BC5}"/>
              </a:ext>
            </a:extLst>
          </p:cNvPr>
          <p:cNvCxnSpPr/>
          <p:nvPr/>
        </p:nvCxnSpPr>
        <p:spPr>
          <a:xfrm>
            <a:off x="4442391" y="3846288"/>
            <a:ext cx="390442" cy="9325"/>
          </a:xfrm>
          <a:prstGeom prst="line">
            <a:avLst/>
          </a:prstGeom>
          <a:ln w="47625" cap="sq">
            <a:solidFill>
              <a:schemeClr val="tx2">
                <a:lumMod val="25000"/>
                <a:lumOff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1552E82-DF33-4EFA-A0B6-A88BBFB6537A}"/>
              </a:ext>
            </a:extLst>
          </p:cNvPr>
          <p:cNvSpPr/>
          <p:nvPr/>
        </p:nvSpPr>
        <p:spPr>
          <a:xfrm>
            <a:off x="4421578" y="3571388"/>
            <a:ext cx="72636" cy="8956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CE2EBC-53B5-4DC6-A1E9-246A445CA957}"/>
              </a:ext>
            </a:extLst>
          </p:cNvPr>
          <p:cNvSpPr/>
          <p:nvPr/>
        </p:nvSpPr>
        <p:spPr>
          <a:xfrm>
            <a:off x="6124013" y="3398605"/>
            <a:ext cx="1924358" cy="134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For every value of Brazil in </a:t>
            </a:r>
            <a:r>
              <a:rPr lang="en-GB" sz="1632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tb_cases</a:t>
            </a:r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, there are 4 in </a:t>
            </a:r>
            <a:r>
              <a:rPr lang="en-GB" sz="1632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tb_pop</a:t>
            </a:r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023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Join on multiple rows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9556" y="1154183"/>
            <a:ext cx="7070910" cy="3621493"/>
          </a:xfrm>
        </p:spPr>
        <p:txBody>
          <a:bodyPr/>
          <a:lstStyle/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732116"/>
            <a:endParaRPr lang="en-GB" sz="2449" b="1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r>
              <a:rPr lang="en-GB" sz="2109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tb_cases</a:t>
            </a:r>
            <a:r>
              <a:rPr lang="en-GB" sz="210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  <a:endParaRPr lang="en-GB" sz="2109" b="1" dirty="0">
              <a:solidFill>
                <a:srgbClr val="0070C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184649"/>
            <a:r>
              <a:rPr lang="en-GB" sz="2109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left_join</a:t>
            </a:r>
            <a:r>
              <a:rPr lang="en-GB" sz="210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GB" sz="2109" dirty="0" err="1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tb_pop</a:t>
            </a:r>
            <a:r>
              <a:rPr lang="en-GB" sz="210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by = </a:t>
            </a:r>
            <a:r>
              <a:rPr lang="en-GB" sz="210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c(</a:t>
            </a:r>
            <a:r>
              <a:rPr lang="en-GB" sz="210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“country” , “year”</a:t>
            </a:r>
            <a:r>
              <a:rPr lang="en-GB" sz="2109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  <a:r>
              <a:rPr lang="en-GB" sz="2109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)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42D203-1D3E-44AF-904E-9FAC97AF6F4A}"/>
              </a:ext>
            </a:extLst>
          </p:cNvPr>
          <p:cNvSpPr/>
          <p:nvPr/>
        </p:nvSpPr>
        <p:spPr>
          <a:xfrm>
            <a:off x="4572000" y="1983534"/>
            <a:ext cx="3840075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match on two variables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6661DC8-A6CF-4B7B-BF20-5A2B3A1C0CB9}"/>
              </a:ext>
            </a:extLst>
          </p:cNvPr>
          <p:cNvCxnSpPr>
            <a:cxnSpLocks/>
          </p:cNvCxnSpPr>
          <p:nvPr/>
        </p:nvCxnSpPr>
        <p:spPr>
          <a:xfrm rot="5400000">
            <a:off x="5577639" y="2480558"/>
            <a:ext cx="426680" cy="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F8086A-6541-4053-AE1D-FBD2EE44E7AC}"/>
              </a:ext>
            </a:extLst>
          </p:cNvPr>
          <p:cNvCxnSpPr>
            <a:cxnSpLocks/>
          </p:cNvCxnSpPr>
          <p:nvPr/>
        </p:nvCxnSpPr>
        <p:spPr>
          <a:xfrm rot="5400000">
            <a:off x="6918427" y="2495739"/>
            <a:ext cx="426680" cy="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67D4FCB-C4F0-4907-8178-56299C8A3312}"/>
              </a:ext>
            </a:extLst>
          </p:cNvPr>
          <p:cNvSpPr/>
          <p:nvPr/>
        </p:nvSpPr>
        <p:spPr>
          <a:xfrm>
            <a:off x="3535309" y="3675272"/>
            <a:ext cx="3840075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c stands for ‘combine’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7EC37B0-F53C-45C3-A9FD-12E1255EEAEB}"/>
              </a:ext>
            </a:extLst>
          </p:cNvPr>
          <p:cNvCxnSpPr>
            <a:cxnSpLocks/>
          </p:cNvCxnSpPr>
          <p:nvPr/>
        </p:nvCxnSpPr>
        <p:spPr>
          <a:xfrm rot="5400000">
            <a:off x="4536419" y="3392611"/>
            <a:ext cx="565326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6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E2E2E"/>
      </a:dk1>
      <a:lt1>
        <a:srgbClr val="F2F2F2"/>
      </a:lt1>
      <a:dk2>
        <a:srgbClr val="2E2E2E"/>
      </a:dk2>
      <a:lt2>
        <a:srgbClr val="20D375"/>
      </a:lt2>
      <a:accent1>
        <a:srgbClr val="20D375"/>
      </a:accent1>
      <a:accent2>
        <a:srgbClr val="20D375"/>
      </a:accent2>
      <a:accent3>
        <a:srgbClr val="6BEC7B"/>
      </a:accent3>
      <a:accent4>
        <a:srgbClr val="0AAE8E"/>
      </a:accent4>
      <a:accent5>
        <a:srgbClr val="139723"/>
      </a:accent5>
      <a:accent6>
        <a:srgbClr val="0F693A"/>
      </a:accent6>
      <a:hlink>
        <a:srgbClr val="20D375"/>
      </a:hlink>
      <a:folHlink>
        <a:srgbClr val="0F69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bg2"/>
          </a:solidFill>
        </a:ln>
        <a:effectLst/>
      </a:spPr>
      <a:bodyPr lIns="36000" tIns="36000" rIns="36000" bIns="36000"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DSN – Powerpoint Template v2.1" id="{007F04D8-11C2-47C4-AB65-CD85AC72EC2D}" vid="{C2957240-0949-4580-8D40-5A5E757FFE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4300</TotalTime>
  <Words>476</Words>
  <Application>Microsoft Office PowerPoint</Application>
  <PresentationFormat>On-screen Show (16:9)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Raleway</vt:lpstr>
      <vt:lpstr>Raleway Thin</vt:lpstr>
      <vt:lpstr>Segoe Print</vt:lpstr>
      <vt:lpstr>Segoe UI</vt:lpstr>
      <vt:lpstr>Segoe UI Light</vt:lpstr>
      <vt:lpstr>Office Theme</vt:lpstr>
      <vt:lpstr>Introduction to R and RStudio  Session 7: Relational data (Joins)</vt:lpstr>
      <vt:lpstr>Relational data</vt:lpstr>
      <vt:lpstr>Relational data</vt:lpstr>
      <vt:lpstr>left_join</vt:lpstr>
      <vt:lpstr>Relational Data</vt:lpstr>
      <vt:lpstr>Please Import</vt:lpstr>
      <vt:lpstr>left_join</vt:lpstr>
      <vt:lpstr>Duplicates!</vt:lpstr>
      <vt:lpstr>Join on multiple rows</vt:lpstr>
      <vt:lpstr>Joining with different names</vt:lpstr>
      <vt:lpstr>Some other dplyr joins</vt:lpstr>
      <vt:lpstr> </vt:lpstr>
      <vt:lpstr>End </vt:lpstr>
    </vt:vector>
  </TitlesOfParts>
  <Company>IE Design Consultancy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goes here</dc:title>
  <dc:creator>Ozayr Mohammed (Strategy Unit, hosted by MLCSU)</dc:creator>
  <cp:lastModifiedBy>Ozayr Mohammed (Strategy Unit, hosted by MLCSU)</cp:lastModifiedBy>
  <cp:revision>8</cp:revision>
  <dcterms:created xsi:type="dcterms:W3CDTF">2021-09-23T12:54:57Z</dcterms:created>
  <dcterms:modified xsi:type="dcterms:W3CDTF">2021-09-26T14:12:36Z</dcterms:modified>
</cp:coreProperties>
</file>