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4" r:id="rId2"/>
    <p:sldId id="341" r:id="rId3"/>
    <p:sldId id="443" r:id="rId4"/>
    <p:sldId id="444" r:id="rId5"/>
    <p:sldId id="445" r:id="rId6"/>
    <p:sldId id="446" r:id="rId7"/>
    <p:sldId id="458" r:id="rId8"/>
    <p:sldId id="447" r:id="rId9"/>
    <p:sldId id="457" r:id="rId10"/>
    <p:sldId id="459" r:id="rId11"/>
    <p:sldId id="454" r:id="rId12"/>
    <p:sldId id="456" r:id="rId13"/>
    <p:sldId id="366" r:id="rId14"/>
    <p:sldId id="3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E6E6E6"/>
    <a:srgbClr val="232323"/>
    <a:srgbClr val="343434"/>
    <a:srgbClr val="191919"/>
    <a:srgbClr val="FFFFFF"/>
    <a:srgbClr val="222222"/>
    <a:srgbClr val="F8BE0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62" y="101"/>
      </p:cViewPr>
      <p:guideLst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665C-C9F7-244F-A659-99107B330E05}" type="datetimeFigureOut"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ECE58-3283-124E-AC2C-03B80BE2C3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1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DFF-D9E3-3740-A154-DC041768FBA3}" type="datetimeFigureOut"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7271-1E27-DD4A-B5DE-0F9CBD18B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2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69196"/>
            <a:ext cx="3844456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6C94BA-EE03-4081-9123-9A735DDA48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8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38E8EF6-C3A3-5244-B239-653ACB0044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6"/>
            <a:ext cx="3746983" cy="40916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1496517"/>
            <a:ext cx="4384765" cy="2883396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Slide A, body text continued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394CFE3-05CF-440B-BBD2-A2AC55E22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96CE548-A3FB-437F-81A1-82A54B01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3F9E19-422B-4681-B5F6-D36BDBD9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35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1535-4ACF-4917-BE64-4919379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9"/>
            <a:ext cx="5844209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78467B-5413-4BA9-8667-F37B2152C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7278" y="687523"/>
            <a:ext cx="3960000" cy="396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6816E3-14A0-4436-85C3-930D3A22C4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9255" y="1096962"/>
            <a:ext cx="4256862" cy="3550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ED47099-E320-4E91-99B1-AB5B19907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F0499BA-191D-4F1F-8CB0-72C1B522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7339ADD-4FB8-48D9-A7B0-45058E52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42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C9F7428C-16C3-714B-992C-267551C374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8" y="1229117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E87A265-BAE7-E84C-9CE5-08F3F6D23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9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021671-C68E-4A96-B555-4D75473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2801C7-8F0D-4D3D-8308-981E58B8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AF371-1098-4956-AC7A-94C7790C7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2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17BE2AD-B466-4A41-A6CA-35CEC53321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6" y="1237826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2C3A53-15AF-4349-8B06-04BA3917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8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51EB03-D4A9-4B95-99A0-DCC5A083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4CA63E-F725-4F89-910B-2F01A0E05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EFBD37-2906-4256-91B4-EB241DC8D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1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6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6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1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A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1" y="1570037"/>
            <a:ext cx="8229598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E42F1CF-72A9-4574-B708-6A72278E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E33B70-9583-47CA-B65B-030FE1CEB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3DD926E-1846-4930-81CC-6156BE79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1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42681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B52B65E-FBBC-438B-8FE8-45E21B4B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0C304B7-AA7F-49AE-AD74-498CDDAA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F4DC4E-CCB6-476C-BF65-9B17D350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36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B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AA3D5AA-87E6-449A-B52D-C98A8880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92DC44A-4E0B-44BE-A886-A7AEC0244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4E23FEE-55C0-40A5-B415-50805F73F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5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C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21EFAC-BCFB-43F0-B4F0-D1E257C7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E41C01-A116-46E1-A493-1A1E88D0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1F55DD-1822-4DC0-BAEE-9EB5EE3C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87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U NH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169196"/>
            <a:ext cx="4961427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E0311C03-D966-4C22-9498-E8A1DA9FD86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718" y="4294313"/>
            <a:ext cx="612050" cy="51220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262F25-6649-46C7-8C04-DE119DFF1CB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C alt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7F0D7D6-350E-40CA-AF9E-987E953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C4AEE0-64B2-4573-B201-1B539766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C560AA-3010-4688-AC7B-5A5101ED6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8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6CB62E-C8A3-4E53-84CC-7362669E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7DDA8-DDBC-4432-9FD5-F7EF4DA30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44C87-0080-4EF9-9609-0B80439D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41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041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3AFAB4-4E7E-45AA-A308-FBB97D1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85F648-997F-45A3-B6C4-75ABB174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B9DDFC-37E8-4135-B9F6-32A5A4DD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03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4457F8-9A3D-44D2-BE9C-0D8D00D1B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990F3-396A-4F21-AF4C-6308C86A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34574E-26F4-4C59-9F31-328B4D2E3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4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0D536F-0189-464F-AFDE-ACAC379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110DA89-392B-4A09-89EF-7CD9A898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5CBAE18-CCB4-41C4-9A8B-1716CDEE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03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A68D65-0A85-4D7F-B375-AC04ABD0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F13612-3E5A-4A11-A941-2C50EC69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022ABF8-7599-4E86-B2C9-3F290EAC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83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143" y="269377"/>
            <a:ext cx="8003715" cy="489775"/>
          </a:xfrm>
        </p:spPr>
        <p:txBody>
          <a:bodyPr lIns="72000" tIns="72000" rIns="72000" bIns="72000" anchor="b" anchorCtr="0"/>
          <a:lstStyle>
            <a:lvl1pPr>
              <a:defRPr sz="1905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70143" y="1004039"/>
            <a:ext cx="8003715" cy="3769059"/>
          </a:xfrm>
        </p:spPr>
        <p:txBody>
          <a:bodyPr/>
          <a:lstStyle>
            <a:lvl1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5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2F04F97-87AC-4484-AE55-2045F111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44C7ADF-C14C-47A1-AC4C-6C84341E4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4601817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28758-19C0-40F3-9CB4-19A985AB3B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37867"/>
            <a:ext cx="6672263" cy="724935"/>
          </a:xfrm>
        </p:spPr>
        <p:txBody>
          <a:bodyPr/>
          <a:lstStyle>
            <a:lvl1pPr marL="0" indent="0">
              <a:buNone/>
              <a:defRPr sz="3600" b="1"/>
            </a:lvl1pPr>
            <a:lvl2pPr marL="179388" indent="0">
              <a:buNone/>
              <a:defRPr/>
            </a:lvl2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825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68004"/>
            <a:ext cx="4057649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8004"/>
            <a:ext cx="4057650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EC8D62-A7E1-4AC6-8E95-8901E1C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0FDD42-BBA8-436F-A5E3-92C02914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D2EA61A-3646-41C2-9B8C-5F1A14B5C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0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72"/>
            <a:ext cx="8229599" cy="486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5147"/>
            <a:ext cx="3953019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1808"/>
            <a:ext cx="3953019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75147"/>
            <a:ext cx="4057648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31808"/>
            <a:ext cx="4057648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21093C-EA18-4263-A89F-54A9D4DB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5116259-1259-4CAE-AEF8-458D6E6A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D6DBB4B-3DCE-4E46-93FF-F76F123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0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137"/>
            <a:ext cx="6671733" cy="1397235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6671733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6B56CC3-295C-4D13-9CCF-EBC6E290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E49B1E-1D3A-42BD-AF04-EF0E7F8B8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62C620-DA85-4A12-AFF8-0C232191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9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333266"/>
            <a:ext cx="822959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Contents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16F1C06-A5B6-406B-9A1C-C3A4F325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CFF8A6F-0F21-40EB-8C4D-154FCB7F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87FAB09-DB35-4A7C-8E72-FEC626F7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1C47-288B-4043-95C6-E2C2892EB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68004"/>
            <a:ext cx="8229600" cy="3464719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625475" indent="0">
              <a:buNone/>
              <a:defRPr/>
            </a:lvl4pPr>
            <a:lvl5pPr marL="89376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2107096"/>
            <a:ext cx="3250095" cy="1936634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Aft>
                <a:spcPts val="40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contact details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4F19C7-E7FD-CE41-B87D-DCA2FF6172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330960"/>
            <a:ext cx="672420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6625D-6B1F-4165-8EDE-3C1C64C98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6988" y="2106613"/>
            <a:ext cx="3344862" cy="193675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contact details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3A8E22-53B9-4546-99F7-3DBCEFE1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3687A4-E551-4BFD-AA23-AA3CF03C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378E33-56CE-41EF-85FF-2CD15F0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231" y="1496517"/>
            <a:ext cx="4445725" cy="2883395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Introduction body text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6E581F-B39F-7B49-BF71-7D27D6C9ED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231" y="768862"/>
            <a:ext cx="4445725" cy="685800"/>
          </a:xfrm>
        </p:spPr>
        <p:txBody>
          <a:bodyPr lIns="0"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D847BEF-AA91-1C45-AF15-B9B397DD9B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5"/>
            <a:ext cx="3746983" cy="409167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C0E7AC-9AA9-4986-88F7-6923B698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462A6FD-AA4E-41AD-B912-0F4778DB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1B1A85-2E54-47EE-B876-41B8D320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62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84" r:id="rId3"/>
    <p:sldLayoutId id="2147483682" r:id="rId4"/>
    <p:sldLayoutId id="2147483683" r:id="rId5"/>
    <p:sldLayoutId id="2147483660" r:id="rId6"/>
    <p:sldLayoutId id="2147483664" r:id="rId7"/>
    <p:sldLayoutId id="2147483678" r:id="rId8"/>
    <p:sldLayoutId id="2147483661" r:id="rId9"/>
    <p:sldLayoutId id="2147483665" r:id="rId10"/>
    <p:sldLayoutId id="2147483685" r:id="rId11"/>
    <p:sldLayoutId id="2147483679" r:id="rId12"/>
    <p:sldLayoutId id="2147483680" r:id="rId13"/>
    <p:sldLayoutId id="2147483668" r:id="rId14"/>
    <p:sldLayoutId id="2147483688" r:id="rId15"/>
    <p:sldLayoutId id="2147483673" r:id="rId16"/>
    <p:sldLayoutId id="2147483669" r:id="rId17"/>
    <p:sldLayoutId id="2147483674" r:id="rId18"/>
    <p:sldLayoutId id="2147483670" r:id="rId19"/>
    <p:sldLayoutId id="2147483675" r:id="rId20"/>
    <p:sldLayoutId id="2147483671" r:id="rId21"/>
    <p:sldLayoutId id="2147483689" r:id="rId22"/>
    <p:sldLayoutId id="2147483676" r:id="rId23"/>
    <p:sldLayoutId id="2147483672" r:id="rId24"/>
    <p:sldLayoutId id="2147483681" r:id="rId25"/>
    <p:sldLayoutId id="2147483677" r:id="rId26"/>
    <p:sldLayoutId id="2147483692" r:id="rId2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2"/>
          </a:solidFill>
          <a:latin typeface="Arial"/>
          <a:ea typeface="+mj-ea"/>
          <a:cs typeface="Arial"/>
        </a:defRPr>
      </a:lvl1pPr>
    </p:titleStyle>
    <p:bodyStyle>
      <a:lvl1pPr marL="179388" indent="-1793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357188" indent="-177800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893763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63638" indent="-269875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hyperlink" Target="https://bookdown.org/yihui/rmarkdown/xaringan-preview.html" TargetMode="Externa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415B-89E8-4395-B19A-2ADC23B51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295984"/>
            <a:ext cx="6208610" cy="1596184"/>
          </a:xfrm>
        </p:spPr>
        <p:txBody>
          <a:bodyPr/>
          <a:lstStyle/>
          <a:p>
            <a:pPr algn="ctr"/>
            <a: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Introduction to R and RStudio</a:t>
            </a:r>
            <a:b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</a:br>
            <a:b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</a:br>
            <a: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Session 8: Intro to R Markdown</a:t>
            </a:r>
            <a:endParaRPr lang="en-GB" sz="1800" b="0" dirty="0">
              <a:solidFill>
                <a:schemeClr val="accent5">
                  <a:lumMod val="75000"/>
                </a:schemeClr>
              </a:solidFill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DB00-34AC-4976-A780-974207191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9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Please open the tutorial: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993" dirty="0" err="1">
                <a:solidFill>
                  <a:schemeClr val="accent2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intro_rmarkdown.rmd</a:t>
            </a:r>
            <a:endParaRPr lang="en-GB" sz="2993" dirty="0">
              <a:solidFill>
                <a:schemeClr val="accent2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More in: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hlinkClick r:id="rId2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hlinkClick r:id="rId3"/>
              </a:rPr>
              <a:t>https://r4ds.had.co.nz/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12C5546C-CF92-4059-B246-4B975413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17" y="2670598"/>
            <a:ext cx="1567250" cy="23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9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Much more at: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hlinkClick r:id="" action="ppaction://noaction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hlinkClick r:id="" action="ppaction://noaction"/>
              </a:rPr>
              <a:t>https://bookdown.org/yihui/rmarkdown/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53504B-D3CB-45EB-8182-AF306855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18" y="2568511"/>
            <a:ext cx="1597868" cy="24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8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2721" b="0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This material was created for the NHS-R community by: </a:t>
            </a:r>
          </a:p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Andrew Jones @The Strategy Unit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work is licenced under: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Attribution-</a:t>
            </a:r>
            <a:r>
              <a:rPr lang="en-GB" sz="1905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ShareAlike</a:t>
            </a:r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 4.0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International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To view a copy of this license, visit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https://creativecommons.org/licenses/by-sa/4.0/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163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354681">
              <a:defRPr/>
            </a:pPr>
            <a:fld id="{450B0164-1B0E-EC47-A805-AF4E4DD1E6D8}" type="slidenum">
              <a:rPr lang="en-US" sz="680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defTabSz="354681">
                <a:defRPr/>
              </a:pPr>
              <a:t>13</a:t>
            </a:fld>
            <a:endParaRPr lang="en-US" sz="680">
              <a:solidFill>
                <a:srgbClr val="2C28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A2A2-394E-4AC7-A52E-7E6335B2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65" y="683830"/>
            <a:ext cx="776860" cy="3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1872740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2449" b="1" dirty="0">
                <a:latin typeface="MV Boli" panose="02000500030200090000" pitchFamily="2" charset="0"/>
                <a:ea typeface="Segoe UI Emoji" panose="020B0502040204020203" pitchFamily="34" charset="0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What is R Markdown?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marL="485918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R Markdown allows you to combine:</a:t>
            </a:r>
          </a:p>
          <a:p>
            <a:pPr marL="485918"/>
            <a:endParaRPr lang="en-GB" sz="10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Code</a:t>
            </a:r>
          </a:p>
          <a:p>
            <a:pPr algn="ctr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Results </a:t>
            </a:r>
          </a:p>
          <a:p>
            <a:pPr algn="ctr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Prose</a:t>
            </a:r>
          </a:p>
          <a:p>
            <a:pPr algn="ctr"/>
            <a:endParaRPr lang="en-GB" sz="10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485918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in a fully reproducible document.</a:t>
            </a:r>
          </a:p>
          <a:p>
            <a:pPr algn="ctr"/>
            <a:r>
              <a:rPr lang="en-GB" sz="1905" dirty="0">
                <a:solidFill>
                  <a:schemeClr val="accent2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Supports Word, PDF, Slide….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Why use R Markdown?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marL="505355" indent="-505355" algn="ctr">
              <a:buAutoNum type="arabicPeriod"/>
            </a:pPr>
            <a:endParaRPr lang="en-GB" sz="204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505355" indent="-505355" algn="ctr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To communicate to decision makers.</a:t>
            </a:r>
          </a:p>
          <a:p>
            <a:pPr marL="505355" indent="-505355" algn="ctr">
              <a:buAutoNum type="arabicPeriod"/>
            </a:pPr>
            <a:endParaRPr lang="en-GB" sz="952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505355" indent="-505355" algn="ctr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To collaborate with other analysts.</a:t>
            </a:r>
          </a:p>
          <a:p>
            <a:pPr marL="505355" indent="-505355" algn="ctr">
              <a:buAutoNum type="arabicPeriod"/>
            </a:pPr>
            <a:endParaRPr lang="en-GB" sz="952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505355" indent="-505355" algn="ctr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To capture what you were thinking as well as what you did.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When use R Markdown?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algn="ctr"/>
            <a:endParaRPr lang="en-GB" sz="100" dirty="0">
              <a:solidFill>
                <a:schemeClr val="accent2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algn="ctr"/>
            <a:r>
              <a:rPr lang="en-GB" sz="2449" dirty="0">
                <a:solidFill>
                  <a:schemeClr val="accent2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a rough guide:</a:t>
            </a:r>
          </a:p>
          <a:p>
            <a:pPr algn="ctr"/>
            <a:endParaRPr lang="en-GB" sz="68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When more code than text: </a:t>
            </a:r>
            <a:r>
              <a:rPr lang="en-GB" sz="2177" dirty="0">
                <a:latin typeface="Segoe Print" panose="02000600000000000000" pitchFamily="2" charset="0"/>
                <a:ea typeface="Segoe UI Emoji" panose="020B0502040204020203" pitchFamily="34" charset="0"/>
              </a:rPr>
              <a:t>R </a:t>
            </a:r>
            <a:r>
              <a:rPr lang="en-GB" sz="2177" dirty="0">
                <a:latin typeface="Segoe Print" panose="02000600000000000000" pitchFamily="2" charset="0"/>
                <a:ea typeface="Segoe UI Emoji" panose="020B0502040204020203" pitchFamily="34" charset="0"/>
                <a:sym typeface="Wingdings" panose="05000000000000000000" pitchFamily="2" charset="2"/>
              </a:rPr>
              <a:t>script</a:t>
            </a:r>
          </a:p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When more text than code: </a:t>
            </a:r>
            <a:r>
              <a:rPr lang="en-GB" sz="2177" dirty="0">
                <a:latin typeface="Segoe Print" panose="02000600000000000000" pitchFamily="2" charset="0"/>
                <a:ea typeface="Segoe UI Emoji" panose="020B0502040204020203" pitchFamily="34" charset="0"/>
                <a:sym typeface="Wingdings" panose="05000000000000000000" pitchFamily="2" charset="2"/>
              </a:rPr>
              <a:t>R Markdown</a:t>
            </a:r>
            <a:endParaRPr lang="en-GB" sz="2177" dirty="0"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marL="1464233" indent="-505355">
              <a:buAutoNum type="arabicPeriod"/>
            </a:pPr>
            <a:endParaRPr lang="en-GB" sz="714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464233" indent="-505355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Metadata (heading) </a:t>
            </a:r>
          </a:p>
          <a:p>
            <a:pPr marL="1464233" indent="-505355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Text</a:t>
            </a:r>
          </a:p>
          <a:p>
            <a:pPr marL="1464233" indent="-505355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Code (R, SQL, Python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It looks like this: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B6ACC-45A8-49F1-BB65-6AF4241B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34" y="1247639"/>
            <a:ext cx="6662016" cy="33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It looks like this: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B6ACC-45A8-49F1-BB65-6AF4241B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34" y="1247639"/>
            <a:ext cx="6662016" cy="33260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9036BB-FB40-47CA-9327-60DF9B8E10FE}"/>
              </a:ext>
            </a:extLst>
          </p:cNvPr>
          <p:cNvCxnSpPr/>
          <p:nvPr/>
        </p:nvCxnSpPr>
        <p:spPr>
          <a:xfrm flipH="1">
            <a:off x="3189745" y="2125217"/>
            <a:ext cx="771039" cy="51835"/>
          </a:xfrm>
          <a:prstGeom prst="straightConnector1">
            <a:avLst/>
          </a:prstGeom>
          <a:ln w="47625" cap="sq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95552D-275A-4EEC-9A8A-54DF77898D6F}"/>
              </a:ext>
            </a:extLst>
          </p:cNvPr>
          <p:cNvSpPr/>
          <p:nvPr/>
        </p:nvSpPr>
        <p:spPr>
          <a:xfrm>
            <a:off x="3883033" y="1982672"/>
            <a:ext cx="1062608" cy="311007"/>
          </a:xfrm>
          <a:prstGeom prst="rect">
            <a:avLst/>
          </a:prstGeom>
          <a:noFill/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05" dirty="0">
                <a:solidFill>
                  <a:schemeClr val="accent3"/>
                </a:solidFill>
              </a:rPr>
              <a:t>YAML</a:t>
            </a:r>
            <a:endParaRPr lang="en-GB" sz="1224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66F7C0-4AB4-46C0-B7E6-08BBA451DD94}"/>
              </a:ext>
            </a:extLst>
          </p:cNvPr>
          <p:cNvCxnSpPr>
            <a:cxnSpLocks/>
          </p:cNvCxnSpPr>
          <p:nvPr/>
        </p:nvCxnSpPr>
        <p:spPr>
          <a:xfrm flipH="1">
            <a:off x="4712386" y="2614993"/>
            <a:ext cx="311008" cy="234829"/>
          </a:xfrm>
          <a:prstGeom prst="straightConnector1">
            <a:avLst/>
          </a:prstGeom>
          <a:ln w="47625" cap="sq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B23B9E-E707-4C9E-9F89-CBEBF3070701}"/>
              </a:ext>
            </a:extLst>
          </p:cNvPr>
          <p:cNvSpPr/>
          <p:nvPr/>
        </p:nvSpPr>
        <p:spPr>
          <a:xfrm>
            <a:off x="4945641" y="2472448"/>
            <a:ext cx="1062608" cy="311007"/>
          </a:xfrm>
          <a:prstGeom prst="rect">
            <a:avLst/>
          </a:prstGeom>
          <a:noFill/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05" dirty="0">
                <a:solidFill>
                  <a:schemeClr val="accent3"/>
                </a:solidFill>
              </a:rPr>
              <a:t>Text</a:t>
            </a:r>
            <a:endParaRPr lang="en-GB" sz="1224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191F5-9F15-45AB-9722-3BFB8DA0306F}"/>
              </a:ext>
            </a:extLst>
          </p:cNvPr>
          <p:cNvCxnSpPr>
            <a:cxnSpLocks/>
          </p:cNvCxnSpPr>
          <p:nvPr/>
        </p:nvCxnSpPr>
        <p:spPr>
          <a:xfrm flipH="1">
            <a:off x="3299893" y="3781270"/>
            <a:ext cx="738644" cy="0"/>
          </a:xfrm>
          <a:prstGeom prst="straightConnector1">
            <a:avLst/>
          </a:prstGeom>
          <a:ln w="47625" cap="sq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CF217-274D-434C-9819-483E10998712}"/>
              </a:ext>
            </a:extLst>
          </p:cNvPr>
          <p:cNvSpPr/>
          <p:nvPr/>
        </p:nvSpPr>
        <p:spPr>
          <a:xfrm>
            <a:off x="3960784" y="3638725"/>
            <a:ext cx="1995631" cy="311007"/>
          </a:xfrm>
          <a:prstGeom prst="rect">
            <a:avLst/>
          </a:prstGeom>
          <a:noFill/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05" dirty="0">
                <a:solidFill>
                  <a:schemeClr val="accent3"/>
                </a:solidFill>
              </a:rPr>
              <a:t>Code inside these “chunks”</a:t>
            </a:r>
            <a:endParaRPr lang="en-GB" sz="1224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4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YAML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Controls document settings</a:t>
            </a: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Not important for now. </a:t>
            </a: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Title author date </a:t>
            </a:r>
          </a:p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492429"/>
            <a:ext cx="5552777" cy="4283247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You can start a new R Markdown document (or R Notebook) by clicking </a:t>
            </a: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49" dirty="0">
                <a:latin typeface="Segoe Print" panose="02000600000000000000" pitchFamily="2" charset="0"/>
                <a:ea typeface="Segoe UI Emoji" panose="020B0502040204020203" pitchFamily="34" charset="0"/>
              </a:rPr>
              <a:t>But…</a:t>
            </a:r>
            <a:endParaRPr lang="en-GB" sz="816" dirty="0"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DDC2B-461E-49E0-BB00-FBAF36754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" b="78378"/>
          <a:stretch/>
        </p:blipFill>
        <p:spPr>
          <a:xfrm>
            <a:off x="2245063" y="2227472"/>
            <a:ext cx="4793399" cy="843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A5CAB-5F09-4282-B9CA-B9EBD326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59" y="1683943"/>
            <a:ext cx="611025" cy="4213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A81A97-C333-48AC-B28B-E6473FBD9B02}"/>
              </a:ext>
            </a:extLst>
          </p:cNvPr>
          <p:cNvCxnSpPr/>
          <p:nvPr/>
        </p:nvCxnSpPr>
        <p:spPr>
          <a:xfrm flipV="1">
            <a:off x="2432354" y="2085932"/>
            <a:ext cx="157212" cy="36365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D1AC5A-E27A-45CE-A60B-F3D2B63BA9A2}"/>
              </a:ext>
            </a:extLst>
          </p:cNvPr>
          <p:cNvCxnSpPr>
            <a:cxnSpLocks/>
          </p:cNvCxnSpPr>
          <p:nvPr/>
        </p:nvCxnSpPr>
        <p:spPr>
          <a:xfrm flipH="1" flipV="1">
            <a:off x="2040058" y="2112175"/>
            <a:ext cx="298398" cy="3689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E2E2E"/>
      </a:dk1>
      <a:lt1>
        <a:srgbClr val="F2F2F2"/>
      </a:lt1>
      <a:dk2>
        <a:srgbClr val="2E2E2E"/>
      </a:dk2>
      <a:lt2>
        <a:srgbClr val="20D375"/>
      </a:lt2>
      <a:accent1>
        <a:srgbClr val="20D375"/>
      </a:accent1>
      <a:accent2>
        <a:srgbClr val="20D375"/>
      </a:accent2>
      <a:accent3>
        <a:srgbClr val="6BEC7B"/>
      </a:accent3>
      <a:accent4>
        <a:srgbClr val="0AAE8E"/>
      </a:accent4>
      <a:accent5>
        <a:srgbClr val="139723"/>
      </a:accent5>
      <a:accent6>
        <a:srgbClr val="0F693A"/>
      </a:accent6>
      <a:hlink>
        <a:srgbClr val="20D375"/>
      </a:hlink>
      <a:folHlink>
        <a:srgbClr val="0F69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2"/>
          </a:solidFill>
        </a:ln>
        <a:effectLst/>
      </a:spPr>
      <a:bodyPr lIns="36000" tIns="36000" rIns="36000" bIns="3600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DSN – Powerpoint Template v2.1" id="{007F04D8-11C2-47C4-AB65-CD85AC72EC2D}" vid="{C2957240-0949-4580-8D40-5A5E757FFE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265</Words>
  <Application>Microsoft Office PowerPoint</Application>
  <PresentationFormat>On-screen Show (16:9)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MV Boli</vt:lpstr>
      <vt:lpstr>Raleway</vt:lpstr>
      <vt:lpstr>Raleway Thin</vt:lpstr>
      <vt:lpstr>Segoe Print</vt:lpstr>
      <vt:lpstr>Segoe UI</vt:lpstr>
      <vt:lpstr>Segoe UI Light</vt:lpstr>
      <vt:lpstr>Office Theme</vt:lpstr>
      <vt:lpstr>Introduction to R and RStudio  Session 8: Intro to R Markdown</vt:lpstr>
      <vt:lpstr>What is R Markdown?</vt:lpstr>
      <vt:lpstr>Why use R Markdown?</vt:lpstr>
      <vt:lpstr>When use R Markdown?</vt:lpstr>
      <vt:lpstr>Overview</vt:lpstr>
      <vt:lpstr>It looks like this:</vt:lpstr>
      <vt:lpstr>It looks like this:</vt:lpstr>
      <vt:lpstr>YAML</vt:lpstr>
      <vt:lpstr> </vt:lpstr>
      <vt:lpstr>Please open the tutorial:</vt:lpstr>
      <vt:lpstr>More in:</vt:lpstr>
      <vt:lpstr>Much more at:</vt:lpstr>
      <vt:lpstr> </vt:lpstr>
      <vt:lpstr>End</vt:lpstr>
    </vt:vector>
  </TitlesOfParts>
  <Company>IE Design Consultancy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Ozayr Mohammed (Strategy Unit, hosted by MLCSU)</dc:creator>
  <cp:lastModifiedBy>Ozayr Mohammed (Strategy Unit, hosted by MLCSU)</cp:lastModifiedBy>
  <cp:revision>3</cp:revision>
  <dcterms:created xsi:type="dcterms:W3CDTF">2021-09-23T12:54:57Z</dcterms:created>
  <dcterms:modified xsi:type="dcterms:W3CDTF">2021-09-26T14:01:26Z</dcterms:modified>
</cp:coreProperties>
</file>