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64" r:id="rId2"/>
    <p:sldId id="381" r:id="rId3"/>
    <p:sldId id="391" r:id="rId4"/>
    <p:sldId id="388" r:id="rId5"/>
    <p:sldId id="389" r:id="rId6"/>
    <p:sldId id="393" r:id="rId7"/>
    <p:sldId id="392" r:id="rId8"/>
    <p:sldId id="383" r:id="rId9"/>
    <p:sldId id="386" r:id="rId10"/>
    <p:sldId id="384" r:id="rId11"/>
    <p:sldId id="385" r:id="rId12"/>
    <p:sldId id="387" r:id="rId13"/>
    <p:sldId id="366" r:id="rId14"/>
    <p:sldId id="318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DCD"/>
    <a:srgbClr val="E6E6E6"/>
    <a:srgbClr val="232323"/>
    <a:srgbClr val="343434"/>
    <a:srgbClr val="191919"/>
    <a:srgbClr val="FFFFFF"/>
    <a:srgbClr val="222222"/>
    <a:srgbClr val="F8BE0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662" y="101"/>
      </p:cViewPr>
      <p:guideLst>
        <p:guide pos="2880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120" d="100"/>
          <a:sy n="120" d="100"/>
        </p:scale>
        <p:origin x="4962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1665C-C9F7-244F-A659-99107B330E05}" type="datetimeFigureOut"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ECE58-3283-124E-AC2C-03B80BE2C3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512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D2DFF-D9E3-3740-A154-DC041768FBA3}" type="datetimeFigureOut">
              <a:t>9/26/2021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07271-1E27-DD4A-B5DE-0F9CBD18BCA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221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D4AB83-EB0F-477B-81F8-82F00E17FFEC}"/>
              </a:ext>
            </a:extLst>
          </p:cNvPr>
          <p:cNvSpPr/>
          <p:nvPr userDrawn="1"/>
        </p:nvSpPr>
        <p:spPr>
          <a:xfrm>
            <a:off x="854785" y="-745697"/>
            <a:ext cx="2919600" cy="2919600"/>
          </a:xfrm>
          <a:prstGeom prst="ellipse">
            <a:avLst/>
          </a:prstGeom>
          <a:solidFill>
            <a:srgbClr val="232323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97510"/>
            <a:ext cx="6208610" cy="1596184"/>
          </a:xfrm>
        </p:spPr>
        <p:txBody>
          <a:bodyPr anchor="ctr" anchorCtr="0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169196"/>
            <a:ext cx="3844456" cy="637320"/>
          </a:xfrm>
        </p:spPr>
        <p:txBody>
          <a:bodyPr anchor="b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6B29FC-BA61-F54B-AEDC-E6AAA77C65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94859" y="4294313"/>
            <a:ext cx="2189319" cy="51220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0646E95-AA2A-486B-BFF1-275FF76D61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44830" y="-721712"/>
            <a:ext cx="2919222" cy="2919222"/>
          </a:xfrm>
          <a:prstGeom prst="rect">
            <a:avLst/>
          </a:prstGeom>
        </p:spPr>
      </p:pic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E6C94BA-EE03-4081-9123-9A735DDA48E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7083" y="347347"/>
            <a:ext cx="908426" cy="36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88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038E8EF6-C3A3-5244-B239-653ACB0044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03813" y="288236"/>
            <a:ext cx="3746983" cy="40916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1496517"/>
            <a:ext cx="4384765" cy="2883396"/>
          </a:xfrm>
        </p:spPr>
        <p:txBody>
          <a:bodyPr>
            <a:no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Slide A, body text continued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394CFE3-05CF-440B-BBD2-A2AC55E22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96CE548-A3FB-437F-81A1-82A54B01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93F9E19-422B-4681-B5F6-D36BDBD91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135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61535-4ACF-4917-BE64-49193791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05979"/>
            <a:ext cx="5844209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478467B-5413-4BA9-8667-F37B2152C8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17278" y="687523"/>
            <a:ext cx="3960000" cy="396000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96816E3-14A0-4436-85C3-930D3A22C41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9255" y="1096962"/>
            <a:ext cx="4256862" cy="35505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ED47099-E320-4E91-99B1-AB5B19907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F0499BA-191D-4F1F-8CB0-72C1B5220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7339ADD-4FB8-48D9-A7B0-45058E526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3423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gree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C9F7428C-16C3-714B-992C-267551C374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2708" y="1229117"/>
            <a:ext cx="6078583" cy="1615792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Quote goes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E87A265-BAE7-E84C-9CE5-08F3F6D236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81199" y="3405391"/>
            <a:ext cx="5181600" cy="101798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Name Surname</a:t>
            </a:r>
          </a:p>
          <a:p>
            <a:r>
              <a:rPr lang="en-GB" dirty="0"/>
              <a:t>Job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0021671-C68E-4A96-B555-4D754730F5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82801C7-8F0D-4D3D-8308-981E58B8B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FAF371-1098-4956-AC7A-94C7790C7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029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ac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017BE2AD-B466-4A41-A6CA-35CEC53321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2706" y="1237826"/>
            <a:ext cx="6078583" cy="1615792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Quote goes here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B2C3A53-15AF-4349-8B06-04BA39170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81198" y="3405391"/>
            <a:ext cx="5181600" cy="101798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Name Surname</a:t>
            </a:r>
          </a:p>
          <a:p>
            <a:r>
              <a:rPr lang="en-GB" dirty="0"/>
              <a:t>Job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D51EB03-D4A9-4B95-99A0-DCC5A083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A4CA63E-F725-4F89-910B-2F01A0E05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DEFBD37-2906-4256-91B4-EB241DC8D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9512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836572"/>
            <a:ext cx="8229599" cy="619229"/>
          </a:xfrm>
        </p:spPr>
        <p:txBody>
          <a:bodyPr anchor="t" anchorCtr="0"/>
          <a:lstStyle>
            <a:lvl1pPr>
              <a:defRPr sz="3600" baseline="0"/>
            </a:lvl1pPr>
          </a:lstStyle>
          <a:p>
            <a:r>
              <a:rPr lang="en-GB" dirty="0"/>
              <a:t>Content slide 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0EA992-2623-41BF-BE28-46C9D6CDA8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70038"/>
            <a:ext cx="8229600" cy="2987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7542CAA4-99B2-4897-B3F5-78F640D06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FA25113-5F36-4367-AAF5-0FE212E41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ECBEADB-60D4-4D14-97D1-C166ED1F5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166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836572"/>
            <a:ext cx="8229599" cy="619229"/>
          </a:xfrm>
        </p:spPr>
        <p:txBody>
          <a:bodyPr anchor="t" anchorCtr="0"/>
          <a:lstStyle>
            <a:lvl1pPr>
              <a:defRPr sz="3600" baseline="0"/>
            </a:lvl1pPr>
          </a:lstStyle>
          <a:p>
            <a:r>
              <a:rPr lang="en-GB" dirty="0"/>
              <a:t>Content slide 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0EA992-2623-41BF-BE28-46C9D6CDA8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70038"/>
            <a:ext cx="8229600" cy="2987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7542CAA4-99B2-4897-B3F5-78F640D06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FA25113-5F36-4367-AAF5-0FE212E41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ECBEADB-60D4-4D14-97D1-C166ED1F5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4864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836571"/>
            <a:ext cx="8229599" cy="619229"/>
          </a:xfrm>
        </p:spPr>
        <p:txBody>
          <a:bodyPr anchor="t" anchorCtr="0"/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Content slide A alt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1" y="1570037"/>
            <a:ext cx="8229598" cy="2987675"/>
          </a:xfrm>
        </p:spPr>
        <p:txBody>
          <a:bodyPr/>
          <a:lstStyle>
            <a:lvl1pPr>
              <a:buClr>
                <a:schemeClr val="bg2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E42F1CF-72A9-4574-B708-6A72278E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BE33B70-9583-47CA-B65B-030FE1CEB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3DD926E-1846-4930-81CC-6156BE796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0112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842681"/>
            <a:ext cx="8229599" cy="619229"/>
          </a:xfrm>
        </p:spPr>
        <p:txBody>
          <a:bodyPr anchor="t" anchorCtr="0"/>
          <a:lstStyle>
            <a:lvl1pPr>
              <a:defRPr sz="3600" baseline="0"/>
            </a:lvl1pPr>
          </a:lstStyle>
          <a:p>
            <a:r>
              <a:rPr lang="en-GB" dirty="0"/>
              <a:t>Content slide B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1570037"/>
            <a:ext cx="3987799" cy="2987675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4699001" y="1570037"/>
            <a:ext cx="3987799" cy="2987675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FB52B65E-FBBC-438B-8FE8-45E21B4B9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0C304B7-AA7F-49AE-AD74-498CDDAA3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BF4DC4E-CCB6-476C-BF65-9B17D3509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2366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836572"/>
            <a:ext cx="8229599" cy="619229"/>
          </a:xfrm>
        </p:spPr>
        <p:txBody>
          <a:bodyPr anchor="t" anchorCtr="0"/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Content slide B alt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1570037"/>
            <a:ext cx="3987799" cy="2987675"/>
          </a:xfrm>
        </p:spPr>
        <p:txBody>
          <a:bodyPr/>
          <a:lstStyle>
            <a:lvl1pPr>
              <a:buClr>
                <a:schemeClr val="bg2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4699001" y="1570037"/>
            <a:ext cx="3987799" cy="2987675"/>
          </a:xfrm>
        </p:spPr>
        <p:txBody>
          <a:bodyPr/>
          <a:lstStyle>
            <a:lvl1pPr>
              <a:buClr>
                <a:schemeClr val="bg2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DAA3D5AA-87E6-449A-B52D-C98A8880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92DC44A-4E0B-44BE-A886-A7AEC0244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4E23FEE-55C0-40A5-B415-50805F73F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57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314222"/>
            <a:ext cx="8229599" cy="619229"/>
          </a:xfrm>
        </p:spPr>
        <p:txBody>
          <a:bodyPr anchor="t" anchorCtr="0"/>
          <a:lstStyle>
            <a:lvl1pPr>
              <a:defRPr sz="3600" baseline="0"/>
            </a:lvl1pPr>
          </a:lstStyle>
          <a:p>
            <a:r>
              <a:rPr lang="en-GB" dirty="0"/>
              <a:t>Content slide C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F21EFAC-BCFB-43F0-B4F0-D1E257C7A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0E41C01-A116-46E1-A493-1A1E88D03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21F55DD-1822-4DC0-BAEE-9EB5EE3C8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87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U NH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D4AB83-EB0F-477B-81F8-82F00E17FFEC}"/>
              </a:ext>
            </a:extLst>
          </p:cNvPr>
          <p:cNvSpPr/>
          <p:nvPr userDrawn="1"/>
        </p:nvSpPr>
        <p:spPr>
          <a:xfrm>
            <a:off x="854785" y="-745697"/>
            <a:ext cx="2919600" cy="2919600"/>
          </a:xfrm>
          <a:prstGeom prst="ellipse">
            <a:avLst/>
          </a:prstGeom>
          <a:solidFill>
            <a:srgbClr val="232323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97510"/>
            <a:ext cx="6208610" cy="1596184"/>
          </a:xfrm>
        </p:spPr>
        <p:txBody>
          <a:bodyPr anchor="ctr" anchorCtr="0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169196"/>
            <a:ext cx="4961427" cy="637320"/>
          </a:xfrm>
        </p:spPr>
        <p:txBody>
          <a:bodyPr anchor="b">
            <a:noAutofit/>
          </a:bodyPr>
          <a:lstStyle>
            <a:lvl1pPr marL="0" indent="0" algn="l">
              <a:buNone/>
              <a:defRPr sz="11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6B29FC-BA61-F54B-AEDC-E6AAA77C65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94859" y="4294313"/>
            <a:ext cx="2189319" cy="51220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0646E95-AA2A-486B-BFF1-275FF76D61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44830" y="-721712"/>
            <a:ext cx="2919222" cy="2919222"/>
          </a:xfrm>
          <a:prstGeom prst="rect">
            <a:avLst/>
          </a:prstGeom>
        </p:spPr>
      </p:pic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E0311C03-D966-4C22-9498-E8A1DA9FD86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0718" y="4294313"/>
            <a:ext cx="612050" cy="512202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F262F25-6649-46C7-8C04-DE119DFF1CB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7083" y="347347"/>
            <a:ext cx="908426" cy="36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314222"/>
            <a:ext cx="8229599" cy="619229"/>
          </a:xfrm>
        </p:spPr>
        <p:txBody>
          <a:bodyPr anchor="t" anchorCtr="0"/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Content slide C alt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7F0D7D6-350E-40CA-AF9E-987E953FE4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9C4AEE0-64B2-4573-B201-1B5397662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C560AA-3010-4688-AC7B-5A5101ED6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38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96CB62E-C8A3-4E53-84CC-7362669EB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5C7DDA8-DDBC-4432-9FD5-F7EF4DA30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CD44C87-0080-4EF9-9609-0B80439D8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4161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0418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73AFAB4-4E7E-45AA-A308-FBB97D1D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785F648-997F-45A3-B6C4-75ABB1745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2B9DDFC-37E8-4135-B9F6-32A5A4DD3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1031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57200" y="514350"/>
            <a:ext cx="8229600" cy="307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708797"/>
            <a:ext cx="8229600" cy="6286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3pPr marL="914400" indent="0">
              <a:buNone/>
              <a:defRPr/>
            </a:lvl3pPr>
          </a:lstStyle>
          <a:p>
            <a:pPr lvl="0"/>
            <a:r>
              <a:rPr lang="en-GB" dirty="0"/>
              <a:t>Text content goes here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B4457F8-9A3D-44D2-BE9C-0D8D00D1B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C7990F3-396A-4F21-AF4C-6308C86A5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34574E-26F4-4C59-9F31-328B4D2E3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1845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" y="514350"/>
            <a:ext cx="8229600" cy="30797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708797"/>
            <a:ext cx="8229600" cy="62865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GB" dirty="0"/>
              <a:t>Text content goes here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E0D536F-0189-464F-AFDE-ACAC379C8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110DA89-392B-4A09-89EF-7CD9A898A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5CBAE18-CCB4-41C4-9A8B-1716CDEE6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7031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57200" y="514350"/>
            <a:ext cx="8229600" cy="307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708797"/>
            <a:ext cx="8229600" cy="62865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GB" dirty="0"/>
              <a:t>Text content goes here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BA68D65-0A85-4D7F-B375-AC04ABD048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5F13612-3E5A-4A11-A941-2C50EC69A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022ABF8-7599-4E86-B2C9-3F290EAC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18335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0143" y="269377"/>
            <a:ext cx="8003715" cy="489775"/>
          </a:xfrm>
        </p:spPr>
        <p:txBody>
          <a:bodyPr lIns="72000" tIns="72000" rIns="72000" bIns="72000" anchor="b" anchorCtr="0"/>
          <a:lstStyle>
            <a:lvl1pPr>
              <a:defRPr sz="1905" baseline="0">
                <a:solidFill>
                  <a:srgbClr val="2C2825"/>
                </a:solidFill>
              </a:defRPr>
            </a:lvl1pPr>
          </a:lstStyle>
          <a:p>
            <a:r>
              <a:rPr lang="en-GB"/>
              <a:t>Content-A </a:t>
            </a:r>
            <a:endParaRPr lang="en-US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570143" y="1004039"/>
            <a:ext cx="8003715" cy="3769059"/>
          </a:xfrm>
        </p:spPr>
        <p:txBody>
          <a:bodyPr/>
          <a:lstStyle>
            <a:lvl1pPr marL="0" indent="0">
              <a:buNone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2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42F04F97-87AC-4484-AE55-2045F1114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902502"/>
            <a:ext cx="6671733" cy="1292303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44C7ADF-C14C-47A1-AC4C-6C84341E46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64470"/>
            <a:ext cx="4601817" cy="685800"/>
          </a:xfrm>
        </p:spPr>
        <p:txBody>
          <a:bodyPr>
            <a:noAutofit/>
          </a:bodyPr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Chapter Number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4228758-19C0-40F3-9CB4-19A985AB3B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037867"/>
            <a:ext cx="6672263" cy="724935"/>
          </a:xfrm>
        </p:spPr>
        <p:txBody>
          <a:bodyPr/>
          <a:lstStyle>
            <a:lvl1pPr marL="0" indent="0">
              <a:buNone/>
              <a:defRPr sz="3600" b="1"/>
            </a:lvl1pPr>
            <a:lvl2pPr marL="179388" indent="0">
              <a:buNone/>
              <a:defRPr/>
            </a:lvl2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38259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168004"/>
            <a:ext cx="4057649" cy="3464719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-"/>
              <a:defRPr/>
            </a:lvl1pPr>
            <a:lvl2pPr marL="489347" indent="-285750">
              <a:buFont typeface="Arial" panose="020B0604020202020204" pitchFamily="34" charset="0"/>
              <a:buChar char="-"/>
              <a:defRPr/>
            </a:lvl2pPr>
            <a:lvl3pPr marL="686990" indent="-285750">
              <a:buFont typeface="Arial" panose="020B0604020202020204" pitchFamily="34" charset="0"/>
              <a:buChar char="-"/>
              <a:defRPr/>
            </a:lvl3pPr>
            <a:lvl4pPr marL="890588" indent="-285750">
              <a:buFont typeface="Arial" panose="020B0604020202020204" pitchFamily="34" charset="0"/>
              <a:buChar char="-"/>
              <a:defRPr/>
            </a:lvl4pPr>
            <a:lvl5pPr marL="1092994" indent="-285750">
              <a:buFont typeface="Arial" panose="020B0604020202020204" pitchFamily="34" charset="0"/>
              <a:buChar char="-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68004"/>
            <a:ext cx="4057650" cy="3464719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-"/>
              <a:defRPr/>
            </a:lvl1pPr>
            <a:lvl2pPr marL="489347" indent="-285750">
              <a:buFont typeface="Arial" panose="020B0604020202020204" pitchFamily="34" charset="0"/>
              <a:buChar char="-"/>
              <a:defRPr/>
            </a:lvl2pPr>
            <a:lvl3pPr marL="686990" indent="-285750">
              <a:buFont typeface="Arial" panose="020B0604020202020204" pitchFamily="34" charset="0"/>
              <a:buChar char="-"/>
              <a:defRPr/>
            </a:lvl3pPr>
            <a:lvl4pPr marL="890588" indent="-285750">
              <a:buFont typeface="Arial" panose="020B0604020202020204" pitchFamily="34" charset="0"/>
              <a:buChar char="-"/>
              <a:defRPr/>
            </a:lvl4pPr>
            <a:lvl5pPr marL="1092994" indent="-285750">
              <a:buFont typeface="Arial" panose="020B0604020202020204" pitchFamily="34" charset="0"/>
              <a:buChar char="-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E3EC8D62-A7E1-4AC6-8E95-8901E1CF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30FDD42-BBA8-436F-A5E3-92C02914A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D2EA61A-3646-41C2-9B8C-5F1A14B5C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208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572"/>
            <a:ext cx="8229599" cy="486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5147"/>
            <a:ext cx="3953019" cy="617934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31808"/>
            <a:ext cx="3953019" cy="2810439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1pPr>
            <a:lvl2pPr marL="489347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2pPr>
            <a:lvl3pPr marL="686990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3pPr>
            <a:lvl4pPr marL="890588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4pPr>
            <a:lvl5pPr marL="1092994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75147"/>
            <a:ext cx="4057648" cy="617934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31808"/>
            <a:ext cx="4057648" cy="2810439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1pPr>
            <a:lvl2pPr marL="489347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2pPr>
            <a:lvl3pPr marL="686990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3pPr>
            <a:lvl4pPr marL="890588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4pPr>
            <a:lvl5pPr marL="1092994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A21093C-EA18-4263-A89F-54A9D4DB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5116259-1259-4CAE-AEF8-458D6E6A7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D6DBB4B-3DCE-4E46-93FF-F76F123E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02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47137"/>
            <a:ext cx="6671733" cy="1397235"/>
          </a:xfrm>
        </p:spPr>
        <p:txBody>
          <a:bodyPr anchor="b" anchorCtr="0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02502"/>
            <a:ext cx="6671733" cy="1292303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64470"/>
            <a:ext cx="6671733" cy="685800"/>
          </a:xfrm>
        </p:spPr>
        <p:txBody>
          <a:bodyPr>
            <a:noAutofit/>
          </a:bodyPr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Chapter Number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6B56CC3-295C-4D13-9CCF-EBC6E290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8E49B1E-1D3A-42BD-AF04-EF0E7F8B8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E62C620-DA85-4A12-AFF8-0C232191E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98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333266"/>
            <a:ext cx="8229599" cy="685800"/>
          </a:xfrm>
        </p:spPr>
        <p:txBody>
          <a:bodyPr>
            <a:noAutofit/>
          </a:bodyPr>
          <a:lstStyle>
            <a:lvl1pPr marL="0" indent="0">
              <a:buNone/>
              <a:defRPr sz="3600" b="1" i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Contents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516F1C06-A5B6-406B-9A1C-C3A4F3253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DCFF8A6F-0F21-40EB-8C4D-154FCB7F0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F87FAB09-DB35-4A7C-8E72-FEC626F7C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C1C47-288B-4043-95C6-E2C2892EBB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168004"/>
            <a:ext cx="8229600" cy="3464719"/>
          </a:xfrm>
        </p:spPr>
        <p:txBody>
          <a:bodyPr/>
          <a:lstStyle>
            <a:lvl1pPr marL="0" indent="0">
              <a:buNone/>
              <a:defRPr/>
            </a:lvl1pPr>
            <a:lvl2pPr marL="179388" indent="0">
              <a:buNone/>
              <a:defRPr/>
            </a:lvl2pPr>
            <a:lvl3pPr marL="357187" indent="0">
              <a:buNone/>
              <a:defRPr/>
            </a:lvl3pPr>
            <a:lvl4pPr marL="625475" indent="0">
              <a:buNone/>
              <a:defRPr/>
            </a:lvl4pPr>
            <a:lvl5pPr marL="89376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738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2107096"/>
            <a:ext cx="3250095" cy="1936634"/>
          </a:xfrm>
        </p:spPr>
        <p:txBody>
          <a:bodyPr>
            <a:noAutofit/>
          </a:bodyPr>
          <a:lstStyle>
            <a:lvl1pPr marL="0" indent="0" algn="l">
              <a:lnSpc>
                <a:spcPct val="130000"/>
              </a:lnSpc>
              <a:spcAft>
                <a:spcPts val="400"/>
              </a:spcAft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contact details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14F19C7-E7FD-CE41-B87D-DCA2FF6172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1330960"/>
            <a:ext cx="6724209" cy="685800"/>
          </a:xfrm>
        </p:spPr>
        <p:txBody>
          <a:bodyPr>
            <a:noAutofit/>
          </a:bodyPr>
          <a:lstStyle>
            <a:lvl1pPr marL="0" indent="0">
              <a:buNone/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86625D-6B1F-4165-8EDE-3C1C64C987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36988" y="2106613"/>
            <a:ext cx="3344862" cy="193675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contact details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53A8E22-53B9-4546-99F7-3DBCEFE145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B3687A4-E551-4BFD-AA23-AA3CF03C9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8378E33-56CE-41EF-85FF-2CD15F087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20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2231" y="1496517"/>
            <a:ext cx="4445725" cy="2883395"/>
          </a:xfrm>
        </p:spPr>
        <p:txBody>
          <a:bodyPr>
            <a:no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Introduction body text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E6E581F-B39F-7B49-BF71-7D27D6C9ED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2231" y="768862"/>
            <a:ext cx="4445725" cy="685800"/>
          </a:xfrm>
        </p:spPr>
        <p:txBody>
          <a:bodyPr lIns="0">
            <a:noAutofit/>
          </a:bodyPr>
          <a:lstStyle>
            <a:lvl1pPr marL="0" indent="0">
              <a:buNone/>
              <a:defRPr sz="3600" b="1" i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D847BEF-AA91-1C45-AF15-B9B397DD9BD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03813" y="288235"/>
            <a:ext cx="3746983" cy="409167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0C0E7AC-9AA9-4986-88F7-6923B698A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462A6FD-AA4E-41AD-B912-0F4778DB5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D1B1A85-2E54-47EE-B876-41B8D320C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2962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746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1" r:id="rId2"/>
    <p:sldLayoutId id="2147483684" r:id="rId3"/>
    <p:sldLayoutId id="2147483682" r:id="rId4"/>
    <p:sldLayoutId id="2147483683" r:id="rId5"/>
    <p:sldLayoutId id="2147483660" r:id="rId6"/>
    <p:sldLayoutId id="2147483664" r:id="rId7"/>
    <p:sldLayoutId id="2147483678" r:id="rId8"/>
    <p:sldLayoutId id="2147483661" r:id="rId9"/>
    <p:sldLayoutId id="2147483665" r:id="rId10"/>
    <p:sldLayoutId id="2147483685" r:id="rId11"/>
    <p:sldLayoutId id="2147483679" r:id="rId12"/>
    <p:sldLayoutId id="2147483680" r:id="rId13"/>
    <p:sldLayoutId id="2147483668" r:id="rId14"/>
    <p:sldLayoutId id="2147483688" r:id="rId15"/>
    <p:sldLayoutId id="2147483673" r:id="rId16"/>
    <p:sldLayoutId id="2147483669" r:id="rId17"/>
    <p:sldLayoutId id="2147483674" r:id="rId18"/>
    <p:sldLayoutId id="2147483670" r:id="rId19"/>
    <p:sldLayoutId id="2147483675" r:id="rId20"/>
    <p:sldLayoutId id="2147483671" r:id="rId21"/>
    <p:sldLayoutId id="2147483689" r:id="rId22"/>
    <p:sldLayoutId id="2147483676" r:id="rId23"/>
    <p:sldLayoutId id="2147483672" r:id="rId24"/>
    <p:sldLayoutId id="2147483681" r:id="rId25"/>
    <p:sldLayoutId id="2147483677" r:id="rId26"/>
    <p:sldLayoutId id="2147483692" r:id="rId2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bg2"/>
          </a:solidFill>
          <a:latin typeface="Arial"/>
          <a:ea typeface="+mj-ea"/>
          <a:cs typeface="Arial"/>
        </a:defRPr>
      </a:lvl1pPr>
    </p:titleStyle>
    <p:bodyStyle>
      <a:lvl1pPr marL="179388" indent="-179388" algn="l" defTabSz="457200" rtl="0" eaLnBrk="1" latinLnBrk="0" hangingPunct="1">
        <a:lnSpc>
          <a:spcPct val="12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-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357188" indent="-177800" algn="l" defTabSz="457200" rtl="0" eaLnBrk="1" latinLnBrk="0" hangingPunct="1">
        <a:lnSpc>
          <a:spcPct val="12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-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625475" indent="-268288" algn="l" defTabSz="457200" rtl="0" eaLnBrk="1" latinLnBrk="0" hangingPunct="1">
        <a:lnSpc>
          <a:spcPct val="12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Arial"/>
          <a:ea typeface="+mn-ea"/>
          <a:cs typeface="Arial"/>
        </a:defRPr>
      </a:lvl3pPr>
      <a:lvl4pPr marL="893763" indent="-268288" algn="l" defTabSz="457200" rtl="0" eaLnBrk="1" latinLnBrk="0" hangingPunct="1">
        <a:lnSpc>
          <a:spcPct val="12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1163638" indent="-269875" algn="l" defTabSz="457200" rtl="0" eaLnBrk="1" latinLnBrk="0" hangingPunct="1">
        <a:lnSpc>
          <a:spcPct val="12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rweekly.org/" TargetMode="Externa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r-bloggers.com/" TargetMode="Externa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8212699/group-by-multiple-columns-and-sum-other-multiple-columns" TargetMode="Externa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r4ds.had.co.nz/" TargetMode="Externa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moderndive.com/" TargetMode="Externa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D415B-89E8-4395-B19A-2ADC23B51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707" y="2295984"/>
            <a:ext cx="6208610" cy="1596184"/>
          </a:xfrm>
        </p:spPr>
        <p:txBody>
          <a:bodyPr/>
          <a:lstStyle/>
          <a:p>
            <a:pPr algn="ctr"/>
            <a:r>
              <a:rPr lang="en-GB" sz="2800" b="0" dirty="0">
                <a:solidFill>
                  <a:schemeClr val="tx1">
                    <a:lumMod val="25000"/>
                    <a:lumOff val="75000"/>
                  </a:schemeClr>
                </a:solidFill>
                <a:latin typeface="Raleway Thin" panose="020B0203030101060003" pitchFamily="34" charset="0"/>
                <a:ea typeface="Segoe UI Emoji" panose="020B0502040204020203" pitchFamily="34" charset="0"/>
              </a:rPr>
              <a:t>Introduction to R and RStudio</a:t>
            </a:r>
            <a:br>
              <a:rPr lang="en-GB" sz="2800" b="0" dirty="0">
                <a:solidFill>
                  <a:schemeClr val="tx1">
                    <a:lumMod val="25000"/>
                    <a:lumOff val="75000"/>
                  </a:schemeClr>
                </a:solidFill>
                <a:latin typeface="Raleway Thin" panose="020B0203030101060003" pitchFamily="34" charset="0"/>
                <a:ea typeface="Segoe UI Emoji" panose="020B0502040204020203" pitchFamily="34" charset="0"/>
              </a:rPr>
            </a:br>
            <a:br>
              <a:rPr lang="en-GB" sz="2800" b="0" dirty="0">
                <a:latin typeface="Raleway Thin" panose="020B0203030101060003" pitchFamily="34" charset="0"/>
                <a:ea typeface="Segoe UI Emoji" panose="020B0502040204020203" pitchFamily="34" charset="0"/>
              </a:rPr>
            </a:br>
            <a:r>
              <a:rPr lang="en-GB" sz="2800" b="0" dirty="0">
                <a:latin typeface="Raleway Thin" panose="020B0203030101060003" pitchFamily="34" charset="0"/>
                <a:ea typeface="Segoe UI Emoji" panose="020B0502040204020203" pitchFamily="34" charset="0"/>
              </a:rPr>
              <a:t>Session 9: Ongoing learning</a:t>
            </a:r>
            <a:endParaRPr lang="en-GB" sz="1600" b="0" dirty="0">
              <a:solidFill>
                <a:schemeClr val="accent5">
                  <a:lumMod val="75000"/>
                </a:schemeClr>
              </a:solidFill>
              <a:latin typeface="Raleway Thin" panose="020B0203030101060003" pitchFamily="34" charset="0"/>
              <a:ea typeface="Segoe UI Emoj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7DB00-34AC-4976-A780-974207191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694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3901" y="0"/>
            <a:ext cx="6980387" cy="4775676"/>
          </a:xfrm>
        </p:spPr>
        <p:txBody>
          <a:bodyPr/>
          <a:lstStyle/>
          <a:p>
            <a:pPr lvl="0" algn="ctr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  <a:hlinkClick r:id="rId2"/>
              </a:rPr>
              <a:t>https://rweekly.org/</a:t>
            </a:r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0" algn="ctr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dirty="0">
                <a:latin typeface="Raleway" pitchFamily="50" charset="0"/>
                <a:ea typeface="Segoe UI Emoji" panose="020B0502040204020203" pitchFamily="34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E2DBE7-1BEB-46F7-A3CA-28E25830E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942" y="485453"/>
            <a:ext cx="7274116" cy="443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76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78659" cy="3386509"/>
          </a:xfrm>
        </p:spPr>
        <p:txBody>
          <a:bodyPr/>
          <a:lstStyle/>
          <a:p>
            <a:pPr lvl="0"/>
            <a:r>
              <a:rPr lang="en-GB" sz="2449" dirty="0">
                <a:solidFill>
                  <a:srgbClr val="00B0F0"/>
                </a:solidFill>
                <a:latin typeface="Segoe UI Light" panose="020B0502040204020203" pitchFamily="34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</a:p>
          <a:p>
            <a:pPr lvl="0"/>
            <a:endParaRPr lang="en-GB" sz="2449" dirty="0">
              <a:solidFill>
                <a:srgbClr val="00B0F0"/>
              </a:solidFill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0"/>
            <a:endParaRPr lang="en-GB" sz="2449" dirty="0">
              <a:solidFill>
                <a:srgbClr val="00B0F0"/>
              </a:solidFill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0"/>
            <a:endParaRPr lang="en-GB" sz="2449" dirty="0">
              <a:solidFill>
                <a:srgbClr val="00B0F0"/>
              </a:solidFill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0"/>
            <a:endParaRPr lang="en-GB" sz="2449" dirty="0">
              <a:solidFill>
                <a:srgbClr val="00B0F0"/>
              </a:solidFill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0" algn="ctr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  <a:hlinkClick r:id="rId2"/>
              </a:rPr>
              <a:t>https://www.r-bloggers.com/</a:t>
            </a:r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0" algn="ctr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dirty="0">
                <a:latin typeface="Raleway" pitchFamily="50" charset="0"/>
                <a:ea typeface="Segoe UI Emoji" panose="020B0502040204020203" pitchFamily="34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93957E-AD2B-4ECD-B342-8D6EA28F8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478" y="179694"/>
            <a:ext cx="2200485" cy="386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55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78659" cy="3386509"/>
          </a:xfrm>
        </p:spPr>
        <p:txBody>
          <a:bodyPr/>
          <a:lstStyle/>
          <a:p>
            <a:pPr lvl="0"/>
            <a:r>
              <a:rPr lang="en-GB" sz="2449" dirty="0">
                <a:solidFill>
                  <a:srgbClr val="00B0F0"/>
                </a:solidFill>
                <a:latin typeface="Segoe UI Light" panose="020B0502040204020203" pitchFamily="34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93AD8F-EDE2-4540-9235-726B9FEFE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30" y="1167901"/>
            <a:ext cx="5639600" cy="335562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3"/>
            <a:ext cx="6367012" cy="631303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Twitter</a:t>
            </a:r>
          </a:p>
        </p:txBody>
      </p:sp>
    </p:spTree>
    <p:extLst>
      <p:ext uri="{BB962C8B-B14F-4D97-AF65-F5344CB8AC3E}">
        <p14:creationId xmlns:p14="http://schemas.microsoft.com/office/powerpoint/2010/main" val="2634778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2721" b="0" dirty="0">
                <a:latin typeface="Raleway" panose="020B0503030101060003" pitchFamily="34" charset="0"/>
                <a:ea typeface="Segoe UI Emoji" panose="020B0502040204020203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89167"/>
            <a:ext cx="6952742" cy="3386509"/>
          </a:xfrm>
        </p:spPr>
        <p:txBody>
          <a:bodyPr/>
          <a:lstStyle/>
          <a:p>
            <a:pPr algn="ctr"/>
            <a:r>
              <a:rPr lang="en-GB" sz="1905" dirty="0">
                <a:latin typeface="Raleway" panose="020B0503030101060003" pitchFamily="34" charset="0"/>
                <a:ea typeface="Segoe UI Emoji" panose="020B0502040204020203" pitchFamily="34" charset="0"/>
                <a:cs typeface="Consolas" panose="020B0609020204030204" pitchFamily="49" charset="0"/>
              </a:rPr>
              <a:t>This material was created for the NHS-R community by: </a:t>
            </a:r>
          </a:p>
          <a:p>
            <a:pPr algn="ctr"/>
            <a:r>
              <a:rPr lang="en-GB" sz="1905" dirty="0">
                <a:latin typeface="Raleway" panose="020B0503030101060003" pitchFamily="34" charset="0"/>
                <a:ea typeface="Segoe UI Emoji" panose="020B0502040204020203" pitchFamily="34" charset="0"/>
                <a:cs typeface="Consolas" panose="020B0609020204030204" pitchFamily="49" charset="0"/>
              </a:rPr>
              <a:t>Andrew Jones @The Strategy Unit</a:t>
            </a:r>
            <a:endParaRPr lang="en-GB" sz="1905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GB" sz="1905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work is licenced under:</a:t>
            </a:r>
          </a:p>
          <a:p>
            <a:pPr algn="ctr"/>
            <a:r>
              <a:rPr lang="en-GB" sz="1905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Creative Commons</a:t>
            </a:r>
          </a:p>
          <a:p>
            <a:pPr algn="ctr"/>
            <a:r>
              <a:rPr lang="en-GB" sz="1905" dirty="0">
                <a:latin typeface="Segoe UI Light" panose="020B0502040204020203" pitchFamily="34" charset="0"/>
                <a:cs typeface="Segoe UI Light" panose="020B0502040204020203" pitchFamily="34" charset="0"/>
              </a:rPr>
              <a:t>Attribution-</a:t>
            </a:r>
            <a:r>
              <a:rPr lang="en-GB" sz="1905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ShareAlike</a:t>
            </a:r>
            <a:r>
              <a:rPr lang="en-GB" sz="1905" dirty="0">
                <a:latin typeface="Segoe UI Light" panose="020B0502040204020203" pitchFamily="34" charset="0"/>
                <a:cs typeface="Segoe UI Light" panose="020B0502040204020203" pitchFamily="34" charset="0"/>
              </a:rPr>
              <a:t> 4.0</a:t>
            </a:r>
          </a:p>
          <a:p>
            <a:pPr algn="ctr"/>
            <a:r>
              <a:rPr lang="en-GB" sz="1905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International</a:t>
            </a:r>
          </a:p>
          <a:p>
            <a:pPr algn="ctr"/>
            <a:r>
              <a:rPr lang="en-GB" sz="1905" dirty="0">
                <a:latin typeface="Segoe UI Light" panose="020B0502040204020203" pitchFamily="34" charset="0"/>
                <a:cs typeface="Segoe UI Light" panose="020B0502040204020203" pitchFamily="34" charset="0"/>
              </a:rPr>
              <a:t>To view a copy of this license, visit</a:t>
            </a:r>
          </a:p>
          <a:p>
            <a:pPr algn="ctr"/>
            <a:r>
              <a:rPr lang="en-GB" sz="1905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https://creativecommons.org/licenses/by-sa/4.0/</a:t>
            </a:r>
            <a:endParaRPr lang="en-GB" sz="1905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GB" sz="1632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GB" sz="2449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defTabSz="354681">
              <a:defRPr/>
            </a:pPr>
            <a:fld id="{450B0164-1B0E-EC47-A805-AF4E4DD1E6D8}" type="slidenum">
              <a:rPr lang="en-US" sz="680">
                <a:solidFill>
                  <a:srgbClr val="2C282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defTabSz="354681">
                <a:defRPr/>
              </a:pPr>
              <a:t>13</a:t>
            </a:fld>
            <a:endParaRPr lang="en-US" sz="680">
              <a:solidFill>
                <a:srgbClr val="2C282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4AA2A2-394E-4AC7-A52E-7E6335B29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665" y="683830"/>
            <a:ext cx="776860" cy="31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96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End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89167"/>
            <a:ext cx="6952742" cy="3386509"/>
          </a:xfrm>
        </p:spPr>
        <p:txBody>
          <a:bodyPr/>
          <a:lstStyle/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8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Ongoing Learning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78659" cy="3386509"/>
          </a:xfrm>
        </p:spPr>
        <p:txBody>
          <a:bodyPr/>
          <a:lstStyle/>
          <a:p>
            <a:pPr lvl="0" algn="ctr"/>
            <a:endParaRPr lang="en-GB" sz="2177" dirty="0"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0" algn="ctr"/>
            <a:r>
              <a:rPr lang="en-GB" sz="2177" dirty="0">
                <a:latin typeface="Segoe UI Light" panose="020B0502040204020203" pitchFamily="34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Learning R is not unlike learning a spoken language: </a:t>
            </a:r>
          </a:p>
          <a:p>
            <a:pPr lvl="0" algn="ctr"/>
            <a:r>
              <a:rPr lang="en-GB" sz="2177" dirty="0">
                <a:latin typeface="Segoe UI Light" panose="020B0502040204020203" pitchFamily="34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Unfortunately it takes time to build vocab and learn syntax. </a:t>
            </a:r>
          </a:p>
          <a:p>
            <a:pPr lvl="0" algn="ctr"/>
            <a:r>
              <a:rPr lang="en-GB" sz="2177" dirty="0">
                <a:latin typeface="Segoe UI Light" panose="020B0502040204020203" pitchFamily="34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Regular (even total) immersion is the best way to progress.</a:t>
            </a:r>
          </a:p>
          <a:p>
            <a:pPr lvl="0" algn="ctr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0" algn="ctr"/>
            <a:r>
              <a:rPr lang="en-GB" sz="2177" dirty="0">
                <a:latin typeface="Segoe UI Light" panose="020B0502040204020203" pitchFamily="34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Will reward you if you can make the investment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6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Quick fix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78659" cy="3386509"/>
          </a:xfrm>
        </p:spPr>
        <p:txBody>
          <a:bodyPr/>
          <a:lstStyle/>
          <a:p>
            <a:pPr lvl="0" algn="ctr"/>
            <a:endParaRPr lang="en-GB" sz="2177" dirty="0"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8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1882243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What if you get stuck?</a:t>
            </a:r>
            <a:b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</a:br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Google (Stack Overflow)</a:t>
            </a:r>
            <a:b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</a:br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Strategy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78659" cy="3386509"/>
          </a:xfrm>
        </p:spPr>
        <p:txBody>
          <a:bodyPr/>
          <a:lstStyle/>
          <a:p>
            <a:pPr lvl="0"/>
            <a:r>
              <a:rPr lang="en-GB" sz="2449" dirty="0">
                <a:solidFill>
                  <a:srgbClr val="00B0F0"/>
                </a:solidFill>
                <a:latin typeface="Segoe UI Light" panose="020B0502040204020203" pitchFamily="34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1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Stack Overflow Strategy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78659" cy="3386509"/>
          </a:xfrm>
        </p:spPr>
        <p:txBody>
          <a:bodyPr/>
          <a:lstStyle/>
          <a:p>
            <a:pPr lvl="0" algn="ctr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Require vocabulary to describe the problem</a:t>
            </a:r>
          </a:p>
          <a:p>
            <a:pPr lvl="0" algn="ctr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(which you may not have right away)</a:t>
            </a:r>
          </a:p>
          <a:p>
            <a:pPr lvl="0" algn="ctr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0" algn="ctr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There is more than one style of writing R!</a:t>
            </a:r>
          </a:p>
          <a:p>
            <a:pPr lvl="0" algn="ctr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Best to find the style that you’re already using.  </a:t>
            </a:r>
          </a:p>
          <a:p>
            <a:pPr lvl="0" algn="ctr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Beware the date of answer.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68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Stack Overflow Strategy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78659" cy="3386509"/>
          </a:xfrm>
        </p:spPr>
        <p:txBody>
          <a:bodyPr/>
          <a:lstStyle/>
          <a:p>
            <a:pPr lvl="0" algn="ctr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0" algn="ctr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Example:</a:t>
            </a:r>
            <a:endParaRPr lang="en-GB" sz="2449" dirty="0">
              <a:solidFill>
                <a:srgbClr val="00B0F0"/>
              </a:solidFill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0" algn="ctr"/>
            <a:r>
              <a:rPr lang="en-GB" sz="2449" dirty="0">
                <a:solidFill>
                  <a:srgbClr val="00B0F0"/>
                </a:solidFill>
                <a:latin typeface="Segoe UI Light" panose="020B0502040204020203" pitchFamily="34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  <a:hlinkClick r:id="rId2"/>
              </a:rPr>
              <a:t>https://stackoverflow.com/questions/8212699/group-by-multiple-columns-and-sum-other-multiple-columns</a:t>
            </a:r>
            <a:endParaRPr lang="en-GB" sz="2449" dirty="0">
              <a:solidFill>
                <a:srgbClr val="00B0F0"/>
              </a:solidFill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0"/>
            <a:endParaRPr lang="en-GB" sz="2449" dirty="0">
              <a:solidFill>
                <a:srgbClr val="00B0F0"/>
              </a:solidFill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5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Longer term fixes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78659" cy="3386509"/>
          </a:xfrm>
        </p:spPr>
        <p:txBody>
          <a:bodyPr/>
          <a:lstStyle/>
          <a:p>
            <a:pPr lvl="0" algn="ctr"/>
            <a:endParaRPr lang="en-GB" sz="2177" dirty="0"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31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78659" cy="3386509"/>
          </a:xfrm>
        </p:spPr>
        <p:txBody>
          <a:bodyPr/>
          <a:lstStyle/>
          <a:p>
            <a:pPr lvl="0"/>
            <a:r>
              <a:rPr lang="en-GB" sz="2449" dirty="0">
                <a:solidFill>
                  <a:srgbClr val="00B0F0"/>
                </a:solidFill>
                <a:latin typeface="Segoe UI Light" panose="020B0502040204020203" pitchFamily="34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</a:p>
          <a:p>
            <a:pPr lvl="0"/>
            <a:endParaRPr lang="en-GB" sz="2449" dirty="0">
              <a:solidFill>
                <a:srgbClr val="00B0F0"/>
              </a:solidFill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0"/>
            <a:endParaRPr lang="en-GB" sz="2449" dirty="0">
              <a:solidFill>
                <a:srgbClr val="00B0F0"/>
              </a:solidFill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0"/>
            <a:endParaRPr lang="en-GB" sz="2449" dirty="0">
              <a:solidFill>
                <a:srgbClr val="00B0F0"/>
              </a:solidFill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0"/>
            <a:endParaRPr lang="en-GB" sz="2449" dirty="0">
              <a:solidFill>
                <a:srgbClr val="00B0F0"/>
              </a:solidFill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0" algn="ctr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  <a:hlinkClick r:id="rId2"/>
              </a:rPr>
              <a:t>http://r4ds.had.co.nz/</a:t>
            </a:r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0" algn="ctr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pic>
        <p:nvPicPr>
          <p:cNvPr id="7" name="Picture 2" descr="https://covers.oreillystatic.com/images/0636920034407/lrg.jpg">
            <a:extLst>
              <a:ext uri="{FF2B5EF4-FFF2-40B4-BE49-F238E27FC236}">
                <a16:creationId xmlns:a16="http://schemas.microsoft.com/office/drawing/2014/main" id="{426FE731-E6AA-431E-9154-8BC5EA6F4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788" y="1430604"/>
            <a:ext cx="1778512" cy="266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Ongoing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65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78659" cy="3386509"/>
          </a:xfrm>
        </p:spPr>
        <p:txBody>
          <a:bodyPr/>
          <a:lstStyle/>
          <a:p>
            <a:pPr lvl="0"/>
            <a:r>
              <a:rPr lang="en-GB" sz="2449" dirty="0">
                <a:solidFill>
                  <a:srgbClr val="00B0F0"/>
                </a:solidFill>
                <a:latin typeface="Segoe UI Light" panose="020B0502040204020203" pitchFamily="34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</a:p>
          <a:p>
            <a:pPr lvl="0"/>
            <a:endParaRPr lang="en-GB" sz="2449" dirty="0">
              <a:solidFill>
                <a:srgbClr val="00B0F0"/>
              </a:solidFill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0"/>
            <a:endParaRPr lang="en-GB" sz="2449" dirty="0">
              <a:solidFill>
                <a:srgbClr val="00B0F0"/>
              </a:solidFill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0"/>
            <a:endParaRPr lang="en-GB" sz="2449" dirty="0">
              <a:solidFill>
                <a:srgbClr val="00B0F0"/>
              </a:solidFill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0"/>
            <a:endParaRPr lang="en-GB" sz="2449" dirty="0">
              <a:solidFill>
                <a:srgbClr val="00B0F0"/>
              </a:solidFill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0" algn="ctr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  <a:hlinkClick r:id="rId2"/>
              </a:rPr>
              <a:t>www.moderndive.com</a:t>
            </a:r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0" algn="ctr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Ongoing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C86266-AEDA-483A-AB96-01217B0E2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550" y="1889046"/>
            <a:ext cx="5282805" cy="113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668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E2E2E"/>
      </a:dk1>
      <a:lt1>
        <a:srgbClr val="F2F2F2"/>
      </a:lt1>
      <a:dk2>
        <a:srgbClr val="2E2E2E"/>
      </a:dk2>
      <a:lt2>
        <a:srgbClr val="20D375"/>
      </a:lt2>
      <a:accent1>
        <a:srgbClr val="20D375"/>
      </a:accent1>
      <a:accent2>
        <a:srgbClr val="20D375"/>
      </a:accent2>
      <a:accent3>
        <a:srgbClr val="6BEC7B"/>
      </a:accent3>
      <a:accent4>
        <a:srgbClr val="0AAE8E"/>
      </a:accent4>
      <a:accent5>
        <a:srgbClr val="139723"/>
      </a:accent5>
      <a:accent6>
        <a:srgbClr val="0F693A"/>
      </a:accent6>
      <a:hlink>
        <a:srgbClr val="20D375"/>
      </a:hlink>
      <a:folHlink>
        <a:srgbClr val="0F693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6350">
          <a:solidFill>
            <a:schemeClr val="bg2"/>
          </a:solidFill>
        </a:ln>
        <a:effectLst/>
      </a:spPr>
      <a:bodyPr lIns="36000" tIns="36000" rIns="36000" bIns="36000"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2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DSN – Powerpoint Template v2.1" id="{007F04D8-11C2-47C4-AB65-CD85AC72EC2D}" vid="{C2957240-0949-4580-8D40-5A5E757FFE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4305</TotalTime>
  <Words>240</Words>
  <Application>Microsoft Office PowerPoint</Application>
  <PresentationFormat>On-screen Show (16:9)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Raleway</vt:lpstr>
      <vt:lpstr>Raleway Thin</vt:lpstr>
      <vt:lpstr>Segoe UI</vt:lpstr>
      <vt:lpstr>Segoe UI Light</vt:lpstr>
      <vt:lpstr>Office Theme</vt:lpstr>
      <vt:lpstr>Introduction to R and RStudio  Session 9: Ongoing learning</vt:lpstr>
      <vt:lpstr>Ongoing Learning</vt:lpstr>
      <vt:lpstr>Quick fix</vt:lpstr>
      <vt:lpstr>What if you get stuck? Google (Stack Overflow) Strategy</vt:lpstr>
      <vt:lpstr>Stack Overflow Strategy</vt:lpstr>
      <vt:lpstr>Stack Overflow Strategy</vt:lpstr>
      <vt:lpstr>Longer term fixes</vt:lpstr>
      <vt:lpstr>Ongoing Learning</vt:lpstr>
      <vt:lpstr>Ongoing Learning</vt:lpstr>
      <vt:lpstr> </vt:lpstr>
      <vt:lpstr> </vt:lpstr>
      <vt:lpstr>Twitter</vt:lpstr>
      <vt:lpstr> </vt:lpstr>
      <vt:lpstr>End</vt:lpstr>
    </vt:vector>
  </TitlesOfParts>
  <Company>IE Design Consultancy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goes here</dc:title>
  <dc:creator>Ozayr Mohammed (Strategy Unit, hosted by MLCSU)</dc:creator>
  <cp:lastModifiedBy>Ozayr Mohammed (Strategy Unit, hosted by MLCSU)</cp:lastModifiedBy>
  <cp:revision>8</cp:revision>
  <dcterms:created xsi:type="dcterms:W3CDTF">2021-09-23T12:54:57Z</dcterms:created>
  <dcterms:modified xsi:type="dcterms:W3CDTF">2021-09-26T14:18:17Z</dcterms:modified>
</cp:coreProperties>
</file>