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9144000" cy="5143500"/>
  <p:embeddedFontLst>
    <p:embeddedFont>
      <p:font typeface="Calibri" panose="020F0502020204030204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Trebuchet MS" panose="020B0603020202020204"/>
      <p:regular r:id="rId30"/>
      <p:bold r:id="rId31"/>
      <p:italic r:id="rId32"/>
      <p:boldItalic r:id="rId33"/>
    </p:embeddedFont>
    <p:embeddedFont>
      <p:font typeface="Comic Sans MS" panose="030F0702030302020204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77" name="Google Shape;177;p1:notes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fe9977135_0_790:notes"/>
          <p:cNvSpPr/>
          <p:nvPr>
            <p:ph type="sldImg" idx="2"/>
          </p:nvPr>
        </p:nvSpPr>
        <p:spPr>
          <a:xfrm>
            <a:off x="508400" y="385763"/>
            <a:ext cx="81279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2cfe9977135_0_790:notes"/>
          <p:cNvSpPr txBox="1"/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0" name="Google Shape;250;p6:notes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008fcd036_0_0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008fcd036_0_0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00cf22f32_0_0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00cf22f32_0_0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00cf22f32_0_10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00cf22f32_0_10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00" name="Google Shape;200;p2:notes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fe9977135_0_397:notes"/>
          <p:cNvSpPr/>
          <p:nvPr>
            <p:ph type="sldImg" idx="2"/>
          </p:nvPr>
        </p:nvSpPr>
        <p:spPr>
          <a:xfrm>
            <a:off x="508400" y="385763"/>
            <a:ext cx="81279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cfe9977135_0_397:notes"/>
          <p:cNvSpPr txBox="1"/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fe9977135_0_781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cfe9977135_0_781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fe9977135_0_775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cfe9977135_0_775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25" name="Google Shape;225;p4:notes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fe9977135_0_5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cfe9977135_0_5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fe9977135_0_651:notes"/>
          <p:cNvSpPr/>
          <p:nvPr>
            <p:ph type="sldImg" idx="2"/>
          </p:nvPr>
        </p:nvSpPr>
        <p:spPr>
          <a:xfrm>
            <a:off x="508400" y="385763"/>
            <a:ext cx="81279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cfe9977135_0_651:notes"/>
          <p:cNvSpPr txBox="1"/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1432157" y="1222095"/>
            <a:ext cx="665670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type="body" idx="1"/>
          </p:nvPr>
        </p:nvSpPr>
        <p:spPr>
          <a:xfrm>
            <a:off x="612625" y="1725526"/>
            <a:ext cx="7918749" cy="180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e9977135_0_70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3" name="Google Shape;103;g2cfe9977135_0_701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04" name="Google Shape;104;g2cfe9977135_0_70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g2cfe9977135_0_70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g2cfe9977135_0_70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7" name="Google Shape;107;g2cfe9977135_0_701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08" name="Google Shape;108;g2cfe9977135_0_70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g2cfe9977135_0_70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g2cfe9977135_0_70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1" name="Google Shape;111;g2cfe9977135_0_70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g2cfe9977135_0_70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e9977135_0_7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g2cfe9977135_0_7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g2cfe9977135_0_7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g2cfe9977135_0_7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g2cfe9977135_0_713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g2cfe9977135_0_713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g2cfe9977135_0_71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fe9977135_0_7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g2cfe9977135_0_7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g2cfe9977135_0_7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g2cfe9977135_0_7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" name="Google Shape;126;g2cfe9977135_0_72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fe9977135_0_7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g2cfe9977135_0_7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g2cfe9977135_0_7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g2cfe9977135_0_7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g2cfe9977135_0_72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g2cfe9977135_0_72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fe9977135_0_73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Google Shape;136;g2cfe9977135_0_73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7" name="Google Shape;137;g2cfe9977135_0_734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138" name="Google Shape;138;g2cfe9977135_0_73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" name="Google Shape;139;g2cfe9977135_0_73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g2cfe9977135_0_73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1" name="Google Shape;141;g2cfe9977135_0_73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2" name="Google Shape;142;g2cfe9977135_0_73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143" name="Google Shape;143;g2cfe9977135_0_7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" name="Google Shape;144;g2cfe9977135_0_7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" name="Google Shape;145;g2cfe9977135_0_7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46" name="Google Shape;146;g2cfe9977135_0_734"/>
          <p:cNvGrpSpPr/>
          <p:nvPr/>
        </p:nvGrpSpPr>
        <p:grpSpPr>
          <a:xfrm>
            <a:off x="5886355" y="1243"/>
            <a:ext cx="3257454" cy="1261514"/>
            <a:chOff x="6917201" y="0"/>
            <a:chExt cx="2227776" cy="863400"/>
          </a:xfrm>
        </p:grpSpPr>
        <p:sp>
          <p:nvSpPr>
            <p:cNvPr id="147" name="Google Shape;147;g2cfe9977135_0_7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g2cfe9977135_0_7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g2cfe9977135_0_7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0" name="Google Shape;150;g2cfe9977135_0_7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1" name="Google Shape;151;g2cfe9977135_0_73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e9977135_0_75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g2cfe9977135_0_75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g2cfe9977135_0_7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g2cfe9977135_0_75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" name="Google Shape;157;g2cfe9977135_0_752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g2cfe9977135_0_752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9" name="Google Shape;159;g2cfe9977135_0_75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e9977135_0_76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" name="Google Shape;162;g2cfe9977135_0_760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163" name="Google Shape;163;g2cfe9977135_0_76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g2cfe9977135_0_76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g2cfe9977135_0_76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66" name="Google Shape;166;g2cfe9977135_0_760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67" name="Google Shape;167;g2cfe9977135_0_76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g2cfe9977135_0_76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g2cfe9977135_0_76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" name="Google Shape;170;g2cfe9977135_0_760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g2cfe9977135_0_760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g2cfe9977135_0_76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fe9977135_0_77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1432157" y="1222095"/>
            <a:ext cx="665670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78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 extrusionOk="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 extrusionOk="0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1" name="Google Shape;31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 extrusionOk="0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" name="Google Shape;33;p10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432157" y="1222095"/>
            <a:ext cx="665670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cfe9977135_0_14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g2cfe9977135_0_1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52;g2cfe9977135_0_1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g2cfe9977135_0_1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2cfe9977135_0_142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2cfe9977135_0_14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fe9977135_0_66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g2cfe9977135_0_66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g2cfe9977135_0_66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;g2cfe9977135_0_6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g2cfe9977135_0_660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g2cfe9977135_0_66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e9977135_0_66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g2cfe9977135_0_66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g2cfe9977135_0_6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g2cfe9977135_0_667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2cfe9977135_0_66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fe9977135_0_67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g2cfe9977135_0_67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g2cfe9977135_0_67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g2cfe9977135_0_67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8" name="Google Shape;78;g2cfe9977135_0_67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79" name="Google Shape;79;g2cfe9977135_0_67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g2cfe9977135_0_67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g2cfe9977135_0_67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2" name="Google Shape;82;g2cfe9977135_0_67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83" name="Google Shape;83;g2cfe9977135_0_67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g2cfe9977135_0_67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g2cfe9977135_0_67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6" name="Google Shape;86;g2cfe9977135_0_673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87" name="Google Shape;87;g2cfe9977135_0_67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g2cfe9977135_0_6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g2cfe9977135_0_6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0" name="Google Shape;90;g2cfe9977135_0_673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91" name="Google Shape;91;g2cfe9977135_0_67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g2cfe9977135_0_6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g2cfe9977135_0_6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4" name="Google Shape;94;g2cfe9977135_0_673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95" name="Google Shape;95;g2cfe9977135_0_67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g2cfe9977135_0_6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g2cfe9977135_0_6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8" name="Google Shape;98;g2cfe9977135_0_67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9" name="Google Shape;99;g2cfe9977135_0_673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g2cfe9977135_0_67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 extrusionOk="0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 extrusionOk="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 extrusionOk="0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1432157" y="1222095"/>
            <a:ext cx="665670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type="body" idx="1"/>
          </p:nvPr>
        </p:nvSpPr>
        <p:spPr>
          <a:xfrm>
            <a:off x="612625" y="1725526"/>
            <a:ext cx="7918749" cy="180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e9977135_0_6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" name="Google Shape;58;g2cfe9977135_0_656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9" name="Google Shape;59;g2cfe9977135_0_65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"/>
          <p:cNvGrpSpPr/>
          <p:nvPr/>
        </p:nvGrpSpPr>
        <p:grpSpPr>
          <a:xfrm>
            <a:off x="0" y="-75"/>
            <a:ext cx="9143999" cy="5143649"/>
            <a:chOff x="0" y="0"/>
            <a:chExt cx="9143999" cy="5143649"/>
          </a:xfrm>
        </p:grpSpPr>
        <p:pic>
          <p:nvPicPr>
            <p:cNvPr id="180" name="Google Shape;180;p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0" y="0"/>
              <a:ext cx="9143999" cy="514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1200150"/>
              <a:ext cx="9143999" cy="382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9143999" cy="5143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1200150"/>
              <a:ext cx="9143999" cy="382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"/>
          <p:cNvSpPr txBox="1"/>
          <p:nvPr>
            <p:ph type="title"/>
          </p:nvPr>
        </p:nvSpPr>
        <p:spPr>
          <a:xfrm>
            <a:off x="408699" y="1222100"/>
            <a:ext cx="76803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6725" marR="5080" lvl="0" indent="-454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ELECTRONICS AND  COMMUNICATION ENGINEERING</a:t>
            </a:r>
            <a:endParaRPr lang="en-US"/>
          </a:p>
          <a:p>
            <a:pPr marL="466725" marR="5080" lvl="0" indent="-454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grpSp>
        <p:nvGrpSpPr>
          <p:cNvPr id="185" name="Google Shape;185;p1"/>
          <p:cNvGrpSpPr/>
          <p:nvPr/>
        </p:nvGrpSpPr>
        <p:grpSpPr>
          <a:xfrm>
            <a:off x="0" y="0"/>
            <a:ext cx="8452544" cy="1016824"/>
            <a:chOff x="0" y="0"/>
            <a:chExt cx="8452544" cy="1016824"/>
          </a:xfrm>
        </p:grpSpPr>
        <p:pic>
          <p:nvPicPr>
            <p:cNvPr id="186" name="Google Shape;186;p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0" y="13858"/>
              <a:ext cx="2500313" cy="84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466582" y="0"/>
              <a:ext cx="1985962" cy="84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4154992" y="78898"/>
              <a:ext cx="899090" cy="937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"/>
          <p:cNvSpPr txBox="1"/>
          <p:nvPr/>
        </p:nvSpPr>
        <p:spPr>
          <a:xfrm>
            <a:off x="240452" y="3418025"/>
            <a:ext cx="1862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212745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DATE:27.04.24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638324" y="3418025"/>
            <a:ext cx="50121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7780" marR="5080" lvl="0" indent="-5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212745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    GUIDED BY: Dr.R.KALAIARASAN                                          TEAM MEMBERS : B R SANJEEVADHARSH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1218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212745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                     S RANJITH  </a:t>
            </a:r>
            <a:endParaRPr sz="2000" b="0" i="0" u="none" strike="noStrike" cap="none">
              <a:solidFill>
                <a:srgbClr val="212745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1218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212745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                     O PRAAVIN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1" name="Google Shape;191;p1"/>
          <p:cNvSpPr txBox="1"/>
          <p:nvPr/>
        </p:nvSpPr>
        <p:spPr>
          <a:xfrm flipH="1">
            <a:off x="1500300" y="2312575"/>
            <a:ext cx="6211500" cy="9207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C34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</a:t>
            </a:r>
            <a:endParaRPr sz="2400" b="1" i="0" u="none" strike="noStrike" cap="none">
              <a:solidFill>
                <a:srgbClr val="0C343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IOT ENABLED ENERGY METER </a:t>
            </a:r>
            <a:endParaRPr sz="26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fe9977135_0_790"/>
          <p:cNvSpPr txBox="1"/>
          <p:nvPr>
            <p:ph type="title"/>
          </p:nvPr>
        </p:nvSpPr>
        <p:spPr>
          <a:xfrm>
            <a:off x="819150" y="845600"/>
            <a:ext cx="7505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b="1">
                <a:solidFill>
                  <a:srgbClr val="20124D"/>
                </a:solidFill>
              </a:rPr>
              <a:t>Features</a:t>
            </a:r>
            <a:endParaRPr b="1">
              <a:solidFill>
                <a:srgbClr val="20124D"/>
              </a:solidFill>
            </a:endParaRPr>
          </a:p>
        </p:txBody>
      </p:sp>
      <p:sp>
        <p:nvSpPr>
          <p:cNvPr id="247" name="Google Shape;247;g2cfe9977135_0_790"/>
          <p:cNvSpPr txBox="1"/>
          <p:nvPr>
            <p:ph type="body" idx="1"/>
          </p:nvPr>
        </p:nvSpPr>
        <p:spPr>
          <a:xfrm>
            <a:off x="819150" y="1451900"/>
            <a:ext cx="7505700" cy="2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725" b="1"/>
              <a:t>1. The have a built in LCD for displaying the real-time</a:t>
            </a:r>
            <a:endParaRPr sz="1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725" b="1"/>
              <a:t>data.</a:t>
            </a:r>
            <a:endParaRPr sz="1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725" b="1"/>
              <a:t>2. They use ESP 32 WIFI Module for communicating the billing and</a:t>
            </a:r>
            <a:endParaRPr sz="1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725" b="1"/>
              <a:t>unit’s information to user and Power Company.</a:t>
            </a:r>
            <a:endParaRPr sz="1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725" b="1"/>
              <a:t>4. Displays real time units used/left, power consumed and</a:t>
            </a:r>
            <a:endParaRPr sz="1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725" b="1"/>
              <a:t>bill data.</a:t>
            </a:r>
            <a:endParaRPr sz="1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725" b="1"/>
              <a:t>5. CT and Voltage transformer interface for energy</a:t>
            </a:r>
            <a:endParaRPr sz="1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725" b="1"/>
              <a:t>calculations.</a:t>
            </a:r>
            <a:endParaRPr sz="1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8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/>
          <p:nvPr/>
        </p:nvSpPr>
        <p:spPr>
          <a:xfrm>
            <a:off x="548250" y="1725525"/>
            <a:ext cx="6607500" cy="18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133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2100"/>
              <a:buFont typeface="Arial" panose="020B0604020202020204"/>
              <a:buAutoNum type="arabicPeriod"/>
            </a:pPr>
            <a:r>
              <a:rPr lang="en-US" sz="2100" b="1" i="0" u="none" strike="noStrike" cap="none">
                <a:solidFill>
                  <a:srgbClr val="23394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IOT based monitoring on Think Speak Cloud using  website and app.</a:t>
            </a:r>
            <a:endParaRPr sz="2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10515" marR="0" lvl="0" indent="-29845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Clr>
                <a:srgbClr val="233944"/>
              </a:buClr>
              <a:buSzPts val="2100"/>
              <a:buFont typeface="Arial" panose="020B0604020202020204"/>
              <a:buAutoNum type="arabicPeriod"/>
            </a:pPr>
            <a:r>
              <a:rPr lang="en-US" sz="2100" b="1" i="0" u="none" strike="noStrike" cap="none">
                <a:solidFill>
                  <a:srgbClr val="23394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Integration to the Smart Home.</a:t>
            </a:r>
            <a:endParaRPr sz="2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10515" marR="0" lvl="0" indent="-298450" algn="l" rtl="0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Clr>
                <a:srgbClr val="233944"/>
              </a:buClr>
              <a:buSzPts val="2100"/>
              <a:buFont typeface="Arial" panose="020B0604020202020204"/>
              <a:buAutoNum type="arabicPeriod"/>
            </a:pPr>
            <a:r>
              <a:rPr lang="en-US" sz="2100" b="1" i="0" u="none" strike="noStrike" cap="none">
                <a:solidFill>
                  <a:srgbClr val="23394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One to many monitoring.</a:t>
            </a:r>
            <a:endParaRPr sz="2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Google Shape;253;p6"/>
          <p:cNvSpPr txBox="1"/>
          <p:nvPr>
            <p:ph type="title"/>
          </p:nvPr>
        </p:nvSpPr>
        <p:spPr>
          <a:xfrm>
            <a:off x="892175" y="907601"/>
            <a:ext cx="5676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50" b="1">
                <a:solidFill>
                  <a:srgbClr val="2012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Addition features Integrated in Future:</a:t>
            </a:r>
            <a:endParaRPr sz="21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008fcd036_0_0"/>
          <p:cNvSpPr txBox="1"/>
          <p:nvPr>
            <p:ph type="title"/>
          </p:nvPr>
        </p:nvSpPr>
        <p:spPr>
          <a:xfrm>
            <a:off x="448550" y="428625"/>
            <a:ext cx="76404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 lang="en-US"/>
          </a:p>
        </p:txBody>
      </p:sp>
      <p:sp>
        <p:nvSpPr>
          <p:cNvPr id="259" name="Google Shape;259;g2d008fcd036_0_0"/>
          <p:cNvSpPr txBox="1"/>
          <p:nvPr>
            <p:ph type="body" idx="1"/>
          </p:nvPr>
        </p:nvSpPr>
        <p:spPr>
          <a:xfrm>
            <a:off x="612625" y="1355650"/>
            <a:ext cx="7918800" cy="5264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1.A sophisticated device that leverages the power of IOT Technology to revolutionize the way electricity is metered and managed.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2.By enabling real time communication and exchange,IOT electricity meters offer numerous benefits for both utility companies and consumers.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3.It connects </a:t>
            </a:r>
            <a:r>
              <a:rPr lang="en-US" b="1"/>
              <a:t>objects</a:t>
            </a:r>
            <a:r>
              <a:rPr lang="en-US" b="1"/>
              <a:t> and make them “talk to each other” and share information among themselves and use that information for actions.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00cf22f32_0_0"/>
          <p:cNvSpPr txBox="1"/>
          <p:nvPr>
            <p:ph type="title"/>
          </p:nvPr>
        </p:nvSpPr>
        <p:spPr>
          <a:xfrm>
            <a:off x="1432150" y="707730"/>
            <a:ext cx="66567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References</a:t>
            </a:r>
            <a:endParaRPr b="1"/>
          </a:p>
        </p:txBody>
      </p:sp>
      <p:sp>
        <p:nvSpPr>
          <p:cNvPr id="265" name="Google Shape;265;g2d00cf22f32_0_0"/>
          <p:cNvSpPr txBox="1"/>
          <p:nvPr>
            <p:ph type="body" idx="1"/>
          </p:nvPr>
        </p:nvSpPr>
        <p:spPr>
          <a:xfrm>
            <a:off x="612625" y="1295850"/>
            <a:ext cx="7918800" cy="38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Sahani, B., Ravi, T., Tamboli, A., &amp; Pisal, R. (2017). IoT based smart energy meter.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International Research Journal of Engineering and Technology (IRJET)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(04), 96-102.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Barman, B. K., Yadav, S. N., Kumar, S., &amp; Gope, S. (2018, June). IOT based smart energy meter for efficient energy utilization in smart grid. In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2018 2nd international conference on power, energy and environment: towards smart technology (ICEPE)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(pp. 1-5).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Saha, S., Mondal, S., Saha, A., &amp; Purkait, P. (2018, December). Design and implementation of IoT based smart energy meter. In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2018 IEEE Applied Signal Processing Conference (ASPCON)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(pp. 19-23).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Chakravarthi, P. K., Yuvaraj, D., &amp; Venkataramanan, V. (2022, April). IoT–based smart energy meter for smart grids. In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2022 6th international conference on devices, circuits and systems (ICDCS)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(pp. 360-363).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Kumar, L. A., Indragandhi, V., Selvamathi, R., Vijayakumar, V., Ravi, L., &amp; Subramaniyaswamy, V. (2021). Design, power quality analysis, and implementation of smart energy meter using internet of things.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Computers &amp; Electrical Engineering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93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107203.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12625" y="1725526"/>
            <a:ext cx="7918749" cy="1015365"/>
          </a:xfrm>
        </p:spPr>
        <p:txBody>
          <a:bodyPr/>
          <a:p>
            <a:r>
              <a:rPr lang="en-IN" altLang="en-US" sz="6600"/>
              <a:t>      thank you</a:t>
            </a:r>
            <a:endParaRPr lang="en-IN" altLang="en-US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00cf22f32_0_10"/>
          <p:cNvSpPr txBox="1"/>
          <p:nvPr>
            <p:ph type="title"/>
          </p:nvPr>
        </p:nvSpPr>
        <p:spPr>
          <a:xfrm>
            <a:off x="1432150" y="538282"/>
            <a:ext cx="66567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Problem Statement</a:t>
            </a:r>
            <a:endParaRPr b="1"/>
          </a:p>
        </p:txBody>
      </p:sp>
      <p:sp>
        <p:nvSpPr>
          <p:cNvPr id="197" name="Google Shape;197;g2d00cf22f32_0_10"/>
          <p:cNvSpPr txBox="1"/>
          <p:nvPr>
            <p:ph type="body" idx="1"/>
          </p:nvPr>
        </p:nvSpPr>
        <p:spPr>
          <a:xfrm>
            <a:off x="612625" y="1325749"/>
            <a:ext cx="7918800" cy="304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Real-time power measuring via the Internet is not available to users of traditional energy metres.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People are therefore ignorant of the amount of electricity used on a daily basis in their homes, and as a result, there is a power deficit worldwide.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/>
          <p:nvPr>
            <p:ph type="title"/>
          </p:nvPr>
        </p:nvSpPr>
        <p:spPr>
          <a:xfrm>
            <a:off x="541950" y="904900"/>
            <a:ext cx="2311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Introduction</a:t>
            </a:r>
            <a:endParaRPr sz="27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3" name="Google Shape;203;p2"/>
          <p:cNvSpPr txBox="1"/>
          <p:nvPr/>
        </p:nvSpPr>
        <p:spPr>
          <a:xfrm>
            <a:off x="384725" y="1730632"/>
            <a:ext cx="8077834" cy="197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US" sz="2100" b="1" i="0" u="none" strike="noStrike" cap="none">
                <a:solidFill>
                  <a:srgbClr val="351B7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IoT</a:t>
            </a:r>
            <a:endParaRPr sz="21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12700" marR="508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US" sz="2100" b="1" i="0" u="none" strike="noStrike" cap="none">
                <a:solidFill>
                  <a:srgbClr val="351B7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IoT is a system of interconnected computing devices that use  internet protocols to communicate and transfer data. This  allows remote devices to communicate amongst each other  without the need for human involvement.</a:t>
            </a:r>
            <a:endParaRPr sz="21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fe9977135_0_397"/>
          <p:cNvSpPr txBox="1"/>
          <p:nvPr>
            <p:ph type="body" idx="1"/>
          </p:nvPr>
        </p:nvSpPr>
        <p:spPr>
          <a:xfrm>
            <a:off x="819150" y="1460875"/>
            <a:ext cx="7505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US" sz="1815" b="1">
                <a:latin typeface="Nunito"/>
                <a:ea typeface="Nunito"/>
                <a:cs typeface="Nunito"/>
                <a:sym typeface="Nunito"/>
              </a:rPr>
              <a:t>1. Eliminates manual monthly meter readings.</a:t>
            </a:r>
            <a:endParaRPr sz="1815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US" sz="1815" b="1">
                <a:latin typeface="Nunito"/>
                <a:ea typeface="Nunito"/>
                <a:cs typeface="Nunito"/>
                <a:sym typeface="Nunito"/>
              </a:rPr>
              <a:t>2. Monitors the electric system much more quickly.</a:t>
            </a:r>
            <a:endParaRPr sz="1815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US" sz="1815" b="1">
                <a:latin typeface="Nunito"/>
                <a:ea typeface="Nunito"/>
                <a:cs typeface="Nunito"/>
                <a:sym typeface="Nunito"/>
              </a:rPr>
              <a:t>3. Makes it possible to use power resources more</a:t>
            </a:r>
            <a:endParaRPr sz="1815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US" sz="1815" b="1">
                <a:latin typeface="Nunito"/>
                <a:ea typeface="Nunito"/>
                <a:cs typeface="Nunito"/>
                <a:sym typeface="Nunito"/>
              </a:rPr>
              <a:t>efficiently.</a:t>
            </a:r>
            <a:endParaRPr sz="1815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US" sz="1815" b="1">
                <a:latin typeface="Nunito"/>
                <a:ea typeface="Nunito"/>
                <a:cs typeface="Nunito"/>
                <a:sym typeface="Nunito"/>
              </a:rPr>
              <a:t>4. Provides real-time data Analysis.</a:t>
            </a:r>
            <a:endParaRPr sz="1815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US" sz="1815" b="1">
                <a:latin typeface="Nunito"/>
                <a:ea typeface="Nunito"/>
                <a:cs typeface="Nunito"/>
                <a:sym typeface="Nunito"/>
              </a:rPr>
              <a:t>5. Enables dynamic pricing, which raises or lowers the cost of electricity based on demand.</a:t>
            </a:r>
            <a:endParaRPr sz="1815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415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615"/>
          </a:p>
        </p:txBody>
      </p:sp>
      <p:sp>
        <p:nvSpPr>
          <p:cNvPr id="209" name="Google Shape;209;g2cfe9977135_0_397"/>
          <p:cNvSpPr txBox="1"/>
          <p:nvPr>
            <p:ph type="title"/>
          </p:nvPr>
        </p:nvSpPr>
        <p:spPr>
          <a:xfrm>
            <a:off x="819150" y="685350"/>
            <a:ext cx="7505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b="1">
                <a:solidFill>
                  <a:srgbClr val="20124D"/>
                </a:solidFill>
              </a:rPr>
              <a:t>Objectives</a:t>
            </a:r>
            <a:endParaRPr b="1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fe9977135_0_781"/>
          <p:cNvSpPr txBox="1"/>
          <p:nvPr>
            <p:ph type="title"/>
          </p:nvPr>
        </p:nvSpPr>
        <p:spPr>
          <a:xfrm>
            <a:off x="1432150" y="508998"/>
            <a:ext cx="6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Existing System</a:t>
            </a:r>
            <a:endParaRPr lang="en-US"/>
          </a:p>
        </p:txBody>
      </p:sp>
      <p:pic>
        <p:nvPicPr>
          <p:cNvPr id="215" name="Google Shape;215;g2cfe9977135_0_7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9650" y="1001600"/>
            <a:ext cx="7389201" cy="37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fe9977135_0_775"/>
          <p:cNvSpPr txBox="1"/>
          <p:nvPr>
            <p:ph type="title"/>
          </p:nvPr>
        </p:nvSpPr>
        <p:spPr>
          <a:xfrm>
            <a:off x="1432150" y="442025"/>
            <a:ext cx="6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system</a:t>
            </a:r>
            <a:endParaRPr lang="en-US"/>
          </a:p>
        </p:txBody>
      </p:sp>
      <p:sp>
        <p:nvSpPr>
          <p:cNvPr id="221" name="Google Shape;221;g2cfe9977135_0_775"/>
          <p:cNvSpPr txBox="1"/>
          <p:nvPr>
            <p:ph type="body" idx="1"/>
          </p:nvPr>
        </p:nvSpPr>
        <p:spPr>
          <a:xfrm>
            <a:off x="612625" y="1725526"/>
            <a:ext cx="7918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22" name="Google Shape;222;g2cfe9977135_0_7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850" y="1245700"/>
            <a:ext cx="8444300" cy="3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"/>
          <p:cNvPicPr preferRelativeResize="0"/>
          <p:nvPr/>
        </p:nvPicPr>
        <p:blipFill rotWithShape="1">
          <a:blip r:embed="rId1"/>
          <a:srcRect l="-27291"/>
          <a:stretch>
            <a:fillRect/>
          </a:stretch>
        </p:blipFill>
        <p:spPr>
          <a:xfrm>
            <a:off x="243475" y="252500"/>
            <a:ext cx="8693124" cy="46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"/>
          <p:cNvPicPr preferRelativeResize="0"/>
          <p:nvPr/>
        </p:nvPicPr>
        <p:blipFill rotWithShape="1">
          <a:blip r:embed="rId2"/>
          <a:srcRect l="10629" t="6305" r="-10627"/>
          <a:stretch>
            <a:fillRect/>
          </a:stretch>
        </p:blipFill>
        <p:spPr>
          <a:xfrm rot="5400000">
            <a:off x="2446450" y="1241175"/>
            <a:ext cx="2236375" cy="21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fe9977135_0_5"/>
          <p:cNvSpPr txBox="1"/>
          <p:nvPr>
            <p:ph type="title"/>
          </p:nvPr>
        </p:nvSpPr>
        <p:spPr>
          <a:xfrm>
            <a:off x="1432157" y="1222095"/>
            <a:ext cx="6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4" name="Google Shape;234;g2cfe9977135_0_5"/>
          <p:cNvSpPr txBox="1"/>
          <p:nvPr>
            <p:ph type="body" idx="1"/>
          </p:nvPr>
        </p:nvSpPr>
        <p:spPr>
          <a:xfrm>
            <a:off x="612625" y="1725526"/>
            <a:ext cx="7918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pic>
        <p:nvPicPr>
          <p:cNvPr id="235" name="Google Shape;235;g2cfe9977135_0_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5050" y="361650"/>
            <a:ext cx="8444300" cy="44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fe9977135_0_651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.</a:t>
            </a:r>
            <a:endParaRPr lang="en-US"/>
          </a:p>
        </p:txBody>
      </p:sp>
      <p:pic>
        <p:nvPicPr>
          <p:cNvPr id="241" name="Google Shape;241;g2cfe9977135_0_6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9550" y="252500"/>
            <a:ext cx="8693125" cy="47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3129</Words>
  <Application>WPS Presentation</Application>
  <PresentationFormat/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Times New Roman</vt:lpstr>
      <vt:lpstr>Nunito</vt:lpstr>
      <vt:lpstr>Trebuchet MS</vt:lpstr>
      <vt:lpstr>Comic Sans MS</vt:lpstr>
      <vt:lpstr>Microsoft YaHei</vt:lpstr>
      <vt:lpstr>Arial Unicode MS</vt:lpstr>
      <vt:lpstr>Office Theme</vt:lpstr>
      <vt:lpstr>Shift</vt:lpstr>
      <vt:lpstr>DEPARTMENT OF ELECTRONICS AND  COMMUNICATION ENGINEERING</vt:lpstr>
      <vt:lpstr>Problem Statement</vt:lpstr>
      <vt:lpstr>Introduction</vt:lpstr>
      <vt:lpstr>Objectives</vt:lpstr>
      <vt:lpstr>Existing System</vt:lpstr>
      <vt:lpstr>Proposed system</vt:lpstr>
      <vt:lpstr>PowerPoint 演示文稿</vt:lpstr>
      <vt:lpstr>PowerPoint 演示文稿</vt:lpstr>
      <vt:lpstr>PowerPoint 演示文稿</vt:lpstr>
      <vt:lpstr>Features</vt:lpstr>
      <vt:lpstr>Addition features Integrated in Future: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 COMMUNICATION ENGINEERING</dc:title>
  <dc:creator/>
  <cp:lastModifiedBy>Rockstar</cp:lastModifiedBy>
  <cp:revision>3</cp:revision>
  <dcterms:created xsi:type="dcterms:W3CDTF">2024-05-09T15:10:24Z</dcterms:created>
  <dcterms:modified xsi:type="dcterms:W3CDTF">2024-05-09T15:17:19Z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E1E74F541CFC4DC3B09BE44237925983_13</vt:lpwstr>
  </property>
  <property fmtid="{D5CDD505-2E9C-101B-9397-08002B2CF9AE}" pid="4" name="KSOProductBuildVer">
    <vt:lpwstr>1033-12.2.0.16909</vt:lpwstr>
  </property>
</Properties>
</file>