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71" r:id="rId5"/>
    <p:sldId id="264" r:id="rId6"/>
    <p:sldId id="265" r:id="rId7"/>
    <p:sldId id="266" r:id="rId8"/>
    <p:sldId id="267" r:id="rId9"/>
    <p:sldId id="268" r:id="rId10"/>
    <p:sldId id="273"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66" d="100"/>
          <a:sy n="66" d="100"/>
        </p:scale>
        <p:origin x="5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554CC-9BD3-4D84-8153-37815C4898F0}"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3CE87-4D68-4ED3-AE5B-2DEA6B82EF44}" type="slidenum">
              <a:rPr lang="en-US" smtClean="0"/>
              <a:t>‹#›</a:t>
            </a:fld>
            <a:endParaRPr lang="en-US" dirty="0"/>
          </a:p>
        </p:txBody>
      </p:sp>
    </p:spTree>
    <p:extLst>
      <p:ext uri="{BB962C8B-B14F-4D97-AF65-F5344CB8AC3E}">
        <p14:creationId xmlns:p14="http://schemas.microsoft.com/office/powerpoint/2010/main" val="171583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2</a:t>
            </a:fld>
            <a:endParaRPr lang="en-US"/>
          </a:p>
        </p:txBody>
      </p:sp>
    </p:spTree>
    <p:extLst>
      <p:ext uri="{BB962C8B-B14F-4D97-AF65-F5344CB8AC3E}">
        <p14:creationId xmlns:p14="http://schemas.microsoft.com/office/powerpoint/2010/main" val="2614191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12</a:t>
            </a:fld>
            <a:endParaRPr lang="en-US" dirty="0"/>
          </a:p>
        </p:txBody>
      </p:sp>
    </p:spTree>
    <p:extLst>
      <p:ext uri="{BB962C8B-B14F-4D97-AF65-F5344CB8AC3E}">
        <p14:creationId xmlns:p14="http://schemas.microsoft.com/office/powerpoint/2010/main" val="221527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3</a:t>
            </a:fld>
            <a:endParaRPr lang="en-US"/>
          </a:p>
        </p:txBody>
      </p:sp>
    </p:spTree>
    <p:extLst>
      <p:ext uri="{BB962C8B-B14F-4D97-AF65-F5344CB8AC3E}">
        <p14:creationId xmlns:p14="http://schemas.microsoft.com/office/powerpoint/2010/main" val="3476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4</a:t>
            </a:fld>
            <a:endParaRPr lang="en-US"/>
          </a:p>
        </p:txBody>
      </p:sp>
    </p:spTree>
    <p:extLst>
      <p:ext uri="{BB962C8B-B14F-4D97-AF65-F5344CB8AC3E}">
        <p14:creationId xmlns:p14="http://schemas.microsoft.com/office/powerpoint/2010/main" val="230107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5</a:t>
            </a:fld>
            <a:endParaRPr lang="en-US"/>
          </a:p>
        </p:txBody>
      </p:sp>
    </p:spTree>
    <p:extLst>
      <p:ext uri="{BB962C8B-B14F-4D97-AF65-F5344CB8AC3E}">
        <p14:creationId xmlns:p14="http://schemas.microsoft.com/office/powerpoint/2010/main" val="239674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6</a:t>
            </a:fld>
            <a:endParaRPr lang="en-US"/>
          </a:p>
        </p:txBody>
      </p:sp>
    </p:spTree>
    <p:extLst>
      <p:ext uri="{BB962C8B-B14F-4D97-AF65-F5344CB8AC3E}">
        <p14:creationId xmlns:p14="http://schemas.microsoft.com/office/powerpoint/2010/main" val="324490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7</a:t>
            </a:fld>
            <a:endParaRPr lang="en-US"/>
          </a:p>
        </p:txBody>
      </p:sp>
    </p:spTree>
    <p:extLst>
      <p:ext uri="{BB962C8B-B14F-4D97-AF65-F5344CB8AC3E}">
        <p14:creationId xmlns:p14="http://schemas.microsoft.com/office/powerpoint/2010/main" val="53662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8</a:t>
            </a:fld>
            <a:endParaRPr lang="en-US"/>
          </a:p>
        </p:txBody>
      </p:sp>
    </p:spTree>
    <p:extLst>
      <p:ext uri="{BB962C8B-B14F-4D97-AF65-F5344CB8AC3E}">
        <p14:creationId xmlns:p14="http://schemas.microsoft.com/office/powerpoint/2010/main" val="217349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9</a:t>
            </a:fld>
            <a:endParaRPr lang="en-US"/>
          </a:p>
        </p:txBody>
      </p:sp>
    </p:spTree>
    <p:extLst>
      <p:ext uri="{BB962C8B-B14F-4D97-AF65-F5344CB8AC3E}">
        <p14:creationId xmlns:p14="http://schemas.microsoft.com/office/powerpoint/2010/main" val="327736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3CE87-4D68-4ED3-AE5B-2DEA6B82EF44}" type="slidenum">
              <a:rPr lang="en-US" smtClean="0"/>
              <a:t>11</a:t>
            </a:fld>
            <a:endParaRPr lang="en-US" dirty="0"/>
          </a:p>
        </p:txBody>
      </p:sp>
    </p:spTree>
    <p:extLst>
      <p:ext uri="{BB962C8B-B14F-4D97-AF65-F5344CB8AC3E}">
        <p14:creationId xmlns:p14="http://schemas.microsoft.com/office/powerpoint/2010/main" val="361090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D947-CC32-4014-9013-D6A104416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5D190-2C83-4C08-9689-F77B72B166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7B9C3-6A27-4858-985D-C979A52F9AD5}"/>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5F3C410C-F702-41D9-AE6F-9A9AFA9AA6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4F5B2E-3475-49FB-8E29-1272BA9C18A7}"/>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621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89E9-3B3D-436D-B5EF-3C57768FFA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D0A43-310B-406A-9B16-F7272381D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09D10-B887-4EB6-84FC-E6ACF6EEC83F}"/>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7D549E5D-3F42-408D-B853-6EDC2052F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36A19-0879-4D48-B22B-DAF37BD544E2}"/>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0409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F74C8-6952-480C-B023-BAC3C5DC4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F5E38-15B0-4C62-9165-80662E0BF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B2A45-8B9C-4C7E-B8AF-A996547AB1A9}"/>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B1A5267B-EC8A-49F7-8748-7032770331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36D5BF-6090-4CB8-A20C-2BBFA171CEB4}"/>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20969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C0FF-665B-4F7A-A471-0560E5809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31A6E-0890-4CD4-B851-4BF8B28308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900D3-7695-44B9-B589-4822322E67AF}"/>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19953B76-408B-4ADD-A7A6-8F2D0ADA1F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855A98-B059-4024-AE3C-3939B341CD41}"/>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96896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CB9E-9A41-45B9-A998-3BEB9D3D7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A7AF26-6AA0-4B34-B562-3566D3884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2A647-8B73-47F3-A4E9-C34824396FB4}"/>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BF72F6F5-E699-413C-B21A-EE6D570270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CAC2D4-0A76-41A3-8DD9-0004357F1B7B}"/>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14006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AAA3-1764-48DC-BC87-FA261A4E9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7F2E12-FF51-4135-B7AD-2C2EB36E79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1E8A3-0A70-4216-9692-7DE541E98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85263-B40D-4917-9D53-7FD98BD8A184}"/>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6" name="Footer Placeholder 5">
            <a:extLst>
              <a:ext uri="{FF2B5EF4-FFF2-40B4-BE49-F238E27FC236}">
                <a16:creationId xmlns:a16="http://schemas.microsoft.com/office/drawing/2014/main" id="{D0DD4F95-E75F-4015-8076-6099B123B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1EF15A-A384-4201-AC2C-57AE2FFDC19C}"/>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90610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C5F3-8655-4044-A4A6-96F010AA7C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F792A-4632-40CA-A8F9-77CC043DA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2C951-342E-4285-948F-FE08AA22C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6ABE1-C323-4745-9B0A-3145B7901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F926A-1900-4D85-9446-DA3FC8089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CDCA8-57B2-427F-8F89-727D370F6E30}"/>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8" name="Footer Placeholder 7">
            <a:extLst>
              <a:ext uri="{FF2B5EF4-FFF2-40B4-BE49-F238E27FC236}">
                <a16:creationId xmlns:a16="http://schemas.microsoft.com/office/drawing/2014/main" id="{9781E6C5-8363-4A32-8055-A009724229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B852447-7865-473B-8127-94965965FC77}"/>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272394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AFE1-068E-4879-BD77-8534EC167C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86C91-C5B3-4CBB-9A65-13C1841D068C}"/>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4" name="Footer Placeholder 3">
            <a:extLst>
              <a:ext uri="{FF2B5EF4-FFF2-40B4-BE49-F238E27FC236}">
                <a16:creationId xmlns:a16="http://schemas.microsoft.com/office/drawing/2014/main" id="{742DA443-66B2-4A4C-9265-DB1274842E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8D55FB-E812-476C-847D-4E4703437DDD}"/>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191242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9AB0B-9F52-4766-B14E-DFABE8BF9FC7}"/>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3" name="Footer Placeholder 2">
            <a:extLst>
              <a:ext uri="{FF2B5EF4-FFF2-40B4-BE49-F238E27FC236}">
                <a16:creationId xmlns:a16="http://schemas.microsoft.com/office/drawing/2014/main" id="{DA18B5EF-0426-4377-A6C3-713D692295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68C03D-2FF8-4B99-92CD-129712FB894B}"/>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361001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C9D1-EE94-49F0-A986-83B536537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3A579-0968-48B5-818E-A9ECFEADD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956ADE-5B46-4AAE-ADD4-5C875D3F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1F526-3567-407A-8CC4-9E07C852C978}"/>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6" name="Footer Placeholder 5">
            <a:extLst>
              <a:ext uri="{FF2B5EF4-FFF2-40B4-BE49-F238E27FC236}">
                <a16:creationId xmlns:a16="http://schemas.microsoft.com/office/drawing/2014/main" id="{5F1E0BAA-4387-4E91-B99D-1DC9E10ED3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CF67F2-FBAF-4A94-97CA-840008E5A7A9}"/>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80336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FAE6-99E4-4AF3-99F6-94D986DA0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6AF78-BB98-47B4-8F32-64C51A637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E93104C-7E35-46DE-8B19-762438416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41473-C1B7-4BB6-855C-551D47260DBA}"/>
              </a:ext>
            </a:extLst>
          </p:cNvPr>
          <p:cNvSpPr>
            <a:spLocks noGrp="1"/>
          </p:cNvSpPr>
          <p:nvPr>
            <p:ph type="dt" sz="half" idx="10"/>
          </p:nvPr>
        </p:nvSpPr>
        <p:spPr/>
        <p:txBody>
          <a:bodyPr/>
          <a:lstStyle/>
          <a:p>
            <a:fld id="{1198680E-EADA-40DF-9776-C40CD1036FF8}" type="datetimeFigureOut">
              <a:rPr lang="en-US" smtClean="0"/>
              <a:t>3/6/2024</a:t>
            </a:fld>
            <a:endParaRPr lang="en-US" dirty="0"/>
          </a:p>
        </p:txBody>
      </p:sp>
      <p:sp>
        <p:nvSpPr>
          <p:cNvPr id="6" name="Footer Placeholder 5">
            <a:extLst>
              <a:ext uri="{FF2B5EF4-FFF2-40B4-BE49-F238E27FC236}">
                <a16:creationId xmlns:a16="http://schemas.microsoft.com/office/drawing/2014/main" id="{E600581E-125B-48D7-87A4-88592CCC83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F6AC7-CC5C-4E66-A72F-B23F3948A9D9}"/>
              </a:ext>
            </a:extLst>
          </p:cNvPr>
          <p:cNvSpPr>
            <a:spLocks noGrp="1"/>
          </p:cNvSpPr>
          <p:nvPr>
            <p:ph type="sldNum" sz="quarter" idx="12"/>
          </p:nvPr>
        </p:nvSpPr>
        <p:spPr/>
        <p:txBody>
          <a:bodyPr/>
          <a:lstStyle/>
          <a:p>
            <a:fld id="{B74E0201-074A-464B-8342-C8484282482E}" type="slidenum">
              <a:rPr lang="en-US" smtClean="0"/>
              <a:t>‹#›</a:t>
            </a:fld>
            <a:endParaRPr lang="en-US" dirty="0"/>
          </a:p>
        </p:txBody>
      </p:sp>
    </p:spTree>
    <p:extLst>
      <p:ext uri="{BB962C8B-B14F-4D97-AF65-F5344CB8AC3E}">
        <p14:creationId xmlns:p14="http://schemas.microsoft.com/office/powerpoint/2010/main" val="425764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FCA6F-7227-4CF9-B92E-F54D99730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4A636C-3C2D-40E6-890E-E55E764B3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568D5-77EE-419C-9796-C605C99C7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8680E-EADA-40DF-9776-C40CD1036FF8}" type="datetimeFigureOut">
              <a:rPr lang="en-US" smtClean="0"/>
              <a:t>3/6/2024</a:t>
            </a:fld>
            <a:endParaRPr lang="en-US" dirty="0"/>
          </a:p>
        </p:txBody>
      </p:sp>
      <p:sp>
        <p:nvSpPr>
          <p:cNvPr id="5" name="Footer Placeholder 4">
            <a:extLst>
              <a:ext uri="{FF2B5EF4-FFF2-40B4-BE49-F238E27FC236}">
                <a16:creationId xmlns:a16="http://schemas.microsoft.com/office/drawing/2014/main" id="{DAFC627A-FB38-4D07-B276-1A5EE509E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2CF3451-C103-4666-BAE0-A94EB2738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E0201-074A-464B-8342-C8484282482E}" type="slidenum">
              <a:rPr lang="en-US" smtClean="0"/>
              <a:t>‹#›</a:t>
            </a:fld>
            <a:endParaRPr lang="en-US" dirty="0"/>
          </a:p>
        </p:txBody>
      </p:sp>
    </p:spTree>
    <p:extLst>
      <p:ext uri="{BB962C8B-B14F-4D97-AF65-F5344CB8AC3E}">
        <p14:creationId xmlns:p14="http://schemas.microsoft.com/office/powerpoint/2010/main" val="153930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639EB0-4ADF-43C9-A0CF-2B2061B73A32}"/>
              </a:ext>
            </a:extLst>
          </p:cNvPr>
          <p:cNvSpPr>
            <a:spLocks noGrp="1"/>
          </p:cNvSpPr>
          <p:nvPr>
            <p:ph type="ctrTitle"/>
          </p:nvPr>
        </p:nvSpPr>
        <p:spPr/>
        <p:txBody>
          <a:bodyPr/>
          <a:lstStyle/>
          <a:p>
            <a:r>
              <a:rPr lang="en-US" dirty="0"/>
              <a:t>Case Study : </a:t>
            </a:r>
            <a:r>
              <a:rPr lang="en-US" dirty="0" err="1"/>
              <a:t>Cyclistic</a:t>
            </a:r>
            <a:r>
              <a:rPr lang="en-US" dirty="0"/>
              <a:t> </a:t>
            </a:r>
          </a:p>
        </p:txBody>
      </p:sp>
      <p:pic>
        <p:nvPicPr>
          <p:cNvPr id="1026" name="Picture 2" descr="Google Data Analytics Capstone: Cyclistic Bike-Share Company | by khaled  laywad | Medium">
            <a:extLst>
              <a:ext uri="{FF2B5EF4-FFF2-40B4-BE49-F238E27FC236}">
                <a16:creationId xmlns:a16="http://schemas.microsoft.com/office/drawing/2014/main" id="{8C9719CD-AA42-4206-B1E0-144B59796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6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D96FCA-B852-4D2B-BBE4-855A3723FFD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476" b="392"/>
          <a:stretch/>
        </p:blipFill>
        <p:spPr>
          <a:xfrm>
            <a:off x="208910" y="1122364"/>
            <a:ext cx="8099028" cy="5588448"/>
          </a:xfrm>
          <a:prstGeom prst="rect">
            <a:avLst/>
          </a:prstGeom>
        </p:spPr>
      </p:pic>
      <p:pic>
        <p:nvPicPr>
          <p:cNvPr id="5" name="Picture 2" descr="Google Data Analytics Capstone: Cyclistic Bike-Share Company | by khaled  laywad | Medium">
            <a:extLst>
              <a:ext uri="{FF2B5EF4-FFF2-40B4-BE49-F238E27FC236}">
                <a16:creationId xmlns:a16="http://schemas.microsoft.com/office/drawing/2014/main" id="{7D026AFD-389F-4658-B2EF-73774A83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9E43F2-3F82-4A9C-A9B6-F5A29C90AF9A}"/>
              </a:ext>
            </a:extLst>
          </p:cNvPr>
          <p:cNvSpPr txBox="1"/>
          <p:nvPr/>
        </p:nvSpPr>
        <p:spPr>
          <a:xfrm>
            <a:off x="8445358" y="1387011"/>
            <a:ext cx="3462390" cy="4601260"/>
          </a:xfrm>
          <a:prstGeom prst="rect">
            <a:avLst/>
          </a:prstGeom>
          <a:noFill/>
        </p:spPr>
        <p:txBody>
          <a:bodyPr wrap="square" rtlCol="0">
            <a:spAutoFit/>
          </a:bodyPr>
          <a:lstStyle/>
          <a:p>
            <a:pPr algn="just"/>
            <a:r>
              <a:rPr lang="en-US" sz="2500" dirty="0"/>
              <a:t>We note that the most used started stations by casuals are Streeter DR &amp; Grand Ave , </a:t>
            </a:r>
            <a:r>
              <a:rPr lang="en-US" sz="2500" dirty="0" err="1"/>
              <a:t>DuSable</a:t>
            </a:r>
            <a:r>
              <a:rPr lang="en-US" sz="2500" dirty="0"/>
              <a:t> Lake Shore Dr &amp; Monroe St, Michigan Ave &amp; Oak St, </a:t>
            </a:r>
            <a:r>
              <a:rPr lang="en-US" sz="2500" dirty="0" err="1"/>
              <a:t>DuSable</a:t>
            </a:r>
            <a:r>
              <a:rPr lang="en-US" sz="2500" dirty="0"/>
              <a:t> Lake Shore Dr &amp; North Blvd, </a:t>
            </a:r>
            <a:r>
              <a:rPr lang="en-US" sz="2500" dirty="0" err="1"/>
              <a:t>Milennium</a:t>
            </a:r>
            <a:r>
              <a:rPr lang="en-US" sz="2500" dirty="0"/>
              <a:t> Park, Shedd Aquarium, Theater on the lake, </a:t>
            </a:r>
            <a:r>
              <a:rPr lang="en-US" sz="2500" dirty="0" err="1"/>
              <a:t>Dusable</a:t>
            </a:r>
            <a:r>
              <a:rPr lang="en-US" sz="2500" dirty="0"/>
              <a:t> Harbor</a:t>
            </a:r>
          </a:p>
          <a:p>
            <a:endParaRPr lang="en-US" dirty="0"/>
          </a:p>
        </p:txBody>
      </p:sp>
    </p:spTree>
    <p:extLst>
      <p:ext uri="{BB962C8B-B14F-4D97-AF65-F5344CB8AC3E}">
        <p14:creationId xmlns:p14="http://schemas.microsoft.com/office/powerpoint/2010/main" val="114555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6688-6645-4E45-88BA-EE1EB486FB47}"/>
              </a:ext>
            </a:extLst>
          </p:cNvPr>
          <p:cNvSpPr txBox="1"/>
          <p:nvPr/>
        </p:nvSpPr>
        <p:spPr>
          <a:xfrm>
            <a:off x="1109609" y="1152018"/>
            <a:ext cx="9770724" cy="5539978"/>
          </a:xfrm>
          <a:prstGeom prst="rect">
            <a:avLst/>
          </a:prstGeom>
          <a:noFill/>
        </p:spPr>
        <p:txBody>
          <a:bodyPr wrap="square" rtlCol="0">
            <a:spAutoFit/>
          </a:bodyPr>
          <a:lstStyle/>
          <a:p>
            <a:pPr algn="justLow"/>
            <a:r>
              <a:rPr lang="en-US" sz="3200" dirty="0"/>
              <a:t>What we can conclude from the data available to us is that the best time to target casualties is during the summer and spring heat, on weekends, and also between 4 and 6 o’clock, in addition to that they often request our services for going out and exercising.</a:t>
            </a:r>
            <a:r>
              <a:rPr lang="ar-EG" sz="3200" dirty="0"/>
              <a:t> </a:t>
            </a:r>
            <a:r>
              <a:rPr lang="en-US" sz="3200" dirty="0"/>
              <a:t>Special offers in the summer and spring season</a:t>
            </a:r>
            <a:r>
              <a:rPr lang="fr-FR" sz="3200" dirty="0"/>
              <a:t>, </a:t>
            </a:r>
            <a:r>
              <a:rPr lang="en-US" sz="3200" dirty="0"/>
              <a:t>It is better to focus on these </a:t>
            </a:r>
            <a:r>
              <a:rPr lang="en-US" sz="3200" dirty="0" err="1"/>
              <a:t>stationsStreeter</a:t>
            </a:r>
            <a:r>
              <a:rPr lang="en-US" sz="3200" dirty="0"/>
              <a:t> DR &amp; Grand Ave , </a:t>
            </a:r>
            <a:r>
              <a:rPr lang="en-US" sz="3200" dirty="0" err="1"/>
              <a:t>DuSable</a:t>
            </a:r>
            <a:r>
              <a:rPr lang="en-US" sz="3200" dirty="0"/>
              <a:t> Lake Shore Dr &amp; Monroe St, Michigan Ave &amp; Oak St, </a:t>
            </a:r>
            <a:r>
              <a:rPr lang="en-US" sz="3200" dirty="0" err="1"/>
              <a:t>DuSable</a:t>
            </a:r>
            <a:r>
              <a:rPr lang="en-US" sz="3200" dirty="0"/>
              <a:t> Lake Shore Dr &amp; North Blvd, </a:t>
            </a:r>
            <a:r>
              <a:rPr lang="en-US" sz="3200" dirty="0" err="1"/>
              <a:t>Milennium</a:t>
            </a:r>
            <a:r>
              <a:rPr lang="en-US" sz="3200" dirty="0"/>
              <a:t> Park, Shedd Aquarium, Theater on the lake, </a:t>
            </a:r>
            <a:r>
              <a:rPr lang="en-US" sz="3200" dirty="0" err="1"/>
              <a:t>Dusable</a:t>
            </a:r>
            <a:r>
              <a:rPr lang="en-US" sz="3200" dirty="0"/>
              <a:t> Harbor</a:t>
            </a:r>
          </a:p>
          <a:p>
            <a:pPr algn="justLow"/>
            <a:endParaRPr lang="en-US" sz="3400" dirty="0"/>
          </a:p>
        </p:txBody>
      </p:sp>
      <p:sp>
        <p:nvSpPr>
          <p:cNvPr id="14" name="TextBox 13">
            <a:extLst>
              <a:ext uri="{FF2B5EF4-FFF2-40B4-BE49-F238E27FC236}">
                <a16:creationId xmlns:a16="http://schemas.microsoft.com/office/drawing/2014/main" id="{A5CEB58B-BD56-4F45-829A-A4D18A65AC23}"/>
              </a:ext>
            </a:extLst>
          </p:cNvPr>
          <p:cNvSpPr txBox="1"/>
          <p:nvPr/>
        </p:nvSpPr>
        <p:spPr>
          <a:xfrm>
            <a:off x="4841507" y="444132"/>
            <a:ext cx="2935705" cy="707886"/>
          </a:xfrm>
          <a:prstGeom prst="rect">
            <a:avLst/>
          </a:prstGeom>
          <a:noFill/>
        </p:spPr>
        <p:txBody>
          <a:bodyPr wrap="square" rtlCol="0">
            <a:spAutoFit/>
          </a:bodyPr>
          <a:lstStyle/>
          <a:p>
            <a:r>
              <a:rPr lang="en-US" sz="4000" b="1" dirty="0"/>
              <a:t>Conclusions</a:t>
            </a:r>
            <a:endParaRPr lang="en-US" sz="2400" b="1" dirty="0"/>
          </a:p>
        </p:txBody>
      </p:sp>
    </p:spTree>
    <p:extLst>
      <p:ext uri="{BB962C8B-B14F-4D97-AF65-F5344CB8AC3E}">
        <p14:creationId xmlns:p14="http://schemas.microsoft.com/office/powerpoint/2010/main" val="249755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C6688-6645-4E45-88BA-EE1EB486FB47}"/>
              </a:ext>
            </a:extLst>
          </p:cNvPr>
          <p:cNvSpPr txBox="1"/>
          <p:nvPr/>
        </p:nvSpPr>
        <p:spPr>
          <a:xfrm>
            <a:off x="1109609" y="2198669"/>
            <a:ext cx="9770724" cy="3262432"/>
          </a:xfrm>
          <a:prstGeom prst="rect">
            <a:avLst/>
          </a:prstGeom>
          <a:noFill/>
        </p:spPr>
        <p:txBody>
          <a:bodyPr wrap="square" rtlCol="0">
            <a:spAutoFit/>
          </a:bodyPr>
          <a:lstStyle/>
          <a:p>
            <a:pPr algn="justLow"/>
            <a:r>
              <a:rPr lang="en-US" sz="3600" dirty="0"/>
              <a:t>for better results </a:t>
            </a:r>
            <a:r>
              <a:rPr lang="en-US" sz="3400" dirty="0"/>
              <a:t>I suggest that we start collecting data on the ages of users because this will help us target them with ads. In addition, if they are young, they may not have enough money to engage and frequently use our services, so we will offer them special offers.</a:t>
            </a:r>
          </a:p>
        </p:txBody>
      </p:sp>
      <p:sp>
        <p:nvSpPr>
          <p:cNvPr id="12" name="TextBox 11">
            <a:extLst>
              <a:ext uri="{FF2B5EF4-FFF2-40B4-BE49-F238E27FC236}">
                <a16:creationId xmlns:a16="http://schemas.microsoft.com/office/drawing/2014/main" id="{724AEFCE-6A1F-4979-B39F-AEDFC931A46F}"/>
              </a:ext>
            </a:extLst>
          </p:cNvPr>
          <p:cNvSpPr txBox="1"/>
          <p:nvPr/>
        </p:nvSpPr>
        <p:spPr>
          <a:xfrm>
            <a:off x="4608653" y="412115"/>
            <a:ext cx="2772635" cy="707886"/>
          </a:xfrm>
          <a:prstGeom prst="rect">
            <a:avLst/>
          </a:prstGeom>
          <a:noFill/>
        </p:spPr>
        <p:txBody>
          <a:bodyPr wrap="square" rtlCol="0">
            <a:spAutoFit/>
          </a:bodyPr>
          <a:lstStyle/>
          <a:p>
            <a:r>
              <a:rPr lang="en-US" sz="4000" b="1" dirty="0"/>
              <a:t>Suggestions</a:t>
            </a:r>
            <a:endParaRPr lang="en-US" sz="3600" b="1" dirty="0"/>
          </a:p>
        </p:txBody>
      </p:sp>
    </p:spTree>
    <p:extLst>
      <p:ext uri="{BB962C8B-B14F-4D97-AF65-F5344CB8AC3E}">
        <p14:creationId xmlns:p14="http://schemas.microsoft.com/office/powerpoint/2010/main" val="4243858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B688-B1E6-4CAC-9217-6AE0D8690935}"/>
              </a:ext>
            </a:extLst>
          </p:cNvPr>
          <p:cNvSpPr>
            <a:spLocks noGrp="1"/>
          </p:cNvSpPr>
          <p:nvPr>
            <p:ph type="title"/>
          </p:nvPr>
        </p:nvSpPr>
        <p:spPr>
          <a:xfrm>
            <a:off x="838200" y="1669943"/>
            <a:ext cx="2089935" cy="1325563"/>
          </a:xfrm>
        </p:spPr>
        <p:txBody>
          <a:bodyPr>
            <a:normAutofit/>
          </a:bodyPr>
          <a:lstStyle/>
          <a:p>
            <a:r>
              <a:rPr lang="en-US" sz="5400" dirty="0">
                <a:latin typeface="Calibri (Body)"/>
              </a:rPr>
              <a:t>target</a:t>
            </a:r>
            <a:endParaRPr lang="en-US" sz="6000" dirty="0">
              <a:latin typeface="Calibri (Body)"/>
            </a:endParaRPr>
          </a:p>
        </p:txBody>
      </p:sp>
      <p:sp>
        <p:nvSpPr>
          <p:cNvPr id="3" name="Content Placeholder 2">
            <a:extLst>
              <a:ext uri="{FF2B5EF4-FFF2-40B4-BE49-F238E27FC236}">
                <a16:creationId xmlns:a16="http://schemas.microsoft.com/office/drawing/2014/main" id="{7AB33282-F6BE-472B-A8CF-5E90C3AAF028}"/>
              </a:ext>
            </a:extLst>
          </p:cNvPr>
          <p:cNvSpPr>
            <a:spLocks noGrp="1"/>
          </p:cNvSpPr>
          <p:nvPr>
            <p:ph idx="1"/>
          </p:nvPr>
        </p:nvSpPr>
        <p:spPr>
          <a:xfrm>
            <a:off x="838198" y="3503488"/>
            <a:ext cx="10114053" cy="2576530"/>
          </a:xfrm>
        </p:spPr>
        <p:txBody>
          <a:bodyPr>
            <a:normAutofit/>
          </a:bodyPr>
          <a:lstStyle/>
          <a:p>
            <a:pPr marL="0" indent="0" algn="ctr">
              <a:buNone/>
            </a:pPr>
            <a:r>
              <a:rPr lang="en-US" sz="4400" dirty="0"/>
              <a:t>The goal to be achieved is how to transfer</a:t>
            </a:r>
            <a:endParaRPr lang="en-US" sz="4400" dirty="0">
              <a:solidFill>
                <a:srgbClr val="FF0000"/>
              </a:solidFill>
            </a:endParaRPr>
          </a:p>
        </p:txBody>
      </p:sp>
      <p:sp>
        <p:nvSpPr>
          <p:cNvPr id="4" name="TextBox 3">
            <a:extLst>
              <a:ext uri="{FF2B5EF4-FFF2-40B4-BE49-F238E27FC236}">
                <a16:creationId xmlns:a16="http://schemas.microsoft.com/office/drawing/2014/main" id="{A0228162-FB41-4FE6-B89C-D5146F34771F}"/>
              </a:ext>
            </a:extLst>
          </p:cNvPr>
          <p:cNvSpPr txBox="1"/>
          <p:nvPr/>
        </p:nvSpPr>
        <p:spPr>
          <a:xfrm>
            <a:off x="6756390" y="4036344"/>
            <a:ext cx="2458090" cy="769441"/>
          </a:xfrm>
          <a:prstGeom prst="rect">
            <a:avLst/>
          </a:prstGeom>
          <a:noFill/>
        </p:spPr>
        <p:txBody>
          <a:bodyPr wrap="square" rtlCol="0">
            <a:spAutoFit/>
          </a:bodyPr>
          <a:lstStyle/>
          <a:p>
            <a:r>
              <a:rPr lang="en-US" sz="4400" dirty="0">
                <a:solidFill>
                  <a:srgbClr val="FF0000"/>
                </a:solidFill>
              </a:rPr>
              <a:t>members</a:t>
            </a:r>
            <a:endParaRPr lang="en-US" dirty="0"/>
          </a:p>
        </p:txBody>
      </p:sp>
      <p:sp>
        <p:nvSpPr>
          <p:cNvPr id="5" name="TextBox 4">
            <a:extLst>
              <a:ext uri="{FF2B5EF4-FFF2-40B4-BE49-F238E27FC236}">
                <a16:creationId xmlns:a16="http://schemas.microsoft.com/office/drawing/2014/main" id="{9BF7FC12-003F-4A96-80A2-170233985D07}"/>
              </a:ext>
            </a:extLst>
          </p:cNvPr>
          <p:cNvSpPr txBox="1"/>
          <p:nvPr/>
        </p:nvSpPr>
        <p:spPr>
          <a:xfrm>
            <a:off x="3105150" y="4036344"/>
            <a:ext cx="2844800" cy="769441"/>
          </a:xfrm>
          <a:prstGeom prst="rect">
            <a:avLst/>
          </a:prstGeom>
          <a:noFill/>
        </p:spPr>
        <p:txBody>
          <a:bodyPr wrap="square" rtlCol="0">
            <a:spAutoFit/>
          </a:bodyPr>
          <a:lstStyle/>
          <a:p>
            <a:r>
              <a:rPr lang="en-US" sz="4400" dirty="0">
                <a:solidFill>
                  <a:srgbClr val="0070C0"/>
                </a:solidFill>
              </a:rPr>
              <a:t>       casuals</a:t>
            </a:r>
            <a:endParaRPr lang="en-US" sz="4400" dirty="0"/>
          </a:p>
        </p:txBody>
      </p:sp>
      <p:sp>
        <p:nvSpPr>
          <p:cNvPr id="8" name="TextBox 7">
            <a:extLst>
              <a:ext uri="{FF2B5EF4-FFF2-40B4-BE49-F238E27FC236}">
                <a16:creationId xmlns:a16="http://schemas.microsoft.com/office/drawing/2014/main" id="{ED352FCA-B369-4326-9C7D-D76BD5893DBE}"/>
              </a:ext>
            </a:extLst>
          </p:cNvPr>
          <p:cNvSpPr txBox="1"/>
          <p:nvPr/>
        </p:nvSpPr>
        <p:spPr>
          <a:xfrm>
            <a:off x="5727700" y="4036343"/>
            <a:ext cx="1143000" cy="769441"/>
          </a:xfrm>
          <a:prstGeom prst="rect">
            <a:avLst/>
          </a:prstGeom>
          <a:noFill/>
        </p:spPr>
        <p:txBody>
          <a:bodyPr wrap="square" rtlCol="0">
            <a:spAutoFit/>
          </a:bodyPr>
          <a:lstStyle/>
          <a:p>
            <a:r>
              <a:rPr lang="fr-FR" sz="4400" dirty="0" err="1"/>
              <a:t>into</a:t>
            </a:r>
            <a:endParaRPr lang="en-US" dirty="0"/>
          </a:p>
        </p:txBody>
      </p:sp>
      <p:sp>
        <p:nvSpPr>
          <p:cNvPr id="9" name="TextBox 8">
            <a:extLst>
              <a:ext uri="{FF2B5EF4-FFF2-40B4-BE49-F238E27FC236}">
                <a16:creationId xmlns:a16="http://schemas.microsoft.com/office/drawing/2014/main" id="{2FA7379C-8CF8-4C12-8D7F-8F8599437723}"/>
              </a:ext>
            </a:extLst>
          </p:cNvPr>
          <p:cNvSpPr txBox="1"/>
          <p:nvPr/>
        </p:nvSpPr>
        <p:spPr>
          <a:xfrm>
            <a:off x="3173841" y="4040543"/>
            <a:ext cx="1132429" cy="769441"/>
          </a:xfrm>
          <a:prstGeom prst="rect">
            <a:avLst/>
          </a:prstGeom>
          <a:noFill/>
        </p:spPr>
        <p:txBody>
          <a:bodyPr wrap="square" rtlCol="0">
            <a:spAutoFit/>
          </a:bodyPr>
          <a:lstStyle/>
          <a:p>
            <a:r>
              <a:rPr lang="fr-FR" sz="4400" dirty="0"/>
              <a:t>the</a:t>
            </a:r>
            <a:endParaRPr lang="en-US" sz="4400" dirty="0"/>
          </a:p>
        </p:txBody>
      </p:sp>
      <p:pic>
        <p:nvPicPr>
          <p:cNvPr id="13" name="Picture 2" descr="Google Data Analytics Capstone: Cyclistic Bike-Share Company | by khaled  laywad | Medium">
            <a:extLst>
              <a:ext uri="{FF2B5EF4-FFF2-40B4-BE49-F238E27FC236}">
                <a16:creationId xmlns:a16="http://schemas.microsoft.com/office/drawing/2014/main" id="{BE60734C-E1EB-4557-B2B4-FC8033E5E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87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228162-FB41-4FE6-B89C-D5146F34771F}"/>
              </a:ext>
            </a:extLst>
          </p:cNvPr>
          <p:cNvSpPr txBox="1"/>
          <p:nvPr/>
        </p:nvSpPr>
        <p:spPr>
          <a:xfrm>
            <a:off x="7286041" y="2167847"/>
            <a:ext cx="2458090" cy="769441"/>
          </a:xfrm>
          <a:prstGeom prst="rect">
            <a:avLst/>
          </a:prstGeom>
          <a:noFill/>
        </p:spPr>
        <p:txBody>
          <a:bodyPr wrap="square" rtlCol="0">
            <a:spAutoFit/>
          </a:bodyPr>
          <a:lstStyle/>
          <a:p>
            <a:r>
              <a:rPr lang="en-US" sz="4400" dirty="0">
                <a:solidFill>
                  <a:srgbClr val="FF0000"/>
                </a:solidFill>
              </a:rPr>
              <a:t>members</a:t>
            </a:r>
            <a:endParaRPr lang="en-US" dirty="0"/>
          </a:p>
        </p:txBody>
      </p:sp>
      <p:sp>
        <p:nvSpPr>
          <p:cNvPr id="5" name="TextBox 4">
            <a:extLst>
              <a:ext uri="{FF2B5EF4-FFF2-40B4-BE49-F238E27FC236}">
                <a16:creationId xmlns:a16="http://schemas.microsoft.com/office/drawing/2014/main" id="{9BF7FC12-003F-4A96-80A2-170233985D07}"/>
              </a:ext>
            </a:extLst>
          </p:cNvPr>
          <p:cNvSpPr txBox="1"/>
          <p:nvPr/>
        </p:nvSpPr>
        <p:spPr>
          <a:xfrm>
            <a:off x="1039528" y="2146547"/>
            <a:ext cx="2844800" cy="769441"/>
          </a:xfrm>
          <a:prstGeom prst="rect">
            <a:avLst/>
          </a:prstGeom>
          <a:noFill/>
        </p:spPr>
        <p:txBody>
          <a:bodyPr wrap="square" rtlCol="0">
            <a:spAutoFit/>
          </a:bodyPr>
          <a:lstStyle/>
          <a:p>
            <a:r>
              <a:rPr lang="en-US" sz="4400" dirty="0">
                <a:solidFill>
                  <a:srgbClr val="0070C0"/>
                </a:solidFill>
              </a:rPr>
              <a:t>       casuals</a:t>
            </a:r>
            <a:endParaRPr lang="en-US" sz="4400" dirty="0"/>
          </a:p>
        </p:txBody>
      </p:sp>
      <p:sp>
        <p:nvSpPr>
          <p:cNvPr id="7" name="TextBox 6">
            <a:extLst>
              <a:ext uri="{FF2B5EF4-FFF2-40B4-BE49-F238E27FC236}">
                <a16:creationId xmlns:a16="http://schemas.microsoft.com/office/drawing/2014/main" id="{744E7770-5CE0-4D4D-A6CB-406C5660A78C}"/>
              </a:ext>
            </a:extLst>
          </p:cNvPr>
          <p:cNvSpPr txBox="1"/>
          <p:nvPr/>
        </p:nvSpPr>
        <p:spPr>
          <a:xfrm>
            <a:off x="0" y="2937288"/>
            <a:ext cx="6096000" cy="2400657"/>
          </a:xfrm>
          <a:prstGeom prst="rect">
            <a:avLst/>
          </a:prstGeom>
          <a:noFill/>
        </p:spPr>
        <p:txBody>
          <a:bodyPr wrap="square" rtlCol="0">
            <a:spAutoFit/>
          </a:bodyPr>
          <a:lstStyle/>
          <a:p>
            <a:pPr algn="ctr"/>
            <a:r>
              <a:rPr lang="en-US" sz="4400" dirty="0">
                <a:solidFill>
                  <a:srgbClr val="0070C0"/>
                </a:solidFill>
              </a:rPr>
              <a:t>customer that does not have a subscription institution</a:t>
            </a:r>
          </a:p>
          <a:p>
            <a:endParaRPr lang="en-US" dirty="0"/>
          </a:p>
        </p:txBody>
      </p:sp>
      <p:sp>
        <p:nvSpPr>
          <p:cNvPr id="10" name="TextBox 9">
            <a:extLst>
              <a:ext uri="{FF2B5EF4-FFF2-40B4-BE49-F238E27FC236}">
                <a16:creationId xmlns:a16="http://schemas.microsoft.com/office/drawing/2014/main" id="{2FD08A60-3CFF-45F9-A4FE-897B008D136D}"/>
              </a:ext>
            </a:extLst>
          </p:cNvPr>
          <p:cNvSpPr txBox="1"/>
          <p:nvPr/>
        </p:nvSpPr>
        <p:spPr>
          <a:xfrm>
            <a:off x="6329671" y="2915987"/>
            <a:ext cx="4822801" cy="2400657"/>
          </a:xfrm>
          <a:prstGeom prst="rect">
            <a:avLst/>
          </a:prstGeom>
          <a:noFill/>
        </p:spPr>
        <p:txBody>
          <a:bodyPr wrap="square" rtlCol="0">
            <a:spAutoFit/>
          </a:bodyPr>
          <a:lstStyle/>
          <a:p>
            <a:pPr algn="ctr"/>
            <a:r>
              <a:rPr lang="en-US" sz="4400" dirty="0">
                <a:solidFill>
                  <a:srgbClr val="FF0000"/>
                </a:solidFill>
              </a:rPr>
              <a:t>customer that does have a subscription institution</a:t>
            </a:r>
          </a:p>
          <a:p>
            <a:endParaRPr lang="en-US" dirty="0"/>
          </a:p>
        </p:txBody>
      </p:sp>
      <p:pic>
        <p:nvPicPr>
          <p:cNvPr id="12" name="Picture 2" descr="Google Data Analytics Capstone: Cyclistic Bike-Share Company | by khaled  laywad | Medium">
            <a:extLst>
              <a:ext uri="{FF2B5EF4-FFF2-40B4-BE49-F238E27FC236}">
                <a16:creationId xmlns:a16="http://schemas.microsoft.com/office/drawing/2014/main" id="{5E3D2969-B8DB-4A1C-A1C5-6B3484A0B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623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6EB8FFD-B011-4C28-A320-C8F995E5C843}"/>
              </a:ext>
            </a:extLst>
          </p:cNvPr>
          <p:cNvSpPr txBox="1"/>
          <p:nvPr/>
        </p:nvSpPr>
        <p:spPr>
          <a:xfrm>
            <a:off x="1099335" y="1489753"/>
            <a:ext cx="9780998" cy="646331"/>
          </a:xfrm>
          <a:prstGeom prst="rect">
            <a:avLst/>
          </a:prstGeom>
          <a:noFill/>
        </p:spPr>
        <p:txBody>
          <a:bodyPr wrap="square">
            <a:spAutoFit/>
          </a:bodyPr>
          <a:lstStyle/>
          <a:p>
            <a:pPr algn="justLow"/>
            <a:r>
              <a:rPr lang="en-US" sz="3600" dirty="0"/>
              <a:t>We will divide this topic into three basic categories:</a:t>
            </a:r>
          </a:p>
        </p:txBody>
      </p:sp>
      <p:sp>
        <p:nvSpPr>
          <p:cNvPr id="7" name="TextBox 6">
            <a:extLst>
              <a:ext uri="{FF2B5EF4-FFF2-40B4-BE49-F238E27FC236}">
                <a16:creationId xmlns:a16="http://schemas.microsoft.com/office/drawing/2014/main" id="{58200F70-9853-4729-B6DD-3123B1D8A894}"/>
              </a:ext>
            </a:extLst>
          </p:cNvPr>
          <p:cNvSpPr txBox="1"/>
          <p:nvPr/>
        </p:nvSpPr>
        <p:spPr>
          <a:xfrm>
            <a:off x="5113106" y="3827591"/>
            <a:ext cx="2567854" cy="646331"/>
          </a:xfrm>
          <a:prstGeom prst="rect">
            <a:avLst/>
          </a:prstGeom>
          <a:noFill/>
        </p:spPr>
        <p:txBody>
          <a:bodyPr wrap="square" rtlCol="0">
            <a:spAutoFit/>
          </a:bodyPr>
          <a:lstStyle/>
          <a:p>
            <a:r>
              <a:rPr lang="en-US" sz="3600" b="1" dirty="0"/>
              <a:t>Conclusions</a:t>
            </a:r>
            <a:endParaRPr lang="en-US" sz="2000" b="1" dirty="0"/>
          </a:p>
        </p:txBody>
      </p:sp>
      <p:sp>
        <p:nvSpPr>
          <p:cNvPr id="15" name="TextBox 14">
            <a:extLst>
              <a:ext uri="{FF2B5EF4-FFF2-40B4-BE49-F238E27FC236}">
                <a16:creationId xmlns:a16="http://schemas.microsoft.com/office/drawing/2014/main" id="{0C345516-751C-4B57-B51A-C62506624681}"/>
              </a:ext>
            </a:extLst>
          </p:cNvPr>
          <p:cNvSpPr txBox="1"/>
          <p:nvPr/>
        </p:nvSpPr>
        <p:spPr>
          <a:xfrm>
            <a:off x="9029273" y="3827590"/>
            <a:ext cx="2434975" cy="646331"/>
          </a:xfrm>
          <a:prstGeom prst="rect">
            <a:avLst/>
          </a:prstGeom>
          <a:noFill/>
        </p:spPr>
        <p:txBody>
          <a:bodyPr wrap="square" rtlCol="0">
            <a:spAutoFit/>
          </a:bodyPr>
          <a:lstStyle/>
          <a:p>
            <a:r>
              <a:rPr lang="en-US" sz="3600" b="1" dirty="0"/>
              <a:t>Suggestions</a:t>
            </a:r>
          </a:p>
        </p:txBody>
      </p:sp>
      <p:sp>
        <p:nvSpPr>
          <p:cNvPr id="22" name="TextBox 21">
            <a:extLst>
              <a:ext uri="{FF2B5EF4-FFF2-40B4-BE49-F238E27FC236}">
                <a16:creationId xmlns:a16="http://schemas.microsoft.com/office/drawing/2014/main" id="{CA6BED9F-4C01-48C3-8549-90FBBB5366B1}"/>
              </a:ext>
            </a:extLst>
          </p:cNvPr>
          <p:cNvSpPr txBox="1"/>
          <p:nvPr/>
        </p:nvSpPr>
        <p:spPr>
          <a:xfrm>
            <a:off x="2321961" y="3827590"/>
            <a:ext cx="1315092" cy="646331"/>
          </a:xfrm>
          <a:prstGeom prst="rect">
            <a:avLst/>
          </a:prstGeom>
          <a:noFill/>
        </p:spPr>
        <p:txBody>
          <a:bodyPr wrap="square" rtlCol="0">
            <a:spAutoFit/>
          </a:bodyPr>
          <a:lstStyle/>
          <a:p>
            <a:r>
              <a:rPr lang="en-US" sz="3600" b="1" dirty="0"/>
              <a:t>Chard</a:t>
            </a:r>
            <a:endParaRPr lang="en-US" sz="2000" b="1" dirty="0"/>
          </a:p>
        </p:txBody>
      </p:sp>
      <p:pic>
        <p:nvPicPr>
          <p:cNvPr id="9" name="Picture 2" descr="Google Data Analytics Capstone: Cyclistic Bike-Share Company | by khaled  laywad | Medium">
            <a:extLst>
              <a:ext uri="{FF2B5EF4-FFF2-40B4-BE49-F238E27FC236}">
                <a16:creationId xmlns:a16="http://schemas.microsoft.com/office/drawing/2014/main" id="{23A3D426-5B4C-4849-8D2B-EAC41502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83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3A25BE-D770-49AA-A523-934B078B0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6" y="1506028"/>
            <a:ext cx="7504836" cy="4210810"/>
          </a:xfrm>
          <a:prstGeom prst="rect">
            <a:avLst/>
          </a:prstGeom>
        </p:spPr>
      </p:pic>
      <p:sp>
        <p:nvSpPr>
          <p:cNvPr id="9" name="TextBox 8">
            <a:extLst>
              <a:ext uri="{FF2B5EF4-FFF2-40B4-BE49-F238E27FC236}">
                <a16:creationId xmlns:a16="http://schemas.microsoft.com/office/drawing/2014/main" id="{5140EED1-0268-4760-B52E-A8FABFB15AE0}"/>
              </a:ext>
            </a:extLst>
          </p:cNvPr>
          <p:cNvSpPr txBox="1"/>
          <p:nvPr/>
        </p:nvSpPr>
        <p:spPr>
          <a:xfrm>
            <a:off x="7055837" y="2215913"/>
            <a:ext cx="4779075" cy="1569660"/>
          </a:xfrm>
          <a:prstGeom prst="rect">
            <a:avLst/>
          </a:prstGeom>
          <a:noFill/>
        </p:spPr>
        <p:txBody>
          <a:bodyPr wrap="square" rtlCol="0">
            <a:spAutoFit/>
          </a:bodyPr>
          <a:lstStyle/>
          <a:p>
            <a:r>
              <a:rPr lang="en-US" sz="3200" dirty="0"/>
              <a:t>We note that the percentage of members is more than one percentage</a:t>
            </a:r>
          </a:p>
        </p:txBody>
      </p:sp>
      <p:sp>
        <p:nvSpPr>
          <p:cNvPr id="16" name="TextBox 15">
            <a:extLst>
              <a:ext uri="{FF2B5EF4-FFF2-40B4-BE49-F238E27FC236}">
                <a16:creationId xmlns:a16="http://schemas.microsoft.com/office/drawing/2014/main" id="{B718BB3F-7F95-4BEB-836E-261D69EE61CF}"/>
              </a:ext>
            </a:extLst>
          </p:cNvPr>
          <p:cNvSpPr txBox="1"/>
          <p:nvPr/>
        </p:nvSpPr>
        <p:spPr>
          <a:xfrm>
            <a:off x="5113106" y="7648102"/>
            <a:ext cx="2337371" cy="646331"/>
          </a:xfrm>
          <a:prstGeom prst="rect">
            <a:avLst/>
          </a:prstGeom>
          <a:noFill/>
        </p:spPr>
        <p:txBody>
          <a:bodyPr wrap="square" rtlCol="0">
            <a:spAutoFit/>
          </a:bodyPr>
          <a:lstStyle/>
          <a:p>
            <a:r>
              <a:rPr lang="en-US" sz="3600" dirty="0"/>
              <a:t>conclusions</a:t>
            </a:r>
            <a:endParaRPr lang="en-US" sz="2000" dirty="0"/>
          </a:p>
        </p:txBody>
      </p:sp>
      <p:sp>
        <p:nvSpPr>
          <p:cNvPr id="17" name="TextBox 16">
            <a:extLst>
              <a:ext uri="{FF2B5EF4-FFF2-40B4-BE49-F238E27FC236}">
                <a16:creationId xmlns:a16="http://schemas.microsoft.com/office/drawing/2014/main" id="{F8A731E0-9B94-4805-8A4E-7A6DB19E3C42}"/>
              </a:ext>
            </a:extLst>
          </p:cNvPr>
          <p:cNvSpPr txBox="1"/>
          <p:nvPr/>
        </p:nvSpPr>
        <p:spPr>
          <a:xfrm>
            <a:off x="9029273" y="7648102"/>
            <a:ext cx="2434975" cy="646331"/>
          </a:xfrm>
          <a:prstGeom prst="rect">
            <a:avLst/>
          </a:prstGeom>
          <a:noFill/>
        </p:spPr>
        <p:txBody>
          <a:bodyPr wrap="square" rtlCol="0">
            <a:spAutoFit/>
          </a:bodyPr>
          <a:lstStyle/>
          <a:p>
            <a:r>
              <a:rPr lang="en-US" sz="3600" dirty="0"/>
              <a:t>suggestions</a:t>
            </a:r>
          </a:p>
        </p:txBody>
      </p:sp>
      <p:sp>
        <p:nvSpPr>
          <p:cNvPr id="18" name="TextBox 17">
            <a:extLst>
              <a:ext uri="{FF2B5EF4-FFF2-40B4-BE49-F238E27FC236}">
                <a16:creationId xmlns:a16="http://schemas.microsoft.com/office/drawing/2014/main" id="{05B44D10-5224-4A8E-B949-F7BD781343F1}"/>
              </a:ext>
            </a:extLst>
          </p:cNvPr>
          <p:cNvSpPr txBox="1"/>
          <p:nvPr/>
        </p:nvSpPr>
        <p:spPr>
          <a:xfrm>
            <a:off x="4937760" y="601505"/>
            <a:ext cx="2637322" cy="769441"/>
          </a:xfrm>
          <a:prstGeom prst="rect">
            <a:avLst/>
          </a:prstGeom>
          <a:noFill/>
        </p:spPr>
        <p:txBody>
          <a:bodyPr wrap="square" rtlCol="0">
            <a:spAutoFit/>
          </a:bodyPr>
          <a:lstStyle/>
          <a:p>
            <a:r>
              <a:rPr lang="en-US" sz="4400" b="1" dirty="0"/>
              <a:t>chart</a:t>
            </a:r>
            <a:endParaRPr lang="en-US" sz="2400" b="1" dirty="0"/>
          </a:p>
        </p:txBody>
      </p:sp>
      <p:pic>
        <p:nvPicPr>
          <p:cNvPr id="12" name="Picture 2" descr="Google Data Analytics Capstone: Cyclistic Bike-Share Company | by khaled  laywad | Medium">
            <a:extLst>
              <a:ext uri="{FF2B5EF4-FFF2-40B4-BE49-F238E27FC236}">
                <a16:creationId xmlns:a16="http://schemas.microsoft.com/office/drawing/2014/main" id="{CE87797A-DDEE-4060-BF44-EAB91BABA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34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A7CD987-4CDE-42F9-AC5E-04E3F203F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4233"/>
            <a:ext cx="7684038" cy="4309358"/>
          </a:xfrm>
          <a:prstGeom prst="rect">
            <a:avLst/>
          </a:prstGeom>
        </p:spPr>
      </p:pic>
      <p:sp>
        <p:nvSpPr>
          <p:cNvPr id="10" name="TextBox 9">
            <a:extLst>
              <a:ext uri="{FF2B5EF4-FFF2-40B4-BE49-F238E27FC236}">
                <a16:creationId xmlns:a16="http://schemas.microsoft.com/office/drawing/2014/main" id="{267DE7E4-EA77-45A3-888A-E8C9FE99F5A9}"/>
              </a:ext>
            </a:extLst>
          </p:cNvPr>
          <p:cNvSpPr txBox="1"/>
          <p:nvPr/>
        </p:nvSpPr>
        <p:spPr>
          <a:xfrm>
            <a:off x="6964326" y="2490864"/>
            <a:ext cx="5227674" cy="2323713"/>
          </a:xfrm>
          <a:prstGeom prst="rect">
            <a:avLst/>
          </a:prstGeom>
          <a:noFill/>
        </p:spPr>
        <p:txBody>
          <a:bodyPr wrap="square" rtlCol="0">
            <a:spAutoFit/>
          </a:bodyPr>
          <a:lstStyle/>
          <a:p>
            <a:pPr algn="justLow"/>
            <a:r>
              <a:rPr lang="en-US" sz="2900" dirty="0"/>
              <a:t>But we note at the same time that the length of time spent by the casuals and members is close compared to the percentage of members</a:t>
            </a:r>
            <a:r>
              <a:rPr lang="ar-EG" sz="2900" dirty="0"/>
              <a:t> </a:t>
            </a:r>
            <a:r>
              <a:rPr lang="fr-FR" sz="2900" dirty="0"/>
              <a:t> and </a:t>
            </a:r>
            <a:r>
              <a:rPr lang="fr-FR" sz="2900" dirty="0" err="1"/>
              <a:t>casuals</a:t>
            </a:r>
            <a:endParaRPr lang="en-US" sz="2900" dirty="0"/>
          </a:p>
        </p:txBody>
      </p:sp>
      <p:sp>
        <p:nvSpPr>
          <p:cNvPr id="21" name="TextBox 20">
            <a:extLst>
              <a:ext uri="{FF2B5EF4-FFF2-40B4-BE49-F238E27FC236}">
                <a16:creationId xmlns:a16="http://schemas.microsoft.com/office/drawing/2014/main" id="{37BF0FE0-19A1-4775-A398-100550E028BD}"/>
              </a:ext>
            </a:extLst>
          </p:cNvPr>
          <p:cNvSpPr txBox="1"/>
          <p:nvPr/>
        </p:nvSpPr>
        <p:spPr>
          <a:xfrm>
            <a:off x="4937760" y="601505"/>
            <a:ext cx="2637322" cy="769441"/>
          </a:xfrm>
          <a:prstGeom prst="rect">
            <a:avLst/>
          </a:prstGeom>
          <a:noFill/>
        </p:spPr>
        <p:txBody>
          <a:bodyPr wrap="square" rtlCol="0">
            <a:spAutoFit/>
          </a:bodyPr>
          <a:lstStyle/>
          <a:p>
            <a:r>
              <a:rPr lang="en-US" sz="4400" b="1" dirty="0"/>
              <a:t>chart</a:t>
            </a:r>
            <a:endParaRPr lang="en-US" sz="2400" b="1" dirty="0"/>
          </a:p>
        </p:txBody>
      </p:sp>
      <p:pic>
        <p:nvPicPr>
          <p:cNvPr id="9" name="Picture 2" descr="Google Data Analytics Capstone: Cyclistic Bike-Share Company | by khaled  laywad | Medium">
            <a:extLst>
              <a:ext uri="{FF2B5EF4-FFF2-40B4-BE49-F238E27FC236}">
                <a16:creationId xmlns:a16="http://schemas.microsoft.com/office/drawing/2014/main" id="{0841AC8A-D4EC-4A39-9D55-10B2817D6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19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F7FC12-003F-4A96-80A2-170233985D07}"/>
              </a:ext>
            </a:extLst>
          </p:cNvPr>
          <p:cNvSpPr txBox="1"/>
          <p:nvPr/>
        </p:nvSpPr>
        <p:spPr>
          <a:xfrm>
            <a:off x="-375385" y="236533"/>
            <a:ext cx="3599849" cy="769441"/>
          </a:xfrm>
          <a:prstGeom prst="rect">
            <a:avLst/>
          </a:prstGeom>
          <a:noFill/>
        </p:spPr>
        <p:txBody>
          <a:bodyPr wrap="square" rtlCol="0">
            <a:spAutoFit/>
          </a:bodyPr>
          <a:lstStyle/>
          <a:p>
            <a:endParaRPr lang="en-US" sz="4400" dirty="0"/>
          </a:p>
        </p:txBody>
      </p:sp>
      <p:pic>
        <p:nvPicPr>
          <p:cNvPr id="4" name="Picture 3">
            <a:extLst>
              <a:ext uri="{FF2B5EF4-FFF2-40B4-BE49-F238E27FC236}">
                <a16:creationId xmlns:a16="http://schemas.microsoft.com/office/drawing/2014/main" id="{5C5C8539-CFAC-4B62-A65B-79E0890D7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4" y="1681031"/>
            <a:ext cx="8168963" cy="4502112"/>
          </a:xfrm>
          <a:prstGeom prst="rect">
            <a:avLst/>
          </a:prstGeom>
        </p:spPr>
      </p:pic>
      <p:sp>
        <p:nvSpPr>
          <p:cNvPr id="7" name="TextBox 6">
            <a:extLst>
              <a:ext uri="{FF2B5EF4-FFF2-40B4-BE49-F238E27FC236}">
                <a16:creationId xmlns:a16="http://schemas.microsoft.com/office/drawing/2014/main" id="{31C49E56-4823-4708-9B34-8101627A44AB}"/>
              </a:ext>
            </a:extLst>
          </p:cNvPr>
          <p:cNvSpPr txBox="1"/>
          <p:nvPr/>
        </p:nvSpPr>
        <p:spPr>
          <a:xfrm>
            <a:off x="8316228" y="2736502"/>
            <a:ext cx="3355216" cy="1384995"/>
          </a:xfrm>
          <a:prstGeom prst="rect">
            <a:avLst/>
          </a:prstGeom>
          <a:noFill/>
        </p:spPr>
        <p:txBody>
          <a:bodyPr wrap="square" rtlCol="0">
            <a:spAutoFit/>
          </a:bodyPr>
          <a:lstStyle/>
          <a:p>
            <a:r>
              <a:rPr lang="en-US" sz="2800" dirty="0"/>
              <a:t>We notice that casual prefer to use our services on weekends</a:t>
            </a:r>
          </a:p>
        </p:txBody>
      </p:sp>
      <p:sp>
        <p:nvSpPr>
          <p:cNvPr id="16" name="TextBox 15">
            <a:extLst>
              <a:ext uri="{FF2B5EF4-FFF2-40B4-BE49-F238E27FC236}">
                <a16:creationId xmlns:a16="http://schemas.microsoft.com/office/drawing/2014/main" id="{DDB82D01-5117-445A-9981-CC50FE70046C}"/>
              </a:ext>
            </a:extLst>
          </p:cNvPr>
          <p:cNvSpPr txBox="1"/>
          <p:nvPr/>
        </p:nvSpPr>
        <p:spPr>
          <a:xfrm>
            <a:off x="4937760" y="601505"/>
            <a:ext cx="2637322" cy="769441"/>
          </a:xfrm>
          <a:prstGeom prst="rect">
            <a:avLst/>
          </a:prstGeom>
          <a:noFill/>
        </p:spPr>
        <p:txBody>
          <a:bodyPr wrap="square" rtlCol="0">
            <a:spAutoFit/>
          </a:bodyPr>
          <a:lstStyle/>
          <a:p>
            <a:r>
              <a:rPr lang="en-US" sz="4400" b="1" dirty="0"/>
              <a:t>chart</a:t>
            </a:r>
            <a:endParaRPr lang="en-US" sz="2400" b="1" dirty="0"/>
          </a:p>
        </p:txBody>
      </p:sp>
      <p:pic>
        <p:nvPicPr>
          <p:cNvPr id="10" name="Picture 2" descr="Google Data Analytics Capstone: Cyclistic Bike-Share Company | by khaled  laywad | Medium">
            <a:extLst>
              <a:ext uri="{FF2B5EF4-FFF2-40B4-BE49-F238E27FC236}">
                <a16:creationId xmlns:a16="http://schemas.microsoft.com/office/drawing/2014/main" id="{016D7D03-B5F0-4FBC-80A7-A63A553B5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328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292446-FC53-488F-91F5-A8CDAB42C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5" y="2116476"/>
            <a:ext cx="6968494" cy="3646149"/>
          </a:xfrm>
          <a:prstGeom prst="rect">
            <a:avLst/>
          </a:prstGeom>
        </p:spPr>
      </p:pic>
      <p:sp>
        <p:nvSpPr>
          <p:cNvPr id="4" name="TextBox 3">
            <a:extLst>
              <a:ext uri="{FF2B5EF4-FFF2-40B4-BE49-F238E27FC236}">
                <a16:creationId xmlns:a16="http://schemas.microsoft.com/office/drawing/2014/main" id="{CB074C89-9CBB-4B54-8BFB-EA5DE30F35DB}"/>
              </a:ext>
            </a:extLst>
          </p:cNvPr>
          <p:cNvSpPr txBox="1"/>
          <p:nvPr/>
        </p:nvSpPr>
        <p:spPr>
          <a:xfrm>
            <a:off x="7660627" y="1669197"/>
            <a:ext cx="3445737" cy="4093428"/>
          </a:xfrm>
          <a:prstGeom prst="rect">
            <a:avLst/>
          </a:prstGeom>
          <a:noFill/>
        </p:spPr>
        <p:txBody>
          <a:bodyPr wrap="square" rtlCol="0">
            <a:spAutoFit/>
          </a:bodyPr>
          <a:lstStyle/>
          <a:p>
            <a:pPr algn="justLow"/>
            <a:r>
              <a:rPr lang="en-US" sz="2600" dirty="0"/>
              <a:t>We notice that the demand for our services increases from the fifth month to the tenth month</a:t>
            </a:r>
            <a:r>
              <a:rPr lang="ar-EG" sz="2600" dirty="0"/>
              <a:t> </a:t>
            </a:r>
            <a:r>
              <a:rPr lang="en-US" sz="2600" dirty="0"/>
              <a:t>This may be due to people preferring to use bicycles in warmer climates and other means of transportation in colder climates.</a:t>
            </a:r>
          </a:p>
        </p:txBody>
      </p:sp>
      <p:sp>
        <p:nvSpPr>
          <p:cNvPr id="16" name="TextBox 15">
            <a:extLst>
              <a:ext uri="{FF2B5EF4-FFF2-40B4-BE49-F238E27FC236}">
                <a16:creationId xmlns:a16="http://schemas.microsoft.com/office/drawing/2014/main" id="{AB618AB9-F1DE-4EA9-ACF5-A60D5CC6B889}"/>
              </a:ext>
            </a:extLst>
          </p:cNvPr>
          <p:cNvSpPr txBox="1"/>
          <p:nvPr/>
        </p:nvSpPr>
        <p:spPr>
          <a:xfrm>
            <a:off x="4937760" y="601505"/>
            <a:ext cx="2637322" cy="769441"/>
          </a:xfrm>
          <a:prstGeom prst="rect">
            <a:avLst/>
          </a:prstGeom>
          <a:noFill/>
        </p:spPr>
        <p:txBody>
          <a:bodyPr wrap="square" rtlCol="0">
            <a:spAutoFit/>
          </a:bodyPr>
          <a:lstStyle/>
          <a:p>
            <a:r>
              <a:rPr lang="en-US" sz="4400" b="1" dirty="0"/>
              <a:t>chart</a:t>
            </a:r>
            <a:endParaRPr lang="en-US" sz="2400" b="1" dirty="0"/>
          </a:p>
        </p:txBody>
      </p:sp>
      <p:pic>
        <p:nvPicPr>
          <p:cNvPr id="8" name="Picture 2" descr="Google Data Analytics Capstone: Cyclistic Bike-Share Company | by khaled  laywad | Medium">
            <a:extLst>
              <a:ext uri="{FF2B5EF4-FFF2-40B4-BE49-F238E27FC236}">
                <a16:creationId xmlns:a16="http://schemas.microsoft.com/office/drawing/2014/main" id="{2146B6DA-B8E0-43C3-83E9-26B0D2AD5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071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037A6-CE89-4CBA-9CFB-A824C0117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4" y="1927719"/>
            <a:ext cx="7106291" cy="4092936"/>
          </a:xfrm>
          <a:prstGeom prst="rect">
            <a:avLst/>
          </a:prstGeom>
        </p:spPr>
      </p:pic>
      <p:sp>
        <p:nvSpPr>
          <p:cNvPr id="6" name="TextBox 5">
            <a:extLst>
              <a:ext uri="{FF2B5EF4-FFF2-40B4-BE49-F238E27FC236}">
                <a16:creationId xmlns:a16="http://schemas.microsoft.com/office/drawing/2014/main" id="{87E6932D-8B2B-456E-A13A-38902B494AFE}"/>
              </a:ext>
            </a:extLst>
          </p:cNvPr>
          <p:cNvSpPr txBox="1"/>
          <p:nvPr/>
        </p:nvSpPr>
        <p:spPr>
          <a:xfrm>
            <a:off x="7407667" y="1229077"/>
            <a:ext cx="4510355" cy="4708981"/>
          </a:xfrm>
          <a:prstGeom prst="rect">
            <a:avLst/>
          </a:prstGeom>
          <a:noFill/>
        </p:spPr>
        <p:txBody>
          <a:bodyPr wrap="square" rtlCol="0">
            <a:spAutoFit/>
          </a:bodyPr>
          <a:lstStyle/>
          <a:p>
            <a:pPr algn="justLow"/>
            <a:r>
              <a:rPr lang="en-US" sz="2500" dirty="0"/>
              <a:t>We notice an increase in demand between four and six in the evening, which corresponds to the end of working hours, but we also notice that they do not use it in the same proportion when going to work, which means that customers often and not only use our services to go to and from work. They may even prefer to use it for other things after leaving work, such as sports</a:t>
            </a:r>
          </a:p>
        </p:txBody>
      </p:sp>
      <p:sp>
        <p:nvSpPr>
          <p:cNvPr id="15" name="TextBox 14">
            <a:extLst>
              <a:ext uri="{FF2B5EF4-FFF2-40B4-BE49-F238E27FC236}">
                <a16:creationId xmlns:a16="http://schemas.microsoft.com/office/drawing/2014/main" id="{A5BB4042-B8BA-4181-A367-89DA2421C79A}"/>
              </a:ext>
            </a:extLst>
          </p:cNvPr>
          <p:cNvSpPr txBox="1"/>
          <p:nvPr/>
        </p:nvSpPr>
        <p:spPr>
          <a:xfrm>
            <a:off x="4937760" y="601505"/>
            <a:ext cx="2637322" cy="769441"/>
          </a:xfrm>
          <a:prstGeom prst="rect">
            <a:avLst/>
          </a:prstGeom>
          <a:noFill/>
        </p:spPr>
        <p:txBody>
          <a:bodyPr wrap="square" rtlCol="0">
            <a:spAutoFit/>
          </a:bodyPr>
          <a:lstStyle/>
          <a:p>
            <a:r>
              <a:rPr lang="en-US" sz="4400" b="1" dirty="0"/>
              <a:t>chart</a:t>
            </a:r>
            <a:endParaRPr lang="en-US" sz="2400" b="1" dirty="0"/>
          </a:p>
        </p:txBody>
      </p:sp>
      <p:pic>
        <p:nvPicPr>
          <p:cNvPr id="10" name="Picture 2" descr="Google Data Analytics Capstone: Cyclistic Bike-Share Company | by khaled  laywad | Medium">
            <a:extLst>
              <a:ext uri="{FF2B5EF4-FFF2-40B4-BE49-F238E27FC236}">
                <a16:creationId xmlns:a16="http://schemas.microsoft.com/office/drawing/2014/main" id="{28EAAB6E-3B8C-48AF-A824-E042FBF38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0" y="44844"/>
            <a:ext cx="1071937" cy="10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976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452</Words>
  <Application>Microsoft Office PowerPoint</Application>
  <PresentationFormat>Widescreen</PresentationFormat>
  <Paragraphs>42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(Body)</vt:lpstr>
      <vt:lpstr>Calibri Light</vt:lpstr>
      <vt:lpstr>Office Theme</vt:lpstr>
      <vt:lpstr>Case Study : Cyclistic </vt:lpstr>
      <vt:lpstr>target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oussam.7070@gmail.com</dc:creator>
  <cp:lastModifiedBy>a a</cp:lastModifiedBy>
  <cp:revision>40</cp:revision>
  <dcterms:created xsi:type="dcterms:W3CDTF">2024-02-05T14:11:17Z</dcterms:created>
  <dcterms:modified xsi:type="dcterms:W3CDTF">2024-03-07T06:59:05Z</dcterms:modified>
</cp:coreProperties>
</file>