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theme/theme4.xml" ContentType="application/vnd.openxmlformats-officedocument.theme+xml"/>
  <Override PartName="/ppt/theme/theme5.xml" ContentType="application/vnd.openxmlformats-officedocument.them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3"/>
  </p:notesMasterIdLst>
  <p:handoutMasterIdLst>
    <p:handoutMasterId r:id="rId14"/>
  </p:handoutMasterIdLst>
  <p:sldIdLst>
    <p:sldId id="256" r:id="rId4"/>
    <p:sldId id="261" r:id="rId5"/>
    <p:sldId id="270" r:id="rId6"/>
    <p:sldId id="300" r:id="rId7"/>
    <p:sldId id="264" r:id="rId8"/>
    <p:sldId id="301" r:id="rId9"/>
    <p:sldId id="289" r:id="rId10"/>
    <p:sldId id="269" r:id="rId11"/>
    <p:sldId id="288"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guide id="3" orient="horz" pos="17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494B"/>
    <a:srgbClr val="0066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90" d="100"/>
          <a:sy n="90" d="100"/>
        </p:scale>
        <p:origin x="-816" y="-108"/>
      </p:cViewPr>
      <p:guideLst>
        <p:guide orient="horz" pos="1620"/>
        <p:guide orient="horz" pos="1756"/>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 xmlns:a16="http://schemas.microsoft.com/office/drawing/2014/main" id="{6D84D85F-57CF-4C30-A26B-9C8FFF0AC8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 xmlns:a16="http://schemas.microsoft.com/office/drawing/2014/main" id="{A6697A9B-31EF-4AF6-8013-8BB67B692F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A78437-0E0E-4EE0-ADB7-35F44842DA23}" type="datetimeFigureOut">
              <a:rPr lang="ko-KR" altLang="en-US" smtClean="0"/>
              <a:pPr/>
              <a:t>2020-12-09</a:t>
            </a:fld>
            <a:endParaRPr lang="ko-KR" altLang="en-US"/>
          </a:p>
        </p:txBody>
      </p:sp>
      <p:sp>
        <p:nvSpPr>
          <p:cNvPr id="4" name="바닥글 개체 틀 3">
            <a:extLst>
              <a:ext uri="{FF2B5EF4-FFF2-40B4-BE49-F238E27FC236}">
                <a16:creationId xmlns="" xmlns:a16="http://schemas.microsoft.com/office/drawing/2014/main" id="{B1C3F984-97B8-4D88-A5B8-5BD2116FBD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 xmlns:a16="http://schemas.microsoft.com/office/drawing/2014/main" id="{47DA8DCD-E53B-4B8A-94DE-E4B3DACCDE5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57A9F4-51C5-45B1-87B0-A224D9D3A4FC}" type="slidenum">
              <a:rPr lang="ko-KR" altLang="en-US" smtClean="0"/>
              <a:pPr/>
              <a:t>‹#›</a:t>
            </a:fld>
            <a:endParaRPr lang="ko-KR" altLang="en-US"/>
          </a:p>
        </p:txBody>
      </p:sp>
    </p:spTree>
    <p:extLst>
      <p:ext uri="{BB962C8B-B14F-4D97-AF65-F5344CB8AC3E}">
        <p14:creationId xmlns="" xmlns:p14="http://schemas.microsoft.com/office/powerpoint/2010/main" val="397255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DEEE47-5DCC-45F8-B981-F344E32420FA}" type="datetimeFigureOut">
              <a:rPr lang="en-US" smtClean="0"/>
              <a:pPr/>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321DC3-EA51-4687-A7C1-6A63FDCBFB38}" type="slidenum">
              <a:rPr lang="en-US" smtClean="0"/>
              <a:pPr/>
              <a:t>‹#›</a:t>
            </a:fld>
            <a:endParaRPr lang="en-US"/>
          </a:p>
        </p:txBody>
      </p:sp>
    </p:spTree>
    <p:extLst>
      <p:ext uri="{BB962C8B-B14F-4D97-AF65-F5344CB8AC3E}">
        <p14:creationId xmlns="" xmlns:p14="http://schemas.microsoft.com/office/powerpoint/2010/main" val="2936218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51520" y="339502"/>
            <a:ext cx="4176464" cy="1080121"/>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51372" y="1491630"/>
            <a:ext cx="4176464" cy="432048"/>
          </a:xfrm>
          <a:prstGeom prst="rect">
            <a:avLst/>
          </a:prstGeom>
        </p:spPr>
        <p:txBody>
          <a:bodyPr anchor="ctr"/>
          <a:lstStyle>
            <a:lvl1pPr marL="0" indent="0" algn="l">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760122"/>
            <a:ext cx="2915816" cy="267572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6228184" y="0"/>
            <a:ext cx="2915816" cy="34358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3579862"/>
            <a:ext cx="4572000" cy="156363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2572641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46270" y="3075998"/>
            <a:ext cx="1800000" cy="172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2" name="Rectangle 11"/>
          <p:cNvSpPr/>
          <p:nvPr userDrawn="1"/>
        </p:nvSpPr>
        <p:spPr>
          <a:xfrm>
            <a:off x="6897730" y="1275606"/>
            <a:ext cx="1800000" cy="172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3" name="Picture Placeholder 2"/>
          <p:cNvSpPr>
            <a:spLocks noGrp="1"/>
          </p:cNvSpPr>
          <p:nvPr>
            <p:ph type="pic" idx="12" hasCustomPrompt="1"/>
          </p:nvPr>
        </p:nvSpPr>
        <p:spPr>
          <a:xfrm>
            <a:off x="446270" y="1275606"/>
            <a:ext cx="180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6897730" y="3075998"/>
            <a:ext cx="180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2339751" y="3075998"/>
            <a:ext cx="4464497"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2339751" y="1275606"/>
            <a:ext cx="4464497"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3771164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532237" y="360041"/>
            <a:ext cx="3168352" cy="31478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3844605" y="360041"/>
            <a:ext cx="4752528" cy="17220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3844605"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5482869"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7121133"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384496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410075" y="1707654"/>
            <a:ext cx="5428593" cy="2974531"/>
          </a:xfrm>
          <a:prstGeom prst="rect">
            <a:avLst/>
          </a:prstGeom>
        </p:spPr>
      </p:pic>
      <p:sp>
        <p:nvSpPr>
          <p:cNvPr id="7" name="Picture Placeholder 2"/>
          <p:cNvSpPr>
            <a:spLocks noGrp="1"/>
          </p:cNvSpPr>
          <p:nvPr>
            <p:ph type="pic" idx="1" hasCustomPrompt="1"/>
          </p:nvPr>
        </p:nvSpPr>
        <p:spPr>
          <a:xfrm>
            <a:off x="4279406" y="1864434"/>
            <a:ext cx="3624668" cy="23431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Rectangle 7"/>
          <p:cNvSpPr/>
          <p:nvPr userDrawn="1"/>
        </p:nvSpPr>
        <p:spPr>
          <a:xfrm>
            <a:off x="3028028" y="0"/>
            <a:ext cx="3096344" cy="4571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5064981"/>
            <a:ext cx="9144000" cy="83156"/>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934114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582300" y="1361810"/>
            <a:ext cx="2520280" cy="2512906"/>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3305119" y="1361810"/>
            <a:ext cx="2520280" cy="2512906"/>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6027938" y="1361810"/>
            <a:ext cx="2520280" cy="2512906"/>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682426" y="1468471"/>
            <a:ext cx="2305398" cy="15600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3404671" y="1468471"/>
            <a:ext cx="2305398" cy="15600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6126916" y="1468471"/>
            <a:ext cx="2305398" cy="15600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Rectangle 15"/>
          <p:cNvSpPr/>
          <p:nvPr userDrawn="1"/>
        </p:nvSpPr>
        <p:spPr>
          <a:xfrm>
            <a:off x="3028028" y="0"/>
            <a:ext cx="309634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0" y="5064981"/>
            <a:ext cx="9144000" cy="831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669804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9144000" cy="3075806"/>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145353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4" name="Right Triangle 3"/>
          <p:cNvSpPr/>
          <p:nvPr userDrawn="1"/>
        </p:nvSpPr>
        <p:spPr>
          <a:xfrm flipV="1">
            <a:off x="0" y="-1"/>
            <a:ext cx="4932040" cy="378583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4356992" y="2269864"/>
            <a:ext cx="4787008"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356992" y="2743440"/>
            <a:ext cx="4787008"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3" name="Picture 2"/>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rot="166454" flipH="1">
            <a:off x="759096" y="1677208"/>
            <a:ext cx="3173758" cy="2033012"/>
          </a:xfrm>
          <a:prstGeom prst="rect">
            <a:avLst/>
          </a:prstGeom>
        </p:spPr>
      </p:pic>
      <p:sp>
        <p:nvSpPr>
          <p:cNvPr id="7" name="Right Triangle 6"/>
          <p:cNvSpPr/>
          <p:nvPr userDrawn="1"/>
        </p:nvSpPr>
        <p:spPr>
          <a:xfrm rot="10800000" flipV="1">
            <a:off x="6910736" y="3427539"/>
            <a:ext cx="2233264" cy="171596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738235425"/>
      </p:ext>
    </p:extLst>
  </p:cSld>
  <p:clrMapOvr>
    <a:masterClrMapping/>
  </p:clrMapOvr>
  <p:extLst mod="1">
    <p:ext uri="{DCECCB84-F9BA-43D5-87BE-67443E8EF086}">
      <p15:sldGuideLst xmlns=""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48" y="533436"/>
            <a:ext cx="9144000" cy="136815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0" y="771550"/>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1347614"/>
            <a:ext cx="9144000" cy="288032"/>
          </a:xfrm>
          <a:prstGeom prst="rect">
            <a:avLst/>
          </a:prstGeom>
        </p:spPr>
        <p:txBody>
          <a:bodyPr anchor="ctr"/>
          <a:lstStyle>
            <a:lvl1pPr marL="0" indent="0" algn="ctr">
              <a:buNone/>
              <a:defRPr sz="1400" b="0" baseline="0">
                <a:solidFill>
                  <a:schemeClr val="tx1">
                    <a:lumMod val="75000"/>
                    <a:lumOff val="25000"/>
                  </a:schemeClr>
                </a:solidFill>
                <a:latin typeface="Arial" pitchFamily="34" charset="0"/>
                <a:cs typeface="Arial" pitchFamily="34" charset="0"/>
              </a:defRPr>
            </a:lvl1pPr>
          </a:lstStyle>
          <a:p>
            <a:pPr lvl="0"/>
            <a:r>
              <a:rPr lang="en-US" altLang="ko-KR" dirty="0"/>
              <a:t>Insert the title of your subtitle Here</a:t>
            </a:r>
          </a:p>
        </p:txBody>
      </p:sp>
      <p:sp>
        <p:nvSpPr>
          <p:cNvPr id="5" name="Rectangle 4"/>
          <p:cNvSpPr/>
          <p:nvPr userDrawn="1"/>
        </p:nvSpPr>
        <p:spPr>
          <a:xfrm>
            <a:off x="3779912" y="0"/>
            <a:ext cx="1512168"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3028028" y="0"/>
            <a:ext cx="309634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0" y="5064981"/>
            <a:ext cx="9144000" cy="831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12904482"/>
      </p:ext>
    </p:extLst>
  </p:cSld>
  <p:clrMapOvr>
    <a:masterClrMapping/>
  </p:clrMapOvr>
  <p:extLst mod="1">
    <p:ext uri="{DCECCB84-F9BA-43D5-87BE-67443E8EF086}">
      <p15:sldGuideLst xmlns=""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3028028" y="0"/>
            <a:ext cx="309634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0" y="5064981"/>
            <a:ext cx="9144000" cy="831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059913630"/>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051720" y="123478"/>
            <a:ext cx="709228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051720" y="699542"/>
            <a:ext cx="709228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0"/>
            <a:ext cx="1907704" cy="51481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704543171"/>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1707654"/>
            <a:ext cx="9144000" cy="18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 name="Isosceles Triangle 2"/>
          <p:cNvSpPr/>
          <p:nvPr userDrawn="1"/>
        </p:nvSpPr>
        <p:spPr>
          <a:xfrm rot="10800000">
            <a:off x="1187544" y="3508131"/>
            <a:ext cx="288032" cy="2483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Isosceles Triangle 11"/>
          <p:cNvSpPr/>
          <p:nvPr userDrawn="1"/>
        </p:nvSpPr>
        <p:spPr>
          <a:xfrm rot="10800000">
            <a:off x="3347784" y="3508131"/>
            <a:ext cx="288032" cy="2483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Isosceles Triangle 12"/>
          <p:cNvSpPr/>
          <p:nvPr userDrawn="1"/>
        </p:nvSpPr>
        <p:spPr>
          <a:xfrm rot="10800000">
            <a:off x="5508024" y="3508131"/>
            <a:ext cx="288032" cy="2483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Isosceles Triangle 13"/>
          <p:cNvSpPr/>
          <p:nvPr userDrawn="1"/>
        </p:nvSpPr>
        <p:spPr>
          <a:xfrm rot="10800000">
            <a:off x="7668261" y="3508131"/>
            <a:ext cx="288032" cy="2483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ectangle 14"/>
          <p:cNvSpPr/>
          <p:nvPr userDrawn="1"/>
        </p:nvSpPr>
        <p:spPr>
          <a:xfrm>
            <a:off x="3028028" y="0"/>
            <a:ext cx="309634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0" y="5064981"/>
            <a:ext cx="9144000" cy="831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cture Placeholder 2"/>
          <p:cNvSpPr>
            <a:spLocks noGrp="1"/>
          </p:cNvSpPr>
          <p:nvPr>
            <p:ph type="pic" idx="1" hasCustomPrompt="1"/>
          </p:nvPr>
        </p:nvSpPr>
        <p:spPr>
          <a:xfrm>
            <a:off x="611560" y="188775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2771799" y="188775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4932038" y="188775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7092277" y="188775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1615967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3923928" y="1707654"/>
            <a:ext cx="4283968" cy="29523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latin typeface="+mn-lt"/>
            </a:endParaRPr>
          </a:p>
        </p:txBody>
      </p:sp>
      <p:sp>
        <p:nvSpPr>
          <p:cNvPr id="7" name="Picture Placeholder 2"/>
          <p:cNvSpPr>
            <a:spLocks noGrp="1"/>
          </p:cNvSpPr>
          <p:nvPr>
            <p:ph type="pic" idx="1" hasCustomPrompt="1"/>
          </p:nvPr>
        </p:nvSpPr>
        <p:spPr>
          <a:xfrm>
            <a:off x="827584" y="1059582"/>
            <a:ext cx="3420000" cy="27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1481283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742950"/>
            <a:ext cx="2915816" cy="44005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3059832" y="0"/>
            <a:ext cx="6084168" cy="271576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42460955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55" r:id="rId5"/>
    <p:sldLayoutId id="2147483662" r:id="rId6"/>
    <p:sldLayoutId id="2147483663" r:id="rId7"/>
    <p:sldLayoutId id="2147483664" r:id="rId8"/>
    <p:sldLayoutId id="2147483665" r:id="rId9"/>
    <p:sldLayoutId id="2147483666" r:id="rId10"/>
    <p:sldLayoutId id="2147483668" r:id="rId11"/>
    <p:sldLayoutId id="2147483669" r:id="rId12"/>
    <p:sldLayoutId id="2147483670" r:id="rId13"/>
    <p:sldLayoutId id="2147483656" r:id="rId1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51520" y="339502"/>
            <a:ext cx="4472880" cy="1080121"/>
          </a:xfrm>
        </p:spPr>
        <p:txBody>
          <a:bodyPr/>
          <a:lstStyle/>
          <a:p>
            <a:pPr lvl="0">
              <a:spcBef>
                <a:spcPts val="0"/>
              </a:spcBef>
            </a:pPr>
            <a:r>
              <a:rPr lang="en-US" altLang="ko-KR" dirty="0" smtClean="0">
                <a:ea typeface="맑은 고딕" pitchFamily="50" charset="-127"/>
              </a:rPr>
              <a:t>Presentation </a:t>
            </a:r>
          </a:p>
          <a:p>
            <a:pPr lvl="0">
              <a:spcBef>
                <a:spcPts val="0"/>
              </a:spcBef>
            </a:pPr>
            <a:r>
              <a:rPr lang="en-US" altLang="ko-KR" dirty="0" smtClean="0">
                <a:ea typeface="맑은 고딕" pitchFamily="50" charset="-127"/>
              </a:rPr>
              <a:t>Crime Alert System</a:t>
            </a:r>
          </a:p>
          <a:p>
            <a:pPr lvl="0">
              <a:spcBef>
                <a:spcPts val="0"/>
              </a:spcBef>
            </a:pPr>
            <a:r>
              <a:rPr lang="en-US" altLang="ko-KR" dirty="0" smtClean="0">
                <a:ea typeface="맑은 고딕" pitchFamily="50" charset="-127"/>
              </a:rPr>
              <a:t>(CAS)</a:t>
            </a:r>
            <a:endParaRPr lang="en-US" altLang="ko-KR" dirty="0"/>
          </a:p>
        </p:txBody>
      </p:sp>
      <p:sp>
        <p:nvSpPr>
          <p:cNvPr id="4" name="Text Placeholder 3"/>
          <p:cNvSpPr>
            <a:spLocks noGrp="1"/>
          </p:cNvSpPr>
          <p:nvPr>
            <p:ph type="body" sz="quarter" idx="11"/>
          </p:nvPr>
        </p:nvSpPr>
        <p:spPr>
          <a:xfrm>
            <a:off x="304800" y="1809750"/>
            <a:ext cx="4176464" cy="432048"/>
          </a:xfrm>
        </p:spPr>
        <p:txBody>
          <a:bodyPr/>
          <a:lstStyle/>
          <a:p>
            <a:pPr fontAlgn="auto">
              <a:spcBef>
                <a:spcPts val="0"/>
              </a:spcBef>
              <a:spcAft>
                <a:spcPts val="0"/>
              </a:spcAft>
              <a:defRPr/>
            </a:pPr>
            <a:r>
              <a:rPr lang="en-US" altLang="ko-KR" dirty="0" smtClean="0"/>
              <a:t>THE FUTURE OF SECURITY</a:t>
            </a:r>
            <a:endParaRPr lang="en-US" altLang="ko-KR" dirty="0"/>
          </a:p>
        </p:txBody>
      </p:sp>
    </p:spTree>
    <p:extLst>
      <p:ext uri="{BB962C8B-B14F-4D97-AF65-F5344CB8AC3E}">
        <p14:creationId xmlns="" xmlns:p14="http://schemas.microsoft.com/office/powerpoint/2010/main" val="297184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339502"/>
            <a:ext cx="413995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n-US" sz="3600" dirty="0" smtClean="0">
                <a:solidFill>
                  <a:schemeClr val="tx1">
                    <a:lumMod val="75000"/>
                    <a:lumOff val="25000"/>
                  </a:schemeClr>
                </a:solidFill>
                <a:cs typeface="Arial" pitchFamily="34" charset="0"/>
              </a:rPr>
              <a:t>Table of Content</a:t>
            </a:r>
            <a:endParaRPr lang="en-US" sz="3600" dirty="0">
              <a:solidFill>
                <a:schemeClr val="tx1">
                  <a:lumMod val="75000"/>
                  <a:lumOff val="25000"/>
                </a:schemeClr>
              </a:solidFill>
              <a:cs typeface="Arial" pitchFamily="34" charset="0"/>
            </a:endParaRPr>
          </a:p>
        </p:txBody>
      </p:sp>
      <p:cxnSp>
        <p:nvCxnSpPr>
          <p:cNvPr id="5" name="Straight Connector 4"/>
          <p:cNvCxnSpPr/>
          <p:nvPr/>
        </p:nvCxnSpPr>
        <p:spPr>
          <a:xfrm>
            <a:off x="4572000" y="0"/>
            <a:ext cx="0" cy="4580524"/>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Flowchart: Connector 6"/>
          <p:cNvSpPr/>
          <p:nvPr/>
        </p:nvSpPr>
        <p:spPr>
          <a:xfrm>
            <a:off x="4457377" y="1385143"/>
            <a:ext cx="216000" cy="21600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Flowchart: Connector 7"/>
          <p:cNvSpPr/>
          <p:nvPr/>
        </p:nvSpPr>
        <p:spPr>
          <a:xfrm>
            <a:off x="4457377" y="2139714"/>
            <a:ext cx="216000" cy="21600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Flowchart: Connector 8"/>
          <p:cNvSpPr/>
          <p:nvPr/>
        </p:nvSpPr>
        <p:spPr>
          <a:xfrm>
            <a:off x="4457377" y="2894285"/>
            <a:ext cx="216000" cy="21600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lowchart: Connector 9"/>
          <p:cNvSpPr/>
          <p:nvPr/>
        </p:nvSpPr>
        <p:spPr>
          <a:xfrm>
            <a:off x="4457377" y="3648856"/>
            <a:ext cx="216000" cy="21600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Flowchart: Connector 10"/>
          <p:cNvSpPr/>
          <p:nvPr/>
        </p:nvSpPr>
        <p:spPr>
          <a:xfrm>
            <a:off x="4457377" y="4403427"/>
            <a:ext cx="216000" cy="21600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Group 11"/>
          <p:cNvGrpSpPr/>
          <p:nvPr/>
        </p:nvGrpSpPr>
        <p:grpSpPr>
          <a:xfrm>
            <a:off x="5004048" y="1224864"/>
            <a:ext cx="3528392" cy="536558"/>
            <a:chOff x="803640" y="3320303"/>
            <a:chExt cx="2059657" cy="536558"/>
          </a:xfrm>
        </p:grpSpPr>
        <p:sp>
          <p:nvSpPr>
            <p:cNvPr id="13" name="TextBox 12"/>
            <p:cNvSpPr txBox="1"/>
            <p:nvPr/>
          </p:nvSpPr>
          <p:spPr>
            <a:xfrm>
              <a:off x="803640" y="3579862"/>
              <a:ext cx="2059657"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Why the need for Crime Alert System</a:t>
              </a:r>
              <a:endParaRPr lang="ko-KR" altLang="en-US" sz="1200" dirty="0">
                <a:solidFill>
                  <a:schemeClr val="tx1">
                    <a:lumMod val="75000"/>
                    <a:lumOff val="25000"/>
                  </a:schemeClr>
                </a:solidFill>
                <a:cs typeface="Arial" pitchFamily="34" charset="0"/>
              </a:endParaRPr>
            </a:p>
          </p:txBody>
        </p:sp>
        <p:sp>
          <p:nvSpPr>
            <p:cNvPr id="14" name="TextBox 13"/>
            <p:cNvSpPr txBox="1"/>
            <p:nvPr/>
          </p:nvSpPr>
          <p:spPr>
            <a:xfrm>
              <a:off x="803640" y="3320303"/>
              <a:ext cx="2059657" cy="307777"/>
            </a:xfrm>
            <a:prstGeom prst="rect">
              <a:avLst/>
            </a:prstGeom>
            <a:noFill/>
          </p:spPr>
          <p:txBody>
            <a:bodyPr wrap="square" rtlCol="0">
              <a:spAutoFit/>
            </a:bodyPr>
            <a:lstStyle/>
            <a:p>
              <a:r>
                <a:rPr lang="en-US" altLang="ko-KR" sz="1400" b="1" dirty="0" smtClean="0">
                  <a:solidFill>
                    <a:schemeClr val="tx1">
                      <a:lumMod val="75000"/>
                      <a:lumOff val="25000"/>
                    </a:schemeClr>
                  </a:solidFill>
                  <a:cs typeface="Arial" pitchFamily="34" charset="0"/>
                </a:rPr>
                <a:t>Introduction / Problem Statement</a:t>
              </a:r>
              <a:endParaRPr lang="ko-KR" altLang="en-US" sz="1400" b="1" dirty="0">
                <a:solidFill>
                  <a:schemeClr val="tx1">
                    <a:lumMod val="75000"/>
                    <a:lumOff val="25000"/>
                  </a:schemeClr>
                </a:solidFill>
                <a:cs typeface="Arial" pitchFamily="34" charset="0"/>
              </a:endParaRPr>
            </a:p>
          </p:txBody>
        </p:sp>
      </p:grpSp>
      <p:grpSp>
        <p:nvGrpSpPr>
          <p:cNvPr id="15" name="Group 14"/>
          <p:cNvGrpSpPr/>
          <p:nvPr/>
        </p:nvGrpSpPr>
        <p:grpSpPr>
          <a:xfrm>
            <a:off x="5004048" y="1979435"/>
            <a:ext cx="3528392" cy="536558"/>
            <a:chOff x="803640" y="3320303"/>
            <a:chExt cx="2059657" cy="536558"/>
          </a:xfrm>
        </p:grpSpPr>
        <p:sp>
          <p:nvSpPr>
            <p:cNvPr id="16" name="TextBox 15"/>
            <p:cNvSpPr txBox="1"/>
            <p:nvPr/>
          </p:nvSpPr>
          <p:spPr>
            <a:xfrm>
              <a:off x="803640" y="3579862"/>
              <a:ext cx="2059657"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Innovative and Disruptive</a:t>
              </a:r>
              <a:endParaRPr lang="ko-KR" altLang="en-US" sz="1200" dirty="0">
                <a:solidFill>
                  <a:schemeClr val="tx1">
                    <a:lumMod val="75000"/>
                    <a:lumOff val="25000"/>
                  </a:schemeClr>
                </a:solidFill>
                <a:cs typeface="Arial" pitchFamily="34" charset="0"/>
              </a:endParaRPr>
            </a:p>
          </p:txBody>
        </p:sp>
        <p:sp>
          <p:nvSpPr>
            <p:cNvPr id="17" name="TextBox 16"/>
            <p:cNvSpPr txBox="1"/>
            <p:nvPr/>
          </p:nvSpPr>
          <p:spPr>
            <a:xfrm>
              <a:off x="803640" y="3320303"/>
              <a:ext cx="2059657" cy="307777"/>
            </a:xfrm>
            <a:prstGeom prst="rect">
              <a:avLst/>
            </a:prstGeom>
            <a:noFill/>
          </p:spPr>
          <p:txBody>
            <a:bodyPr wrap="square" rtlCol="0">
              <a:spAutoFit/>
            </a:bodyPr>
            <a:lstStyle/>
            <a:p>
              <a:r>
                <a:rPr lang="en-US" altLang="ko-KR" sz="1400" b="1" dirty="0" smtClean="0">
                  <a:solidFill>
                    <a:schemeClr val="accent1"/>
                  </a:solidFill>
                  <a:cs typeface="Arial" pitchFamily="34" charset="0"/>
                </a:rPr>
                <a:t>The Crime Alert System (CAS)</a:t>
              </a:r>
              <a:endParaRPr lang="ko-KR" altLang="en-US" sz="1400" b="1" dirty="0">
                <a:solidFill>
                  <a:schemeClr val="accent1"/>
                </a:solidFill>
                <a:cs typeface="Arial" pitchFamily="34" charset="0"/>
              </a:endParaRPr>
            </a:p>
          </p:txBody>
        </p:sp>
      </p:grpSp>
      <p:grpSp>
        <p:nvGrpSpPr>
          <p:cNvPr id="18" name="Group 17"/>
          <p:cNvGrpSpPr/>
          <p:nvPr/>
        </p:nvGrpSpPr>
        <p:grpSpPr>
          <a:xfrm>
            <a:off x="5004048" y="2734006"/>
            <a:ext cx="3528392" cy="536558"/>
            <a:chOff x="803640" y="3320303"/>
            <a:chExt cx="2059657" cy="536558"/>
          </a:xfrm>
        </p:grpSpPr>
        <p:sp>
          <p:nvSpPr>
            <p:cNvPr id="19" name="TextBox 18"/>
            <p:cNvSpPr txBox="1"/>
            <p:nvPr/>
          </p:nvSpPr>
          <p:spPr>
            <a:xfrm>
              <a:off x="803640" y="3579862"/>
              <a:ext cx="2059657"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Why we want to exist</a:t>
              </a:r>
              <a:endParaRPr lang="ko-KR" altLang="en-US" sz="1200" dirty="0">
                <a:solidFill>
                  <a:schemeClr val="tx1">
                    <a:lumMod val="75000"/>
                    <a:lumOff val="25000"/>
                  </a:schemeClr>
                </a:solidFill>
                <a:cs typeface="Arial" pitchFamily="34" charset="0"/>
              </a:endParaRPr>
            </a:p>
          </p:txBody>
        </p:sp>
        <p:sp>
          <p:nvSpPr>
            <p:cNvPr id="20" name="TextBox 19"/>
            <p:cNvSpPr txBox="1"/>
            <p:nvPr/>
          </p:nvSpPr>
          <p:spPr>
            <a:xfrm>
              <a:off x="803640" y="3320303"/>
              <a:ext cx="2059657" cy="307777"/>
            </a:xfrm>
            <a:prstGeom prst="rect">
              <a:avLst/>
            </a:prstGeom>
            <a:noFill/>
          </p:spPr>
          <p:txBody>
            <a:bodyPr wrap="square" rtlCol="0">
              <a:spAutoFit/>
            </a:bodyPr>
            <a:lstStyle/>
            <a:p>
              <a:r>
                <a:rPr lang="en-US" altLang="ko-KR" sz="1400" b="1" dirty="0" smtClean="0">
                  <a:solidFill>
                    <a:schemeClr val="tx1">
                      <a:lumMod val="75000"/>
                      <a:lumOff val="25000"/>
                    </a:schemeClr>
                  </a:solidFill>
                  <a:cs typeface="Arial" pitchFamily="34" charset="0"/>
                </a:rPr>
                <a:t>OUR GOALS</a:t>
              </a:r>
              <a:endParaRPr lang="ko-KR" altLang="en-US" sz="1400" b="1" dirty="0">
                <a:solidFill>
                  <a:schemeClr val="tx1">
                    <a:lumMod val="75000"/>
                    <a:lumOff val="25000"/>
                  </a:schemeClr>
                </a:solidFill>
                <a:cs typeface="Arial" pitchFamily="34" charset="0"/>
              </a:endParaRPr>
            </a:p>
          </p:txBody>
        </p:sp>
      </p:grpSp>
      <p:grpSp>
        <p:nvGrpSpPr>
          <p:cNvPr id="21" name="Group 20"/>
          <p:cNvGrpSpPr/>
          <p:nvPr/>
        </p:nvGrpSpPr>
        <p:grpSpPr>
          <a:xfrm>
            <a:off x="5004048" y="3488577"/>
            <a:ext cx="3528392" cy="536558"/>
            <a:chOff x="803640" y="3320303"/>
            <a:chExt cx="2059657" cy="536558"/>
          </a:xfrm>
        </p:grpSpPr>
        <p:sp>
          <p:nvSpPr>
            <p:cNvPr id="22" name="TextBox 21"/>
            <p:cNvSpPr txBox="1"/>
            <p:nvPr/>
          </p:nvSpPr>
          <p:spPr>
            <a:xfrm>
              <a:off x="803640" y="3579862"/>
              <a:ext cx="2059657"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Why we are one of one</a:t>
              </a:r>
              <a:endParaRPr lang="ko-KR" altLang="en-US" sz="1200" dirty="0">
                <a:solidFill>
                  <a:schemeClr val="tx1">
                    <a:lumMod val="75000"/>
                    <a:lumOff val="25000"/>
                  </a:schemeClr>
                </a:solidFill>
                <a:cs typeface="Arial" pitchFamily="34" charset="0"/>
              </a:endParaRPr>
            </a:p>
          </p:txBody>
        </p:sp>
        <p:sp>
          <p:nvSpPr>
            <p:cNvPr id="23" name="TextBox 22"/>
            <p:cNvSpPr txBox="1"/>
            <p:nvPr/>
          </p:nvSpPr>
          <p:spPr>
            <a:xfrm>
              <a:off x="803640" y="3320303"/>
              <a:ext cx="2059657" cy="307777"/>
            </a:xfrm>
            <a:prstGeom prst="rect">
              <a:avLst/>
            </a:prstGeom>
            <a:noFill/>
          </p:spPr>
          <p:txBody>
            <a:bodyPr wrap="square" rtlCol="0">
              <a:spAutoFit/>
            </a:bodyPr>
            <a:lstStyle/>
            <a:p>
              <a:r>
                <a:rPr lang="en-US" altLang="ko-KR" sz="1400" b="1" dirty="0" smtClean="0">
                  <a:solidFill>
                    <a:schemeClr val="tx1">
                      <a:lumMod val="75000"/>
                      <a:lumOff val="25000"/>
                    </a:schemeClr>
                  </a:solidFill>
                  <a:cs typeface="Arial" pitchFamily="34" charset="0"/>
                </a:rPr>
                <a:t>Competitive Analysis</a:t>
              </a:r>
              <a:endParaRPr lang="ko-KR" altLang="en-US" sz="1400" b="1" dirty="0">
                <a:solidFill>
                  <a:schemeClr val="tx1">
                    <a:lumMod val="75000"/>
                    <a:lumOff val="25000"/>
                  </a:schemeClr>
                </a:solidFill>
                <a:cs typeface="Arial" pitchFamily="34" charset="0"/>
              </a:endParaRPr>
            </a:p>
          </p:txBody>
        </p:sp>
      </p:grpSp>
      <p:grpSp>
        <p:nvGrpSpPr>
          <p:cNvPr id="24" name="Group 23"/>
          <p:cNvGrpSpPr/>
          <p:nvPr/>
        </p:nvGrpSpPr>
        <p:grpSpPr>
          <a:xfrm>
            <a:off x="5004048" y="4243148"/>
            <a:ext cx="3528392" cy="536558"/>
            <a:chOff x="803640" y="3320303"/>
            <a:chExt cx="2059657" cy="536558"/>
          </a:xfrm>
        </p:grpSpPr>
        <p:sp>
          <p:nvSpPr>
            <p:cNvPr id="25" name="TextBox 24"/>
            <p:cNvSpPr txBox="1"/>
            <p:nvPr/>
          </p:nvSpPr>
          <p:spPr>
            <a:xfrm>
              <a:off x="803640" y="3579862"/>
              <a:ext cx="2059657"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A companies Reward</a:t>
              </a:r>
              <a:endParaRPr lang="ko-KR" altLang="en-US" sz="1200" dirty="0">
                <a:solidFill>
                  <a:schemeClr val="tx1">
                    <a:lumMod val="75000"/>
                    <a:lumOff val="25000"/>
                  </a:schemeClr>
                </a:solidFill>
                <a:cs typeface="Arial" pitchFamily="34" charset="0"/>
              </a:endParaRPr>
            </a:p>
          </p:txBody>
        </p:sp>
        <p:sp>
          <p:nvSpPr>
            <p:cNvPr id="26" name="TextBox 25"/>
            <p:cNvSpPr txBox="1"/>
            <p:nvPr/>
          </p:nvSpPr>
          <p:spPr>
            <a:xfrm>
              <a:off x="803640" y="3320303"/>
              <a:ext cx="2059657" cy="307777"/>
            </a:xfrm>
            <a:prstGeom prst="rect">
              <a:avLst/>
            </a:prstGeom>
            <a:noFill/>
          </p:spPr>
          <p:txBody>
            <a:bodyPr wrap="square" rtlCol="0">
              <a:spAutoFit/>
            </a:bodyPr>
            <a:lstStyle/>
            <a:p>
              <a:r>
                <a:rPr lang="en-US" altLang="ko-KR" sz="1400" b="1" dirty="0" smtClean="0">
                  <a:solidFill>
                    <a:schemeClr val="tx1">
                      <a:lumMod val="75000"/>
                      <a:lumOff val="25000"/>
                    </a:schemeClr>
                  </a:solidFill>
                  <a:cs typeface="Arial" pitchFamily="34" charset="0"/>
                </a:rPr>
                <a:t>Business Plan</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altLang="ko-KR" dirty="0"/>
              <a:t>Our </a:t>
            </a:r>
            <a:r>
              <a:rPr lang="en-US" altLang="ko-KR" dirty="0">
                <a:solidFill>
                  <a:schemeClr val="accent1"/>
                </a:solidFill>
              </a:rPr>
              <a:t>Team</a:t>
            </a:r>
            <a:r>
              <a:rPr lang="en-US" altLang="ko-KR" dirty="0"/>
              <a:t> Layout</a:t>
            </a:r>
            <a:endParaRPr lang="ko-KR" altLang="en-US" dirty="0"/>
          </a:p>
        </p:txBody>
      </p:sp>
      <p:sp>
        <p:nvSpPr>
          <p:cNvPr id="5" name="Text Placeholder 4"/>
          <p:cNvSpPr>
            <a:spLocks noGrp="1"/>
          </p:cNvSpPr>
          <p:nvPr>
            <p:ph type="body" sz="quarter" idx="11"/>
          </p:nvPr>
        </p:nvSpPr>
        <p:spPr/>
        <p:txBody>
          <a:bodyPr/>
          <a:lstStyle/>
          <a:p>
            <a:r>
              <a:rPr lang="en-US" altLang="ko-KR" dirty="0"/>
              <a:t>Insert the title of your subtitle Here</a:t>
            </a:r>
          </a:p>
        </p:txBody>
      </p:sp>
      <p:grpSp>
        <p:nvGrpSpPr>
          <p:cNvPr id="62" name="Group 61"/>
          <p:cNvGrpSpPr/>
          <p:nvPr/>
        </p:nvGrpSpPr>
        <p:grpSpPr>
          <a:xfrm>
            <a:off x="538981" y="3812340"/>
            <a:ext cx="1584176" cy="1045197"/>
            <a:chOff x="752576" y="3529871"/>
            <a:chExt cx="1584176" cy="1045197"/>
          </a:xfrm>
        </p:grpSpPr>
        <p:sp>
          <p:nvSpPr>
            <p:cNvPr id="64" name="Text Placeholder 18"/>
            <p:cNvSpPr txBox="1">
              <a:spLocks/>
            </p:cNvSpPr>
            <p:nvPr/>
          </p:nvSpPr>
          <p:spPr>
            <a:xfrm>
              <a:off x="752576" y="3529871"/>
              <a:ext cx="1584176" cy="249580"/>
            </a:xfrm>
            <a:prstGeom prst="rect">
              <a:avLst/>
            </a:prstGeom>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Programmer</a:t>
              </a:r>
            </a:p>
          </p:txBody>
        </p:sp>
        <p:sp>
          <p:nvSpPr>
            <p:cNvPr id="65" name="TextBox 9"/>
            <p:cNvSpPr txBox="1"/>
            <p:nvPr/>
          </p:nvSpPr>
          <p:spPr>
            <a:xfrm>
              <a:off x="752576" y="3744071"/>
              <a:ext cx="1584176"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grpSp>
      <p:sp>
        <p:nvSpPr>
          <p:cNvPr id="66" name="Text Placeholder 17"/>
          <p:cNvSpPr txBox="1">
            <a:spLocks/>
          </p:cNvSpPr>
          <p:nvPr/>
        </p:nvSpPr>
        <p:spPr>
          <a:xfrm>
            <a:off x="538981" y="1347614"/>
            <a:ext cx="1584176" cy="246087"/>
          </a:xfrm>
          <a:prstGeom prst="rect">
            <a:avLst/>
          </a:prstGeom>
          <a:noFill/>
          <a:ln w="19050">
            <a:noFill/>
          </a:ln>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Name Here</a:t>
            </a:r>
          </a:p>
        </p:txBody>
      </p:sp>
      <p:grpSp>
        <p:nvGrpSpPr>
          <p:cNvPr id="67" name="Group 66"/>
          <p:cNvGrpSpPr/>
          <p:nvPr/>
        </p:nvGrpSpPr>
        <p:grpSpPr>
          <a:xfrm>
            <a:off x="2699792" y="3812340"/>
            <a:ext cx="1584176" cy="1045197"/>
            <a:chOff x="752576" y="3529871"/>
            <a:chExt cx="1584176" cy="1045197"/>
          </a:xfrm>
        </p:grpSpPr>
        <p:sp>
          <p:nvSpPr>
            <p:cNvPr id="68" name="Text Placeholder 18"/>
            <p:cNvSpPr txBox="1">
              <a:spLocks/>
            </p:cNvSpPr>
            <p:nvPr/>
          </p:nvSpPr>
          <p:spPr>
            <a:xfrm>
              <a:off x="752576" y="3529871"/>
              <a:ext cx="1584176" cy="249580"/>
            </a:xfrm>
            <a:prstGeom prst="rect">
              <a:avLst/>
            </a:prstGeom>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Programmer</a:t>
              </a:r>
            </a:p>
          </p:txBody>
        </p:sp>
        <p:sp>
          <p:nvSpPr>
            <p:cNvPr id="69" name="TextBox 9"/>
            <p:cNvSpPr txBox="1"/>
            <p:nvPr/>
          </p:nvSpPr>
          <p:spPr>
            <a:xfrm>
              <a:off x="752576" y="3744071"/>
              <a:ext cx="1584176"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grpSp>
      <p:sp>
        <p:nvSpPr>
          <p:cNvPr id="70" name="Text Placeholder 17"/>
          <p:cNvSpPr txBox="1">
            <a:spLocks/>
          </p:cNvSpPr>
          <p:nvPr/>
        </p:nvSpPr>
        <p:spPr>
          <a:xfrm>
            <a:off x="2699792" y="1347614"/>
            <a:ext cx="1584176" cy="246087"/>
          </a:xfrm>
          <a:prstGeom prst="rect">
            <a:avLst/>
          </a:prstGeom>
          <a:noFill/>
          <a:ln w="19050">
            <a:noFill/>
          </a:ln>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Name Here</a:t>
            </a:r>
          </a:p>
        </p:txBody>
      </p:sp>
      <p:grpSp>
        <p:nvGrpSpPr>
          <p:cNvPr id="71" name="Group 70"/>
          <p:cNvGrpSpPr/>
          <p:nvPr/>
        </p:nvGrpSpPr>
        <p:grpSpPr>
          <a:xfrm>
            <a:off x="4860603" y="3812340"/>
            <a:ext cx="1584176" cy="1045197"/>
            <a:chOff x="752576" y="3529871"/>
            <a:chExt cx="1584176" cy="1045197"/>
          </a:xfrm>
        </p:grpSpPr>
        <p:sp>
          <p:nvSpPr>
            <p:cNvPr id="72" name="Text Placeholder 18"/>
            <p:cNvSpPr txBox="1">
              <a:spLocks/>
            </p:cNvSpPr>
            <p:nvPr/>
          </p:nvSpPr>
          <p:spPr>
            <a:xfrm>
              <a:off x="752576" y="3529871"/>
              <a:ext cx="1584176" cy="249580"/>
            </a:xfrm>
            <a:prstGeom prst="rect">
              <a:avLst/>
            </a:prstGeom>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Programmer</a:t>
              </a:r>
            </a:p>
          </p:txBody>
        </p:sp>
        <p:sp>
          <p:nvSpPr>
            <p:cNvPr id="73" name="TextBox 9"/>
            <p:cNvSpPr txBox="1"/>
            <p:nvPr/>
          </p:nvSpPr>
          <p:spPr>
            <a:xfrm>
              <a:off x="752576" y="3744071"/>
              <a:ext cx="1584176"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grpSp>
      <p:sp>
        <p:nvSpPr>
          <p:cNvPr id="74" name="Text Placeholder 17"/>
          <p:cNvSpPr txBox="1">
            <a:spLocks/>
          </p:cNvSpPr>
          <p:nvPr/>
        </p:nvSpPr>
        <p:spPr>
          <a:xfrm>
            <a:off x="4860603" y="1347614"/>
            <a:ext cx="1584176" cy="246087"/>
          </a:xfrm>
          <a:prstGeom prst="rect">
            <a:avLst/>
          </a:prstGeom>
          <a:noFill/>
          <a:ln w="19050">
            <a:noFill/>
          </a:ln>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Name Here</a:t>
            </a:r>
          </a:p>
        </p:txBody>
      </p:sp>
      <p:grpSp>
        <p:nvGrpSpPr>
          <p:cNvPr id="75" name="Group 74"/>
          <p:cNvGrpSpPr/>
          <p:nvPr/>
        </p:nvGrpSpPr>
        <p:grpSpPr>
          <a:xfrm>
            <a:off x="7021414" y="3812340"/>
            <a:ext cx="1584176" cy="1045197"/>
            <a:chOff x="752576" y="3529871"/>
            <a:chExt cx="1584176" cy="1045197"/>
          </a:xfrm>
        </p:grpSpPr>
        <p:sp>
          <p:nvSpPr>
            <p:cNvPr id="76" name="Text Placeholder 18"/>
            <p:cNvSpPr txBox="1">
              <a:spLocks/>
            </p:cNvSpPr>
            <p:nvPr/>
          </p:nvSpPr>
          <p:spPr>
            <a:xfrm>
              <a:off x="752576" y="3529871"/>
              <a:ext cx="1584176" cy="249580"/>
            </a:xfrm>
            <a:prstGeom prst="rect">
              <a:avLst/>
            </a:prstGeom>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Programmer</a:t>
              </a:r>
            </a:p>
          </p:txBody>
        </p:sp>
        <p:sp>
          <p:nvSpPr>
            <p:cNvPr id="77" name="TextBox 9"/>
            <p:cNvSpPr txBox="1"/>
            <p:nvPr/>
          </p:nvSpPr>
          <p:spPr>
            <a:xfrm>
              <a:off x="752576" y="3744071"/>
              <a:ext cx="1584176"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grpSp>
      <p:sp>
        <p:nvSpPr>
          <p:cNvPr id="78" name="Text Placeholder 17"/>
          <p:cNvSpPr txBox="1">
            <a:spLocks/>
          </p:cNvSpPr>
          <p:nvPr/>
        </p:nvSpPr>
        <p:spPr>
          <a:xfrm>
            <a:off x="7021414" y="1347614"/>
            <a:ext cx="1584176" cy="246087"/>
          </a:xfrm>
          <a:prstGeom prst="rect">
            <a:avLst/>
          </a:prstGeom>
          <a:noFill/>
          <a:ln w="19050">
            <a:noFill/>
          </a:ln>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Name Here</a:t>
            </a:r>
          </a:p>
        </p:txBody>
      </p:sp>
      <p:sp>
        <p:nvSpPr>
          <p:cNvPr id="3" name="그림 개체 틀 2">
            <a:extLst>
              <a:ext uri="{FF2B5EF4-FFF2-40B4-BE49-F238E27FC236}">
                <a16:creationId xmlns="" xmlns:a16="http://schemas.microsoft.com/office/drawing/2014/main" id="{45590CBC-6D4C-4763-B1FE-CC3A578EB182}"/>
              </a:ext>
            </a:extLst>
          </p:cNvPr>
          <p:cNvSpPr>
            <a:spLocks noGrp="1"/>
          </p:cNvSpPr>
          <p:nvPr>
            <p:ph type="pic" idx="1"/>
          </p:nvPr>
        </p:nvSpPr>
        <p:spPr/>
      </p:sp>
      <p:sp>
        <p:nvSpPr>
          <p:cNvPr id="8" name="그림 개체 틀 7">
            <a:extLst>
              <a:ext uri="{FF2B5EF4-FFF2-40B4-BE49-F238E27FC236}">
                <a16:creationId xmlns="" xmlns:a16="http://schemas.microsoft.com/office/drawing/2014/main" id="{2B7BD9AD-DE59-4D38-AF9E-834BF7221219}"/>
              </a:ext>
            </a:extLst>
          </p:cNvPr>
          <p:cNvSpPr>
            <a:spLocks noGrp="1"/>
          </p:cNvSpPr>
          <p:nvPr>
            <p:ph type="pic" idx="12"/>
          </p:nvPr>
        </p:nvSpPr>
        <p:spPr/>
      </p:sp>
      <p:sp>
        <p:nvSpPr>
          <p:cNvPr id="10" name="그림 개체 틀 9">
            <a:extLst>
              <a:ext uri="{FF2B5EF4-FFF2-40B4-BE49-F238E27FC236}">
                <a16:creationId xmlns="" xmlns:a16="http://schemas.microsoft.com/office/drawing/2014/main" id="{711335E0-F5A0-4CB7-B32B-856905F78CC9}"/>
              </a:ext>
            </a:extLst>
          </p:cNvPr>
          <p:cNvSpPr>
            <a:spLocks noGrp="1"/>
          </p:cNvSpPr>
          <p:nvPr>
            <p:ph type="pic" idx="13"/>
          </p:nvPr>
        </p:nvSpPr>
        <p:spPr/>
      </p:sp>
      <p:sp>
        <p:nvSpPr>
          <p:cNvPr id="13" name="그림 개체 틀 12">
            <a:extLst>
              <a:ext uri="{FF2B5EF4-FFF2-40B4-BE49-F238E27FC236}">
                <a16:creationId xmlns="" xmlns:a16="http://schemas.microsoft.com/office/drawing/2014/main" id="{BF00C19E-6B99-4212-8A77-A46524DB2498}"/>
              </a:ext>
            </a:extLst>
          </p:cNvPr>
          <p:cNvSpPr>
            <a:spLocks noGrp="1"/>
          </p:cNvSpPr>
          <p:nvPr>
            <p:ph type="pic" idx="14"/>
          </p:nvPr>
        </p:nvSpPr>
        <p:spPr/>
      </p:sp>
    </p:spTree>
    <p:extLst>
      <p:ext uri="{BB962C8B-B14F-4D97-AF65-F5344CB8AC3E}">
        <p14:creationId xmlns="" xmlns:p14="http://schemas.microsoft.com/office/powerpoint/2010/main" val="2142925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3"/>
          <p:cNvSpPr>
            <a:spLocks noGrp="1"/>
          </p:cNvSpPr>
          <p:nvPr>
            <p:ph type="body" sz="quarter" idx="10"/>
          </p:nvPr>
        </p:nvSpPr>
        <p:spPr>
          <a:xfrm>
            <a:off x="0" y="123478"/>
            <a:ext cx="9144000" cy="576064"/>
          </a:xfrm>
        </p:spPr>
        <p:txBody>
          <a:bodyPr/>
          <a:lstStyle/>
          <a:p>
            <a:r>
              <a:rPr lang="en-US" dirty="0" smtClean="0"/>
              <a:t>INTRODUCTION</a:t>
            </a:r>
            <a:endParaRPr lang="en-US" dirty="0"/>
          </a:p>
        </p:txBody>
      </p:sp>
      <p:sp>
        <p:nvSpPr>
          <p:cNvPr id="29" name="Text Placeholder 4"/>
          <p:cNvSpPr>
            <a:spLocks noGrp="1"/>
          </p:cNvSpPr>
          <p:nvPr>
            <p:ph type="body" sz="quarter" idx="11"/>
          </p:nvPr>
        </p:nvSpPr>
        <p:spPr>
          <a:xfrm>
            <a:off x="0" y="699542"/>
            <a:ext cx="9144000" cy="288032"/>
          </a:xfrm>
        </p:spPr>
        <p:txBody>
          <a:bodyPr/>
          <a:lstStyle/>
          <a:p>
            <a:r>
              <a:rPr lang="en-US" altLang="ko-KR" dirty="0" smtClean="0"/>
              <a:t>WHY THE NEED FOR THE CRIME ALERT SYSTEM</a:t>
            </a:r>
            <a:endParaRPr lang="en-US" altLang="ko-KR" dirty="0"/>
          </a:p>
        </p:txBody>
      </p:sp>
      <p:grpSp>
        <p:nvGrpSpPr>
          <p:cNvPr id="30" name="Group 29"/>
          <p:cNvGrpSpPr/>
          <p:nvPr/>
        </p:nvGrpSpPr>
        <p:grpSpPr>
          <a:xfrm>
            <a:off x="3297281" y="1464333"/>
            <a:ext cx="2469911" cy="3168410"/>
            <a:chOff x="3326226" y="1131591"/>
            <a:chExt cx="2736302" cy="3510138"/>
          </a:xfrm>
        </p:grpSpPr>
        <p:sp>
          <p:nvSpPr>
            <p:cNvPr id="31" name="Parallelogram 30"/>
            <p:cNvSpPr/>
            <p:nvPr/>
          </p:nvSpPr>
          <p:spPr>
            <a:xfrm rot="16200000" flipH="1">
              <a:off x="3391077" y="2834373"/>
              <a:ext cx="1742505" cy="1872208"/>
            </a:xfrm>
            <a:prstGeom prst="parallelogram">
              <a:avLst>
                <a:gd name="adj" fmla="val 6072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Parallelogram 31"/>
            <p:cNvSpPr/>
            <p:nvPr/>
          </p:nvSpPr>
          <p:spPr>
            <a:xfrm rot="5400000" flipH="1" flipV="1">
              <a:off x="4010302" y="2391727"/>
              <a:ext cx="1368154" cy="1008115"/>
            </a:xfrm>
            <a:prstGeom prst="parallelogram">
              <a:avLst>
                <a:gd name="adj" fmla="val 6942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33" name="Parallelogram 32"/>
            <p:cNvSpPr/>
            <p:nvPr/>
          </p:nvSpPr>
          <p:spPr>
            <a:xfrm rot="16200000" flipH="1">
              <a:off x="4255171" y="1066740"/>
              <a:ext cx="1742505" cy="1872208"/>
            </a:xfrm>
            <a:prstGeom prst="parallelogram">
              <a:avLst>
                <a:gd name="adj" fmla="val 6072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sp>
        <p:nvSpPr>
          <p:cNvPr id="34" name="TextBox 7"/>
          <p:cNvSpPr txBox="1"/>
          <p:nvPr/>
        </p:nvSpPr>
        <p:spPr>
          <a:xfrm>
            <a:off x="5164673" y="3023037"/>
            <a:ext cx="755335" cy="707886"/>
          </a:xfrm>
          <a:prstGeom prst="rect">
            <a:avLst/>
          </a:prstGeom>
          <a:noFill/>
        </p:spPr>
        <p:txBody>
          <a:bodyPr wrap="non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4000" b="1" dirty="0">
                <a:solidFill>
                  <a:schemeClr val="accent2"/>
                </a:solidFill>
                <a:cs typeface="Arial" pitchFamily="34" charset="0"/>
              </a:rPr>
              <a:t>02</a:t>
            </a:r>
            <a:endParaRPr lang="ko-KR" altLang="en-US" sz="4000" b="1" dirty="0">
              <a:solidFill>
                <a:schemeClr val="accent2"/>
              </a:solidFill>
              <a:cs typeface="Arial" pitchFamily="34" charset="0"/>
            </a:endParaRPr>
          </a:p>
        </p:txBody>
      </p:sp>
      <p:sp>
        <p:nvSpPr>
          <p:cNvPr id="35" name="TextBox 8"/>
          <p:cNvSpPr txBox="1"/>
          <p:nvPr/>
        </p:nvSpPr>
        <p:spPr>
          <a:xfrm>
            <a:off x="5803943" y="1415399"/>
            <a:ext cx="755335" cy="707886"/>
          </a:xfrm>
          <a:prstGeom prst="rect">
            <a:avLst/>
          </a:prstGeom>
          <a:noFill/>
        </p:spPr>
        <p:txBody>
          <a:bodyPr wrap="non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4000" b="1" dirty="0">
                <a:solidFill>
                  <a:schemeClr val="accent1"/>
                </a:solidFill>
                <a:cs typeface="Arial" pitchFamily="34" charset="0"/>
              </a:rPr>
              <a:t>01</a:t>
            </a:r>
            <a:endParaRPr lang="ko-KR" altLang="en-US" sz="4000" b="1" dirty="0">
              <a:solidFill>
                <a:schemeClr val="accent1"/>
              </a:solidFill>
              <a:cs typeface="Arial" pitchFamily="34" charset="0"/>
            </a:endParaRPr>
          </a:p>
        </p:txBody>
      </p:sp>
      <p:sp>
        <p:nvSpPr>
          <p:cNvPr id="36" name="TextBox 9"/>
          <p:cNvSpPr txBox="1"/>
          <p:nvPr/>
        </p:nvSpPr>
        <p:spPr>
          <a:xfrm>
            <a:off x="2526830" y="3926043"/>
            <a:ext cx="755335" cy="707886"/>
          </a:xfrm>
          <a:prstGeom prst="rect">
            <a:avLst/>
          </a:prstGeom>
          <a:noFill/>
        </p:spPr>
        <p:txBody>
          <a:bodyPr wrap="non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4000" b="1" dirty="0">
                <a:solidFill>
                  <a:schemeClr val="accent3"/>
                </a:solidFill>
                <a:cs typeface="Arial" pitchFamily="34" charset="0"/>
              </a:rPr>
              <a:t>03</a:t>
            </a:r>
            <a:endParaRPr lang="ko-KR" altLang="en-US" sz="4000" b="1" dirty="0">
              <a:solidFill>
                <a:schemeClr val="accent3"/>
              </a:solidFill>
              <a:cs typeface="Arial" pitchFamily="34" charset="0"/>
            </a:endParaRPr>
          </a:p>
        </p:txBody>
      </p:sp>
      <p:grpSp>
        <p:nvGrpSpPr>
          <p:cNvPr id="37" name="Group 36"/>
          <p:cNvGrpSpPr/>
          <p:nvPr/>
        </p:nvGrpSpPr>
        <p:grpSpPr>
          <a:xfrm>
            <a:off x="6559277" y="1245330"/>
            <a:ext cx="2127523" cy="863358"/>
            <a:chOff x="803640" y="3362835"/>
            <a:chExt cx="2059657" cy="863358"/>
          </a:xfrm>
        </p:grpSpPr>
        <p:sp>
          <p:nvSpPr>
            <p:cNvPr id="38" name="TextBox 11"/>
            <p:cNvSpPr txBox="1"/>
            <p:nvPr/>
          </p:nvSpPr>
          <p:spPr>
            <a:xfrm>
              <a:off x="803640" y="3579862"/>
              <a:ext cx="2059657" cy="646331"/>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200" dirty="0" smtClean="0"/>
                <a:t>The current resources which are available are largely </a:t>
              </a:r>
            </a:p>
            <a:p>
              <a:r>
                <a:rPr lang="en-US" sz="1200" dirty="0" smtClean="0"/>
                <a:t>based on manual effort.</a:t>
              </a:r>
              <a:endParaRPr lang="ko-KR" altLang="en-US" sz="1200" dirty="0">
                <a:solidFill>
                  <a:schemeClr val="tx1">
                    <a:lumMod val="75000"/>
                    <a:lumOff val="25000"/>
                  </a:schemeClr>
                </a:solidFill>
                <a:cs typeface="Arial" pitchFamily="34" charset="0"/>
              </a:endParaRPr>
            </a:p>
          </p:txBody>
        </p:sp>
        <p:sp>
          <p:nvSpPr>
            <p:cNvPr id="39" name="TextBox 12"/>
            <p:cNvSpPr txBox="1"/>
            <p:nvPr/>
          </p:nvSpPr>
          <p:spPr>
            <a:xfrm>
              <a:off x="803640" y="3362835"/>
              <a:ext cx="2059657" cy="276999"/>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smtClean="0">
                  <a:solidFill>
                    <a:schemeClr val="tx1">
                      <a:lumMod val="75000"/>
                      <a:lumOff val="25000"/>
                    </a:schemeClr>
                  </a:solidFill>
                  <a:cs typeface="Arial" pitchFamily="34" charset="0"/>
                </a:rPr>
                <a:t>CHALLENGE 1</a:t>
              </a:r>
              <a:endParaRPr lang="ko-KR" altLang="en-US" sz="1200" b="1" dirty="0">
                <a:solidFill>
                  <a:schemeClr val="tx1">
                    <a:lumMod val="75000"/>
                    <a:lumOff val="25000"/>
                  </a:schemeClr>
                </a:solidFill>
                <a:cs typeface="Arial" pitchFamily="34" charset="0"/>
              </a:endParaRPr>
            </a:p>
          </p:txBody>
        </p:sp>
      </p:grpSp>
      <p:grpSp>
        <p:nvGrpSpPr>
          <p:cNvPr id="40" name="Group 39"/>
          <p:cNvGrpSpPr/>
          <p:nvPr/>
        </p:nvGrpSpPr>
        <p:grpSpPr>
          <a:xfrm>
            <a:off x="5920008" y="2852968"/>
            <a:ext cx="2146125" cy="1602022"/>
            <a:chOff x="803640" y="3362835"/>
            <a:chExt cx="2059657" cy="1602022"/>
          </a:xfrm>
        </p:grpSpPr>
        <p:sp>
          <p:nvSpPr>
            <p:cNvPr id="41" name="TextBox 14"/>
            <p:cNvSpPr txBox="1"/>
            <p:nvPr/>
          </p:nvSpPr>
          <p:spPr>
            <a:xfrm>
              <a:off x="803640" y="3579862"/>
              <a:ext cx="2059657" cy="1384995"/>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smtClean="0">
                  <a:solidFill>
                    <a:schemeClr val="tx1">
                      <a:lumMod val="75000"/>
                      <a:lumOff val="25000"/>
                    </a:schemeClr>
                  </a:solidFill>
                  <a:cs typeface="Arial" pitchFamily="34" charset="0"/>
                </a:rPr>
                <a:t>Poor information resources result in in-accurate data about types of crime and where they are most prevalent. what solution can be provided to address the issue.    </a:t>
              </a:r>
              <a:endParaRPr lang="ko-KR" altLang="en-US" sz="1200" dirty="0">
                <a:solidFill>
                  <a:schemeClr val="tx1">
                    <a:lumMod val="75000"/>
                    <a:lumOff val="25000"/>
                  </a:schemeClr>
                </a:solidFill>
                <a:cs typeface="Arial" pitchFamily="34" charset="0"/>
              </a:endParaRPr>
            </a:p>
          </p:txBody>
        </p:sp>
        <p:sp>
          <p:nvSpPr>
            <p:cNvPr id="42" name="TextBox 15"/>
            <p:cNvSpPr txBox="1"/>
            <p:nvPr/>
          </p:nvSpPr>
          <p:spPr>
            <a:xfrm>
              <a:off x="803640" y="3362835"/>
              <a:ext cx="2059657" cy="276999"/>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smtClean="0">
                  <a:solidFill>
                    <a:schemeClr val="tx1">
                      <a:lumMod val="75000"/>
                      <a:lumOff val="25000"/>
                    </a:schemeClr>
                  </a:solidFill>
                  <a:cs typeface="Arial" pitchFamily="34" charset="0"/>
                </a:rPr>
                <a:t>CHALLENGE 2</a:t>
              </a:r>
              <a:endParaRPr lang="ko-KR" altLang="en-US" sz="1200" b="1" dirty="0">
                <a:solidFill>
                  <a:schemeClr val="tx1">
                    <a:lumMod val="75000"/>
                    <a:lumOff val="25000"/>
                  </a:schemeClr>
                </a:solidFill>
                <a:cs typeface="Arial" pitchFamily="34" charset="0"/>
              </a:endParaRPr>
            </a:p>
          </p:txBody>
        </p:sp>
      </p:grpSp>
      <p:grpSp>
        <p:nvGrpSpPr>
          <p:cNvPr id="43" name="Group 42"/>
          <p:cNvGrpSpPr/>
          <p:nvPr/>
        </p:nvGrpSpPr>
        <p:grpSpPr>
          <a:xfrm>
            <a:off x="438598" y="3755974"/>
            <a:ext cx="2146125" cy="1048024"/>
            <a:chOff x="803640" y="3362835"/>
            <a:chExt cx="2059657" cy="1048024"/>
          </a:xfrm>
        </p:grpSpPr>
        <p:sp>
          <p:nvSpPr>
            <p:cNvPr id="44" name="TextBox 43"/>
            <p:cNvSpPr txBox="1"/>
            <p:nvPr/>
          </p:nvSpPr>
          <p:spPr>
            <a:xfrm>
              <a:off x="803640" y="3579862"/>
              <a:ext cx="2059657" cy="830997"/>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smtClean="0">
                  <a:solidFill>
                    <a:schemeClr val="tx1">
                      <a:lumMod val="75000"/>
                      <a:lumOff val="25000"/>
                    </a:schemeClr>
                  </a:solidFill>
                  <a:cs typeface="Arial" pitchFamily="34" charset="0"/>
                </a:rPr>
                <a:t>Poor response time of security agent to suspected crime scene due to lack proper dispatch system</a:t>
              </a:r>
              <a:endParaRPr lang="ko-KR" altLang="en-US" sz="1200" dirty="0">
                <a:solidFill>
                  <a:schemeClr val="tx1">
                    <a:lumMod val="75000"/>
                    <a:lumOff val="25000"/>
                  </a:schemeClr>
                </a:solidFill>
                <a:cs typeface="Arial" pitchFamily="34" charset="0"/>
              </a:endParaRPr>
            </a:p>
          </p:txBody>
        </p:sp>
        <p:sp>
          <p:nvSpPr>
            <p:cNvPr id="45" name="TextBox 44"/>
            <p:cNvSpPr txBox="1"/>
            <p:nvPr/>
          </p:nvSpPr>
          <p:spPr>
            <a:xfrm>
              <a:off x="803640" y="3362835"/>
              <a:ext cx="2059657" cy="276999"/>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1200" b="1" dirty="0" smtClean="0">
                  <a:solidFill>
                    <a:schemeClr val="tx1">
                      <a:lumMod val="75000"/>
                      <a:lumOff val="25000"/>
                    </a:schemeClr>
                  </a:solidFill>
                  <a:cs typeface="Arial" pitchFamily="34" charset="0"/>
                </a:rPr>
                <a:t>CHALLENGE 3</a:t>
              </a:r>
              <a:endParaRPr lang="ko-KR" altLang="en-US" sz="1200" b="1" dirty="0">
                <a:solidFill>
                  <a:schemeClr val="tx1">
                    <a:lumMod val="75000"/>
                    <a:lumOff val="25000"/>
                  </a:schemeClr>
                </a:solidFill>
                <a:cs typeface="Arial" pitchFamily="34" charset="0"/>
              </a:endParaRPr>
            </a:p>
          </p:txBody>
        </p:sp>
      </p:grpSp>
      <p:grpSp>
        <p:nvGrpSpPr>
          <p:cNvPr id="46" name="그룹 1">
            <a:extLst>
              <a:ext uri="{FF2B5EF4-FFF2-40B4-BE49-F238E27FC236}">
                <a16:creationId xmlns="" xmlns:a16="http://schemas.microsoft.com/office/drawing/2014/main" id="{B9F108DA-B945-4DDE-8DC0-2C033BC4A53A}"/>
              </a:ext>
            </a:extLst>
          </p:cNvPr>
          <p:cNvGrpSpPr/>
          <p:nvPr/>
        </p:nvGrpSpPr>
        <p:grpSpPr>
          <a:xfrm>
            <a:off x="42040" y="1050595"/>
            <a:ext cx="4028627" cy="2396713"/>
            <a:chOff x="67094" y="1050595"/>
            <a:chExt cx="3791216" cy="2396713"/>
          </a:xfrm>
        </p:grpSpPr>
        <p:sp>
          <p:nvSpPr>
            <p:cNvPr id="47" name="TextBox 19"/>
            <p:cNvSpPr txBox="1"/>
            <p:nvPr/>
          </p:nvSpPr>
          <p:spPr>
            <a:xfrm>
              <a:off x="67094" y="1323650"/>
              <a:ext cx="3791216" cy="2123658"/>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200" dirty="0" smtClean="0"/>
                <a:t>In a country where there is increase in crime rate and </a:t>
              </a:r>
            </a:p>
            <a:p>
              <a:r>
                <a:rPr lang="en-US" sz="1200" dirty="0" smtClean="0"/>
                <a:t>little infrastructure in place to tackle crime, there is need </a:t>
              </a:r>
            </a:p>
            <a:p>
              <a:r>
                <a:rPr lang="en-US" sz="1200" dirty="0" smtClean="0"/>
                <a:t>for solution that will help to keep citizen safe from </a:t>
              </a:r>
            </a:p>
            <a:p>
              <a:r>
                <a:rPr lang="en-US" sz="1200" dirty="0" smtClean="0"/>
                <a:t>preventable dangers that may be avoided or neutralized only if there were sufficient information that can help</a:t>
              </a:r>
            </a:p>
            <a:p>
              <a:r>
                <a:rPr lang="en-US" sz="1200" dirty="0" smtClean="0"/>
                <a:t>security agent respond quickly to incident and carry out </a:t>
              </a:r>
            </a:p>
            <a:p>
              <a:r>
                <a:rPr lang="en-US" sz="1200" dirty="0" smtClean="0"/>
                <a:t>their job more effectively.</a:t>
              </a:r>
            </a:p>
            <a:p>
              <a:r>
                <a:rPr lang="en-US" sz="1200" dirty="0" smtClean="0"/>
                <a:t>We lack the technical resources that are needed to provide more and accurate information about these crimes, </a:t>
              </a:r>
            </a:p>
            <a:p>
              <a:r>
                <a:rPr lang="en-US" sz="1200" dirty="0" smtClean="0"/>
                <a:t>hence, making it more hectic for the security agencies to carry out their jobs effectively and efficiently.</a:t>
              </a:r>
              <a:endParaRPr lang="en-US" altLang="ko-KR" sz="1200" dirty="0">
                <a:solidFill>
                  <a:schemeClr val="tx1">
                    <a:lumMod val="75000"/>
                    <a:lumOff val="25000"/>
                  </a:schemeClr>
                </a:solidFill>
                <a:cs typeface="Arial" pitchFamily="34" charset="0"/>
              </a:endParaRPr>
            </a:p>
          </p:txBody>
        </p:sp>
        <p:sp>
          <p:nvSpPr>
            <p:cNvPr id="48" name="TextBox 20"/>
            <p:cNvSpPr txBox="1"/>
            <p:nvPr/>
          </p:nvSpPr>
          <p:spPr>
            <a:xfrm>
              <a:off x="99241" y="1050595"/>
              <a:ext cx="3504378" cy="307777"/>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dirty="0" smtClean="0">
                  <a:solidFill>
                    <a:schemeClr val="tx1">
                      <a:lumMod val="75000"/>
                      <a:lumOff val="25000"/>
                    </a:schemeClr>
                  </a:solidFill>
                  <a:cs typeface="Arial" pitchFamily="34" charset="0"/>
                </a:rPr>
                <a:t>PROBLEM STATEMENT</a:t>
              </a:r>
              <a:endParaRPr lang="ko-KR" altLang="en-US" sz="1400" b="1" dirty="0">
                <a:solidFill>
                  <a:schemeClr val="tx1">
                    <a:lumMod val="75000"/>
                    <a:lumOff val="25000"/>
                  </a:schemeClr>
                </a:solidFill>
                <a:cs typeface="Arial" pitchFamily="34" charset="0"/>
              </a:endParaRPr>
            </a:p>
          </p:txBody>
        </p:sp>
      </p:grpSp>
      <p:sp>
        <p:nvSpPr>
          <p:cNvPr id="50" name="Donut 24"/>
          <p:cNvSpPr/>
          <p:nvPr/>
        </p:nvSpPr>
        <p:spPr>
          <a:xfrm>
            <a:off x="5296828" y="1745951"/>
            <a:ext cx="343349" cy="34614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52" name="Donut 24"/>
          <p:cNvSpPr/>
          <p:nvPr/>
        </p:nvSpPr>
        <p:spPr>
          <a:xfrm>
            <a:off x="4572000" y="3028950"/>
            <a:ext cx="343349" cy="34614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55" name="Donut 24"/>
          <p:cNvSpPr/>
          <p:nvPr/>
        </p:nvSpPr>
        <p:spPr>
          <a:xfrm>
            <a:off x="3390451" y="4019550"/>
            <a:ext cx="343349" cy="34614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38600" y="2269864"/>
            <a:ext cx="5105400" cy="473576"/>
          </a:xfrm>
        </p:spPr>
        <p:txBody>
          <a:bodyPr/>
          <a:lstStyle/>
          <a:p>
            <a:r>
              <a:rPr lang="en-US" altLang="ko-KR" sz="2400" b="1" dirty="0" smtClean="0">
                <a:solidFill>
                  <a:srgbClr val="FF0000"/>
                </a:solidFill>
              </a:rPr>
              <a:t>THE CRIME ALERT SYSTEM(CAS)</a:t>
            </a:r>
            <a:endParaRPr lang="ko-KR" altLang="en-US" sz="2400" b="1" dirty="0">
              <a:solidFill>
                <a:srgbClr val="FF0000"/>
              </a:solidFill>
            </a:endParaRPr>
          </a:p>
        </p:txBody>
      </p:sp>
      <p:sp>
        <p:nvSpPr>
          <p:cNvPr id="3" name="Text Placeholder 2"/>
          <p:cNvSpPr>
            <a:spLocks noGrp="1"/>
          </p:cNvSpPr>
          <p:nvPr>
            <p:ph type="body" sz="quarter" idx="11"/>
          </p:nvPr>
        </p:nvSpPr>
        <p:spPr>
          <a:xfrm>
            <a:off x="4114800" y="2664718"/>
            <a:ext cx="4787008" cy="288032"/>
          </a:xfrm>
        </p:spPr>
        <p:txBody>
          <a:bodyPr/>
          <a:lstStyle/>
          <a:p>
            <a:pPr lvl="0"/>
            <a:r>
              <a:rPr lang="en-US" altLang="ko-KR" dirty="0" smtClean="0">
                <a:solidFill>
                  <a:srgbClr val="0066FF"/>
                </a:solidFill>
              </a:rPr>
              <a:t>INNOVATIVE AND DISRUPTIVE</a:t>
            </a:r>
            <a:endParaRPr lang="en-US" altLang="ko-KR" dirty="0">
              <a:solidFill>
                <a:srgbClr val="0066FF"/>
              </a:solidFill>
            </a:endParaRPr>
          </a:p>
        </p:txBody>
      </p:sp>
    </p:spTree>
    <p:extLst>
      <p:ext uri="{BB962C8B-B14F-4D97-AF65-F5344CB8AC3E}">
        <p14:creationId xmlns="" xmlns:p14="http://schemas.microsoft.com/office/powerpoint/2010/main" val="3101234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b="1" dirty="0" smtClean="0"/>
              <a:t>CRIME ALERT SYSTEM (CAS)</a:t>
            </a:r>
            <a:endParaRPr lang="en-US" sz="2800" b="1" dirty="0"/>
          </a:p>
        </p:txBody>
      </p:sp>
      <p:sp>
        <p:nvSpPr>
          <p:cNvPr id="3" name="Text Placeholder 2"/>
          <p:cNvSpPr>
            <a:spLocks noGrp="1"/>
          </p:cNvSpPr>
          <p:nvPr>
            <p:ph type="body" sz="quarter" idx="11"/>
          </p:nvPr>
        </p:nvSpPr>
        <p:spPr/>
        <p:txBody>
          <a:bodyPr/>
          <a:lstStyle/>
          <a:p>
            <a:r>
              <a:rPr lang="en-US" dirty="0" smtClean="0"/>
              <a:t>INNOVATIVE AND DISRUPTIVE</a:t>
            </a:r>
            <a:endParaRPr lang="en-US" dirty="0"/>
          </a:p>
        </p:txBody>
      </p:sp>
      <p:sp>
        <p:nvSpPr>
          <p:cNvPr id="5" name="Rectangle 4"/>
          <p:cNvSpPr/>
          <p:nvPr/>
        </p:nvSpPr>
        <p:spPr>
          <a:xfrm>
            <a:off x="228600" y="1123950"/>
            <a:ext cx="8610600" cy="1107996"/>
          </a:xfrm>
          <a:prstGeom prst="rect">
            <a:avLst/>
          </a:prstGeom>
        </p:spPr>
        <p:txBody>
          <a:bodyPr wrap="square">
            <a:spAutoFit/>
          </a:bodyPr>
          <a:lstStyle/>
          <a:p>
            <a:pPr algn="just"/>
            <a:r>
              <a:rPr lang="en-US" sz="1600" dirty="0" smtClean="0"/>
              <a:t>The crime alert app is disruptive technology based application, that can be use to tackle some of the problems in the security sector. This application requires the involvement of citizen as  part of the stakeholders by providing information that can be used by the security agent to </a:t>
            </a:r>
          </a:p>
          <a:p>
            <a:pPr algn="just"/>
            <a:r>
              <a:rPr lang="en-US" sz="1600" dirty="0" smtClean="0"/>
              <a:t>work effectively.</a:t>
            </a:r>
            <a:endParaRPr lang="en-US" sz="1600" dirty="0"/>
          </a:p>
        </p:txBody>
      </p:sp>
      <p:grpSp>
        <p:nvGrpSpPr>
          <p:cNvPr id="7" name="Group 6"/>
          <p:cNvGrpSpPr/>
          <p:nvPr/>
        </p:nvGrpSpPr>
        <p:grpSpPr>
          <a:xfrm>
            <a:off x="7696200" y="1885950"/>
            <a:ext cx="914400" cy="914400"/>
            <a:chOff x="4114800" y="1294238"/>
            <a:chExt cx="914400" cy="914400"/>
          </a:xfrm>
        </p:grpSpPr>
        <p:sp>
          <p:nvSpPr>
            <p:cNvPr id="8" name="Oval 7"/>
            <p:cNvSpPr/>
            <p:nvPr/>
          </p:nvSpPr>
          <p:spPr>
            <a:xfrm>
              <a:off x="4114800" y="1294238"/>
              <a:ext cx="914400" cy="914400"/>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4175956" y="1355394"/>
              <a:ext cx="792088" cy="7920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0" name="Oval 21"/>
          <p:cNvSpPr>
            <a:spLocks noChangeAspect="1"/>
          </p:cNvSpPr>
          <p:nvPr/>
        </p:nvSpPr>
        <p:spPr>
          <a:xfrm>
            <a:off x="7937563" y="2125511"/>
            <a:ext cx="431671" cy="43527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11" name="Straight Connector 10"/>
          <p:cNvCxnSpPr/>
          <p:nvPr/>
        </p:nvCxnSpPr>
        <p:spPr>
          <a:xfrm>
            <a:off x="1071464" y="2381672"/>
            <a:ext cx="6624736"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48442" y="2406807"/>
            <a:ext cx="23022" cy="1661120"/>
          </a:xfrm>
          <a:prstGeom prst="line">
            <a:avLst/>
          </a:prstGeom>
          <a:ln w="25400">
            <a:solidFill>
              <a:schemeClr val="tx1">
                <a:lumMod val="75000"/>
                <a:lumOff val="2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2727648" y="2381672"/>
            <a:ext cx="1" cy="1376486"/>
          </a:xfrm>
          <a:prstGeom prst="line">
            <a:avLst/>
          </a:prstGeom>
          <a:ln w="25400">
            <a:solidFill>
              <a:schemeClr val="tx1">
                <a:lumMod val="75000"/>
                <a:lumOff val="2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383831" y="2381672"/>
            <a:ext cx="1" cy="1881793"/>
          </a:xfrm>
          <a:prstGeom prst="line">
            <a:avLst/>
          </a:prstGeom>
          <a:ln w="25400">
            <a:solidFill>
              <a:schemeClr val="tx1">
                <a:lumMod val="75000"/>
                <a:lumOff val="2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40016" y="2381672"/>
            <a:ext cx="0" cy="1160462"/>
          </a:xfrm>
          <a:prstGeom prst="line">
            <a:avLst/>
          </a:prstGeom>
          <a:ln w="25400">
            <a:solidFill>
              <a:schemeClr val="tx1">
                <a:lumMod val="75000"/>
                <a:lumOff val="25000"/>
              </a:schemeClr>
            </a:solidFill>
            <a:headEnd type="oval" w="lg" len="lg"/>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686288" y="4067927"/>
            <a:ext cx="770351" cy="770351"/>
            <a:chOff x="4114800" y="1294238"/>
            <a:chExt cx="914400" cy="914400"/>
          </a:xfrm>
        </p:grpSpPr>
        <p:sp>
          <p:nvSpPr>
            <p:cNvPr id="17" name="Oval 16"/>
            <p:cNvSpPr/>
            <p:nvPr/>
          </p:nvSpPr>
          <p:spPr>
            <a:xfrm>
              <a:off x="4114800" y="1294238"/>
              <a:ext cx="914400" cy="914400"/>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Oval 17"/>
            <p:cNvSpPr/>
            <p:nvPr/>
          </p:nvSpPr>
          <p:spPr>
            <a:xfrm>
              <a:off x="4175956" y="1355394"/>
              <a:ext cx="792088" cy="79208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9" name="Group 18"/>
          <p:cNvGrpSpPr/>
          <p:nvPr/>
        </p:nvGrpSpPr>
        <p:grpSpPr>
          <a:xfrm>
            <a:off x="2342472" y="3758158"/>
            <a:ext cx="770351" cy="770351"/>
            <a:chOff x="4114800" y="1294238"/>
            <a:chExt cx="914400" cy="914400"/>
          </a:xfrm>
        </p:grpSpPr>
        <p:sp>
          <p:nvSpPr>
            <p:cNvPr id="20" name="Oval 19"/>
            <p:cNvSpPr/>
            <p:nvPr/>
          </p:nvSpPr>
          <p:spPr>
            <a:xfrm>
              <a:off x="4114800" y="1294238"/>
              <a:ext cx="914400" cy="914400"/>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Oval 20"/>
            <p:cNvSpPr/>
            <p:nvPr/>
          </p:nvSpPr>
          <p:spPr>
            <a:xfrm>
              <a:off x="4175956" y="1355394"/>
              <a:ext cx="792088" cy="7920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2" name="Group 21"/>
          <p:cNvGrpSpPr/>
          <p:nvPr/>
        </p:nvGrpSpPr>
        <p:grpSpPr>
          <a:xfrm>
            <a:off x="3998656" y="4211943"/>
            <a:ext cx="770351" cy="770351"/>
            <a:chOff x="4114800" y="1294238"/>
            <a:chExt cx="914400" cy="914400"/>
          </a:xfrm>
        </p:grpSpPr>
        <p:sp>
          <p:nvSpPr>
            <p:cNvPr id="23" name="Oval 22"/>
            <p:cNvSpPr/>
            <p:nvPr/>
          </p:nvSpPr>
          <p:spPr>
            <a:xfrm>
              <a:off x="4114800" y="1294238"/>
              <a:ext cx="914400" cy="914400"/>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4" name="Oval 23"/>
            <p:cNvSpPr/>
            <p:nvPr/>
          </p:nvSpPr>
          <p:spPr>
            <a:xfrm>
              <a:off x="4175956" y="1355394"/>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5" name="Group 24"/>
          <p:cNvGrpSpPr/>
          <p:nvPr/>
        </p:nvGrpSpPr>
        <p:grpSpPr>
          <a:xfrm>
            <a:off x="5654840" y="3542134"/>
            <a:ext cx="770351" cy="770351"/>
            <a:chOff x="4114800" y="1294238"/>
            <a:chExt cx="914400" cy="914400"/>
          </a:xfrm>
        </p:grpSpPr>
        <p:sp>
          <p:nvSpPr>
            <p:cNvPr id="26" name="Oval 25"/>
            <p:cNvSpPr/>
            <p:nvPr/>
          </p:nvSpPr>
          <p:spPr>
            <a:xfrm>
              <a:off x="4114800" y="1294238"/>
              <a:ext cx="914400" cy="914400"/>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Oval 26"/>
            <p:cNvSpPr/>
            <p:nvPr/>
          </p:nvSpPr>
          <p:spPr>
            <a:xfrm>
              <a:off x="4175956" y="1355394"/>
              <a:ext cx="792088" cy="792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2" name="Group 31"/>
          <p:cNvGrpSpPr/>
          <p:nvPr/>
        </p:nvGrpSpPr>
        <p:grpSpPr>
          <a:xfrm>
            <a:off x="1066800" y="2497277"/>
            <a:ext cx="1600199" cy="1451989"/>
            <a:chOff x="2918259" y="4337228"/>
            <a:chExt cx="2078707" cy="1451989"/>
          </a:xfrm>
        </p:grpSpPr>
        <p:sp>
          <p:nvSpPr>
            <p:cNvPr id="33" name="TextBox 32"/>
            <p:cNvSpPr txBox="1"/>
            <p:nvPr/>
          </p:nvSpPr>
          <p:spPr>
            <a:xfrm>
              <a:off x="2918259" y="4588888"/>
              <a:ext cx="2078707" cy="1200329"/>
            </a:xfrm>
            <a:prstGeom prst="rect">
              <a:avLst/>
            </a:prstGeom>
            <a:noFill/>
            <a:ln>
              <a:noFill/>
            </a:ln>
          </p:spPr>
          <p:txBody>
            <a:bodyPr wrap="square" rtlCol="0" anchor="ctr">
              <a:spAutoFit/>
            </a:bodyPr>
            <a:lstStyle/>
            <a:p>
              <a:pPr lvl="0"/>
              <a:r>
                <a:rPr lang="en-US" sz="1200" dirty="0" smtClean="0"/>
                <a:t>An alert button that </a:t>
              </a:r>
            </a:p>
            <a:p>
              <a:pPr lvl="0"/>
              <a:r>
                <a:rPr lang="en-US" sz="1200" dirty="0" smtClean="0"/>
                <a:t>users can click to trigger an alert in the </a:t>
              </a:r>
            </a:p>
            <a:p>
              <a:pPr lvl="0"/>
              <a:r>
                <a:rPr lang="en-US" sz="1200" dirty="0" smtClean="0"/>
                <a:t>system dashboard </a:t>
              </a:r>
            </a:p>
            <a:p>
              <a:pPr lvl="0"/>
              <a:r>
                <a:rPr lang="en-US" sz="1200" dirty="0" smtClean="0"/>
                <a:t>about an ongoing </a:t>
              </a:r>
            </a:p>
            <a:p>
              <a:pPr lvl="0"/>
              <a:r>
                <a:rPr lang="en-US" sz="1200" dirty="0" smtClean="0"/>
                <a:t>crime. </a:t>
              </a:r>
              <a:endParaRPr lang="en-US" sz="1200" dirty="0"/>
            </a:p>
          </p:txBody>
        </p:sp>
        <p:sp>
          <p:nvSpPr>
            <p:cNvPr id="34" name="TextBox 33"/>
            <p:cNvSpPr txBox="1"/>
            <p:nvPr/>
          </p:nvSpPr>
          <p:spPr>
            <a:xfrm>
              <a:off x="3017859" y="4337228"/>
              <a:ext cx="1870812"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cs typeface="Arial" pitchFamily="34" charset="0"/>
                </a:rPr>
                <a:t>1.</a:t>
              </a:r>
              <a:endParaRPr lang="ko-KR" altLang="en-US" sz="1200" b="1" dirty="0">
                <a:solidFill>
                  <a:schemeClr val="tx1">
                    <a:lumMod val="75000"/>
                    <a:lumOff val="25000"/>
                  </a:schemeClr>
                </a:solidFill>
                <a:cs typeface="Arial" pitchFamily="34" charset="0"/>
              </a:endParaRPr>
            </a:p>
          </p:txBody>
        </p:sp>
      </p:grpSp>
      <p:grpSp>
        <p:nvGrpSpPr>
          <p:cNvPr id="35" name="Group 34"/>
          <p:cNvGrpSpPr/>
          <p:nvPr/>
        </p:nvGrpSpPr>
        <p:grpSpPr>
          <a:xfrm>
            <a:off x="2799656" y="2497277"/>
            <a:ext cx="1543744" cy="897991"/>
            <a:chOff x="3017859" y="4337228"/>
            <a:chExt cx="2005371" cy="897991"/>
          </a:xfrm>
        </p:grpSpPr>
        <p:sp>
          <p:nvSpPr>
            <p:cNvPr id="36" name="TextBox 35"/>
            <p:cNvSpPr txBox="1"/>
            <p:nvPr/>
          </p:nvSpPr>
          <p:spPr>
            <a:xfrm>
              <a:off x="3021856" y="4588888"/>
              <a:ext cx="2001374" cy="646331"/>
            </a:xfrm>
            <a:prstGeom prst="rect">
              <a:avLst/>
            </a:prstGeom>
            <a:noFill/>
            <a:ln>
              <a:noFill/>
            </a:ln>
          </p:spPr>
          <p:txBody>
            <a:bodyPr wrap="square" rtlCol="0" anchor="ctr">
              <a:spAutoFit/>
            </a:bodyPr>
            <a:lstStyle/>
            <a:p>
              <a:pPr lvl="0"/>
              <a:r>
                <a:rPr lang="en-US" sz="1200" dirty="0" smtClean="0"/>
                <a:t>You can get access to security agents </a:t>
              </a:r>
            </a:p>
            <a:p>
              <a:pPr lvl="0"/>
              <a:r>
                <a:rPr lang="en-US" sz="1200" dirty="0" smtClean="0"/>
                <a:t>by just clicks</a:t>
              </a:r>
              <a:endParaRPr lang="en-US" sz="1200" dirty="0"/>
            </a:p>
          </p:txBody>
        </p:sp>
        <p:sp>
          <p:nvSpPr>
            <p:cNvPr id="37" name="TextBox 36"/>
            <p:cNvSpPr txBox="1"/>
            <p:nvPr/>
          </p:nvSpPr>
          <p:spPr>
            <a:xfrm>
              <a:off x="3017859" y="4337228"/>
              <a:ext cx="1870812"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cs typeface="Arial" pitchFamily="34" charset="0"/>
                </a:rPr>
                <a:t>2.</a:t>
              </a:r>
              <a:endParaRPr lang="ko-KR" altLang="en-US" sz="1200" b="1" dirty="0">
                <a:solidFill>
                  <a:schemeClr val="tx1">
                    <a:lumMod val="75000"/>
                    <a:lumOff val="25000"/>
                  </a:schemeClr>
                </a:solidFill>
                <a:cs typeface="Arial" pitchFamily="34" charset="0"/>
              </a:endParaRPr>
            </a:p>
          </p:txBody>
        </p:sp>
      </p:grpSp>
      <p:grpSp>
        <p:nvGrpSpPr>
          <p:cNvPr id="38" name="Group 37"/>
          <p:cNvGrpSpPr/>
          <p:nvPr/>
        </p:nvGrpSpPr>
        <p:grpSpPr>
          <a:xfrm>
            <a:off x="4419601" y="2497277"/>
            <a:ext cx="1676399" cy="1267323"/>
            <a:chOff x="2970783" y="4337228"/>
            <a:chExt cx="2177694" cy="1267323"/>
          </a:xfrm>
        </p:grpSpPr>
        <p:sp>
          <p:nvSpPr>
            <p:cNvPr id="39" name="TextBox 38"/>
            <p:cNvSpPr txBox="1"/>
            <p:nvPr/>
          </p:nvSpPr>
          <p:spPr>
            <a:xfrm>
              <a:off x="2970783" y="4588888"/>
              <a:ext cx="2177694" cy="1015663"/>
            </a:xfrm>
            <a:prstGeom prst="rect">
              <a:avLst/>
            </a:prstGeom>
            <a:noFill/>
            <a:ln>
              <a:noFill/>
            </a:ln>
          </p:spPr>
          <p:txBody>
            <a:bodyPr wrap="square" rtlCol="0" anchor="ctr">
              <a:spAutoFit/>
            </a:bodyPr>
            <a:lstStyle/>
            <a:p>
              <a:pPr lvl="0"/>
              <a:r>
                <a:rPr lang="en-US" sz="1200" dirty="0" smtClean="0"/>
                <a:t>You can report the </a:t>
              </a:r>
            </a:p>
            <a:p>
              <a:pPr lvl="0"/>
              <a:r>
                <a:rPr lang="en-US" sz="1200" dirty="0" smtClean="0"/>
                <a:t>kind of crime on going without needing to fill in much details </a:t>
              </a:r>
            </a:p>
            <a:p>
              <a:pPr lvl="0"/>
              <a:r>
                <a:rPr lang="en-US" sz="1200" dirty="0" smtClean="0"/>
                <a:t>instantly</a:t>
              </a:r>
              <a:endParaRPr lang="en-US" sz="1200" dirty="0"/>
            </a:p>
          </p:txBody>
        </p:sp>
        <p:sp>
          <p:nvSpPr>
            <p:cNvPr id="40" name="TextBox 39"/>
            <p:cNvSpPr txBox="1"/>
            <p:nvPr/>
          </p:nvSpPr>
          <p:spPr>
            <a:xfrm>
              <a:off x="3017859" y="4337228"/>
              <a:ext cx="1870812"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cs typeface="Arial" pitchFamily="34" charset="0"/>
                </a:rPr>
                <a:t>3.</a:t>
              </a:r>
              <a:endParaRPr lang="ko-KR" altLang="en-US" sz="1200" b="1" dirty="0">
                <a:solidFill>
                  <a:schemeClr val="tx1">
                    <a:lumMod val="75000"/>
                    <a:lumOff val="25000"/>
                  </a:schemeClr>
                </a:solidFill>
                <a:cs typeface="Arial" pitchFamily="34" charset="0"/>
              </a:endParaRPr>
            </a:p>
          </p:txBody>
        </p:sp>
      </p:grpSp>
      <p:grpSp>
        <p:nvGrpSpPr>
          <p:cNvPr id="41" name="Group 40"/>
          <p:cNvGrpSpPr/>
          <p:nvPr/>
        </p:nvGrpSpPr>
        <p:grpSpPr>
          <a:xfrm>
            <a:off x="6112024" y="2497277"/>
            <a:ext cx="2422376" cy="1082657"/>
            <a:chOff x="3017859" y="4337228"/>
            <a:chExt cx="1931573" cy="1082657"/>
          </a:xfrm>
        </p:grpSpPr>
        <p:sp>
          <p:nvSpPr>
            <p:cNvPr id="42" name="TextBox 41"/>
            <p:cNvSpPr txBox="1"/>
            <p:nvPr/>
          </p:nvSpPr>
          <p:spPr>
            <a:xfrm>
              <a:off x="3021856" y="4588888"/>
              <a:ext cx="1927576" cy="830997"/>
            </a:xfrm>
            <a:prstGeom prst="rect">
              <a:avLst/>
            </a:prstGeom>
            <a:noFill/>
            <a:ln>
              <a:noFill/>
            </a:ln>
          </p:spPr>
          <p:txBody>
            <a:bodyPr wrap="square" rtlCol="0" anchor="ctr">
              <a:spAutoFit/>
            </a:bodyPr>
            <a:lstStyle/>
            <a:p>
              <a:r>
                <a:rPr lang="en-US" sz="1200" dirty="0" smtClean="0"/>
                <a:t>You can also give a statement of the crime you witnessed, the </a:t>
              </a:r>
            </a:p>
            <a:p>
              <a:r>
                <a:rPr lang="en-US" sz="1200" dirty="0" smtClean="0"/>
                <a:t>accurate address and how it </a:t>
              </a:r>
            </a:p>
            <a:p>
              <a:r>
                <a:rPr lang="en-US" sz="1200" dirty="0" smtClean="0"/>
                <a:t>occurred in the description page.</a:t>
              </a:r>
              <a:endParaRPr lang="ko-KR" altLang="en-US" sz="1200" dirty="0">
                <a:solidFill>
                  <a:schemeClr val="tx1">
                    <a:lumMod val="75000"/>
                    <a:lumOff val="25000"/>
                  </a:schemeClr>
                </a:solidFill>
                <a:cs typeface="Arial" pitchFamily="34" charset="0"/>
              </a:endParaRPr>
            </a:p>
          </p:txBody>
        </p:sp>
        <p:sp>
          <p:nvSpPr>
            <p:cNvPr id="43" name="TextBox 42"/>
            <p:cNvSpPr txBox="1"/>
            <p:nvPr/>
          </p:nvSpPr>
          <p:spPr>
            <a:xfrm>
              <a:off x="3017859" y="4337228"/>
              <a:ext cx="1870812"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cs typeface="Arial" pitchFamily="34" charset="0"/>
                </a:rPr>
                <a:t>4.</a:t>
              </a:r>
              <a:endParaRPr lang="ko-KR" altLang="en-US" sz="1200" b="1" dirty="0">
                <a:solidFill>
                  <a:schemeClr val="tx1">
                    <a:lumMod val="75000"/>
                    <a:lumOff val="25000"/>
                  </a:schemeClr>
                </a:solidFill>
                <a:cs typeface="Arial" pitchFamily="34" charset="0"/>
              </a:endParaRPr>
            </a:p>
          </p:txBody>
        </p:sp>
      </p:grpSp>
      <p:sp>
        <p:nvSpPr>
          <p:cNvPr id="47" name="Rectangle 16"/>
          <p:cNvSpPr/>
          <p:nvPr/>
        </p:nvSpPr>
        <p:spPr>
          <a:xfrm rot="2700000">
            <a:off x="4278115" y="4406189"/>
            <a:ext cx="217001" cy="38904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Rectangle 16"/>
          <p:cNvSpPr/>
          <p:nvPr/>
        </p:nvSpPr>
        <p:spPr>
          <a:xfrm rot="2700000">
            <a:off x="2620367" y="3963099"/>
            <a:ext cx="217001" cy="38904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Rectangle 16"/>
          <p:cNvSpPr/>
          <p:nvPr/>
        </p:nvSpPr>
        <p:spPr>
          <a:xfrm rot="2700000">
            <a:off x="5896967" y="3734498"/>
            <a:ext cx="217001" cy="38904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Rectangle 16"/>
          <p:cNvSpPr/>
          <p:nvPr/>
        </p:nvSpPr>
        <p:spPr>
          <a:xfrm rot="2700000">
            <a:off x="943967" y="4267898"/>
            <a:ext cx="217001" cy="38904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TextBox 60"/>
          <p:cNvSpPr txBox="1"/>
          <p:nvPr/>
        </p:nvSpPr>
        <p:spPr>
          <a:xfrm>
            <a:off x="3886200" y="2038350"/>
            <a:ext cx="1440160" cy="276999"/>
          </a:xfrm>
          <a:prstGeom prst="rect">
            <a:avLst/>
          </a:prstGeom>
          <a:noFill/>
        </p:spPr>
        <p:txBody>
          <a:bodyPr wrap="square" rtlCol="0" anchor="ctr">
            <a:spAutoFit/>
          </a:bodyPr>
          <a:lstStyle/>
          <a:p>
            <a:r>
              <a:rPr lang="en-US" altLang="ko-KR" sz="1200" b="1" dirty="0" smtClean="0">
                <a:solidFill>
                  <a:srgbClr val="EB494B"/>
                </a:solidFill>
                <a:cs typeface="Arial" pitchFamily="34" charset="0"/>
              </a:rPr>
              <a:t>FUNCTIONALITY</a:t>
            </a:r>
            <a:endParaRPr lang="ko-KR" altLang="en-US" sz="1200" b="1" dirty="0">
              <a:solidFill>
                <a:srgbClr val="EB494B"/>
              </a:solidFill>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2000" b="1" dirty="0" smtClean="0"/>
              <a:t>CRIME ALERT SYSTEM (CAS)</a:t>
            </a:r>
            <a:endParaRPr lang="en-US" sz="2000" b="1" dirty="0"/>
          </a:p>
        </p:txBody>
      </p:sp>
      <p:grpSp>
        <p:nvGrpSpPr>
          <p:cNvPr id="6" name="Group 5"/>
          <p:cNvGrpSpPr/>
          <p:nvPr/>
        </p:nvGrpSpPr>
        <p:grpSpPr>
          <a:xfrm>
            <a:off x="7692485" y="923206"/>
            <a:ext cx="914400" cy="914400"/>
            <a:chOff x="4114800" y="1294238"/>
            <a:chExt cx="914400" cy="914400"/>
          </a:xfrm>
        </p:grpSpPr>
        <p:sp>
          <p:nvSpPr>
            <p:cNvPr id="7" name="Oval 6"/>
            <p:cNvSpPr/>
            <p:nvPr/>
          </p:nvSpPr>
          <p:spPr>
            <a:xfrm>
              <a:off x="4114800" y="1294238"/>
              <a:ext cx="914400" cy="914400"/>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p:nvSpPr>
          <p:spPr>
            <a:xfrm>
              <a:off x="4175956" y="1355394"/>
              <a:ext cx="792088" cy="7920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9" name="Oval 21"/>
          <p:cNvSpPr>
            <a:spLocks noChangeAspect="1"/>
          </p:cNvSpPr>
          <p:nvPr/>
        </p:nvSpPr>
        <p:spPr>
          <a:xfrm>
            <a:off x="7933848" y="1162767"/>
            <a:ext cx="431671" cy="43527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10" name="Straight Connector 9"/>
          <p:cNvCxnSpPr/>
          <p:nvPr/>
        </p:nvCxnSpPr>
        <p:spPr>
          <a:xfrm>
            <a:off x="1067749" y="1418928"/>
            <a:ext cx="6624736"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44727" y="1444063"/>
            <a:ext cx="23022" cy="1661120"/>
          </a:xfrm>
          <a:prstGeom prst="line">
            <a:avLst/>
          </a:prstGeom>
          <a:ln w="25400">
            <a:solidFill>
              <a:schemeClr val="tx1">
                <a:lumMod val="75000"/>
                <a:lumOff val="2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2723933" y="1418928"/>
            <a:ext cx="1" cy="1376486"/>
          </a:xfrm>
          <a:prstGeom prst="line">
            <a:avLst/>
          </a:prstGeom>
          <a:ln w="25400">
            <a:solidFill>
              <a:schemeClr val="tx1">
                <a:lumMod val="75000"/>
                <a:lumOff val="2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80116" y="1418928"/>
            <a:ext cx="1" cy="1881793"/>
          </a:xfrm>
          <a:prstGeom prst="line">
            <a:avLst/>
          </a:prstGeom>
          <a:ln w="25400">
            <a:solidFill>
              <a:schemeClr val="tx1">
                <a:lumMod val="75000"/>
                <a:lumOff val="2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036301" y="1418928"/>
            <a:ext cx="0" cy="1160462"/>
          </a:xfrm>
          <a:prstGeom prst="line">
            <a:avLst/>
          </a:prstGeom>
          <a:ln w="25400">
            <a:solidFill>
              <a:schemeClr val="tx1">
                <a:lumMod val="75000"/>
                <a:lumOff val="25000"/>
              </a:schemeClr>
            </a:solidFill>
            <a:headEnd type="oval" w="lg" len="lg"/>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682573" y="3105183"/>
            <a:ext cx="770351" cy="770351"/>
            <a:chOff x="4114800" y="1294238"/>
            <a:chExt cx="914400" cy="914400"/>
          </a:xfrm>
        </p:grpSpPr>
        <p:sp>
          <p:nvSpPr>
            <p:cNvPr id="16" name="Oval 15"/>
            <p:cNvSpPr/>
            <p:nvPr/>
          </p:nvSpPr>
          <p:spPr>
            <a:xfrm>
              <a:off x="4114800" y="1294238"/>
              <a:ext cx="914400" cy="914400"/>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Oval 16"/>
            <p:cNvSpPr/>
            <p:nvPr/>
          </p:nvSpPr>
          <p:spPr>
            <a:xfrm>
              <a:off x="4175956" y="1355394"/>
              <a:ext cx="792088" cy="79208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8" name="Group 17"/>
          <p:cNvGrpSpPr/>
          <p:nvPr/>
        </p:nvGrpSpPr>
        <p:grpSpPr>
          <a:xfrm>
            <a:off x="2338757" y="2795414"/>
            <a:ext cx="770351" cy="770351"/>
            <a:chOff x="4114800" y="1294238"/>
            <a:chExt cx="914400" cy="914400"/>
          </a:xfrm>
        </p:grpSpPr>
        <p:sp>
          <p:nvSpPr>
            <p:cNvPr id="19" name="Oval 18"/>
            <p:cNvSpPr/>
            <p:nvPr/>
          </p:nvSpPr>
          <p:spPr>
            <a:xfrm>
              <a:off x="4114800" y="1294238"/>
              <a:ext cx="914400" cy="914400"/>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p:nvSpPr>
          <p:spPr>
            <a:xfrm>
              <a:off x="4175956" y="1355394"/>
              <a:ext cx="792088" cy="7920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1" name="Group 20"/>
          <p:cNvGrpSpPr/>
          <p:nvPr/>
        </p:nvGrpSpPr>
        <p:grpSpPr>
          <a:xfrm>
            <a:off x="3994941" y="3249199"/>
            <a:ext cx="770351" cy="770351"/>
            <a:chOff x="4114800" y="1294238"/>
            <a:chExt cx="914400" cy="914400"/>
          </a:xfrm>
        </p:grpSpPr>
        <p:sp>
          <p:nvSpPr>
            <p:cNvPr id="22" name="Oval 21"/>
            <p:cNvSpPr/>
            <p:nvPr/>
          </p:nvSpPr>
          <p:spPr>
            <a:xfrm>
              <a:off x="4114800" y="1294238"/>
              <a:ext cx="914400" cy="914400"/>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Oval 22"/>
            <p:cNvSpPr/>
            <p:nvPr/>
          </p:nvSpPr>
          <p:spPr>
            <a:xfrm>
              <a:off x="4175956" y="1355394"/>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4" name="Group 23"/>
          <p:cNvGrpSpPr/>
          <p:nvPr/>
        </p:nvGrpSpPr>
        <p:grpSpPr>
          <a:xfrm>
            <a:off x="5651125" y="2579390"/>
            <a:ext cx="770351" cy="770351"/>
            <a:chOff x="4114800" y="1294238"/>
            <a:chExt cx="914400" cy="914400"/>
          </a:xfrm>
        </p:grpSpPr>
        <p:sp>
          <p:nvSpPr>
            <p:cNvPr id="25" name="Oval 24"/>
            <p:cNvSpPr/>
            <p:nvPr/>
          </p:nvSpPr>
          <p:spPr>
            <a:xfrm>
              <a:off x="4114800" y="1294238"/>
              <a:ext cx="914400" cy="914400"/>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6" name="Oval 25"/>
            <p:cNvSpPr/>
            <p:nvPr/>
          </p:nvSpPr>
          <p:spPr>
            <a:xfrm>
              <a:off x="4175956" y="1355394"/>
              <a:ext cx="792088" cy="792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1" name="Group 30"/>
          <p:cNvGrpSpPr/>
          <p:nvPr/>
        </p:nvGrpSpPr>
        <p:grpSpPr>
          <a:xfrm>
            <a:off x="1139758" y="1534533"/>
            <a:ext cx="1527242" cy="1451989"/>
            <a:chOff x="3017859" y="4337228"/>
            <a:chExt cx="1983934" cy="1451989"/>
          </a:xfrm>
        </p:grpSpPr>
        <p:sp>
          <p:nvSpPr>
            <p:cNvPr id="32" name="TextBox 31"/>
            <p:cNvSpPr txBox="1"/>
            <p:nvPr/>
          </p:nvSpPr>
          <p:spPr>
            <a:xfrm>
              <a:off x="3021855" y="4588888"/>
              <a:ext cx="1979938" cy="1200329"/>
            </a:xfrm>
            <a:prstGeom prst="rect">
              <a:avLst/>
            </a:prstGeom>
            <a:noFill/>
            <a:ln>
              <a:noFill/>
            </a:ln>
          </p:spPr>
          <p:txBody>
            <a:bodyPr wrap="square" rtlCol="0" anchor="ctr">
              <a:spAutoFit/>
            </a:bodyPr>
            <a:lstStyle/>
            <a:p>
              <a:r>
                <a:rPr lang="en-US" altLang="ko-KR" sz="1200" dirty="0" smtClean="0">
                  <a:solidFill>
                    <a:schemeClr val="tx1">
                      <a:lumMod val="75000"/>
                      <a:lumOff val="25000"/>
                    </a:schemeClr>
                  </a:solidFill>
                  <a:cs typeface="Arial" pitchFamily="34" charset="0"/>
                </a:rPr>
                <a:t>Timely intervention of security agents to a crime scene due to the systems agents alert and dispatch function</a:t>
              </a:r>
              <a:endParaRPr lang="en-US" altLang="ko-KR" sz="1200" dirty="0">
                <a:solidFill>
                  <a:schemeClr val="tx1">
                    <a:lumMod val="75000"/>
                    <a:lumOff val="25000"/>
                  </a:schemeClr>
                </a:solidFill>
                <a:cs typeface="Arial" pitchFamily="34" charset="0"/>
              </a:endParaRPr>
            </a:p>
          </p:txBody>
        </p:sp>
        <p:sp>
          <p:nvSpPr>
            <p:cNvPr id="33" name="TextBox 32"/>
            <p:cNvSpPr txBox="1"/>
            <p:nvPr/>
          </p:nvSpPr>
          <p:spPr>
            <a:xfrm>
              <a:off x="3017859" y="4337228"/>
              <a:ext cx="1870812"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cs typeface="Arial" pitchFamily="34" charset="0"/>
                </a:rPr>
                <a:t>1.</a:t>
              </a:r>
              <a:endParaRPr lang="ko-KR" altLang="en-US" sz="1200" b="1" dirty="0">
                <a:solidFill>
                  <a:schemeClr val="tx1">
                    <a:lumMod val="75000"/>
                    <a:lumOff val="25000"/>
                  </a:schemeClr>
                </a:solidFill>
                <a:cs typeface="Arial" pitchFamily="34" charset="0"/>
              </a:endParaRPr>
            </a:p>
          </p:txBody>
        </p:sp>
      </p:grpSp>
      <p:grpSp>
        <p:nvGrpSpPr>
          <p:cNvPr id="34" name="Group 33"/>
          <p:cNvGrpSpPr/>
          <p:nvPr/>
        </p:nvGrpSpPr>
        <p:grpSpPr>
          <a:xfrm>
            <a:off x="2743200" y="1534533"/>
            <a:ext cx="1600200" cy="1267323"/>
            <a:chOff x="2949345" y="4337228"/>
            <a:chExt cx="2078708" cy="1267323"/>
          </a:xfrm>
        </p:grpSpPr>
        <p:sp>
          <p:nvSpPr>
            <p:cNvPr id="35" name="TextBox 34"/>
            <p:cNvSpPr txBox="1"/>
            <p:nvPr/>
          </p:nvSpPr>
          <p:spPr>
            <a:xfrm>
              <a:off x="2949345" y="4588888"/>
              <a:ext cx="2078708" cy="1015663"/>
            </a:xfrm>
            <a:prstGeom prst="rect">
              <a:avLst/>
            </a:prstGeom>
            <a:noFill/>
            <a:ln>
              <a:noFill/>
            </a:ln>
          </p:spPr>
          <p:txBody>
            <a:bodyPr wrap="square" rtlCol="0" anchor="ctr">
              <a:spAutoFit/>
            </a:bodyPr>
            <a:lstStyle/>
            <a:p>
              <a:r>
                <a:rPr lang="en-US" altLang="ko-KR" sz="1200" dirty="0" smtClean="0">
                  <a:solidFill>
                    <a:schemeClr val="tx1">
                      <a:lumMod val="75000"/>
                      <a:lumOff val="25000"/>
                    </a:schemeClr>
                  </a:solidFill>
                  <a:cs typeface="Arial" pitchFamily="34" charset="0"/>
                </a:rPr>
                <a:t>There will be data providing information about crime hotspots through out the state or country</a:t>
              </a:r>
              <a:endParaRPr lang="en-US" altLang="ko-KR" sz="1200" dirty="0">
                <a:solidFill>
                  <a:schemeClr val="tx1">
                    <a:lumMod val="75000"/>
                    <a:lumOff val="25000"/>
                  </a:schemeClr>
                </a:solidFill>
                <a:cs typeface="Arial" pitchFamily="34" charset="0"/>
              </a:endParaRPr>
            </a:p>
          </p:txBody>
        </p:sp>
        <p:sp>
          <p:nvSpPr>
            <p:cNvPr id="36" name="TextBox 35"/>
            <p:cNvSpPr txBox="1"/>
            <p:nvPr/>
          </p:nvSpPr>
          <p:spPr>
            <a:xfrm>
              <a:off x="3017859" y="4337228"/>
              <a:ext cx="1870812"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cs typeface="Arial" pitchFamily="34" charset="0"/>
                </a:rPr>
                <a:t>2.</a:t>
              </a:r>
              <a:endParaRPr lang="ko-KR" altLang="en-US" sz="1200" b="1" dirty="0">
                <a:solidFill>
                  <a:schemeClr val="tx1">
                    <a:lumMod val="75000"/>
                    <a:lumOff val="25000"/>
                  </a:schemeClr>
                </a:solidFill>
                <a:cs typeface="Arial" pitchFamily="34" charset="0"/>
              </a:endParaRPr>
            </a:p>
          </p:txBody>
        </p:sp>
      </p:grpSp>
      <p:grpSp>
        <p:nvGrpSpPr>
          <p:cNvPr id="37" name="Group 36"/>
          <p:cNvGrpSpPr/>
          <p:nvPr/>
        </p:nvGrpSpPr>
        <p:grpSpPr>
          <a:xfrm>
            <a:off x="4452125" y="1534533"/>
            <a:ext cx="1440160" cy="1821320"/>
            <a:chOff x="3017859" y="4337228"/>
            <a:chExt cx="1870812" cy="1821320"/>
          </a:xfrm>
        </p:grpSpPr>
        <p:sp>
          <p:nvSpPr>
            <p:cNvPr id="38" name="TextBox 37"/>
            <p:cNvSpPr txBox="1"/>
            <p:nvPr/>
          </p:nvSpPr>
          <p:spPr>
            <a:xfrm>
              <a:off x="3021856" y="4588888"/>
              <a:ext cx="1866815" cy="1569660"/>
            </a:xfrm>
            <a:prstGeom prst="rect">
              <a:avLst/>
            </a:prstGeom>
            <a:noFill/>
            <a:ln>
              <a:noFill/>
            </a:ln>
          </p:spPr>
          <p:txBody>
            <a:bodyPr wrap="square" rtlCol="0" anchor="ctr">
              <a:spAutoFit/>
            </a:bodyPr>
            <a:lstStyle/>
            <a:p>
              <a:r>
                <a:rPr lang="en-US" altLang="ko-KR" sz="1200" dirty="0" smtClean="0">
                  <a:solidFill>
                    <a:schemeClr val="tx1">
                      <a:lumMod val="75000"/>
                      <a:lumOff val="25000"/>
                    </a:schemeClr>
                  </a:solidFill>
                  <a:cs typeface="Arial" pitchFamily="34" charset="0"/>
                </a:rPr>
                <a:t>Effective displacement of security agents to locations where crime are prevalent as analyzed by the system</a:t>
              </a:r>
              <a:endParaRPr lang="en-US" altLang="ko-KR" sz="1200" dirty="0">
                <a:solidFill>
                  <a:schemeClr val="tx1">
                    <a:lumMod val="75000"/>
                    <a:lumOff val="25000"/>
                  </a:schemeClr>
                </a:solidFill>
                <a:cs typeface="Arial" pitchFamily="34" charset="0"/>
              </a:endParaRPr>
            </a:p>
          </p:txBody>
        </p:sp>
        <p:sp>
          <p:nvSpPr>
            <p:cNvPr id="39" name="TextBox 38"/>
            <p:cNvSpPr txBox="1"/>
            <p:nvPr/>
          </p:nvSpPr>
          <p:spPr>
            <a:xfrm>
              <a:off x="3017859" y="4337228"/>
              <a:ext cx="1870812"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cs typeface="Arial" pitchFamily="34" charset="0"/>
                </a:rPr>
                <a:t>3.</a:t>
              </a:r>
              <a:endParaRPr lang="ko-KR" altLang="en-US" sz="1200" b="1" dirty="0">
                <a:solidFill>
                  <a:schemeClr val="tx1">
                    <a:lumMod val="75000"/>
                    <a:lumOff val="25000"/>
                  </a:schemeClr>
                </a:solidFill>
                <a:cs typeface="Arial" pitchFamily="34" charset="0"/>
              </a:endParaRPr>
            </a:p>
          </p:txBody>
        </p:sp>
      </p:grpSp>
      <p:grpSp>
        <p:nvGrpSpPr>
          <p:cNvPr id="40" name="Group 39"/>
          <p:cNvGrpSpPr/>
          <p:nvPr/>
        </p:nvGrpSpPr>
        <p:grpSpPr>
          <a:xfrm>
            <a:off x="6108309" y="1568990"/>
            <a:ext cx="2730891" cy="1267323"/>
            <a:chOff x="3017859" y="4337228"/>
            <a:chExt cx="1981384" cy="1267323"/>
          </a:xfrm>
        </p:grpSpPr>
        <p:sp>
          <p:nvSpPr>
            <p:cNvPr id="41" name="TextBox 40"/>
            <p:cNvSpPr txBox="1"/>
            <p:nvPr/>
          </p:nvSpPr>
          <p:spPr>
            <a:xfrm>
              <a:off x="3021855" y="4588888"/>
              <a:ext cx="1977388" cy="1015663"/>
            </a:xfrm>
            <a:prstGeom prst="rect">
              <a:avLst/>
            </a:prstGeom>
            <a:noFill/>
            <a:ln>
              <a:noFill/>
            </a:ln>
          </p:spPr>
          <p:txBody>
            <a:bodyPr wrap="square" rtlCol="0" anchor="ctr">
              <a:spAutoFit/>
            </a:bodyPr>
            <a:lstStyle/>
            <a:p>
              <a:r>
                <a:rPr lang="en-US" altLang="ko-KR" sz="1200" dirty="0" smtClean="0">
                  <a:solidFill>
                    <a:schemeClr val="tx1">
                      <a:lumMod val="75000"/>
                      <a:lumOff val="25000"/>
                    </a:schemeClr>
                  </a:solidFill>
                  <a:cs typeface="Arial" pitchFamily="34" charset="0"/>
                </a:rPr>
                <a:t>Insights gotten through data gathering and analysis can be use to find economic solution by type of most prevalent crimes that occurs in certain locations </a:t>
              </a:r>
              <a:endParaRPr lang="ko-KR" altLang="en-US" sz="1200" dirty="0">
                <a:solidFill>
                  <a:schemeClr val="tx1">
                    <a:lumMod val="75000"/>
                    <a:lumOff val="25000"/>
                  </a:schemeClr>
                </a:solidFill>
                <a:cs typeface="Arial" pitchFamily="34" charset="0"/>
              </a:endParaRPr>
            </a:p>
          </p:txBody>
        </p:sp>
        <p:sp>
          <p:nvSpPr>
            <p:cNvPr id="42" name="TextBox 41"/>
            <p:cNvSpPr txBox="1"/>
            <p:nvPr/>
          </p:nvSpPr>
          <p:spPr>
            <a:xfrm>
              <a:off x="3017859" y="4337228"/>
              <a:ext cx="1870812"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cs typeface="Arial" pitchFamily="34" charset="0"/>
                </a:rPr>
                <a:t>4.</a:t>
              </a:r>
              <a:endParaRPr lang="ko-KR" altLang="en-US" sz="1200" b="1" dirty="0">
                <a:solidFill>
                  <a:schemeClr val="tx1">
                    <a:lumMod val="75000"/>
                    <a:lumOff val="25000"/>
                  </a:schemeClr>
                </a:solidFill>
                <a:cs typeface="Arial" pitchFamily="34" charset="0"/>
              </a:endParaRPr>
            </a:p>
          </p:txBody>
        </p:sp>
      </p:grpSp>
      <p:sp>
        <p:nvSpPr>
          <p:cNvPr id="43" name="Rounded Rectangle 27"/>
          <p:cNvSpPr/>
          <p:nvPr/>
        </p:nvSpPr>
        <p:spPr>
          <a:xfrm>
            <a:off x="5886395" y="2826412"/>
            <a:ext cx="299807" cy="230293"/>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797B4F"/>
              </a:solidFill>
            </a:endParaRPr>
          </a:p>
        </p:txBody>
      </p:sp>
      <p:sp>
        <p:nvSpPr>
          <p:cNvPr id="44" name="Rounded Rectangle 7"/>
          <p:cNvSpPr/>
          <p:nvPr/>
        </p:nvSpPr>
        <p:spPr>
          <a:xfrm>
            <a:off x="915342" y="3358834"/>
            <a:ext cx="304811" cy="26304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797B4F"/>
              </a:solidFill>
            </a:endParaRPr>
          </a:p>
        </p:txBody>
      </p:sp>
      <p:sp>
        <p:nvSpPr>
          <p:cNvPr id="45" name="Rectangle 16"/>
          <p:cNvSpPr/>
          <p:nvPr/>
        </p:nvSpPr>
        <p:spPr>
          <a:xfrm>
            <a:off x="2565314" y="3105183"/>
            <a:ext cx="317236" cy="208492"/>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797B4F"/>
              </a:solidFill>
            </a:endParaRPr>
          </a:p>
        </p:txBody>
      </p:sp>
      <p:sp>
        <p:nvSpPr>
          <p:cNvPr id="46" name="Rectangle 16"/>
          <p:cNvSpPr/>
          <p:nvPr/>
        </p:nvSpPr>
        <p:spPr>
          <a:xfrm rot="2700000">
            <a:off x="4274400" y="3443445"/>
            <a:ext cx="217001" cy="38904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 Placeholder 2"/>
          <p:cNvSpPr>
            <a:spLocks noGrp="1"/>
          </p:cNvSpPr>
          <p:nvPr>
            <p:ph type="body" sz="quarter" idx="11"/>
          </p:nvPr>
        </p:nvSpPr>
        <p:spPr>
          <a:xfrm>
            <a:off x="0" y="699542"/>
            <a:ext cx="9144000" cy="288032"/>
          </a:xfrm>
        </p:spPr>
        <p:txBody>
          <a:bodyPr/>
          <a:lstStyle/>
          <a:p>
            <a:r>
              <a:rPr lang="en-US" dirty="0" smtClean="0"/>
              <a:t>BENEFITS OF THE CRIME ALERT SYSTEM (CAS)</a:t>
            </a:r>
            <a:endParaRPr lang="en-US" dirty="0"/>
          </a:p>
        </p:txBody>
      </p:sp>
    </p:spTree>
    <p:extLst>
      <p:ext uri="{BB962C8B-B14F-4D97-AF65-F5344CB8AC3E}">
        <p14:creationId xmlns="" xmlns:p14="http://schemas.microsoft.com/office/powerpoint/2010/main" val="302910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4572000" y="1657350"/>
            <a:ext cx="0" cy="363112"/>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429000" y="2003790"/>
            <a:ext cx="2179320" cy="1588"/>
          </a:xfrm>
          <a:prstGeom prst="line">
            <a:avLst/>
          </a:prstGeom>
        </p:spPr>
        <p:style>
          <a:lnRef idx="2">
            <a:schemeClr val="accent4"/>
          </a:lnRef>
          <a:fillRef idx="0">
            <a:schemeClr val="accent4"/>
          </a:fillRef>
          <a:effectRef idx="1">
            <a:schemeClr val="accent4"/>
          </a:effectRef>
          <a:fontRef idx="minor">
            <a:schemeClr val="tx1"/>
          </a:fontRef>
        </p:style>
      </p:cxnSp>
      <p:sp>
        <p:nvSpPr>
          <p:cNvPr id="2" name="Text Placeholder 1"/>
          <p:cNvSpPr>
            <a:spLocks noGrp="1"/>
          </p:cNvSpPr>
          <p:nvPr>
            <p:ph type="body" sz="quarter" idx="10"/>
          </p:nvPr>
        </p:nvSpPr>
        <p:spPr>
          <a:xfrm>
            <a:off x="0" y="14486"/>
            <a:ext cx="9144000" cy="576064"/>
          </a:xfrm>
        </p:spPr>
        <p:txBody>
          <a:bodyPr/>
          <a:lstStyle/>
          <a:p>
            <a:r>
              <a:rPr lang="en-US" altLang="ko-KR" dirty="0" smtClean="0"/>
              <a:t>Our GOALS</a:t>
            </a:r>
            <a:endParaRPr lang="ko-KR" altLang="en-US" dirty="0"/>
          </a:p>
        </p:txBody>
      </p:sp>
      <p:sp>
        <p:nvSpPr>
          <p:cNvPr id="3" name="Text Placeholder 2"/>
          <p:cNvSpPr>
            <a:spLocks noGrp="1"/>
          </p:cNvSpPr>
          <p:nvPr>
            <p:ph type="body" sz="quarter" idx="11"/>
          </p:nvPr>
        </p:nvSpPr>
        <p:spPr>
          <a:xfrm>
            <a:off x="0" y="590550"/>
            <a:ext cx="9144000" cy="288032"/>
          </a:xfrm>
        </p:spPr>
        <p:txBody>
          <a:bodyPr/>
          <a:lstStyle/>
          <a:p>
            <a:r>
              <a:rPr lang="en-US" altLang="ko-KR" dirty="0" smtClean="0"/>
              <a:t>WHY WE WANT TO EXIST</a:t>
            </a:r>
            <a:endParaRPr lang="en-US" altLang="ko-KR" dirty="0"/>
          </a:p>
        </p:txBody>
      </p:sp>
      <p:grpSp>
        <p:nvGrpSpPr>
          <p:cNvPr id="6" name="Group 5"/>
          <p:cNvGrpSpPr/>
          <p:nvPr/>
        </p:nvGrpSpPr>
        <p:grpSpPr>
          <a:xfrm>
            <a:off x="4114800" y="971550"/>
            <a:ext cx="914400" cy="914400"/>
            <a:chOff x="4114800" y="1294238"/>
            <a:chExt cx="914400" cy="914400"/>
          </a:xfrm>
        </p:grpSpPr>
        <p:sp>
          <p:nvSpPr>
            <p:cNvPr id="4" name="Oval 3"/>
            <p:cNvSpPr/>
            <p:nvPr/>
          </p:nvSpPr>
          <p:spPr>
            <a:xfrm>
              <a:off x="4114800" y="1294238"/>
              <a:ext cx="914400" cy="914400"/>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Oval 4"/>
            <p:cNvSpPr/>
            <p:nvPr/>
          </p:nvSpPr>
          <p:spPr>
            <a:xfrm>
              <a:off x="4175956" y="1355394"/>
              <a:ext cx="792088" cy="7920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cxnSp>
        <p:nvCxnSpPr>
          <p:cNvPr id="14" name="Straight Connector 13"/>
          <p:cNvCxnSpPr/>
          <p:nvPr/>
        </p:nvCxnSpPr>
        <p:spPr>
          <a:xfrm>
            <a:off x="3490088" y="1985902"/>
            <a:ext cx="0" cy="363112"/>
          </a:xfrm>
          <a:prstGeom prst="line">
            <a:avLst/>
          </a:prstGeom>
          <a:ln w="25400">
            <a:solidFill>
              <a:schemeClr val="tx1">
                <a:lumMod val="75000"/>
                <a:lumOff val="2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609085" y="1985902"/>
            <a:ext cx="0" cy="363112"/>
          </a:xfrm>
          <a:prstGeom prst="line">
            <a:avLst/>
          </a:prstGeom>
          <a:ln w="25400">
            <a:solidFill>
              <a:schemeClr val="tx1">
                <a:lumMod val="75000"/>
                <a:lumOff val="25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276600" y="2156190"/>
            <a:ext cx="404647" cy="4155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Oval 21"/>
          <p:cNvSpPr>
            <a:spLocks noChangeAspect="1"/>
          </p:cNvSpPr>
          <p:nvPr/>
        </p:nvSpPr>
        <p:spPr>
          <a:xfrm>
            <a:off x="4356163" y="1211111"/>
            <a:ext cx="431671" cy="43527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TextBox 31"/>
          <p:cNvSpPr txBox="1"/>
          <p:nvPr/>
        </p:nvSpPr>
        <p:spPr>
          <a:xfrm>
            <a:off x="2438401" y="2647950"/>
            <a:ext cx="2133599" cy="461665"/>
          </a:xfrm>
          <a:prstGeom prst="rect">
            <a:avLst/>
          </a:prstGeom>
          <a:noFill/>
        </p:spPr>
        <p:txBody>
          <a:bodyPr wrap="square" rtlCol="0" anchor="ctr">
            <a:spAutoFit/>
          </a:bodyPr>
          <a:lstStyle/>
          <a:p>
            <a:pPr algn="ctr"/>
            <a:r>
              <a:rPr lang="en-US" sz="1200" b="1" dirty="0" smtClean="0"/>
              <a:t>Increase response time of </a:t>
            </a:r>
          </a:p>
          <a:p>
            <a:pPr algn="ctr"/>
            <a:r>
              <a:rPr lang="en-US" sz="1200" b="1" dirty="0" smtClean="0"/>
              <a:t>security agent</a:t>
            </a:r>
            <a:endParaRPr lang="ko-KR" altLang="en-US" sz="1200" b="1" dirty="0">
              <a:solidFill>
                <a:schemeClr val="tx1">
                  <a:lumMod val="75000"/>
                  <a:lumOff val="25000"/>
                </a:schemeClr>
              </a:solidFill>
              <a:cs typeface="Arial" pitchFamily="34" charset="0"/>
            </a:endParaRPr>
          </a:p>
        </p:txBody>
      </p:sp>
      <p:sp>
        <p:nvSpPr>
          <p:cNvPr id="36" name="TextBox 35"/>
          <p:cNvSpPr txBox="1"/>
          <p:nvPr/>
        </p:nvSpPr>
        <p:spPr>
          <a:xfrm>
            <a:off x="4846575" y="2643485"/>
            <a:ext cx="1630425" cy="461665"/>
          </a:xfrm>
          <a:prstGeom prst="rect">
            <a:avLst/>
          </a:prstGeom>
          <a:noFill/>
        </p:spPr>
        <p:txBody>
          <a:bodyPr wrap="square" rtlCol="0" anchor="ctr">
            <a:spAutoFit/>
          </a:bodyPr>
          <a:lstStyle/>
          <a:p>
            <a:pPr algn="ctr"/>
            <a:r>
              <a:rPr lang="en-US" sz="1200" b="1" dirty="0" smtClean="0"/>
              <a:t>Dynamic placement of security agents</a:t>
            </a:r>
            <a:endParaRPr lang="ko-KR" altLang="en-US" sz="1200" b="1" dirty="0">
              <a:solidFill>
                <a:schemeClr val="tx1">
                  <a:lumMod val="75000"/>
                  <a:lumOff val="25000"/>
                </a:schemeClr>
              </a:solidFill>
              <a:cs typeface="Arial" pitchFamily="34" charset="0"/>
            </a:endParaRPr>
          </a:p>
        </p:txBody>
      </p:sp>
      <p:sp>
        <p:nvSpPr>
          <p:cNvPr id="44" name="Oval 35">
            <a:extLst>
              <a:ext uri="{FF2B5EF4-FFF2-40B4-BE49-F238E27FC236}">
                <a16:creationId xmlns="" xmlns:a16="http://schemas.microsoft.com/office/drawing/2014/main" id="{AADFEA59-9758-4D0F-B4CA-F7B48E4435EA}"/>
              </a:ext>
            </a:extLst>
          </p:cNvPr>
          <p:cNvSpPr/>
          <p:nvPr/>
        </p:nvSpPr>
        <p:spPr>
          <a:xfrm>
            <a:off x="3416300" y="2266950"/>
            <a:ext cx="152400" cy="2286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6" name="Oval 45"/>
          <p:cNvSpPr/>
          <p:nvPr/>
        </p:nvSpPr>
        <p:spPr>
          <a:xfrm>
            <a:off x="5403850" y="2139950"/>
            <a:ext cx="404647" cy="4155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Oval 35">
            <a:extLst>
              <a:ext uri="{FF2B5EF4-FFF2-40B4-BE49-F238E27FC236}">
                <a16:creationId xmlns="" xmlns:a16="http://schemas.microsoft.com/office/drawing/2014/main" id="{AADFEA59-9758-4D0F-B4CA-F7B48E4435EA}"/>
              </a:ext>
            </a:extLst>
          </p:cNvPr>
          <p:cNvSpPr/>
          <p:nvPr/>
        </p:nvSpPr>
        <p:spPr>
          <a:xfrm>
            <a:off x="5543550" y="2250710"/>
            <a:ext cx="152400" cy="2286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48" name="Straight Connector 47"/>
          <p:cNvCxnSpPr/>
          <p:nvPr/>
        </p:nvCxnSpPr>
        <p:spPr>
          <a:xfrm>
            <a:off x="3429000" y="3063510"/>
            <a:ext cx="0" cy="363112"/>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286000" y="3409950"/>
            <a:ext cx="2179320"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50" name="Straight Connector 49"/>
          <p:cNvCxnSpPr/>
          <p:nvPr/>
        </p:nvCxnSpPr>
        <p:spPr>
          <a:xfrm>
            <a:off x="2347088" y="3392062"/>
            <a:ext cx="0" cy="363112"/>
          </a:xfrm>
          <a:prstGeom prst="line">
            <a:avLst/>
          </a:prstGeom>
          <a:ln w="25400">
            <a:solidFill>
              <a:schemeClr val="tx1">
                <a:lumMod val="75000"/>
                <a:lumOff val="2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466085" y="3392062"/>
            <a:ext cx="0" cy="363112"/>
          </a:xfrm>
          <a:prstGeom prst="line">
            <a:avLst/>
          </a:prstGeom>
          <a:ln w="25400">
            <a:solidFill>
              <a:schemeClr val="tx1">
                <a:lumMod val="75000"/>
                <a:lumOff val="25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2133600" y="3562350"/>
            <a:ext cx="404647" cy="41556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4" name="Oval 53"/>
          <p:cNvSpPr/>
          <p:nvPr/>
        </p:nvSpPr>
        <p:spPr>
          <a:xfrm>
            <a:off x="4260850" y="3546110"/>
            <a:ext cx="404647" cy="41556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6" name="Oval 27">
            <a:extLst>
              <a:ext uri="{FF2B5EF4-FFF2-40B4-BE49-F238E27FC236}">
                <a16:creationId xmlns="" xmlns:a16="http://schemas.microsoft.com/office/drawing/2014/main" id="{DE51B9CB-C567-4A7F-A90C-75F7CD8A17D2}"/>
              </a:ext>
            </a:extLst>
          </p:cNvPr>
          <p:cNvSpPr/>
          <p:nvPr/>
        </p:nvSpPr>
        <p:spPr>
          <a:xfrm>
            <a:off x="2274755" y="3636585"/>
            <a:ext cx="113449" cy="239233"/>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7" name="Oval 27">
            <a:extLst>
              <a:ext uri="{FF2B5EF4-FFF2-40B4-BE49-F238E27FC236}">
                <a16:creationId xmlns="" xmlns:a16="http://schemas.microsoft.com/office/drawing/2014/main" id="{DE51B9CB-C567-4A7F-A90C-75F7CD8A17D2}"/>
              </a:ext>
            </a:extLst>
          </p:cNvPr>
          <p:cNvSpPr/>
          <p:nvPr/>
        </p:nvSpPr>
        <p:spPr>
          <a:xfrm>
            <a:off x="4415266" y="3638550"/>
            <a:ext cx="113449" cy="239233"/>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cxnSp>
        <p:nvCxnSpPr>
          <p:cNvPr id="58" name="Straight Connector 57"/>
          <p:cNvCxnSpPr/>
          <p:nvPr/>
        </p:nvCxnSpPr>
        <p:spPr>
          <a:xfrm>
            <a:off x="5638800" y="3063510"/>
            <a:ext cx="0" cy="363112"/>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638800" y="3409950"/>
            <a:ext cx="1036320"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61" name="Straight Connector 60"/>
          <p:cNvCxnSpPr/>
          <p:nvPr/>
        </p:nvCxnSpPr>
        <p:spPr>
          <a:xfrm>
            <a:off x="6675885" y="3392062"/>
            <a:ext cx="0" cy="363112"/>
          </a:xfrm>
          <a:prstGeom prst="line">
            <a:avLst/>
          </a:prstGeom>
          <a:ln w="25400">
            <a:solidFill>
              <a:schemeClr val="tx1">
                <a:lumMod val="75000"/>
                <a:lumOff val="25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470650" y="3546110"/>
            <a:ext cx="404647" cy="41556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5" name="Oval 27">
            <a:extLst>
              <a:ext uri="{FF2B5EF4-FFF2-40B4-BE49-F238E27FC236}">
                <a16:creationId xmlns="" xmlns:a16="http://schemas.microsoft.com/office/drawing/2014/main" id="{DE51B9CB-C567-4A7F-A90C-75F7CD8A17D2}"/>
              </a:ext>
            </a:extLst>
          </p:cNvPr>
          <p:cNvSpPr/>
          <p:nvPr/>
        </p:nvSpPr>
        <p:spPr>
          <a:xfrm>
            <a:off x="6625066" y="3638550"/>
            <a:ext cx="113449" cy="239233"/>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TextBox 66"/>
          <p:cNvSpPr txBox="1"/>
          <p:nvPr/>
        </p:nvSpPr>
        <p:spPr>
          <a:xfrm>
            <a:off x="1219200" y="4019550"/>
            <a:ext cx="2133599" cy="830997"/>
          </a:xfrm>
          <a:prstGeom prst="rect">
            <a:avLst/>
          </a:prstGeom>
          <a:noFill/>
        </p:spPr>
        <p:txBody>
          <a:bodyPr wrap="square" rtlCol="0" anchor="ctr">
            <a:spAutoFit/>
          </a:bodyPr>
          <a:lstStyle/>
          <a:p>
            <a:pPr algn="ctr"/>
            <a:r>
              <a:rPr lang="en-US" sz="1200" dirty="0" smtClean="0"/>
              <a:t>Identification of the location of the user who triggers the alert system in</a:t>
            </a:r>
          </a:p>
          <a:p>
            <a:pPr algn="ctr"/>
            <a:r>
              <a:rPr lang="en-US" sz="1200" dirty="0" smtClean="0"/>
              <a:t>the </a:t>
            </a:r>
            <a:r>
              <a:rPr lang="en-US" sz="1200" dirty="0" err="1" smtClean="0"/>
              <a:t>admins</a:t>
            </a:r>
            <a:r>
              <a:rPr lang="en-US" sz="1200" dirty="0" smtClean="0"/>
              <a:t> dashboard</a:t>
            </a:r>
            <a:endParaRPr lang="ko-KR" altLang="en-US" sz="1200" b="1" dirty="0">
              <a:solidFill>
                <a:schemeClr val="tx1">
                  <a:lumMod val="75000"/>
                  <a:lumOff val="25000"/>
                </a:schemeClr>
              </a:solidFill>
              <a:cs typeface="Arial" pitchFamily="34" charset="0"/>
            </a:endParaRPr>
          </a:p>
        </p:txBody>
      </p:sp>
      <p:sp>
        <p:nvSpPr>
          <p:cNvPr id="68" name="TextBox 67"/>
          <p:cNvSpPr txBox="1"/>
          <p:nvPr/>
        </p:nvSpPr>
        <p:spPr>
          <a:xfrm>
            <a:off x="3429000" y="4019550"/>
            <a:ext cx="2133599" cy="646331"/>
          </a:xfrm>
          <a:prstGeom prst="rect">
            <a:avLst/>
          </a:prstGeom>
          <a:noFill/>
        </p:spPr>
        <p:txBody>
          <a:bodyPr wrap="square" rtlCol="0" anchor="ctr">
            <a:spAutoFit/>
          </a:bodyPr>
          <a:lstStyle/>
          <a:p>
            <a:pPr algn="ctr"/>
            <a:r>
              <a:rPr lang="en-US" sz="1200" dirty="0" smtClean="0"/>
              <a:t>Search and alert the nearest response unit to the crime </a:t>
            </a:r>
          </a:p>
          <a:p>
            <a:pPr algn="ctr"/>
            <a:r>
              <a:rPr lang="en-US" sz="1200" dirty="0" smtClean="0"/>
              <a:t>scene</a:t>
            </a:r>
            <a:endParaRPr lang="ko-KR" altLang="en-US" sz="1200" b="1" dirty="0">
              <a:solidFill>
                <a:schemeClr val="tx1">
                  <a:lumMod val="75000"/>
                  <a:lumOff val="25000"/>
                </a:schemeClr>
              </a:solidFill>
              <a:cs typeface="Arial" pitchFamily="34" charset="0"/>
            </a:endParaRPr>
          </a:p>
        </p:txBody>
      </p:sp>
      <p:sp>
        <p:nvSpPr>
          <p:cNvPr id="69" name="TextBox 68"/>
          <p:cNvSpPr txBox="1"/>
          <p:nvPr/>
        </p:nvSpPr>
        <p:spPr>
          <a:xfrm>
            <a:off x="5638800" y="3943350"/>
            <a:ext cx="3276600" cy="1015663"/>
          </a:xfrm>
          <a:prstGeom prst="rect">
            <a:avLst/>
          </a:prstGeom>
          <a:noFill/>
        </p:spPr>
        <p:txBody>
          <a:bodyPr wrap="square" rtlCol="0" anchor="ctr">
            <a:spAutoFit/>
          </a:bodyPr>
          <a:lstStyle/>
          <a:p>
            <a:pPr algn="ctr"/>
            <a:r>
              <a:rPr lang="en-US" sz="1200" dirty="0" smtClean="0"/>
              <a:t>Gathering of user data, that is data collected when the alert system is triggered such as, </a:t>
            </a:r>
          </a:p>
          <a:p>
            <a:pPr algn="ctr"/>
            <a:r>
              <a:rPr lang="en-US" sz="1200" dirty="0" smtClean="0"/>
              <a:t>location, type of crime, and the time the event of the event, in order for data analysis, insight and prediction</a:t>
            </a:r>
            <a:endParaRPr lang="ko-KR" altLang="en-US" sz="1200" b="1" dirty="0">
              <a:solidFill>
                <a:schemeClr val="tx1">
                  <a:lumMod val="75000"/>
                  <a:lumOff val="25000"/>
                </a:schemeClr>
              </a:solidFill>
              <a:cs typeface="Arial" pitchFamily="34" charset="0"/>
            </a:endParaRPr>
          </a:p>
        </p:txBody>
      </p:sp>
    </p:spTree>
    <p:extLst>
      <p:ext uri="{BB962C8B-B14F-4D97-AF65-F5344CB8AC3E}">
        <p14:creationId xmlns="" xmlns:p14="http://schemas.microsoft.com/office/powerpoint/2010/main" val="3148584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995936" y="2105422"/>
            <a:ext cx="1152128" cy="1152128"/>
          </a:xfrm>
          <a:prstGeom prst="ellipse">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4" name="Oval 43"/>
          <p:cNvSpPr/>
          <p:nvPr/>
        </p:nvSpPr>
        <p:spPr>
          <a:xfrm>
            <a:off x="4085946" y="2195432"/>
            <a:ext cx="972108" cy="9721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 name="Text Placeholder 3"/>
          <p:cNvSpPr>
            <a:spLocks noGrp="1"/>
          </p:cNvSpPr>
          <p:nvPr>
            <p:ph type="body" sz="quarter" idx="10"/>
          </p:nvPr>
        </p:nvSpPr>
        <p:spPr/>
        <p:txBody>
          <a:bodyPr/>
          <a:lstStyle/>
          <a:p>
            <a:r>
              <a:rPr lang="en-US" sz="2800" b="1" dirty="0" smtClean="0"/>
              <a:t>COMPETITIVE ANALYSIS</a:t>
            </a:r>
            <a:endParaRPr lang="en-US" sz="2800" b="1" dirty="0"/>
          </a:p>
        </p:txBody>
      </p:sp>
      <p:sp>
        <p:nvSpPr>
          <p:cNvPr id="5" name="Text Placeholder 4"/>
          <p:cNvSpPr>
            <a:spLocks noGrp="1"/>
          </p:cNvSpPr>
          <p:nvPr>
            <p:ph type="body" sz="quarter" idx="11"/>
          </p:nvPr>
        </p:nvSpPr>
        <p:spPr>
          <a:xfrm>
            <a:off x="0" y="601183"/>
            <a:ext cx="9144000" cy="288032"/>
          </a:xfrm>
        </p:spPr>
        <p:txBody>
          <a:bodyPr/>
          <a:lstStyle/>
          <a:p>
            <a:r>
              <a:rPr lang="en-US" altLang="ko-KR" dirty="0" smtClean="0"/>
              <a:t>WHY WE ARE ONE OF ONE</a:t>
            </a:r>
            <a:endParaRPr lang="en-US" altLang="ko-KR" dirty="0"/>
          </a:p>
        </p:txBody>
      </p:sp>
      <p:sp>
        <p:nvSpPr>
          <p:cNvPr id="7" name="Oval 6"/>
          <p:cNvSpPr/>
          <p:nvPr/>
        </p:nvSpPr>
        <p:spPr>
          <a:xfrm>
            <a:off x="2715558" y="1507969"/>
            <a:ext cx="680276" cy="68027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10" name="Group 9"/>
          <p:cNvGrpSpPr/>
          <p:nvPr/>
        </p:nvGrpSpPr>
        <p:grpSpPr>
          <a:xfrm>
            <a:off x="180778" y="1495822"/>
            <a:ext cx="2448272" cy="889236"/>
            <a:chOff x="803640" y="3336957"/>
            <a:chExt cx="2059657" cy="889236"/>
          </a:xfrm>
        </p:grpSpPr>
        <p:sp>
          <p:nvSpPr>
            <p:cNvPr id="11" name="TextBox 10"/>
            <p:cNvSpPr txBox="1"/>
            <p:nvPr/>
          </p:nvSpPr>
          <p:spPr>
            <a:xfrm>
              <a:off x="803640" y="3579862"/>
              <a:ext cx="2059657" cy="646331"/>
            </a:xfrm>
            <a:prstGeom prst="rect">
              <a:avLst/>
            </a:prstGeom>
            <a:noFill/>
          </p:spPr>
          <p:txBody>
            <a:bodyPr wrap="square" rtlCol="0" anchor="ctr">
              <a:spAutoFit/>
            </a:bodyPr>
            <a:lstStyle/>
            <a:p>
              <a:pPr algn="ctr"/>
              <a:r>
                <a:rPr lang="en-US" sz="1200" dirty="0" smtClean="0"/>
                <a:t>The hard technologies include </a:t>
              </a:r>
            </a:p>
            <a:p>
              <a:pPr algn="ctr"/>
              <a:r>
                <a:rPr lang="en-US" sz="1200" dirty="0" smtClean="0"/>
                <a:t>the use of CCTV, and sensor </a:t>
              </a:r>
            </a:p>
            <a:p>
              <a:pPr algn="ctr"/>
              <a:r>
                <a:rPr lang="en-US" sz="1200" dirty="0" smtClean="0"/>
                <a:t>technologies</a:t>
              </a:r>
              <a:endParaRPr lang="ko-KR" altLang="en-US" sz="1200" dirty="0">
                <a:solidFill>
                  <a:schemeClr val="tx1">
                    <a:lumMod val="75000"/>
                    <a:lumOff val="25000"/>
                  </a:schemeClr>
                </a:solidFill>
                <a:cs typeface="Arial" pitchFamily="34" charset="0"/>
              </a:endParaRPr>
            </a:p>
          </p:txBody>
        </p:sp>
        <p:sp>
          <p:nvSpPr>
            <p:cNvPr id="12" name="TextBox 11"/>
            <p:cNvSpPr txBox="1"/>
            <p:nvPr/>
          </p:nvSpPr>
          <p:spPr>
            <a:xfrm>
              <a:off x="803640" y="3336957"/>
              <a:ext cx="2059657" cy="307777"/>
            </a:xfrm>
            <a:prstGeom prst="rect">
              <a:avLst/>
            </a:prstGeom>
            <a:noFill/>
          </p:spPr>
          <p:txBody>
            <a:bodyPr wrap="square" rtlCol="0" anchor="ctr">
              <a:spAutoFit/>
            </a:bodyPr>
            <a:lstStyle/>
            <a:p>
              <a:pPr algn="r"/>
              <a:r>
                <a:rPr lang="en-US" altLang="ko-KR" sz="1400" b="1" dirty="0" smtClean="0">
                  <a:solidFill>
                    <a:schemeClr val="tx1">
                      <a:lumMod val="75000"/>
                      <a:lumOff val="25000"/>
                    </a:schemeClr>
                  </a:solidFill>
                  <a:cs typeface="Arial" pitchFamily="34" charset="0"/>
                </a:rPr>
                <a:t>HARD TECHNOLOGIES</a:t>
              </a:r>
              <a:endParaRPr lang="ko-KR" altLang="en-US" sz="1400" b="1" dirty="0">
                <a:solidFill>
                  <a:schemeClr val="tx1">
                    <a:lumMod val="75000"/>
                    <a:lumOff val="25000"/>
                  </a:schemeClr>
                </a:solidFill>
                <a:cs typeface="Arial" pitchFamily="34" charset="0"/>
              </a:endParaRPr>
            </a:p>
          </p:txBody>
        </p:sp>
      </p:grpSp>
      <p:sp>
        <p:nvSpPr>
          <p:cNvPr id="19" name="Oval 18"/>
          <p:cNvSpPr/>
          <p:nvPr/>
        </p:nvSpPr>
        <p:spPr>
          <a:xfrm flipH="1">
            <a:off x="5761632" y="1507969"/>
            <a:ext cx="680276" cy="680276"/>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solidFill>
                <a:schemeClr val="tx1">
                  <a:lumMod val="75000"/>
                  <a:lumOff val="25000"/>
                </a:schemeClr>
              </a:solidFill>
            </a:endParaRPr>
          </a:p>
        </p:txBody>
      </p:sp>
      <p:grpSp>
        <p:nvGrpSpPr>
          <p:cNvPr id="22" name="Group 21"/>
          <p:cNvGrpSpPr/>
          <p:nvPr/>
        </p:nvGrpSpPr>
        <p:grpSpPr>
          <a:xfrm flipH="1">
            <a:off x="6324595" y="1495822"/>
            <a:ext cx="2819404" cy="1258568"/>
            <a:chOff x="662885" y="3336957"/>
            <a:chExt cx="2371875" cy="1258568"/>
          </a:xfrm>
        </p:grpSpPr>
        <p:sp>
          <p:nvSpPr>
            <p:cNvPr id="23" name="TextBox 22"/>
            <p:cNvSpPr txBox="1"/>
            <p:nvPr/>
          </p:nvSpPr>
          <p:spPr>
            <a:xfrm>
              <a:off x="662885" y="3579862"/>
              <a:ext cx="2371875" cy="1015663"/>
            </a:xfrm>
            <a:prstGeom prst="rect">
              <a:avLst/>
            </a:prstGeom>
            <a:noFill/>
          </p:spPr>
          <p:txBody>
            <a:bodyPr wrap="square" rtlCol="0" anchor="ctr">
              <a:spAutoFit/>
            </a:bodyPr>
            <a:lstStyle/>
            <a:p>
              <a:pPr lvl="0" algn="ctr"/>
              <a:r>
                <a:rPr lang="en-US" sz="1200" dirty="0" smtClean="0"/>
                <a:t>soft technology involves the strategic </a:t>
              </a:r>
            </a:p>
            <a:p>
              <a:pPr lvl="0" algn="ctr"/>
              <a:r>
                <a:rPr lang="en-US" sz="1200" dirty="0" smtClean="0"/>
                <a:t>use of information to prevent crime </a:t>
              </a:r>
            </a:p>
            <a:p>
              <a:pPr lvl="0" algn="ctr"/>
              <a:r>
                <a:rPr lang="en-US" sz="1200" dirty="0" smtClean="0"/>
                <a:t>which is based on historic data accumulated overtime from either Hard </a:t>
              </a:r>
            </a:p>
            <a:p>
              <a:pPr lvl="0" algn="ctr"/>
              <a:r>
                <a:rPr lang="en-US" sz="1200" dirty="0" smtClean="0"/>
                <a:t>technologies or data recorded.</a:t>
              </a:r>
              <a:endParaRPr lang="en-US" sz="1200" dirty="0"/>
            </a:p>
          </p:txBody>
        </p:sp>
        <p:sp>
          <p:nvSpPr>
            <p:cNvPr id="24" name="TextBox 23"/>
            <p:cNvSpPr txBox="1"/>
            <p:nvPr/>
          </p:nvSpPr>
          <p:spPr>
            <a:xfrm>
              <a:off x="803640" y="3336957"/>
              <a:ext cx="2059657" cy="307777"/>
            </a:xfrm>
            <a:prstGeom prst="rect">
              <a:avLst/>
            </a:prstGeom>
            <a:noFill/>
          </p:spPr>
          <p:txBody>
            <a:bodyPr wrap="square" rtlCol="0" anchor="ctr">
              <a:spAutoFit/>
            </a:bodyPr>
            <a:lstStyle/>
            <a:p>
              <a:r>
                <a:rPr lang="en-US" altLang="ko-KR" sz="1400" b="1" dirty="0" smtClean="0">
                  <a:solidFill>
                    <a:schemeClr val="tx1">
                      <a:lumMod val="75000"/>
                      <a:lumOff val="25000"/>
                    </a:schemeClr>
                  </a:solidFill>
                  <a:cs typeface="Arial" pitchFamily="34" charset="0"/>
                </a:rPr>
                <a:t>SOFT TECHNOLOGIES</a:t>
              </a:r>
              <a:endParaRPr lang="ko-KR" altLang="en-US" sz="1400" b="1" dirty="0">
                <a:solidFill>
                  <a:schemeClr val="tx1">
                    <a:lumMod val="75000"/>
                    <a:lumOff val="25000"/>
                  </a:schemeClr>
                </a:solidFill>
                <a:cs typeface="Arial" pitchFamily="34" charset="0"/>
              </a:endParaRPr>
            </a:p>
          </p:txBody>
        </p:sp>
      </p:grpSp>
      <p:cxnSp>
        <p:nvCxnSpPr>
          <p:cNvPr id="34" name="Elbow Connector 33"/>
          <p:cNvCxnSpPr>
            <a:cxnSpLocks/>
            <a:stCxn id="6" idx="1"/>
            <a:endCxn id="7" idx="6"/>
          </p:cNvCxnSpPr>
          <p:nvPr/>
        </p:nvCxnSpPr>
        <p:spPr>
          <a:xfrm rot="16200000" flipV="1">
            <a:off x="3567228" y="1676713"/>
            <a:ext cx="426040" cy="768827"/>
          </a:xfrm>
          <a:prstGeom prst="bentConnector2">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Elbow Connector 34"/>
          <p:cNvCxnSpPr>
            <a:cxnSpLocks/>
            <a:stCxn id="6" idx="7"/>
            <a:endCxn id="19" idx="6"/>
          </p:cNvCxnSpPr>
          <p:nvPr/>
        </p:nvCxnSpPr>
        <p:spPr>
          <a:xfrm rot="5400000" flipH="1" flipV="1">
            <a:off x="5157465" y="1669981"/>
            <a:ext cx="426040" cy="782293"/>
          </a:xfrm>
          <a:prstGeom prst="bentConnector2">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1" name="Oval 21"/>
          <p:cNvSpPr>
            <a:spLocks noChangeAspect="1"/>
          </p:cNvSpPr>
          <p:nvPr/>
        </p:nvSpPr>
        <p:spPr>
          <a:xfrm>
            <a:off x="4356164" y="2463847"/>
            <a:ext cx="431671" cy="43527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46" name="Text Placeholder 4"/>
          <p:cNvSpPr txBox="1">
            <a:spLocks/>
          </p:cNvSpPr>
          <p:nvPr/>
        </p:nvSpPr>
        <p:spPr>
          <a:xfrm>
            <a:off x="0" y="1140718"/>
            <a:ext cx="9144000" cy="288032"/>
          </a:xfrm>
          <a:prstGeom prst="rect">
            <a:avLst/>
          </a:prstGeom>
        </p:spPr>
        <p:txBody>
          <a:bodyPr anchor="ct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0" i="0" u="none" strike="noStrike" kern="1200" cap="none" spc="0" normalizeH="0" baseline="0" noProof="0" dirty="0" smtClean="0">
                <a:ln>
                  <a:noFill/>
                </a:ln>
                <a:solidFill>
                  <a:schemeClr val="tx1">
                    <a:lumMod val="75000"/>
                    <a:lumOff val="25000"/>
                  </a:schemeClr>
                </a:solidFill>
                <a:effectLst/>
                <a:uLnTx/>
                <a:uFillTx/>
                <a:latin typeface="+mn-lt"/>
                <a:ea typeface="+mn-ea"/>
                <a:cs typeface="Arial" pitchFamily="34" charset="0"/>
              </a:rPr>
              <a:t>Crime prevention technologies are classified into</a:t>
            </a:r>
            <a:r>
              <a:rPr kumimoji="0" lang="en-US" altLang="ko-KR" sz="1400" b="0" i="0" u="none" strike="noStrike" kern="1200" cap="none" spc="0" normalizeH="0" noProof="0" dirty="0" smtClean="0">
                <a:ln>
                  <a:noFill/>
                </a:ln>
                <a:solidFill>
                  <a:schemeClr val="tx1">
                    <a:lumMod val="75000"/>
                    <a:lumOff val="25000"/>
                  </a:schemeClr>
                </a:solidFill>
                <a:effectLst/>
                <a:uLnTx/>
                <a:uFillTx/>
                <a:latin typeface="+mn-lt"/>
                <a:ea typeface="+mn-ea"/>
                <a:cs typeface="Arial" pitchFamily="34" charset="0"/>
              </a:rPr>
              <a:t> two types;</a:t>
            </a:r>
            <a:endParaRPr kumimoji="0" lang="en-US" altLang="ko-KR" sz="1400" b="0" i="0" u="none" strike="noStrike" kern="1200" cap="none" spc="0" normalizeH="0" baseline="0" noProof="0" dirty="0">
              <a:ln>
                <a:noFill/>
              </a:ln>
              <a:solidFill>
                <a:schemeClr val="tx1">
                  <a:lumMod val="75000"/>
                  <a:lumOff val="25000"/>
                </a:schemeClr>
              </a:solidFill>
              <a:effectLst/>
              <a:uLnTx/>
              <a:uFillTx/>
              <a:latin typeface="+mn-lt"/>
              <a:ea typeface="+mn-ea"/>
              <a:cs typeface="Arial" pitchFamily="34" charset="0"/>
            </a:endParaRPr>
          </a:p>
        </p:txBody>
      </p:sp>
      <p:sp>
        <p:nvSpPr>
          <p:cNvPr id="47" name="Oval 25">
            <a:extLst>
              <a:ext uri="{FF2B5EF4-FFF2-40B4-BE49-F238E27FC236}">
                <a16:creationId xmlns="" xmlns:a16="http://schemas.microsoft.com/office/drawing/2014/main" id="{CEF86E81-D5C7-4B0F-9C35-BAD8F341B9CB}"/>
              </a:ext>
            </a:extLst>
          </p:cNvPr>
          <p:cNvSpPr>
            <a:spLocks noChangeAspect="1"/>
          </p:cNvSpPr>
          <p:nvPr/>
        </p:nvSpPr>
        <p:spPr>
          <a:xfrm>
            <a:off x="2861932" y="1678350"/>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9" name="Trapezoid 13">
            <a:extLst>
              <a:ext uri="{FF2B5EF4-FFF2-40B4-BE49-F238E27FC236}">
                <a16:creationId xmlns="" xmlns:a16="http://schemas.microsoft.com/office/drawing/2014/main" id="{F295340C-35BF-4286-B1F3-D31098B3A949}"/>
              </a:ext>
            </a:extLst>
          </p:cNvPr>
          <p:cNvSpPr/>
          <p:nvPr/>
        </p:nvSpPr>
        <p:spPr>
          <a:xfrm>
            <a:off x="5922334" y="1701651"/>
            <a:ext cx="361838" cy="305956"/>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cxnSp>
        <p:nvCxnSpPr>
          <p:cNvPr id="51" name="Straight Connector 50"/>
          <p:cNvCxnSpPr/>
          <p:nvPr/>
        </p:nvCxnSpPr>
        <p:spPr>
          <a:xfrm rot="5400000">
            <a:off x="4267200" y="340995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a:xfrm rot="5400000">
            <a:off x="4571206" y="3409156"/>
            <a:ext cx="304800" cy="1588"/>
          </a:xfrm>
          <a:prstGeom prst="line">
            <a:avLst/>
          </a:prstGeom>
        </p:spPr>
        <p:style>
          <a:lnRef idx="2">
            <a:schemeClr val="dk1"/>
          </a:lnRef>
          <a:fillRef idx="0">
            <a:schemeClr val="dk1"/>
          </a:fillRef>
          <a:effectRef idx="1">
            <a:schemeClr val="dk1"/>
          </a:effectRef>
          <a:fontRef idx="minor">
            <a:schemeClr val="tx1"/>
          </a:fontRef>
        </p:style>
      </p:cxnSp>
      <p:sp>
        <p:nvSpPr>
          <p:cNvPr id="53" name="TextBox 52"/>
          <p:cNvSpPr txBox="1"/>
          <p:nvPr/>
        </p:nvSpPr>
        <p:spPr>
          <a:xfrm>
            <a:off x="685800" y="3477802"/>
            <a:ext cx="8077200" cy="1815882"/>
          </a:xfrm>
          <a:prstGeom prst="rect">
            <a:avLst/>
          </a:prstGeom>
          <a:noFill/>
        </p:spPr>
        <p:txBody>
          <a:bodyPr wrap="square" rtlCol="0">
            <a:spAutoFit/>
          </a:bodyPr>
          <a:lstStyle/>
          <a:p>
            <a:pPr lvl="0" algn="ctr"/>
            <a:r>
              <a:rPr lang="en-US" sz="1400" dirty="0" smtClean="0"/>
              <a:t>The Crime Alert System (CAS) is a soft crime prevention technology that is modeled to be disruptive in finding solution to prevent crime. Our system combines the function of both the hard and soft technologies into a cheap and affordable means (of mobile phones and wearable gadgets) and process using existing and common technology in order to prevent crime and as well gather data that can be use to map out hotspots and get insight on ways to prevent crime and efficiently use available </a:t>
            </a:r>
          </a:p>
          <a:p>
            <a:pPr lvl="0" algn="ctr"/>
            <a:r>
              <a:rPr lang="en-US" sz="1400" dirty="0" smtClean="0"/>
              <a:t>resources. More so, there is no technological solution that is similar to ours in terms of </a:t>
            </a:r>
          </a:p>
          <a:p>
            <a:pPr lvl="0" algn="ctr"/>
            <a:r>
              <a:rPr lang="en-US" sz="1400" dirty="0" smtClean="0"/>
              <a:t>automation and job process.</a:t>
            </a:r>
          </a:p>
          <a:p>
            <a:pPr algn="ctr"/>
            <a:endParaRPr lang="en-US" sz="1400" dirty="0"/>
          </a:p>
        </p:txBody>
      </p:sp>
    </p:spTree>
    <p:extLst>
      <p:ext uri="{BB962C8B-B14F-4D97-AF65-F5344CB8AC3E}">
        <p14:creationId xmlns="" xmlns:p14="http://schemas.microsoft.com/office/powerpoint/2010/main" val="1985883662"/>
      </p:ext>
    </p:extLst>
  </p:cSld>
  <p:clrMapOvr>
    <a:masterClrMapping/>
  </p:clrMapOvr>
</p:sld>
</file>

<file path=ppt/theme/theme1.xml><?xml version="1.0" encoding="utf-8"?>
<a:theme xmlns:a="http://schemas.openxmlformats.org/drawingml/2006/main" name="Cover and End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6238</TotalTime>
  <Words>807</Words>
  <Application>Microsoft Office PowerPoint</Application>
  <PresentationFormat>On-screen Show (16:9)</PresentationFormat>
  <Paragraphs>110</Paragraphs>
  <Slides>9</Slides>
  <Notes>0</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Cover and End Slide Master</vt:lpstr>
      <vt:lpstr>Contents Slide Master</vt:lpstr>
      <vt:lpstr>Section Break Slide Master</vt:lpstr>
      <vt:lpstr>Slide 1</vt:lpstr>
      <vt:lpstr>Slide 2</vt:lpstr>
      <vt:lpstr>Slide 3</vt:lpstr>
      <vt:lpstr>Slide 4</vt:lpstr>
      <vt:lpstr>Slide 5</vt:lpstr>
      <vt:lpstr>Slide 6</vt:lpstr>
      <vt:lpstr>Slide 7</vt:lpstr>
      <vt:lpstr>Slide 8</vt:lpstr>
      <vt:lpstr>Slide 9</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user</cp:lastModifiedBy>
  <cp:revision>135</cp:revision>
  <dcterms:created xsi:type="dcterms:W3CDTF">2016-12-05T23:26:54Z</dcterms:created>
  <dcterms:modified xsi:type="dcterms:W3CDTF">2020-12-09T20:37:47Z</dcterms:modified>
</cp:coreProperties>
</file>