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5" r:id="rId2"/>
  </p:sldMasterIdLst>
  <p:notesMasterIdLst>
    <p:notesMasterId r:id="rId30"/>
  </p:notesMasterIdLst>
  <p:handoutMasterIdLst>
    <p:handoutMasterId r:id="rId31"/>
  </p:handoutMasterIdLst>
  <p:sldIdLst>
    <p:sldId id="409" r:id="rId3"/>
    <p:sldId id="410" r:id="rId4"/>
    <p:sldId id="411" r:id="rId5"/>
    <p:sldId id="414" r:id="rId6"/>
    <p:sldId id="415" r:id="rId7"/>
    <p:sldId id="417" r:id="rId8"/>
    <p:sldId id="419" r:id="rId9"/>
    <p:sldId id="416" r:id="rId10"/>
    <p:sldId id="421" r:id="rId11"/>
    <p:sldId id="455" r:id="rId12"/>
    <p:sldId id="420" r:id="rId13"/>
    <p:sldId id="466" r:id="rId14"/>
    <p:sldId id="467" r:id="rId15"/>
    <p:sldId id="468" r:id="rId16"/>
    <p:sldId id="493" r:id="rId17"/>
    <p:sldId id="494" r:id="rId18"/>
    <p:sldId id="495" r:id="rId19"/>
    <p:sldId id="472" r:id="rId20"/>
    <p:sldId id="473" r:id="rId21"/>
    <p:sldId id="474" r:id="rId22"/>
    <p:sldId id="489" r:id="rId23"/>
    <p:sldId id="490" r:id="rId24"/>
    <p:sldId id="491" r:id="rId25"/>
    <p:sldId id="496" r:id="rId26"/>
    <p:sldId id="423" r:id="rId27"/>
    <p:sldId id="435" r:id="rId28"/>
    <p:sldId id="427"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937D"/>
    <a:srgbClr val="D7A89A"/>
    <a:srgbClr val="FFFFFF"/>
    <a:srgbClr val="DFBBAF"/>
    <a:srgbClr val="577C52"/>
    <a:srgbClr val="DDB6AA"/>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63" d="100"/>
          <a:sy n="63" d="100"/>
        </p:scale>
        <p:origin x="812" y="56"/>
      </p:cViewPr>
      <p:guideLst>
        <p:guide orient="horz" pos="2208"/>
        <p:guide pos="3877"/>
      </p:guideLst>
    </p:cSldViewPr>
  </p:slideViewPr>
  <p:notesTextViewPr>
    <p:cViewPr>
      <p:scale>
        <a:sx n="3" d="2"/>
        <a:sy n="3" d="2"/>
      </p:scale>
      <p:origin x="0" y="0"/>
    </p:cViewPr>
  </p:notesTextViewPr>
  <p:notesViewPr>
    <p:cSldViewPr snapToGrid="0">
      <p:cViewPr varScale="1">
        <p:scale>
          <a:sx n="87" d="100"/>
          <a:sy n="87" d="100"/>
        </p:scale>
        <p:origin x="358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5F023-A624-4B05-9C69-B2A88D53BD7E}" type="datetimeFigureOut">
              <a:rPr lang="zh-CN" altLang="en-US" smtClean="0"/>
              <a:t>2025/6/26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C9EAC-FD61-43EE-ACFF-A97DA62B36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9"/>
          <p:cNvSpPr txBox="1"/>
          <p:nvPr userDrawn="1"/>
        </p:nvSpPr>
        <p:spPr>
          <a:xfrm>
            <a:off x="1907704" y="5560038"/>
            <a:ext cx="432049" cy="15240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http://www.www.2ppt.com/xiazai/</a:t>
            </a:r>
          </a:p>
        </p:txBody>
      </p:sp>
    </p:spTree>
  </p:cSld>
  <p:clrMapOvr>
    <a:masterClrMapping/>
  </p:clrMapOvr>
  <p:transition advTm="2000">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508979" y="250695"/>
            <a:ext cx="453651" cy="12192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http://www.www.2ppt.com/xiazai/</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830997"/>
          </a:xfrm>
          <a:prstGeom prst="rect">
            <a:avLst/>
          </a:prstGeom>
          <a:noFill/>
        </p:spPr>
        <p:txBody>
          <a:bodyPr wrap="square" rtlCol="0">
            <a:spAutoFit/>
          </a:bodyPr>
          <a:lstStyle/>
          <a:p>
            <a:pPr algn="ctr"/>
            <a:r>
              <a:rPr lang="zh-CN" altLang="en-US" sz="4800" b="1" dirty="0">
                <a:solidFill>
                  <a:srgbClr val="80937D"/>
                </a:solidFill>
                <a:cs typeface="+mn-ea"/>
                <a:sym typeface="+mn-lt"/>
              </a:rPr>
              <a:t>实验一 排序算法性能分析</a:t>
            </a:r>
            <a:endParaRPr lang="en-US" altLang="zh-CN" sz="4800" b="1" dirty="0">
              <a:solidFill>
                <a:srgbClr val="80937D"/>
              </a:solidFill>
              <a:cs typeface="+mn-ea"/>
              <a:sym typeface="+mn-lt"/>
            </a:endParaRP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选择排序</a:t>
              </a:r>
            </a:p>
          </p:txBody>
        </p:sp>
      </p:grpSp>
      <p:cxnSp>
        <p:nvCxnSpPr>
          <p:cNvPr id="34" name="直接箭头连接符 33"/>
          <p:cNvCxnSpPr/>
          <p:nvPr/>
        </p:nvCxnSpPr>
        <p:spPr>
          <a:xfrm>
            <a:off x="997040" y="3888831"/>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329055" y="1440748"/>
            <a:ext cx="6096000" cy="2491451"/>
          </a:xfrm>
          <a:prstGeom prst="rect">
            <a:avLst/>
          </a:prstGeom>
          <a:noFill/>
        </p:spPr>
        <p:txBody>
          <a:bodyPr wrap="square">
            <a:spAutoFit/>
          </a:bodyPr>
          <a:lstStyle/>
          <a:p>
            <a:pPr indent="266700" algn="just">
              <a:lnSpc>
                <a:spcPct val="125000"/>
              </a:lnSpc>
            </a:pPr>
            <a:r>
              <a:rPr lang="zh-CN" altLang="zh-CN" sz="1400" kern="100" dirty="0">
                <a:latin typeface="+mn-ea"/>
              </a:rPr>
              <a:t>首先在内层循环中，会在未排序部分</a:t>
            </a:r>
            <a:r>
              <a:rPr lang="en-US" altLang="zh-CN" sz="1400" kern="100" dirty="0" err="1">
                <a:latin typeface="+mn-ea"/>
              </a:rPr>
              <a:t>arr</a:t>
            </a:r>
            <a:r>
              <a:rPr lang="en-US" altLang="zh-CN" sz="1400" kern="100" dirty="0">
                <a:latin typeface="+mn-ea"/>
              </a:rPr>
              <a:t>[</a:t>
            </a:r>
            <a:r>
              <a:rPr lang="en-US" altLang="zh-CN" sz="1400" kern="100" dirty="0" err="1">
                <a:latin typeface="+mn-ea"/>
              </a:rPr>
              <a:t>i</a:t>
            </a:r>
            <a:r>
              <a:rPr lang="en-US" altLang="zh-CN" sz="1400" kern="100" dirty="0">
                <a:latin typeface="+mn-ea"/>
              </a:rPr>
              <a:t>..n - 1]</a:t>
            </a:r>
            <a:r>
              <a:rPr lang="zh-CN" altLang="zh-CN" sz="1400" kern="100" dirty="0">
                <a:latin typeface="+mn-ea"/>
              </a:rPr>
              <a:t>里找出最小元素的索引</a:t>
            </a:r>
            <a:r>
              <a:rPr lang="en-US" altLang="zh-CN" sz="1400" kern="100" dirty="0" err="1">
                <a:latin typeface="+mn-ea"/>
              </a:rPr>
              <a:t>minIndex</a:t>
            </a:r>
            <a:r>
              <a:rPr lang="zh-CN" altLang="zh-CN" sz="1400" kern="100" dirty="0">
                <a:latin typeface="+mn-ea"/>
              </a:rPr>
              <a:t>。</a:t>
            </a:r>
          </a:p>
          <a:p>
            <a:pPr indent="266700" algn="just">
              <a:lnSpc>
                <a:spcPct val="125000"/>
              </a:lnSpc>
            </a:pPr>
            <a:r>
              <a:rPr lang="zh-CN" altLang="zh-CN" sz="1400" kern="100" dirty="0">
                <a:latin typeface="+mn-ea"/>
              </a:rPr>
              <a:t>接着将最小元素</a:t>
            </a:r>
            <a:r>
              <a:rPr lang="en-US" altLang="zh-CN" sz="1400" kern="100" dirty="0" err="1">
                <a:latin typeface="+mn-ea"/>
              </a:rPr>
              <a:t>arr</a:t>
            </a:r>
            <a:r>
              <a:rPr lang="en-US" altLang="zh-CN" sz="1400" kern="100" dirty="0">
                <a:latin typeface="+mn-ea"/>
              </a:rPr>
              <a:t>[</a:t>
            </a:r>
            <a:r>
              <a:rPr lang="en-US" altLang="zh-CN" sz="1400" kern="100" dirty="0" err="1">
                <a:latin typeface="+mn-ea"/>
              </a:rPr>
              <a:t>minIndex</a:t>
            </a:r>
            <a:r>
              <a:rPr lang="en-US" altLang="zh-CN" sz="1400" kern="100" dirty="0">
                <a:latin typeface="+mn-ea"/>
              </a:rPr>
              <a:t>]</a:t>
            </a:r>
            <a:r>
              <a:rPr lang="zh-CN" altLang="zh-CN" sz="1400" kern="100" dirty="0">
                <a:latin typeface="+mn-ea"/>
              </a:rPr>
              <a:t>与未排序部分的第一个元素</a:t>
            </a:r>
            <a:r>
              <a:rPr lang="en-US" altLang="zh-CN" sz="1400" kern="100" dirty="0" err="1">
                <a:latin typeface="+mn-ea"/>
              </a:rPr>
              <a:t>arr</a:t>
            </a:r>
            <a:r>
              <a:rPr lang="en-US" altLang="zh-CN" sz="1400" kern="100" dirty="0">
                <a:latin typeface="+mn-ea"/>
              </a:rPr>
              <a:t>[</a:t>
            </a:r>
            <a:r>
              <a:rPr lang="en-US" altLang="zh-CN" sz="1400" kern="100" dirty="0" err="1">
                <a:latin typeface="+mn-ea"/>
              </a:rPr>
              <a:t>i</a:t>
            </a:r>
            <a:r>
              <a:rPr lang="en-US" altLang="zh-CN" sz="1400" kern="100" dirty="0">
                <a:latin typeface="+mn-ea"/>
              </a:rPr>
              <a:t>]</a:t>
            </a:r>
            <a:r>
              <a:rPr lang="zh-CN" altLang="zh-CN" sz="1400" kern="100" dirty="0">
                <a:latin typeface="+mn-ea"/>
              </a:rPr>
              <a:t>进行交换。</a:t>
            </a:r>
          </a:p>
          <a:p>
            <a:pPr indent="266700" algn="just">
              <a:lnSpc>
                <a:spcPct val="125000"/>
              </a:lnSpc>
            </a:pPr>
            <a:r>
              <a:rPr lang="zh-CN" altLang="zh-CN" sz="1400" kern="100" dirty="0">
                <a:latin typeface="+mn-ea"/>
              </a:rPr>
              <a:t>循环结束后，原本未排序部分里的最小元素被移到了</a:t>
            </a:r>
            <a:r>
              <a:rPr lang="en-US" altLang="zh-CN" sz="1400" kern="100" dirty="0" err="1">
                <a:latin typeface="+mn-ea"/>
              </a:rPr>
              <a:t>arr</a:t>
            </a:r>
            <a:r>
              <a:rPr lang="en-US" altLang="zh-CN" sz="1400" kern="100" dirty="0">
                <a:latin typeface="+mn-ea"/>
              </a:rPr>
              <a:t>[</a:t>
            </a:r>
            <a:r>
              <a:rPr lang="en-US" altLang="zh-CN" sz="1400" kern="100" dirty="0" err="1">
                <a:latin typeface="+mn-ea"/>
              </a:rPr>
              <a:t>i</a:t>
            </a:r>
            <a:r>
              <a:rPr lang="en-US" altLang="zh-CN" sz="1400" kern="100" dirty="0">
                <a:latin typeface="+mn-ea"/>
              </a:rPr>
              <a:t>]</a:t>
            </a:r>
            <a:r>
              <a:rPr lang="zh-CN" altLang="zh-CN" sz="1400" kern="100" dirty="0">
                <a:latin typeface="+mn-ea"/>
              </a:rPr>
              <a:t>的位置，这个元素就成为了已排序部分的新成员，</a:t>
            </a:r>
            <a:r>
              <a:rPr lang="en-US" altLang="zh-CN" sz="1400" kern="100" dirty="0" err="1">
                <a:latin typeface="+mn-ea"/>
              </a:rPr>
              <a:t>i</a:t>
            </a:r>
            <a:r>
              <a:rPr lang="zh-CN" altLang="zh-CN" sz="1400" kern="100" dirty="0">
                <a:latin typeface="+mn-ea"/>
              </a:rPr>
              <a:t>的值加</a:t>
            </a:r>
            <a:r>
              <a:rPr lang="en-US" altLang="zh-CN" sz="1400" kern="100" dirty="0">
                <a:latin typeface="+mn-ea"/>
              </a:rPr>
              <a:t> 1</a:t>
            </a:r>
            <a:r>
              <a:rPr lang="zh-CN" altLang="zh-CN" sz="1400" kern="100" dirty="0">
                <a:latin typeface="+mn-ea"/>
              </a:rPr>
              <a:t>。这样一来，已排序部分变为</a:t>
            </a:r>
            <a:r>
              <a:rPr lang="en-US" altLang="zh-CN" sz="1400" kern="100" dirty="0" err="1">
                <a:latin typeface="+mn-ea"/>
              </a:rPr>
              <a:t>arr</a:t>
            </a:r>
            <a:r>
              <a:rPr lang="en-US" altLang="zh-CN" sz="1400" kern="100" dirty="0">
                <a:latin typeface="+mn-ea"/>
              </a:rPr>
              <a:t>[0..i]</a:t>
            </a:r>
            <a:r>
              <a:rPr lang="zh-CN" altLang="zh-CN" sz="1400" kern="100" dirty="0">
                <a:latin typeface="+mn-ea"/>
              </a:rPr>
              <a:t>，未排序部分变为</a:t>
            </a:r>
            <a:r>
              <a:rPr lang="en-US" altLang="zh-CN" sz="1400" kern="100" dirty="0" err="1">
                <a:latin typeface="+mn-ea"/>
              </a:rPr>
              <a:t>arr</a:t>
            </a:r>
            <a:r>
              <a:rPr lang="en-US" altLang="zh-CN" sz="1400" kern="100" dirty="0">
                <a:latin typeface="+mn-ea"/>
              </a:rPr>
              <a:t>[</a:t>
            </a:r>
            <a:r>
              <a:rPr lang="en-US" altLang="zh-CN" sz="1400" kern="100" dirty="0" err="1">
                <a:latin typeface="+mn-ea"/>
              </a:rPr>
              <a:t>i</a:t>
            </a:r>
            <a:r>
              <a:rPr lang="en-US" altLang="zh-CN" sz="1400" kern="100" dirty="0">
                <a:latin typeface="+mn-ea"/>
              </a:rPr>
              <a:t> + 1..n - 1]</a:t>
            </a:r>
            <a:r>
              <a:rPr lang="zh-CN" altLang="zh-CN" sz="1400" kern="100" dirty="0">
                <a:latin typeface="+mn-ea"/>
              </a:rPr>
              <a:t>，继续保持上述性质。</a:t>
            </a:r>
            <a:br>
              <a:rPr lang="en-US" altLang="zh-CN" sz="1400" kern="100" dirty="0">
                <a:latin typeface="+mn-ea"/>
              </a:rPr>
            </a:br>
            <a:r>
              <a:rPr lang="zh-CN" altLang="zh-CN" sz="1400" kern="100" dirty="0">
                <a:latin typeface="+mn-ea"/>
              </a:rPr>
              <a:t>当循环结束时，</a:t>
            </a:r>
            <a:r>
              <a:rPr lang="en-US" altLang="zh-CN" sz="1400" kern="100" dirty="0" err="1">
                <a:latin typeface="+mn-ea"/>
              </a:rPr>
              <a:t>i</a:t>
            </a:r>
            <a:r>
              <a:rPr lang="en-US" altLang="zh-CN" sz="1400" kern="100" dirty="0">
                <a:latin typeface="+mn-ea"/>
              </a:rPr>
              <a:t> = n - 1</a:t>
            </a:r>
            <a:r>
              <a:rPr lang="zh-CN" altLang="zh-CN" sz="1400" kern="100" dirty="0">
                <a:latin typeface="+mn-ea"/>
              </a:rPr>
              <a:t>，此时</a:t>
            </a:r>
            <a:r>
              <a:rPr lang="en-US" altLang="zh-CN" sz="1400" kern="100" dirty="0" err="1">
                <a:latin typeface="+mn-ea"/>
              </a:rPr>
              <a:t>arr</a:t>
            </a:r>
            <a:r>
              <a:rPr lang="en-US" altLang="zh-CN" sz="1400" kern="100" dirty="0">
                <a:latin typeface="+mn-ea"/>
              </a:rPr>
              <a:t>[0..n - 2]</a:t>
            </a:r>
            <a:r>
              <a:rPr lang="zh-CN" altLang="zh-CN" sz="1400" kern="100" dirty="0">
                <a:latin typeface="+mn-ea"/>
              </a:rPr>
              <a:t>已经排序完毕。由于每次循环都会把未排序部分的最小元素放到合适位置，所以剩下的</a:t>
            </a:r>
            <a:r>
              <a:rPr lang="en-US" altLang="zh-CN" sz="1400" kern="100" dirty="0" err="1">
                <a:latin typeface="+mn-ea"/>
              </a:rPr>
              <a:t>arr</a:t>
            </a:r>
            <a:r>
              <a:rPr lang="en-US" altLang="zh-CN" sz="1400" kern="100" dirty="0">
                <a:latin typeface="+mn-ea"/>
              </a:rPr>
              <a:t>[n - 1]</a:t>
            </a:r>
            <a:r>
              <a:rPr lang="zh-CN" altLang="zh-CN" sz="1400" kern="100" dirty="0">
                <a:latin typeface="+mn-ea"/>
              </a:rPr>
              <a:t>也自然出现在它应有的位置。所以，此时整个数组完成排序。</a:t>
            </a:r>
          </a:p>
        </p:txBody>
      </p:sp>
      <p:sp>
        <p:nvSpPr>
          <p:cNvPr id="7" name="文本框 6">
            <a:extLst>
              <a:ext uri="{FF2B5EF4-FFF2-40B4-BE49-F238E27FC236}">
                <a16:creationId xmlns:a16="http://schemas.microsoft.com/office/drawing/2014/main" id="{9AC5B482-B65E-FEF7-B56C-9E5EF1D2F372}"/>
              </a:ext>
            </a:extLst>
          </p:cNvPr>
          <p:cNvSpPr txBox="1"/>
          <p:nvPr/>
        </p:nvSpPr>
        <p:spPr>
          <a:xfrm>
            <a:off x="1329055" y="4003724"/>
            <a:ext cx="5713845" cy="2827056"/>
          </a:xfrm>
          <a:prstGeom prst="rect">
            <a:avLst/>
          </a:prstGeom>
          <a:noFill/>
        </p:spPr>
        <p:txBody>
          <a:bodyPr wrap="square">
            <a:spAutoFit/>
          </a:bodyPr>
          <a:lstStyle/>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时间效率：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）该函数包括了两层循环，外层循环的循环体共执行</a:t>
            </a:r>
            <a:r>
              <a:rPr lang="en-US" altLang="zh-CN" sz="1800" kern="100" dirty="0">
                <a:effectLst/>
                <a:latin typeface="Times New Roman" panose="02020603050405020304" pitchFamily="18" charset="0"/>
                <a:ea typeface="宋体" panose="02010600030101010101" pitchFamily="2" charset="-122"/>
              </a:rPr>
              <a:t>n-1</a:t>
            </a:r>
            <a:r>
              <a:rPr lang="zh-CN" altLang="zh-CN" sz="1800" kern="100" dirty="0">
                <a:effectLst/>
                <a:latin typeface="Times New Roman" panose="02020603050405020304" pitchFamily="18" charset="0"/>
                <a:ea typeface="宋体" panose="02010600030101010101" pitchFamily="2" charset="-122"/>
              </a:rPr>
              <a:t>次，里层循环的循环体共执行</a:t>
            </a:r>
            <a:r>
              <a:rPr lang="en-US" altLang="zh-CN" sz="1800" kern="100" dirty="0">
                <a:effectLst/>
                <a:latin typeface="Times New Roman" panose="02020603050405020304" pitchFamily="18" charset="0"/>
                <a:ea typeface="宋体" panose="02010600030101010101" pitchFamily="2" charset="-122"/>
              </a:rPr>
              <a:t>n-</a:t>
            </a:r>
            <a:r>
              <a:rPr lang="en-US" altLang="zh-CN" sz="1800" kern="100" dirty="0" err="1">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rPr>
              <a:t>次。由此，可以直接分析得到，该函数的运行时间为</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n^2</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）是一种不稳定的排序方法</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空间效率：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）没有使用额外的辅助空间，该代码的空间复杂度为 </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(1)</a:t>
            </a:r>
            <a:endParaRPr lang="zh-CN" altLang="zh-CN" sz="18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3CFBC3FC-982C-AB97-EDBD-9A96997A71BA}"/>
              </a:ext>
            </a:extLst>
          </p:cNvPr>
          <p:cNvSpPr txBox="1"/>
          <p:nvPr/>
        </p:nvSpPr>
        <p:spPr>
          <a:xfrm>
            <a:off x="-2472557" y="4003724"/>
            <a:ext cx="6096000"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8" name="图片 7">
            <a:extLst>
              <a:ext uri="{FF2B5EF4-FFF2-40B4-BE49-F238E27FC236}">
                <a16:creationId xmlns:a16="http://schemas.microsoft.com/office/drawing/2014/main" id="{836CC1D0-A1EE-42F2-91C9-269D309C5078}"/>
              </a:ext>
            </a:extLst>
          </p:cNvPr>
          <p:cNvPicPr>
            <a:picLocks noChangeAspect="1"/>
          </p:cNvPicPr>
          <p:nvPr/>
        </p:nvPicPr>
        <p:blipFill>
          <a:blip r:embed="rId3"/>
          <a:stretch>
            <a:fillRect/>
          </a:stretch>
        </p:blipFill>
        <p:spPr>
          <a:xfrm>
            <a:off x="7759065" y="1315444"/>
            <a:ext cx="3994411" cy="2482582"/>
          </a:xfrm>
          <a:prstGeom prst="rect">
            <a:avLst/>
          </a:prstGeom>
        </p:spPr>
      </p:pic>
    </p:spTree>
    <p:custDataLst>
      <p:tags r:id="rId1"/>
    </p:custDataLst>
    <p:extLst>
      <p:ext uri="{BB962C8B-B14F-4D97-AF65-F5344CB8AC3E}">
        <p14:creationId xmlns:p14="http://schemas.microsoft.com/office/powerpoint/2010/main" val="2673349796"/>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56616" y="2717723"/>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967846" y="4711337"/>
            <a:ext cx="5600806" cy="16702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t>排序外的其它开销，如函数调用的开销等“非排序开销”所占比重增大。</a:t>
            </a:r>
          </a:p>
          <a:p>
            <a:r>
              <a:rPr lang="zh-CN" altLang="zh-CN" sz="1400" dirty="0"/>
              <a:t>数据的偶然性。在数组规模较小的情况下，随机数产生的偶然性会大大增加，导致特殊情况的发生。观察规模为</a:t>
            </a:r>
            <a:r>
              <a:rPr lang="en-US" altLang="zh-CN" sz="1400" dirty="0"/>
              <a:t>100</a:t>
            </a:r>
            <a:r>
              <a:rPr lang="zh-CN" altLang="zh-CN" sz="1400" dirty="0"/>
              <a:t>时候的选择排序，其数据分布</a:t>
            </a:r>
            <a:r>
              <a:rPr lang="zh-CN" altLang="en-US" sz="1400" dirty="0"/>
              <a:t>比较</a:t>
            </a:r>
            <a:r>
              <a:rPr lang="zh-CN" altLang="zh-CN" sz="1400" dirty="0"/>
              <a:t>不均匀，证明了在规模较小的时候，受数据的偶然性影响十分之大，导致理论值与实际值有偏差</a:t>
            </a:r>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109934" y="2281302"/>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98469" y="2804743"/>
            <a:ext cx="5119777" cy="1323439"/>
          </a:xfrm>
          <a:prstGeom prst="rect">
            <a:avLst/>
          </a:prstGeom>
          <a:noFill/>
        </p:spPr>
        <p:txBody>
          <a:bodyPr wrap="square" rtlCol="0">
            <a:spAutoFit/>
          </a:bodyPr>
          <a:lstStyle/>
          <a:p>
            <a:r>
              <a:rPr lang="zh-CN" altLang="zh-CN" sz="1600" dirty="0">
                <a:solidFill>
                  <a:schemeClr val="bg1"/>
                </a:solidFill>
              </a:rPr>
              <a:t>数组规模大于</a:t>
            </a:r>
            <a:r>
              <a:rPr lang="en-US" altLang="zh-CN" sz="1600" dirty="0">
                <a:solidFill>
                  <a:schemeClr val="bg1"/>
                </a:solidFill>
              </a:rPr>
              <a:t>1000</a:t>
            </a:r>
            <a:r>
              <a:rPr lang="zh-CN" altLang="zh-CN" sz="1600" dirty="0">
                <a:solidFill>
                  <a:schemeClr val="bg1"/>
                </a:solidFill>
              </a:rPr>
              <a:t>的时候，理论值和实际值曲线基本重合，规模扩大</a:t>
            </a:r>
            <a:r>
              <a:rPr lang="en-US" altLang="zh-CN" sz="1600" dirty="0">
                <a:solidFill>
                  <a:schemeClr val="bg1"/>
                </a:solidFill>
              </a:rPr>
              <a:t>10</a:t>
            </a:r>
            <a:r>
              <a:rPr lang="zh-CN" altLang="zh-CN" sz="1600" dirty="0">
                <a:solidFill>
                  <a:schemeClr val="bg1"/>
                </a:solidFill>
              </a:rPr>
              <a:t>倍，运行时间基本上符合扩大</a:t>
            </a:r>
            <a:r>
              <a:rPr lang="en-US" altLang="zh-CN" sz="1600" dirty="0">
                <a:solidFill>
                  <a:schemeClr val="bg1"/>
                </a:solidFill>
              </a:rPr>
              <a:t>100</a:t>
            </a:r>
            <a:r>
              <a:rPr lang="zh-CN" altLang="zh-CN" sz="1600" dirty="0">
                <a:solidFill>
                  <a:schemeClr val="bg1"/>
                </a:solidFill>
              </a:rPr>
              <a:t>倍</a:t>
            </a:r>
            <a:r>
              <a:rPr lang="en-US" altLang="zh-CN" sz="1600" dirty="0">
                <a:solidFill>
                  <a:schemeClr val="bg1"/>
                </a:solidFill>
              </a:rPr>
              <a:t>,</a:t>
            </a:r>
            <a:r>
              <a:rPr lang="zh-CN" altLang="zh-CN" sz="1600" dirty="0">
                <a:solidFill>
                  <a:schemeClr val="bg1"/>
                </a:solidFill>
              </a:rPr>
              <a:t>基本符合选择排序θ</a:t>
            </a:r>
            <a:r>
              <a:rPr lang="en-US" altLang="zh-CN" sz="1600" dirty="0">
                <a:solidFill>
                  <a:schemeClr val="bg1"/>
                </a:solidFill>
              </a:rPr>
              <a:t>(</a:t>
            </a:r>
            <a:r>
              <a:rPr lang="en-US" altLang="zh-CN" sz="1600" dirty="0" err="1">
                <a:solidFill>
                  <a:schemeClr val="bg1"/>
                </a:solidFill>
              </a:rPr>
              <a:t>n^2</a:t>
            </a:r>
            <a:r>
              <a:rPr lang="en-US" altLang="zh-CN" sz="1600" dirty="0">
                <a:solidFill>
                  <a:schemeClr val="bg1"/>
                </a:solidFill>
              </a:rPr>
              <a:t>)</a:t>
            </a:r>
            <a:r>
              <a:rPr lang="zh-CN" altLang="zh-CN" sz="1600" dirty="0">
                <a:solidFill>
                  <a:schemeClr val="bg1"/>
                </a:solidFill>
              </a:rPr>
              <a:t>的时间复杂度。</a:t>
            </a:r>
            <a:endParaRPr lang="en-US" altLang="zh-CN" sz="1600" dirty="0">
              <a:solidFill>
                <a:schemeClr val="bg1"/>
              </a:solidFill>
            </a:endParaRPr>
          </a:p>
          <a:p>
            <a:r>
              <a:rPr lang="zh-CN" altLang="zh-CN" sz="1600" dirty="0">
                <a:solidFill>
                  <a:schemeClr val="bg1"/>
                </a:solidFill>
              </a:rPr>
              <a:t>但是小于参考点</a:t>
            </a:r>
            <a:r>
              <a:rPr lang="en-US" altLang="zh-CN" sz="1600" dirty="0">
                <a:solidFill>
                  <a:schemeClr val="bg1"/>
                </a:solidFill>
              </a:rPr>
              <a:t>n=10000</a:t>
            </a:r>
            <a:r>
              <a:rPr lang="zh-CN" altLang="zh-CN" sz="1600" dirty="0">
                <a:solidFill>
                  <a:schemeClr val="bg1"/>
                </a:solidFill>
              </a:rPr>
              <a:t>的规模下，偏差开始加大。比如在本次实验中的</a:t>
            </a:r>
            <a:r>
              <a:rPr lang="en-US" altLang="zh-CN" sz="1600" dirty="0">
                <a:solidFill>
                  <a:schemeClr val="bg1"/>
                </a:solidFill>
              </a:rPr>
              <a:t>n=100</a:t>
            </a:r>
            <a:r>
              <a:rPr lang="zh-CN" altLang="zh-CN" sz="1600" dirty="0">
                <a:solidFill>
                  <a:schemeClr val="bg1"/>
                </a:solidFill>
              </a:rPr>
              <a:t>时，理论与实验相差较大</a:t>
            </a:r>
            <a:r>
              <a:rPr lang="en-US" altLang="zh-CN" sz="1600" dirty="0">
                <a:solidFill>
                  <a:schemeClr val="bg1"/>
                </a:solidFill>
              </a:rPr>
              <a:t>.</a:t>
            </a:r>
            <a:endParaRPr lang="zh-CN" altLang="en-US" sz="1400" dirty="0">
              <a:solidFill>
                <a:schemeClr val="bg1"/>
              </a:solidFill>
              <a:cs typeface="+mn-ea"/>
              <a:sym typeface="+mn-lt"/>
            </a:endParaRP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zh-CN" sz="1800" kern="100" dirty="0">
                <a:solidFill>
                  <a:srgbClr val="404040"/>
                </a:solidFill>
                <a:effectLst/>
                <a:latin typeface="+mn-ea"/>
                <a:cs typeface="Times New Roman" panose="02020603050405020304" pitchFamily="18" charset="0"/>
              </a:rPr>
              <a:t>选择排序</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415744" y="3839741"/>
            <a:ext cx="3095296" cy="369332"/>
          </a:xfrm>
          <a:prstGeom prst="rect">
            <a:avLst/>
          </a:prstGeom>
          <a:noFill/>
        </p:spPr>
        <p:txBody>
          <a:bodyPr wrap="square">
            <a:spAutoFit/>
          </a:bodyPr>
          <a:lstStyle/>
          <a:p>
            <a:r>
              <a:rPr lang="zh-CN" altLang="en-US" sz="1800" kern="100" dirty="0">
                <a:solidFill>
                  <a:srgbClr val="404040"/>
                </a:solidFill>
                <a:effectLst/>
                <a:latin typeface="+mn-ea"/>
                <a:cs typeface="Times New Roman" panose="02020603050405020304" pitchFamily="18" charset="0"/>
              </a:rPr>
              <a:t>选择</a:t>
            </a:r>
            <a:r>
              <a:rPr lang="zh-CN" altLang="zh-CN" sz="1800" kern="100" dirty="0">
                <a:solidFill>
                  <a:srgbClr val="404040"/>
                </a:solidFill>
                <a:effectLst/>
                <a:latin typeface="+mn-ea"/>
                <a:cs typeface="Times New Roman" panose="02020603050405020304" pitchFamily="18" charset="0"/>
              </a:rPr>
              <a:t>排序的理论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963248" y="4257735"/>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1028" name="图片 1">
            <a:extLst>
              <a:ext uri="{FF2B5EF4-FFF2-40B4-BE49-F238E27FC236}">
                <a16:creationId xmlns:a16="http://schemas.microsoft.com/office/drawing/2014/main" id="{B22A3D21-4D9C-4146-A61B-28D01E69D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829" y="4204243"/>
            <a:ext cx="4042397" cy="242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
            <a:extLst>
              <a:ext uri="{FF2B5EF4-FFF2-40B4-BE49-F238E27FC236}">
                <a16:creationId xmlns:a16="http://schemas.microsoft.com/office/drawing/2014/main" id="{90793011-9E66-4F23-A80E-1EBAAB4A5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21" y="1772976"/>
            <a:ext cx="42418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029"/>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6" grpId="0"/>
      <p:bldP spid="26" grpId="1"/>
      <p:bldP spid="27" grpId="0"/>
      <p:bldP spid="27" grpId="1"/>
      <p:bldP spid="34" grpId="0" animBg="1"/>
      <p:bldP spid="34"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冒泡排序</a:t>
              </a:r>
            </a:p>
          </p:txBody>
        </p:sp>
      </p:grpSp>
      <p:cxnSp>
        <p:nvCxnSpPr>
          <p:cNvPr id="34" name="直接箭头连接符 33"/>
          <p:cNvCxnSpPr/>
          <p:nvPr/>
        </p:nvCxnSpPr>
        <p:spPr>
          <a:xfrm>
            <a:off x="978752" y="5086695"/>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48606" y="142515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351314" y="1425153"/>
            <a:ext cx="6096000" cy="1142172"/>
          </a:xfrm>
          <a:prstGeom prst="rect">
            <a:avLst/>
          </a:prstGeom>
          <a:noFill/>
        </p:spPr>
        <p:txBody>
          <a:bodyPr wrap="square">
            <a:spAutoFit/>
          </a:bodyPr>
          <a:lstStyle/>
          <a:p>
            <a:pPr indent="266700" algn="just">
              <a:lnSpc>
                <a:spcPct val="125000"/>
              </a:lnSpc>
            </a:pPr>
            <a:r>
              <a:rPr lang="zh-CN" altLang="zh-CN" sz="1400" kern="100" dirty="0">
                <a:effectLst/>
                <a:latin typeface="+mn-ea"/>
              </a:rPr>
              <a:t>通过多次循环，对每组相邻元素比较大小，较大的后移，较小的往前，直至所有相邻元素都比较完成，最大的元素即在最后一位。元素小的不断往前上浮</a:t>
            </a:r>
            <a:r>
              <a:rPr lang="en-US" altLang="zh-CN" sz="1400" kern="100" dirty="0">
                <a:effectLst/>
                <a:latin typeface="+mn-ea"/>
              </a:rPr>
              <a:t>(</a:t>
            </a:r>
            <a:r>
              <a:rPr lang="zh-CN" altLang="zh-CN" sz="1400" kern="100" dirty="0">
                <a:effectLst/>
                <a:latin typeface="+mn-ea"/>
              </a:rPr>
              <a:t>起泡</a:t>
            </a:r>
            <a:r>
              <a:rPr lang="en-US" altLang="zh-CN" sz="1400" kern="100" dirty="0">
                <a:effectLst/>
                <a:latin typeface="+mn-ea"/>
              </a:rPr>
              <a:t>)</a:t>
            </a:r>
            <a:r>
              <a:rPr lang="zh-CN" altLang="zh-CN" sz="1400" kern="100" dirty="0">
                <a:effectLst/>
                <a:latin typeface="+mn-ea"/>
              </a:rPr>
              <a:t>，元素大的记录不断后移下沉</a:t>
            </a:r>
            <a:r>
              <a:rPr lang="en-US" altLang="zh-CN" sz="1400" kern="100" dirty="0">
                <a:effectLst/>
                <a:latin typeface="+mn-ea"/>
              </a:rPr>
              <a:t>(</a:t>
            </a:r>
            <a:r>
              <a:rPr lang="zh-CN" altLang="zh-CN" sz="1400" kern="100" dirty="0">
                <a:effectLst/>
                <a:latin typeface="+mn-ea"/>
              </a:rPr>
              <a:t>每趟排序最大的一直沉到底</a:t>
            </a:r>
            <a:r>
              <a:rPr lang="en-US" altLang="zh-CN" sz="1400" kern="100" dirty="0">
                <a:effectLst/>
                <a:latin typeface="+mn-ea"/>
              </a:rPr>
              <a:t>)</a:t>
            </a:r>
            <a:r>
              <a:rPr lang="zh-CN" altLang="zh-CN" sz="1400" kern="100" dirty="0">
                <a:effectLst/>
                <a:latin typeface="+mn-ea"/>
              </a:rPr>
              <a:t>，即“冒泡“排序</a:t>
            </a:r>
          </a:p>
        </p:txBody>
      </p:sp>
      <p:sp>
        <p:nvSpPr>
          <p:cNvPr id="8" name="文本框 7">
            <a:extLst>
              <a:ext uri="{FF2B5EF4-FFF2-40B4-BE49-F238E27FC236}">
                <a16:creationId xmlns:a16="http://schemas.microsoft.com/office/drawing/2014/main" id="{D1C82680-4205-1BA3-1BB4-4334F39D8B14}"/>
              </a:ext>
            </a:extLst>
          </p:cNvPr>
          <p:cNvSpPr txBox="1"/>
          <p:nvPr/>
        </p:nvSpPr>
        <p:spPr>
          <a:xfrm>
            <a:off x="2351314" y="5612130"/>
            <a:ext cx="6096000" cy="603563"/>
          </a:xfrm>
          <a:prstGeom prst="rect">
            <a:avLst/>
          </a:prstGeom>
          <a:noFill/>
        </p:spPr>
        <p:txBody>
          <a:bodyPr wrap="square">
            <a:spAutoFit/>
          </a:bodyPr>
          <a:lstStyle/>
          <a:p>
            <a:pPr indent="266700" algn="just">
              <a:lnSpc>
                <a:spcPct val="125000"/>
              </a:lnSpc>
            </a:pPr>
            <a:r>
              <a:rPr lang="zh-CN" altLang="zh-CN" sz="1400" kern="100" dirty="0">
                <a:effectLst/>
                <a:latin typeface="+mn-ea"/>
              </a:rPr>
              <a:t>如图以红色箭头和蓝色箭头分别表示相邻的元素，然后比较两个元素大小，两个元素互相交换，较大的元素往后移</a:t>
            </a:r>
            <a:r>
              <a:rPr lang="zh-CN" altLang="zh-CN" sz="1400" kern="100" dirty="0">
                <a:effectLst/>
                <a:latin typeface="Times New Roman" panose="02020603050405020304" pitchFamily="18" charset="0"/>
                <a:ea typeface="宋体" panose="02010600030101010101" pitchFamily="2" charset="-122"/>
              </a:rPr>
              <a:t>。</a:t>
            </a:r>
          </a:p>
        </p:txBody>
      </p:sp>
      <p:pic>
        <p:nvPicPr>
          <p:cNvPr id="4098" name="Picture 2">
            <a:extLst>
              <a:ext uri="{FF2B5EF4-FFF2-40B4-BE49-F238E27FC236}">
                <a16:creationId xmlns:a16="http://schemas.microsoft.com/office/drawing/2014/main" id="{FCCFEC11-932E-CF23-B888-E0E8532B0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566" y="2586167"/>
            <a:ext cx="52863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93583108"/>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冒泡</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排序</a:t>
              </a:r>
            </a:p>
          </p:txBody>
        </p:sp>
      </p:grpSp>
      <p:cxnSp>
        <p:nvCxnSpPr>
          <p:cNvPr id="34" name="直接箭头连接符 33"/>
          <p:cNvCxnSpPr/>
          <p:nvPr/>
        </p:nvCxnSpPr>
        <p:spPr>
          <a:xfrm>
            <a:off x="1079182" y="3559647"/>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329055" y="1440748"/>
            <a:ext cx="6096000" cy="2134559"/>
          </a:xfrm>
          <a:prstGeom prst="rect">
            <a:avLst/>
          </a:prstGeom>
          <a:noFill/>
        </p:spPr>
        <p:txBody>
          <a:bodyPr wrap="square">
            <a:spAutoFit/>
          </a:bodyPr>
          <a:lstStyle/>
          <a:p>
            <a:pPr indent="266700" algn="just">
              <a:lnSpc>
                <a:spcPct val="125000"/>
              </a:lnSpc>
            </a:pPr>
            <a:r>
              <a:rPr lang="zh-CN" altLang="zh-CN" kern="100" dirty="0">
                <a:latin typeface="+mn-ea"/>
              </a:rPr>
              <a:t>外层循环的次数为数组长度</a:t>
            </a:r>
            <a:r>
              <a:rPr lang="en-US" altLang="zh-CN" kern="100" dirty="0">
                <a:latin typeface="+mn-ea"/>
              </a:rPr>
              <a:t> n - 1</a:t>
            </a:r>
            <a:r>
              <a:rPr lang="zh-CN" altLang="zh-CN" kern="100" dirty="0">
                <a:latin typeface="+mn-ea"/>
              </a:rPr>
              <a:t>，表示总共需要进行</a:t>
            </a:r>
            <a:r>
              <a:rPr lang="en-US" altLang="zh-CN" kern="100" dirty="0">
                <a:latin typeface="+mn-ea"/>
              </a:rPr>
              <a:t> n - 1 </a:t>
            </a:r>
            <a:r>
              <a:rPr lang="zh-CN" altLang="zh-CN" kern="100" dirty="0">
                <a:latin typeface="+mn-ea"/>
              </a:rPr>
              <a:t>趟冒泡操作。每一趟冒泡的目标是将当前未排序部分的最大元素移动到正确的位置。</a:t>
            </a:r>
          </a:p>
          <a:p>
            <a:pPr indent="266700" algn="just">
              <a:lnSpc>
                <a:spcPct val="125000"/>
              </a:lnSpc>
            </a:pPr>
            <a:r>
              <a:rPr lang="zh-CN" altLang="zh-CN" kern="100" dirty="0">
                <a:latin typeface="+mn-ea"/>
              </a:rPr>
              <a:t>内层循环在每一趟冒泡中遍历未排序部分，依次比较相邻元素，将较大的元素交换到右侧。这样，每一趟遍历后，最大的元素会被移动到当前未排序部分的末尾。</a:t>
            </a:r>
          </a:p>
        </p:txBody>
      </p:sp>
      <p:sp>
        <p:nvSpPr>
          <p:cNvPr id="7" name="文本框 6">
            <a:extLst>
              <a:ext uri="{FF2B5EF4-FFF2-40B4-BE49-F238E27FC236}">
                <a16:creationId xmlns:a16="http://schemas.microsoft.com/office/drawing/2014/main" id="{9AC5B482-B65E-FEF7-B56C-9E5EF1D2F372}"/>
              </a:ext>
            </a:extLst>
          </p:cNvPr>
          <p:cNvSpPr txBox="1"/>
          <p:nvPr/>
        </p:nvSpPr>
        <p:spPr>
          <a:xfrm>
            <a:off x="1329055" y="3713874"/>
            <a:ext cx="7083425" cy="3173305"/>
          </a:xfrm>
          <a:prstGeom prst="rect">
            <a:avLst/>
          </a:prstGeom>
          <a:noFill/>
        </p:spPr>
        <p:txBody>
          <a:bodyPr wrap="square">
            <a:spAutoFit/>
          </a:bodyPr>
          <a:lstStyle/>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时间效率：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）该函数包括了两层循环，外层循环的循环体共执行</a:t>
            </a:r>
            <a:r>
              <a:rPr lang="en-US" altLang="zh-CN" sz="1800" kern="100" dirty="0">
                <a:effectLst/>
                <a:latin typeface="Times New Roman" panose="02020603050405020304" pitchFamily="18" charset="0"/>
                <a:ea typeface="宋体" panose="02010600030101010101" pitchFamily="2" charset="-122"/>
              </a:rPr>
              <a:t>n-1</a:t>
            </a:r>
            <a:r>
              <a:rPr lang="zh-CN" altLang="zh-CN" sz="1800" kern="100" dirty="0">
                <a:effectLst/>
                <a:latin typeface="Times New Roman" panose="02020603050405020304" pitchFamily="18" charset="0"/>
                <a:ea typeface="宋体" panose="02010600030101010101" pitchFamily="2" charset="-122"/>
              </a:rPr>
              <a:t>次，里层循环的循环体共执行</a:t>
            </a:r>
            <a:r>
              <a:rPr lang="en-US" altLang="zh-CN" sz="1800" kern="100" dirty="0">
                <a:effectLst/>
                <a:latin typeface="Times New Roman" panose="02020603050405020304" pitchFamily="18" charset="0"/>
                <a:ea typeface="宋体" panose="02010600030101010101" pitchFamily="2" charset="-122"/>
              </a:rPr>
              <a:t>n-</a:t>
            </a:r>
            <a:r>
              <a:rPr lang="en-US" altLang="zh-CN" sz="1800" kern="100" dirty="0" err="1">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次。由此，可以直接分析得到，该函数的运行时间为</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n^2</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 </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）若数组的初始状态是有序的，则只需一趟扫描。所以，冒泡排序最好的时间复杂度为</a:t>
            </a:r>
            <a:r>
              <a:rPr lang="en-US" altLang="zh-CN" sz="1800" kern="100" dirty="0">
                <a:effectLst/>
                <a:latin typeface="Times New Roman" panose="02020603050405020304" pitchFamily="18" charset="0"/>
                <a:ea typeface="宋体" panose="02010600030101010101" pitchFamily="2" charset="-122"/>
              </a:rPr>
              <a:t>O ( n ) </a:t>
            </a:r>
            <a:endParaRPr lang="zh-CN" altLang="zh-CN" sz="18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）是一种稳定的排序方法</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空间效率：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）仅需要开辟一个数组即可。该函数的空间复杂度为</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3CFBC3FC-982C-AB97-EDBD-9A96997A71BA}"/>
              </a:ext>
            </a:extLst>
          </p:cNvPr>
          <p:cNvSpPr txBox="1"/>
          <p:nvPr/>
        </p:nvSpPr>
        <p:spPr>
          <a:xfrm>
            <a:off x="-2481701" y="3713874"/>
            <a:ext cx="6096000"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8" name="图片 7">
            <a:extLst>
              <a:ext uri="{FF2B5EF4-FFF2-40B4-BE49-F238E27FC236}">
                <a16:creationId xmlns:a16="http://schemas.microsoft.com/office/drawing/2014/main" id="{2FE3CDA4-DF0B-41B9-A71C-47DCDCC29264}"/>
              </a:ext>
            </a:extLst>
          </p:cNvPr>
          <p:cNvPicPr>
            <a:picLocks noChangeAspect="1"/>
          </p:cNvPicPr>
          <p:nvPr/>
        </p:nvPicPr>
        <p:blipFill>
          <a:blip r:embed="rId3"/>
          <a:stretch>
            <a:fillRect/>
          </a:stretch>
        </p:blipFill>
        <p:spPr>
          <a:xfrm>
            <a:off x="7690153" y="1584510"/>
            <a:ext cx="4299171" cy="1206562"/>
          </a:xfrm>
          <a:prstGeom prst="rect">
            <a:avLst/>
          </a:prstGeom>
        </p:spPr>
      </p:pic>
    </p:spTree>
    <p:custDataLst>
      <p:tags r:id="rId1"/>
    </p:custDataLst>
    <p:extLst>
      <p:ext uri="{BB962C8B-B14F-4D97-AF65-F5344CB8AC3E}">
        <p14:creationId xmlns:p14="http://schemas.microsoft.com/office/powerpoint/2010/main" val="2134245138"/>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56616" y="2717723"/>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967846" y="4711336"/>
            <a:ext cx="5600806" cy="203693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1</a:t>
            </a:r>
            <a:r>
              <a:rPr lang="zh-CN" altLang="en-US" sz="1400" dirty="0"/>
              <a:t>：</a:t>
            </a:r>
            <a:r>
              <a:rPr lang="zh-CN" altLang="zh-CN" sz="1400" dirty="0"/>
              <a:t>排序外的其它开销，如函数调用的开销等“非排序开销”所占比重增大。</a:t>
            </a:r>
          </a:p>
          <a:p>
            <a:r>
              <a:rPr lang="en-US" altLang="zh-CN" sz="1400" dirty="0"/>
              <a:t>2</a:t>
            </a:r>
            <a:r>
              <a:rPr lang="zh-CN" altLang="en-US" sz="1400" dirty="0"/>
              <a:t>：</a:t>
            </a:r>
            <a:r>
              <a:rPr lang="zh-CN" altLang="zh-CN" sz="1400" dirty="0"/>
              <a:t>数据的偶然性。在数组规模较小的情况下，随机数产生的偶然性会大大增加，导致特殊情况的发生。观察规模为</a:t>
            </a:r>
            <a:r>
              <a:rPr lang="en-US" altLang="zh-CN" sz="1400" dirty="0"/>
              <a:t>100</a:t>
            </a:r>
            <a:r>
              <a:rPr lang="zh-CN" altLang="zh-CN" sz="1400" dirty="0"/>
              <a:t>时候的</a:t>
            </a:r>
            <a:r>
              <a:rPr lang="zh-CN" altLang="en-US" sz="1400" dirty="0"/>
              <a:t>冒泡</a:t>
            </a:r>
            <a:r>
              <a:rPr lang="zh-CN" altLang="zh-CN" sz="1400" dirty="0"/>
              <a:t>排序，其数据分布十分不均匀，证明了在规模较小的时候，受数据的偶然性影响十分之大，导致理论值与实际值有偏差</a:t>
            </a:r>
            <a:endParaRPr lang="en-US" altLang="zh-CN" sz="1400" dirty="0"/>
          </a:p>
          <a:p>
            <a:r>
              <a:rPr lang="en-US" altLang="zh-CN" sz="1400" dirty="0"/>
              <a:t>3</a:t>
            </a:r>
            <a:r>
              <a:rPr lang="zh-CN" altLang="en-US" sz="1400" dirty="0"/>
              <a:t>：</a:t>
            </a:r>
            <a:r>
              <a:rPr lang="zh-CN" altLang="zh-CN" sz="1400" dirty="0"/>
              <a:t>电脑环境影响，我在测试时候，电脑已经打开多天没有关闭，并且同时运行很多程序，可能会对测试事件造成影响。</a:t>
            </a:r>
          </a:p>
          <a:p>
            <a:endParaRPr lang="zh-CN" altLang="zh-CN" sz="1400" dirty="0"/>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764273" y="3326204"/>
            <a:ext cx="1762021" cy="400110"/>
          </a:xfrm>
          <a:prstGeom prst="rect">
            <a:avLst/>
          </a:prstGeom>
        </p:spPr>
        <p:txBody>
          <a:bodyPr wrap="none">
            <a:spAutoFit/>
          </a:bodyPr>
          <a:lstStyle/>
          <a:p>
            <a:pPr algn="ctr"/>
            <a:r>
              <a:rPr lang="zh-CN" altLang="en-US" sz="2000" b="1" dirty="0">
                <a:solidFill>
                  <a:schemeClr val="bg1"/>
                </a:solidFill>
                <a:cs typeface="+mn-ea"/>
                <a:sym typeface="+mn-lt"/>
              </a:rPr>
              <a:t>添加文字内容</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109934" y="2281302"/>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98469" y="2804743"/>
            <a:ext cx="5119777" cy="1477328"/>
          </a:xfrm>
          <a:prstGeom prst="rect">
            <a:avLst/>
          </a:prstGeom>
          <a:noFill/>
        </p:spPr>
        <p:txBody>
          <a:bodyPr wrap="square" rtlCol="0">
            <a:spAutoFit/>
          </a:bodyPr>
          <a:lstStyle/>
          <a:p>
            <a:r>
              <a:rPr lang="zh-CN" altLang="zh-CN" dirty="0">
                <a:solidFill>
                  <a:schemeClr val="bg2"/>
                </a:solidFill>
              </a:rPr>
              <a:t>数组规模大于</a:t>
            </a:r>
            <a:r>
              <a:rPr lang="en-US" altLang="zh-CN" dirty="0">
                <a:solidFill>
                  <a:schemeClr val="bg2"/>
                </a:solidFill>
              </a:rPr>
              <a:t>1000</a:t>
            </a:r>
            <a:r>
              <a:rPr lang="zh-CN" altLang="zh-CN" dirty="0">
                <a:solidFill>
                  <a:schemeClr val="bg2"/>
                </a:solidFill>
              </a:rPr>
              <a:t>的时候，理论值和实际值曲线基本重合，基本符合冒泡排序θ</a:t>
            </a:r>
            <a:r>
              <a:rPr lang="en-US" altLang="zh-CN" dirty="0">
                <a:solidFill>
                  <a:schemeClr val="bg2"/>
                </a:solidFill>
              </a:rPr>
              <a:t>(</a:t>
            </a:r>
            <a:r>
              <a:rPr lang="en-US" altLang="zh-CN" dirty="0" err="1">
                <a:solidFill>
                  <a:schemeClr val="bg2"/>
                </a:solidFill>
              </a:rPr>
              <a:t>n^2</a:t>
            </a:r>
            <a:r>
              <a:rPr lang="en-US" altLang="zh-CN" dirty="0">
                <a:solidFill>
                  <a:schemeClr val="bg2"/>
                </a:solidFill>
              </a:rPr>
              <a:t>)</a:t>
            </a:r>
            <a:r>
              <a:rPr lang="zh-CN" altLang="zh-CN" dirty="0">
                <a:solidFill>
                  <a:schemeClr val="bg2"/>
                </a:solidFill>
              </a:rPr>
              <a:t>的时间复杂度。</a:t>
            </a:r>
            <a:endParaRPr lang="en-US" altLang="zh-CN" dirty="0">
              <a:solidFill>
                <a:schemeClr val="bg2"/>
              </a:solidFill>
            </a:endParaRPr>
          </a:p>
          <a:p>
            <a:r>
              <a:rPr lang="zh-CN" altLang="zh-CN" dirty="0">
                <a:solidFill>
                  <a:schemeClr val="bg2"/>
                </a:solidFill>
              </a:rPr>
              <a:t>但是比</a:t>
            </a:r>
            <a:r>
              <a:rPr lang="en-US" altLang="zh-CN" dirty="0">
                <a:solidFill>
                  <a:schemeClr val="bg2"/>
                </a:solidFill>
              </a:rPr>
              <a:t>1000</a:t>
            </a:r>
            <a:r>
              <a:rPr lang="zh-CN" altLang="zh-CN" dirty="0">
                <a:solidFill>
                  <a:schemeClr val="bg2"/>
                </a:solidFill>
              </a:rPr>
              <a:t>规模小的却出现了理论与实际相差较大的问题。</a:t>
            </a: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sz="1800" kern="100" dirty="0">
                <a:solidFill>
                  <a:srgbClr val="404040"/>
                </a:solidFill>
                <a:effectLst/>
                <a:latin typeface="+mn-ea"/>
                <a:cs typeface="Times New Roman" panose="02020603050405020304" pitchFamily="18" charset="0"/>
              </a:rPr>
              <a:t>冒泡</a:t>
            </a:r>
            <a:r>
              <a:rPr lang="zh-CN" altLang="zh-CN" sz="1800" kern="100" dirty="0">
                <a:solidFill>
                  <a:srgbClr val="404040"/>
                </a:solidFill>
                <a:effectLst/>
                <a:latin typeface="+mn-ea"/>
                <a:cs typeface="Times New Roman" panose="02020603050405020304" pitchFamily="18" charset="0"/>
              </a:rPr>
              <a:t>排序</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415744" y="3839741"/>
            <a:ext cx="3095296" cy="369332"/>
          </a:xfrm>
          <a:prstGeom prst="rect">
            <a:avLst/>
          </a:prstGeom>
          <a:noFill/>
        </p:spPr>
        <p:txBody>
          <a:bodyPr wrap="square">
            <a:spAutoFit/>
          </a:bodyPr>
          <a:lstStyle/>
          <a:p>
            <a:r>
              <a:rPr lang="zh-CN" altLang="en-US" kern="100" dirty="0">
                <a:solidFill>
                  <a:srgbClr val="404040"/>
                </a:solidFill>
                <a:latin typeface="+mn-ea"/>
                <a:cs typeface="Times New Roman" panose="02020603050405020304" pitchFamily="18" charset="0"/>
              </a:rPr>
              <a:t>冒泡</a:t>
            </a:r>
            <a:r>
              <a:rPr lang="zh-CN" altLang="zh-CN" sz="1800" kern="100" dirty="0">
                <a:solidFill>
                  <a:srgbClr val="404040"/>
                </a:solidFill>
                <a:effectLst/>
                <a:latin typeface="+mn-ea"/>
                <a:cs typeface="Times New Roman" panose="02020603050405020304" pitchFamily="18" charset="0"/>
              </a:rPr>
              <a:t>排序的理论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963248" y="4257735"/>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2050" name="图片 1">
            <a:extLst>
              <a:ext uri="{FF2B5EF4-FFF2-40B4-BE49-F238E27FC236}">
                <a16:creationId xmlns:a16="http://schemas.microsoft.com/office/drawing/2014/main" id="{49A4A9B0-1644-408F-AB14-3FA094872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48" y="4161783"/>
            <a:ext cx="4419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id="{568A5B72-64D4-4114-830D-225C1B91C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06" y="1884384"/>
            <a:ext cx="4154083" cy="455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008052470"/>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051"/>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4" grpId="0"/>
      <p:bldP spid="24" grpId="1"/>
      <p:bldP spid="26" grpId="0"/>
      <p:bldP spid="26" grpId="1"/>
      <p:bldP spid="27" grpId="0"/>
      <p:bldP spid="27" grpId="1"/>
      <p:bldP spid="34" grpId="0" animBg="1"/>
      <p:bldP spid="34" grpId="1"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插入排序</a:t>
              </a:r>
            </a:p>
          </p:txBody>
        </p:sp>
      </p:grpSp>
      <p:cxnSp>
        <p:nvCxnSpPr>
          <p:cNvPr id="34" name="直接箭头连接符 33"/>
          <p:cNvCxnSpPr/>
          <p:nvPr/>
        </p:nvCxnSpPr>
        <p:spPr>
          <a:xfrm>
            <a:off x="987896" y="5333583"/>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48606" y="142515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351314" y="1425153"/>
            <a:ext cx="7926542" cy="1095813"/>
          </a:xfrm>
          <a:prstGeom prst="rect">
            <a:avLst/>
          </a:prstGeom>
          <a:noFill/>
        </p:spPr>
        <p:txBody>
          <a:bodyPr wrap="square">
            <a:spAutoFit/>
          </a:bodyPr>
          <a:lstStyle/>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将数组分成已排序和未排序的两个序列，通过在未排序的数列当中找关键字，通过与已排序的序列数一个个比较的方法，并将其插入已排序的序列，如此重复，直到所有未排序的数列均被插入已排序的序列当中，则排序完成。</a:t>
            </a:r>
          </a:p>
        </p:txBody>
      </p:sp>
      <p:sp>
        <p:nvSpPr>
          <p:cNvPr id="8" name="文本框 7">
            <a:extLst>
              <a:ext uri="{FF2B5EF4-FFF2-40B4-BE49-F238E27FC236}">
                <a16:creationId xmlns:a16="http://schemas.microsoft.com/office/drawing/2014/main" id="{D1C82680-4205-1BA3-1BB4-4334F39D8B14}"/>
              </a:ext>
            </a:extLst>
          </p:cNvPr>
          <p:cNvSpPr txBox="1"/>
          <p:nvPr/>
        </p:nvSpPr>
        <p:spPr>
          <a:xfrm>
            <a:off x="3047999" y="5530708"/>
            <a:ext cx="6096000" cy="1096454"/>
          </a:xfrm>
          <a:prstGeom prst="rect">
            <a:avLst/>
          </a:prstGeom>
          <a:noFill/>
        </p:spPr>
        <p:txBody>
          <a:bodyPr wrap="square">
            <a:spAutoFit/>
          </a:bodyPr>
          <a:lstStyle/>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首先分成红色和绿色两个序列，并从绿色序列当中按下标从小到大顺序取作关键字，</a:t>
            </a:r>
            <a:r>
              <a:rPr lang="en-US" altLang="zh-CN" sz="1800" kern="100" dirty="0">
                <a:effectLst/>
                <a:latin typeface="Times New Roman" panose="02020603050405020304" pitchFamily="18" charset="0"/>
                <a:ea typeface="宋体" panose="02010600030101010101" pitchFamily="2" charset="-122"/>
              </a:rPr>
              <a:t>3 &lt; 4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应该插入</a:t>
            </a:r>
            <a:r>
              <a:rPr lang="en-US" altLang="zh-CN" sz="1800" kern="100" dirty="0">
                <a:effectLst/>
                <a:latin typeface="Times New Roman" panose="02020603050405020304" pitchFamily="18" charset="0"/>
                <a:ea typeface="宋体" panose="02010600030101010101" pitchFamily="2" charset="-122"/>
              </a:rPr>
              <a:t> 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前面</a:t>
            </a:r>
            <a:r>
              <a:rPr lang="zh-CN" altLang="zh-CN" sz="1800" kern="100" dirty="0">
                <a:effectLst/>
                <a:ea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，所以第一趟排序之后</a:t>
            </a:r>
            <a:r>
              <a:rPr lang="en-US" altLang="zh-CN" sz="1800" kern="100" dirty="0">
                <a:effectLst/>
                <a:latin typeface="Times New Roman" panose="02020603050405020304" pitchFamily="18" charset="0"/>
                <a:ea typeface="宋体" panose="02010600030101010101" pitchFamily="2" charset="-122"/>
              </a:rPr>
              <a:t> 3 4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排序完毕，以此类推。</a:t>
            </a:r>
            <a:endParaRPr lang="zh-CN" altLang="zh-CN" sz="1400" kern="100" dirty="0">
              <a:effectLst/>
              <a:latin typeface="+mn-ea"/>
            </a:endParaRPr>
          </a:p>
        </p:txBody>
      </p:sp>
      <p:pic>
        <p:nvPicPr>
          <p:cNvPr id="6147" name="Picture 3">
            <a:extLst>
              <a:ext uri="{FF2B5EF4-FFF2-40B4-BE49-F238E27FC236}">
                <a16:creationId xmlns:a16="http://schemas.microsoft.com/office/drawing/2014/main" id="{D1B70BE1-3ADB-3239-7EE1-DCC0AF44F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519" y="2903777"/>
            <a:ext cx="46402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4569097"/>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插入</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排序</a:t>
              </a:r>
            </a:p>
          </p:txBody>
        </p:sp>
      </p:grpSp>
      <p:cxnSp>
        <p:nvCxnSpPr>
          <p:cNvPr id="34" name="直接箭头连接符 33"/>
          <p:cNvCxnSpPr/>
          <p:nvPr/>
        </p:nvCxnSpPr>
        <p:spPr>
          <a:xfrm>
            <a:off x="1079182" y="3559647"/>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162975" y="1440748"/>
            <a:ext cx="5018369" cy="1445717"/>
          </a:xfrm>
          <a:prstGeom prst="rect">
            <a:avLst/>
          </a:prstGeom>
          <a:noFill/>
        </p:spPr>
        <p:txBody>
          <a:bodyPr wrap="square">
            <a:spAutoFit/>
          </a:bodyPr>
          <a:lstStyle/>
          <a:p>
            <a:pPr indent="266700" algn="just">
              <a:lnSpc>
                <a:spcPct val="125000"/>
              </a:lnSpc>
            </a:pPr>
            <a:r>
              <a:rPr lang="zh-CN" altLang="zh-CN" kern="100" dirty="0">
                <a:latin typeface="+mn-ea"/>
              </a:rPr>
              <a:t>外循环变量</a:t>
            </a:r>
            <a:r>
              <a:rPr lang="en-US" altLang="zh-CN" kern="100" dirty="0">
                <a:latin typeface="+mn-ea"/>
              </a:rPr>
              <a:t> </a:t>
            </a:r>
            <a:r>
              <a:rPr lang="en-US" altLang="zh-CN" kern="100" dirty="0" err="1">
                <a:latin typeface="+mn-ea"/>
              </a:rPr>
              <a:t>i</a:t>
            </a:r>
            <a:r>
              <a:rPr lang="en-US" altLang="zh-CN" kern="100" dirty="0">
                <a:latin typeface="+mn-ea"/>
              </a:rPr>
              <a:t> </a:t>
            </a:r>
            <a:r>
              <a:rPr lang="zh-CN" altLang="zh-CN" kern="100" dirty="0">
                <a:latin typeface="+mn-ea"/>
              </a:rPr>
              <a:t>从</a:t>
            </a:r>
            <a:r>
              <a:rPr lang="en-US" altLang="zh-CN" kern="100" dirty="0">
                <a:latin typeface="+mn-ea"/>
              </a:rPr>
              <a:t> 1 </a:t>
            </a:r>
            <a:r>
              <a:rPr lang="zh-CN" altLang="zh-CN" kern="100" dirty="0">
                <a:latin typeface="+mn-ea"/>
              </a:rPr>
              <a:t>开始，每次递增</a:t>
            </a:r>
            <a:r>
              <a:rPr lang="en-US" altLang="zh-CN" kern="100" dirty="0">
                <a:latin typeface="+mn-ea"/>
              </a:rPr>
              <a:t> 1</a:t>
            </a:r>
            <a:r>
              <a:rPr lang="zh-CN" altLang="zh-CN" kern="100" dirty="0">
                <a:latin typeface="+mn-ea"/>
              </a:rPr>
              <a:t>，直到</a:t>
            </a:r>
            <a:r>
              <a:rPr lang="en-US" altLang="zh-CN" kern="100" dirty="0">
                <a:latin typeface="+mn-ea"/>
              </a:rPr>
              <a:t> n - 1</a:t>
            </a:r>
            <a:r>
              <a:rPr lang="zh-CN" altLang="zh-CN" kern="100" dirty="0">
                <a:latin typeface="+mn-ea"/>
              </a:rPr>
              <a:t>。在每一轮中，</a:t>
            </a:r>
            <a:r>
              <a:rPr lang="en-US" altLang="zh-CN" kern="100" dirty="0" err="1">
                <a:latin typeface="+mn-ea"/>
              </a:rPr>
              <a:t>arr</a:t>
            </a:r>
            <a:r>
              <a:rPr lang="en-US" altLang="zh-CN" kern="100" dirty="0">
                <a:latin typeface="+mn-ea"/>
              </a:rPr>
              <a:t>[</a:t>
            </a:r>
            <a:r>
              <a:rPr lang="en-US" altLang="zh-CN" kern="100" dirty="0" err="1">
                <a:latin typeface="+mn-ea"/>
              </a:rPr>
              <a:t>i</a:t>
            </a:r>
            <a:r>
              <a:rPr lang="en-US" altLang="zh-CN" kern="100" dirty="0">
                <a:latin typeface="+mn-ea"/>
              </a:rPr>
              <a:t>] </a:t>
            </a:r>
            <a:r>
              <a:rPr lang="zh-CN" altLang="zh-CN" kern="100" dirty="0">
                <a:latin typeface="+mn-ea"/>
              </a:rPr>
              <a:t>就是当前要插入到已排序部分的未排序元素。内循环将当前选取的未排序元素（</a:t>
            </a:r>
            <a:r>
              <a:rPr lang="en-US" altLang="zh-CN" kern="100" dirty="0">
                <a:latin typeface="+mn-ea"/>
              </a:rPr>
              <a:t>base</a:t>
            </a:r>
            <a:r>
              <a:rPr lang="zh-CN" altLang="zh-CN" kern="100" dirty="0">
                <a:latin typeface="+mn-ea"/>
              </a:rPr>
              <a:t>）插入到已排序部分的正确位置。</a:t>
            </a:r>
          </a:p>
        </p:txBody>
      </p:sp>
      <p:sp>
        <p:nvSpPr>
          <p:cNvPr id="7" name="文本框 6">
            <a:extLst>
              <a:ext uri="{FF2B5EF4-FFF2-40B4-BE49-F238E27FC236}">
                <a16:creationId xmlns:a16="http://schemas.microsoft.com/office/drawing/2014/main" id="{9AC5B482-B65E-FEF7-B56C-9E5EF1D2F372}"/>
              </a:ext>
            </a:extLst>
          </p:cNvPr>
          <p:cNvSpPr txBox="1"/>
          <p:nvPr/>
        </p:nvSpPr>
        <p:spPr>
          <a:xfrm>
            <a:off x="1329055" y="3713874"/>
            <a:ext cx="7083425" cy="2296334"/>
          </a:xfrm>
          <a:prstGeom prst="rect">
            <a:avLst/>
          </a:prstGeom>
          <a:noFill/>
        </p:spPr>
        <p:txBody>
          <a:bodyPr wrap="square">
            <a:spAutoFit/>
          </a:bodyPr>
          <a:lstStyle/>
          <a:p>
            <a:pPr marL="457200" indent="266700" algn="just">
              <a:lnSpc>
                <a:spcPct val="125000"/>
              </a:lnSpc>
            </a:pPr>
            <a:r>
              <a:rPr lang="zh-CN" altLang="zh-CN" sz="1400" kern="100" dirty="0">
                <a:effectLst/>
                <a:latin typeface="+mn-ea"/>
              </a:rPr>
              <a:t>时间效率：</a:t>
            </a:r>
          </a:p>
          <a:p>
            <a:pPr marL="457200" indent="266700" algn="just">
              <a:lnSpc>
                <a:spcPct val="125000"/>
              </a:lnSpc>
            </a:pPr>
            <a:r>
              <a:rPr lang="en-US" altLang="zh-CN" sz="1400" kern="100" dirty="0">
                <a:effectLst/>
                <a:latin typeface="+mn-ea"/>
              </a:rPr>
              <a:t>1</a:t>
            </a:r>
            <a:r>
              <a:rPr lang="zh-CN" altLang="en-US" sz="1400" kern="100" dirty="0">
                <a:effectLst/>
                <a:latin typeface="+mn-ea"/>
              </a:rPr>
              <a:t>：</a:t>
            </a:r>
            <a:r>
              <a:rPr lang="zh-CN" altLang="zh-CN" sz="1400" kern="100" dirty="0">
                <a:effectLst/>
                <a:latin typeface="+mn-ea"/>
              </a:rPr>
              <a:t>最好情况下，排序前数列的关键字已经有序，这样仅需要与已排序数列的最后一个作比较即可，仅需要遍历整个序列，共有</a:t>
            </a:r>
            <a:r>
              <a:rPr lang="en-US" altLang="zh-CN" sz="1400" kern="100" dirty="0">
                <a:effectLst/>
                <a:latin typeface="+mn-ea"/>
              </a:rPr>
              <a:t>n</a:t>
            </a:r>
            <a:r>
              <a:rPr lang="zh-CN" altLang="zh-CN" sz="1400" kern="100" dirty="0">
                <a:effectLst/>
                <a:latin typeface="+mn-ea"/>
              </a:rPr>
              <a:t>个，则时间复杂度为</a:t>
            </a:r>
            <a:r>
              <a:rPr lang="el-GR" altLang="zh-CN" sz="1400" kern="100" dirty="0">
                <a:effectLst/>
                <a:latin typeface="+mn-ea"/>
              </a:rPr>
              <a:t>θ</a:t>
            </a:r>
            <a:r>
              <a:rPr lang="en-US" altLang="zh-CN" sz="1400" kern="100" dirty="0">
                <a:effectLst/>
                <a:latin typeface="+mn-ea"/>
              </a:rPr>
              <a:t>(n)</a:t>
            </a:r>
            <a:endParaRPr lang="zh-CN" altLang="zh-CN" sz="1400" kern="100" dirty="0">
              <a:effectLst/>
              <a:latin typeface="+mn-ea"/>
            </a:endParaRPr>
          </a:p>
          <a:p>
            <a:pPr marL="457200" indent="266700" algn="just">
              <a:lnSpc>
                <a:spcPct val="125000"/>
              </a:lnSpc>
            </a:pPr>
            <a:r>
              <a:rPr lang="en-US" altLang="zh-CN" sz="1400" kern="100" dirty="0">
                <a:latin typeface="+mn-ea"/>
              </a:rPr>
              <a:t>2</a:t>
            </a:r>
            <a:r>
              <a:rPr lang="zh-CN" altLang="en-US" sz="1400" kern="100" dirty="0">
                <a:latin typeface="+mn-ea"/>
              </a:rPr>
              <a:t>：</a:t>
            </a:r>
            <a:r>
              <a:rPr lang="zh-CN" altLang="zh-CN" sz="1400" kern="100" dirty="0">
                <a:effectLst/>
                <a:latin typeface="+mn-ea"/>
              </a:rPr>
              <a:t>最坏情况下，要插入已排序数列的关键字记为</a:t>
            </a:r>
            <a:r>
              <a:rPr lang="en-US" altLang="zh-CN" sz="1400" kern="100" dirty="0" err="1">
                <a:effectLst/>
                <a:latin typeface="+mn-ea"/>
              </a:rPr>
              <a:t>i</a:t>
            </a:r>
            <a:r>
              <a:rPr lang="zh-CN" altLang="zh-CN" sz="1400" kern="100" dirty="0">
                <a:effectLst/>
                <a:latin typeface="+mn-ea"/>
              </a:rPr>
              <a:t>，需要与已排序数列的每个数都进行比较，则需比较</a:t>
            </a:r>
            <a:r>
              <a:rPr lang="en-US" altLang="zh-CN" sz="1400" kern="100" dirty="0">
                <a:effectLst/>
                <a:latin typeface="+mn-ea"/>
              </a:rPr>
              <a:t>n</a:t>
            </a:r>
            <a:r>
              <a:rPr lang="zh-CN" altLang="zh-CN" sz="1400" kern="100" dirty="0">
                <a:effectLst/>
                <a:latin typeface="+mn-ea"/>
              </a:rPr>
              <a:t>次，又因为想要插入已排序数列会导致已排序数列的</a:t>
            </a:r>
            <a:r>
              <a:rPr lang="en-US" altLang="zh-CN" sz="1400" kern="100" dirty="0">
                <a:effectLst/>
                <a:latin typeface="+mn-ea"/>
              </a:rPr>
              <a:t>n</a:t>
            </a:r>
            <a:r>
              <a:rPr lang="zh-CN" altLang="zh-CN" sz="1400" kern="100" dirty="0">
                <a:effectLst/>
                <a:latin typeface="+mn-ea"/>
              </a:rPr>
              <a:t>个数字发生移动，共有</a:t>
            </a:r>
            <a:r>
              <a:rPr lang="en-US" altLang="zh-CN" sz="1400" kern="100" dirty="0">
                <a:effectLst/>
                <a:latin typeface="+mn-ea"/>
              </a:rPr>
              <a:t>n</a:t>
            </a:r>
            <a:r>
              <a:rPr lang="zh-CN" altLang="zh-CN" sz="1400" kern="100" dirty="0">
                <a:effectLst/>
                <a:latin typeface="+mn-ea"/>
              </a:rPr>
              <a:t>个，则时间复杂度为</a:t>
            </a:r>
            <a:r>
              <a:rPr lang="el-GR" altLang="zh-CN" sz="1400" kern="100" dirty="0">
                <a:effectLst/>
                <a:latin typeface="+mn-ea"/>
              </a:rPr>
              <a:t>θ</a:t>
            </a:r>
            <a:r>
              <a:rPr lang="en-US" altLang="zh-CN" sz="1400" kern="100" dirty="0">
                <a:effectLst/>
                <a:latin typeface="+mn-ea"/>
              </a:rPr>
              <a:t>(</a:t>
            </a:r>
            <a:r>
              <a:rPr lang="en-US" altLang="zh-CN" sz="1400" kern="100" dirty="0" err="1">
                <a:effectLst/>
                <a:latin typeface="+mn-ea"/>
              </a:rPr>
              <a:t>n^2</a:t>
            </a:r>
            <a:r>
              <a:rPr lang="en-US" altLang="zh-CN" sz="1400" kern="100" dirty="0">
                <a:effectLst/>
                <a:latin typeface="+mn-ea"/>
              </a:rPr>
              <a:t>)</a:t>
            </a:r>
            <a:endParaRPr lang="zh-CN" altLang="zh-CN" sz="1400" kern="100" dirty="0">
              <a:effectLst/>
              <a:latin typeface="+mn-ea"/>
            </a:endParaRPr>
          </a:p>
          <a:p>
            <a:pPr marL="457200" indent="266700" algn="just">
              <a:lnSpc>
                <a:spcPct val="125000"/>
              </a:lnSpc>
            </a:pPr>
            <a:r>
              <a:rPr lang="en-US" altLang="zh-CN" sz="1400" kern="100" dirty="0">
                <a:latin typeface="+mn-ea"/>
              </a:rPr>
              <a:t>3</a:t>
            </a:r>
            <a:r>
              <a:rPr lang="zh-CN" altLang="en-US" sz="1400" kern="100" dirty="0">
                <a:latin typeface="+mn-ea"/>
              </a:rPr>
              <a:t>：</a:t>
            </a:r>
            <a:r>
              <a:rPr lang="zh-CN" altLang="zh-CN" sz="1400" kern="100" dirty="0">
                <a:effectLst/>
                <a:latin typeface="+mn-ea"/>
              </a:rPr>
              <a:t>一般情况下，取时间复杂度为</a:t>
            </a:r>
            <a:r>
              <a:rPr lang="el-GR" altLang="zh-CN" sz="1400" kern="100" dirty="0">
                <a:effectLst/>
                <a:latin typeface="+mn-ea"/>
              </a:rPr>
              <a:t>θ</a:t>
            </a:r>
            <a:r>
              <a:rPr lang="en-US" altLang="zh-CN" sz="1400" kern="100" dirty="0">
                <a:effectLst/>
                <a:latin typeface="+mn-ea"/>
              </a:rPr>
              <a:t>(</a:t>
            </a:r>
            <a:r>
              <a:rPr lang="en-US" altLang="zh-CN" sz="1400" kern="100" dirty="0" err="1">
                <a:effectLst/>
                <a:latin typeface="+mn-ea"/>
              </a:rPr>
              <a:t>n^2</a:t>
            </a:r>
            <a:r>
              <a:rPr lang="en-US" altLang="zh-CN" sz="1400" kern="100" dirty="0">
                <a:effectLst/>
                <a:latin typeface="+mn-ea"/>
              </a:rPr>
              <a:t>)</a:t>
            </a:r>
            <a:endParaRPr lang="zh-CN" altLang="zh-CN" sz="1400" kern="100" dirty="0">
              <a:effectLst/>
              <a:latin typeface="+mn-ea"/>
            </a:endParaRPr>
          </a:p>
          <a:p>
            <a:pPr marL="457200" indent="266700" algn="just">
              <a:lnSpc>
                <a:spcPct val="125000"/>
              </a:lnSpc>
            </a:pPr>
            <a:r>
              <a:rPr lang="en-US" altLang="zh-CN" sz="1400" kern="100" dirty="0">
                <a:latin typeface="+mn-ea"/>
              </a:rPr>
              <a:t>4</a:t>
            </a:r>
            <a:r>
              <a:rPr lang="zh-CN" altLang="en-US" sz="1400" kern="100" dirty="0">
                <a:latin typeface="+mn-ea"/>
              </a:rPr>
              <a:t>：</a:t>
            </a:r>
            <a:r>
              <a:rPr lang="zh-CN" altLang="zh-CN" sz="1400" kern="100" dirty="0">
                <a:effectLst/>
                <a:latin typeface="+mn-ea"/>
              </a:rPr>
              <a:t>插入排序是一种稳定的排序方法</a:t>
            </a:r>
          </a:p>
        </p:txBody>
      </p:sp>
      <p:sp>
        <p:nvSpPr>
          <p:cNvPr id="10" name="文本框 9">
            <a:extLst>
              <a:ext uri="{FF2B5EF4-FFF2-40B4-BE49-F238E27FC236}">
                <a16:creationId xmlns:a16="http://schemas.microsoft.com/office/drawing/2014/main" id="{3CFBC3FC-982C-AB97-EDBD-9A96997A71BA}"/>
              </a:ext>
            </a:extLst>
          </p:cNvPr>
          <p:cNvSpPr txBox="1"/>
          <p:nvPr/>
        </p:nvSpPr>
        <p:spPr>
          <a:xfrm>
            <a:off x="-159125" y="3713874"/>
            <a:ext cx="1823333"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15" name="图片 14">
            <a:extLst>
              <a:ext uri="{FF2B5EF4-FFF2-40B4-BE49-F238E27FC236}">
                <a16:creationId xmlns:a16="http://schemas.microsoft.com/office/drawing/2014/main" id="{6757EC7F-C5F5-4658-B85C-F08D31A3F739}"/>
              </a:ext>
            </a:extLst>
          </p:cNvPr>
          <p:cNvPicPr>
            <a:picLocks noChangeAspect="1"/>
          </p:cNvPicPr>
          <p:nvPr/>
        </p:nvPicPr>
        <p:blipFill>
          <a:blip r:embed="rId3"/>
          <a:stretch>
            <a:fillRect/>
          </a:stretch>
        </p:blipFill>
        <p:spPr>
          <a:xfrm>
            <a:off x="7818682" y="1227870"/>
            <a:ext cx="3150706" cy="2318851"/>
          </a:xfrm>
          <a:prstGeom prst="rect">
            <a:avLst/>
          </a:prstGeom>
        </p:spPr>
      </p:pic>
    </p:spTree>
    <p:custDataLst>
      <p:tags r:id="rId1"/>
    </p:custDataLst>
    <p:extLst>
      <p:ext uri="{BB962C8B-B14F-4D97-AF65-F5344CB8AC3E}">
        <p14:creationId xmlns:p14="http://schemas.microsoft.com/office/powerpoint/2010/main" val="2225975101"/>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04147" y="259692"/>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47920" y="1857005"/>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963248" y="4047426"/>
            <a:ext cx="5600806" cy="200590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1</a:t>
            </a:r>
            <a:r>
              <a:rPr lang="zh-CN" altLang="en-US" sz="1400" dirty="0"/>
              <a:t>：</a:t>
            </a:r>
            <a:r>
              <a:rPr lang="zh-CN" altLang="zh-CN" sz="1400" dirty="0"/>
              <a:t>其原因可能在于，排序外的其它开销，如函数调用的开销等“非排序开销”所占比重增大。</a:t>
            </a:r>
          </a:p>
          <a:p>
            <a:r>
              <a:rPr lang="en-US" altLang="zh-CN" sz="1400" dirty="0"/>
              <a:t>2</a:t>
            </a:r>
            <a:r>
              <a:rPr lang="zh-CN" altLang="en-US" sz="1400" dirty="0"/>
              <a:t>：</a:t>
            </a:r>
            <a:r>
              <a:rPr lang="zh-CN" altLang="zh-CN" sz="1400" dirty="0"/>
              <a:t>也有可能是电脑环境影响，我在测试时候，电脑已经打开多天没有关闭，并且同时运行很多程序，可能会对测试事件造成影响。</a:t>
            </a:r>
          </a:p>
          <a:p>
            <a:endParaRPr lang="zh-CN" altLang="zh-CN" sz="1400" dirty="0"/>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764273" y="3326204"/>
            <a:ext cx="1762021" cy="400110"/>
          </a:xfrm>
          <a:prstGeom prst="rect">
            <a:avLst/>
          </a:prstGeom>
        </p:spPr>
        <p:txBody>
          <a:bodyPr wrap="none">
            <a:spAutoFit/>
          </a:bodyPr>
          <a:lstStyle/>
          <a:p>
            <a:pPr algn="ctr"/>
            <a:r>
              <a:rPr lang="zh-CN" altLang="en-US" sz="2000" b="1" dirty="0">
                <a:solidFill>
                  <a:schemeClr val="bg1"/>
                </a:solidFill>
                <a:cs typeface="+mn-ea"/>
                <a:sym typeface="+mn-lt"/>
              </a:rPr>
              <a:t>添加文字内容</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005211" y="1317197"/>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74674" y="1919688"/>
            <a:ext cx="5119777" cy="1323439"/>
          </a:xfrm>
          <a:prstGeom prst="rect">
            <a:avLst/>
          </a:prstGeom>
          <a:noFill/>
        </p:spPr>
        <p:txBody>
          <a:bodyPr wrap="square" rtlCol="0">
            <a:spAutoFit/>
          </a:bodyPr>
          <a:lstStyle/>
          <a:p>
            <a:r>
              <a:rPr lang="zh-CN" altLang="zh-CN" sz="1600" dirty="0">
                <a:solidFill>
                  <a:schemeClr val="bg1"/>
                </a:solidFill>
              </a:rPr>
              <a:t>数组规模大于</a:t>
            </a:r>
            <a:r>
              <a:rPr lang="en-US" altLang="zh-CN" sz="1600" dirty="0">
                <a:solidFill>
                  <a:schemeClr val="bg1"/>
                </a:solidFill>
              </a:rPr>
              <a:t>1000</a:t>
            </a:r>
            <a:r>
              <a:rPr lang="zh-CN" altLang="zh-CN" sz="1600" dirty="0">
                <a:solidFill>
                  <a:schemeClr val="bg1"/>
                </a:solidFill>
              </a:rPr>
              <a:t>的时候，理论值和实际值曲线基本重合，规模扩大</a:t>
            </a:r>
            <a:r>
              <a:rPr lang="en-US" altLang="zh-CN" sz="1600" dirty="0">
                <a:solidFill>
                  <a:schemeClr val="bg1"/>
                </a:solidFill>
              </a:rPr>
              <a:t>10</a:t>
            </a:r>
            <a:r>
              <a:rPr lang="zh-CN" altLang="zh-CN" sz="1600" dirty="0">
                <a:solidFill>
                  <a:schemeClr val="bg1"/>
                </a:solidFill>
              </a:rPr>
              <a:t>倍，运行时间基本上符合扩大</a:t>
            </a:r>
            <a:r>
              <a:rPr lang="en-US" altLang="zh-CN" sz="1600" dirty="0">
                <a:solidFill>
                  <a:schemeClr val="bg1"/>
                </a:solidFill>
              </a:rPr>
              <a:t>100</a:t>
            </a:r>
            <a:r>
              <a:rPr lang="zh-CN" altLang="zh-CN" sz="1600" dirty="0">
                <a:solidFill>
                  <a:schemeClr val="bg1"/>
                </a:solidFill>
              </a:rPr>
              <a:t>倍</a:t>
            </a:r>
            <a:r>
              <a:rPr lang="en-US" altLang="zh-CN" sz="1600" dirty="0">
                <a:solidFill>
                  <a:schemeClr val="bg1"/>
                </a:solidFill>
              </a:rPr>
              <a:t>,</a:t>
            </a:r>
            <a:r>
              <a:rPr lang="zh-CN" altLang="zh-CN" sz="1600" dirty="0">
                <a:solidFill>
                  <a:schemeClr val="bg1"/>
                </a:solidFill>
              </a:rPr>
              <a:t>基本符合</a:t>
            </a:r>
            <a:r>
              <a:rPr lang="zh-CN" altLang="en-US" sz="1600" dirty="0">
                <a:solidFill>
                  <a:schemeClr val="bg1"/>
                </a:solidFill>
              </a:rPr>
              <a:t>插入</a:t>
            </a:r>
            <a:r>
              <a:rPr lang="zh-CN" altLang="zh-CN" sz="1600" dirty="0">
                <a:solidFill>
                  <a:schemeClr val="bg1"/>
                </a:solidFill>
              </a:rPr>
              <a:t>排序θ</a:t>
            </a:r>
            <a:r>
              <a:rPr lang="en-US" altLang="zh-CN" sz="1600" dirty="0">
                <a:solidFill>
                  <a:schemeClr val="bg1"/>
                </a:solidFill>
              </a:rPr>
              <a:t>(</a:t>
            </a:r>
            <a:r>
              <a:rPr lang="en-US" altLang="zh-CN" sz="1600" dirty="0" err="1">
                <a:solidFill>
                  <a:schemeClr val="bg1"/>
                </a:solidFill>
              </a:rPr>
              <a:t>n^2</a:t>
            </a:r>
            <a:r>
              <a:rPr lang="en-US" altLang="zh-CN" sz="1600" dirty="0">
                <a:solidFill>
                  <a:schemeClr val="bg1"/>
                </a:solidFill>
              </a:rPr>
              <a:t>)</a:t>
            </a:r>
            <a:r>
              <a:rPr lang="zh-CN" altLang="zh-CN" sz="1600" dirty="0">
                <a:solidFill>
                  <a:schemeClr val="bg1"/>
                </a:solidFill>
              </a:rPr>
              <a:t>的时间复杂度。</a:t>
            </a:r>
            <a:endParaRPr lang="en-US" altLang="zh-CN" sz="1600" dirty="0">
              <a:solidFill>
                <a:schemeClr val="bg1"/>
              </a:solidFill>
            </a:endParaRPr>
          </a:p>
          <a:p>
            <a:r>
              <a:rPr lang="zh-CN" altLang="zh-CN" sz="1600" dirty="0">
                <a:solidFill>
                  <a:schemeClr val="bg1"/>
                </a:solidFill>
              </a:rPr>
              <a:t>但是小于参考点</a:t>
            </a:r>
            <a:r>
              <a:rPr lang="en-US" altLang="zh-CN" sz="1600" dirty="0">
                <a:solidFill>
                  <a:schemeClr val="bg1"/>
                </a:solidFill>
              </a:rPr>
              <a:t>n=1000</a:t>
            </a:r>
            <a:r>
              <a:rPr lang="zh-CN" altLang="zh-CN" sz="1600" dirty="0">
                <a:solidFill>
                  <a:schemeClr val="bg1"/>
                </a:solidFill>
              </a:rPr>
              <a:t>的规模下，偏差开始加大。理论与实验相差较大</a:t>
            </a:r>
            <a:r>
              <a:rPr lang="en-US" altLang="zh-CN" sz="1600" dirty="0">
                <a:solidFill>
                  <a:schemeClr val="bg1"/>
                </a:solidFill>
              </a:rPr>
              <a:t>.</a:t>
            </a:r>
            <a:endParaRPr lang="zh-CN" altLang="en-US" sz="1600" dirty="0">
              <a:solidFill>
                <a:schemeClr val="bg1"/>
              </a:solidFill>
              <a:cs typeface="+mn-ea"/>
              <a:sym typeface="+mn-lt"/>
            </a:endParaRP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sz="1800" kern="100" dirty="0">
                <a:solidFill>
                  <a:srgbClr val="404040"/>
                </a:solidFill>
                <a:effectLst/>
                <a:latin typeface="+mn-ea"/>
                <a:cs typeface="Times New Roman" panose="02020603050405020304" pitchFamily="18" charset="0"/>
              </a:rPr>
              <a:t>插入</a:t>
            </a:r>
            <a:r>
              <a:rPr lang="zh-CN" altLang="zh-CN" sz="1800" kern="100" dirty="0">
                <a:solidFill>
                  <a:srgbClr val="404040"/>
                </a:solidFill>
                <a:effectLst/>
                <a:latin typeface="+mn-ea"/>
                <a:cs typeface="Times New Roman" panose="02020603050405020304" pitchFamily="18" charset="0"/>
              </a:rPr>
              <a:t>排序</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284599" y="3574739"/>
            <a:ext cx="3095296" cy="369332"/>
          </a:xfrm>
          <a:prstGeom prst="rect">
            <a:avLst/>
          </a:prstGeom>
          <a:noFill/>
        </p:spPr>
        <p:txBody>
          <a:bodyPr wrap="square">
            <a:spAutoFit/>
          </a:bodyPr>
          <a:lstStyle/>
          <a:p>
            <a:r>
              <a:rPr lang="zh-CN" altLang="en-US" sz="1800" kern="100" dirty="0">
                <a:solidFill>
                  <a:srgbClr val="404040"/>
                </a:solidFill>
                <a:effectLst/>
                <a:latin typeface="+mn-ea"/>
                <a:cs typeface="Times New Roman" panose="02020603050405020304" pitchFamily="18" charset="0"/>
              </a:rPr>
              <a:t>插入</a:t>
            </a:r>
            <a:r>
              <a:rPr lang="zh-CN" altLang="zh-CN" sz="1800" kern="100" dirty="0">
                <a:solidFill>
                  <a:srgbClr val="404040"/>
                </a:solidFill>
                <a:effectLst/>
                <a:latin typeface="+mn-ea"/>
                <a:cs typeface="Times New Roman" panose="02020603050405020304" pitchFamily="18" charset="0"/>
              </a:rPr>
              <a:t>排序的理论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907573" y="3654066"/>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3074" name="图片 1">
            <a:extLst>
              <a:ext uri="{FF2B5EF4-FFF2-40B4-BE49-F238E27FC236}">
                <a16:creationId xmlns:a16="http://schemas.microsoft.com/office/drawing/2014/main" id="{141E168B-010A-4F8D-96C6-D2DD9E426F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972" y="3974849"/>
            <a:ext cx="41465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a:extLst>
              <a:ext uri="{FF2B5EF4-FFF2-40B4-BE49-F238E27FC236}">
                <a16:creationId xmlns:a16="http://schemas.microsoft.com/office/drawing/2014/main" id="{69665218-D96C-4727-800E-5D223ADE9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44" y="1597538"/>
            <a:ext cx="415925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11288889"/>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0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4" grpId="0"/>
      <p:bldP spid="24" grpId="1"/>
      <p:bldP spid="26" grpId="0"/>
      <p:bldP spid="26" grpId="1"/>
      <p:bldP spid="27" grpId="0"/>
      <p:bldP spid="27" grpId="1"/>
      <p:bldP spid="34" grpId="0" animBg="1"/>
      <p:bldP spid="3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归</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并排序</a:t>
              </a:r>
            </a:p>
          </p:txBody>
        </p:sp>
      </p:grpSp>
      <p:cxnSp>
        <p:nvCxnSpPr>
          <p:cNvPr id="34" name="直接箭头连接符 33"/>
          <p:cNvCxnSpPr/>
          <p:nvPr/>
        </p:nvCxnSpPr>
        <p:spPr>
          <a:xfrm>
            <a:off x="987896" y="5333583"/>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48606" y="142515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351314" y="1425153"/>
            <a:ext cx="7926542" cy="875624"/>
          </a:xfrm>
          <a:prstGeom prst="rect">
            <a:avLst/>
          </a:prstGeom>
          <a:noFill/>
        </p:spPr>
        <p:txBody>
          <a:bodyPr wrap="square">
            <a:spAutoFit/>
          </a:bodyPr>
          <a:lstStyle/>
          <a:p>
            <a:pPr indent="266700" algn="just">
              <a:lnSpc>
                <a:spcPct val="125000"/>
              </a:lnSpc>
            </a:pPr>
            <a:r>
              <a:rPr lang="zh-CN" altLang="zh-CN" sz="1400" kern="100" dirty="0">
                <a:effectLst/>
                <a:latin typeface="+mn-ea"/>
              </a:rPr>
              <a:t>将</a:t>
            </a:r>
            <a:r>
              <a:rPr lang="en-US" altLang="zh-CN" sz="1400" kern="100" dirty="0">
                <a:effectLst/>
                <a:latin typeface="+mn-ea"/>
              </a:rPr>
              <a:t>n</a:t>
            </a:r>
            <a:r>
              <a:rPr lang="zh-CN" altLang="zh-CN" sz="1400" kern="100" dirty="0">
                <a:effectLst/>
                <a:latin typeface="+mn-ea"/>
              </a:rPr>
              <a:t>个记录看成</a:t>
            </a:r>
            <a:r>
              <a:rPr lang="en-US" altLang="zh-CN" sz="1400" kern="100" dirty="0">
                <a:effectLst/>
                <a:latin typeface="+mn-ea"/>
              </a:rPr>
              <a:t>n</a:t>
            </a:r>
            <a:r>
              <a:rPr lang="zh-CN" altLang="zh-CN" sz="1400" kern="100" dirty="0">
                <a:effectLst/>
                <a:latin typeface="+mn-ea"/>
              </a:rPr>
              <a:t>个有序的序列，将原始的序列分成</a:t>
            </a:r>
            <a:r>
              <a:rPr lang="en-US" altLang="zh-CN" sz="1400" kern="100" dirty="0">
                <a:effectLst/>
                <a:latin typeface="+mn-ea"/>
              </a:rPr>
              <a:t>n</a:t>
            </a:r>
            <a:r>
              <a:rPr lang="zh-CN" altLang="zh-CN" sz="1400" kern="100" dirty="0">
                <a:effectLst/>
                <a:latin typeface="+mn-ea"/>
              </a:rPr>
              <a:t>个有序的序列，然后通过一个值一个值比较的方法，进行</a:t>
            </a:r>
            <a:r>
              <a:rPr lang="en-US" altLang="zh-CN" sz="1400" kern="100" dirty="0">
                <a:effectLst/>
                <a:latin typeface="+mn-ea"/>
              </a:rPr>
              <a:t>n</a:t>
            </a:r>
            <a:r>
              <a:rPr lang="zh-CN" altLang="zh-CN" sz="1400" kern="100" dirty="0">
                <a:effectLst/>
                <a:latin typeface="+mn-ea"/>
              </a:rPr>
              <a:t>个序列的比较，然后合并成新的有序的序列，重复操作，直至合并完成。</a:t>
            </a:r>
          </a:p>
          <a:p>
            <a:pPr indent="266700" algn="just">
              <a:lnSpc>
                <a:spcPct val="125000"/>
              </a:lnSpc>
            </a:pPr>
            <a:r>
              <a:rPr lang="zh-CN" altLang="zh-CN" sz="1400" kern="100" dirty="0">
                <a:effectLst/>
                <a:latin typeface="+mn-ea"/>
              </a:rPr>
              <a:t>这里采用二路归并，其核心是将前后相邻的两个有序的子序列合并成新的序列，</a:t>
            </a:r>
          </a:p>
        </p:txBody>
      </p:sp>
      <p:sp>
        <p:nvSpPr>
          <p:cNvPr id="8" name="文本框 7">
            <a:extLst>
              <a:ext uri="{FF2B5EF4-FFF2-40B4-BE49-F238E27FC236}">
                <a16:creationId xmlns:a16="http://schemas.microsoft.com/office/drawing/2014/main" id="{D1C82680-4205-1BA3-1BB4-4334F39D8B14}"/>
              </a:ext>
            </a:extLst>
          </p:cNvPr>
          <p:cNvSpPr txBox="1"/>
          <p:nvPr/>
        </p:nvSpPr>
        <p:spPr>
          <a:xfrm>
            <a:off x="2351314" y="5612130"/>
            <a:ext cx="6096000" cy="1142620"/>
          </a:xfrm>
          <a:prstGeom prst="rect">
            <a:avLst/>
          </a:prstGeom>
          <a:noFill/>
        </p:spPr>
        <p:txBody>
          <a:bodyPr wrap="square">
            <a:spAutoFit/>
          </a:bodyPr>
          <a:lstStyle/>
          <a:p>
            <a:pPr indent="266700" algn="just">
              <a:lnSpc>
                <a:spcPct val="125000"/>
              </a:lnSpc>
            </a:pPr>
            <a:r>
              <a:rPr lang="zh-CN" altLang="zh-CN" sz="1400" kern="100" dirty="0">
                <a:effectLst/>
                <a:latin typeface="+mn-ea"/>
              </a:rPr>
              <a:t>如图。首先将原始数组分成左右子序列，然后再对左子序列再分成左右子序列，右子序列同理。</a:t>
            </a:r>
          </a:p>
          <a:p>
            <a:pPr indent="266700" algn="just">
              <a:lnSpc>
                <a:spcPct val="125000"/>
              </a:lnSpc>
            </a:pPr>
            <a:r>
              <a:rPr lang="zh-CN" altLang="zh-CN" sz="1400" kern="100" dirty="0">
                <a:effectLst/>
                <a:latin typeface="+mn-ea"/>
              </a:rPr>
              <a:t>其次分到不能再分之后，开始比较序列，进行两两合并，最终合成新序列</a:t>
            </a:r>
            <a:r>
              <a:rPr lang="zh-CN" altLang="zh-CN" sz="1400" kern="100" dirty="0">
                <a:effectLst/>
                <a:latin typeface="Times New Roman" panose="02020603050405020304" pitchFamily="18" charset="0"/>
                <a:ea typeface="宋体" panose="02010600030101010101" pitchFamily="2" charset="-122"/>
              </a:rPr>
              <a:t>。</a:t>
            </a:r>
          </a:p>
        </p:txBody>
      </p:sp>
      <p:pic>
        <p:nvPicPr>
          <p:cNvPr id="1026" name="图片 1">
            <a:extLst>
              <a:ext uri="{FF2B5EF4-FFF2-40B4-BE49-F238E27FC236}">
                <a16:creationId xmlns:a16="http://schemas.microsoft.com/office/drawing/2014/main" id="{14C7E07E-1242-677F-1082-9A9B49C7A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288" y="2479685"/>
            <a:ext cx="52768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97199154"/>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归并</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排序</a:t>
              </a:r>
            </a:p>
          </p:txBody>
        </p:sp>
      </p:grpSp>
      <p:cxnSp>
        <p:nvCxnSpPr>
          <p:cNvPr id="34" name="直接箭头连接符 33"/>
          <p:cNvCxnSpPr/>
          <p:nvPr/>
        </p:nvCxnSpPr>
        <p:spPr>
          <a:xfrm>
            <a:off x="1079182" y="3559647"/>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162975" y="1440748"/>
            <a:ext cx="5018369" cy="749564"/>
          </a:xfrm>
          <a:prstGeom prst="rect">
            <a:avLst/>
          </a:prstGeom>
          <a:noFill/>
        </p:spPr>
        <p:txBody>
          <a:bodyPr wrap="square">
            <a:spAutoFit/>
          </a:bodyPr>
          <a:lstStyle/>
          <a:p>
            <a:pPr indent="266700">
              <a:lnSpc>
                <a:spcPct val="125000"/>
              </a:lnSpc>
            </a:pPr>
            <a:r>
              <a:rPr lang="zh-CN" altLang="zh-CN" sz="1800" kern="100" dirty="0">
                <a:effectLst/>
                <a:latin typeface="+mn-ea"/>
              </a:rPr>
              <a:t>对于初始数组，取中点进行分割成左序列</a:t>
            </a:r>
            <a:r>
              <a:rPr lang="zh-CN" altLang="en-US" sz="1800" kern="100" dirty="0">
                <a:effectLst/>
                <a:latin typeface="+mn-ea"/>
              </a:rPr>
              <a:t>和</a:t>
            </a:r>
            <a:endParaRPr lang="en-US" altLang="zh-CN" sz="1800" kern="100" dirty="0">
              <a:effectLst/>
              <a:latin typeface="+mn-ea"/>
            </a:endParaRPr>
          </a:p>
          <a:p>
            <a:pPr indent="266700">
              <a:lnSpc>
                <a:spcPct val="125000"/>
              </a:lnSpc>
            </a:pPr>
            <a:r>
              <a:rPr lang="zh-CN" altLang="zh-CN" sz="1800" kern="100" dirty="0">
                <a:effectLst/>
                <a:latin typeface="+mn-ea"/>
              </a:rPr>
              <a:t>右序列，分割到不能在分割之后，开始合并</a:t>
            </a:r>
          </a:p>
        </p:txBody>
      </p:sp>
      <p:sp>
        <p:nvSpPr>
          <p:cNvPr id="7" name="文本框 6">
            <a:extLst>
              <a:ext uri="{FF2B5EF4-FFF2-40B4-BE49-F238E27FC236}">
                <a16:creationId xmlns:a16="http://schemas.microsoft.com/office/drawing/2014/main" id="{9AC5B482-B65E-FEF7-B56C-9E5EF1D2F372}"/>
              </a:ext>
            </a:extLst>
          </p:cNvPr>
          <p:cNvSpPr txBox="1"/>
          <p:nvPr/>
        </p:nvSpPr>
        <p:spPr>
          <a:xfrm>
            <a:off x="1329055" y="3713874"/>
            <a:ext cx="7083425" cy="3173305"/>
          </a:xfrm>
          <a:prstGeom prst="rect">
            <a:avLst/>
          </a:prstGeom>
          <a:noFill/>
        </p:spPr>
        <p:txBody>
          <a:bodyPr wrap="square">
            <a:spAutoFit/>
          </a:bodyPr>
          <a:lstStyle/>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时间效率：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）二路并归的过程，形态上类似一颗倒立的二叉树，因此二叉树的层数可以认为是归并的趟数</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，由二叉树的树高公式</a:t>
            </a:r>
            <a:r>
              <a:rPr lang="en-US" altLang="zh-CN" sz="1800" kern="100" dirty="0">
                <a:effectLst/>
                <a:latin typeface="Times New Roman" panose="02020603050405020304" pitchFamily="18" charset="0"/>
                <a:ea typeface="宋体" panose="02010600030101010101" pitchFamily="2" charset="-122"/>
              </a:rPr>
              <a:t>h-1=</a:t>
            </a:r>
            <a:r>
              <a:rPr lang="en-US" altLang="zh-CN" sz="1800" kern="100" dirty="0" err="1">
                <a:effectLst/>
                <a:latin typeface="Times New Roman" panose="02020603050405020304" pitchFamily="18" charset="0"/>
                <a:ea typeface="宋体" panose="02010600030101010101" pitchFamily="2" charset="-122"/>
              </a:rPr>
              <a:t>log2</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向上取整，可以知道</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个元素进行二路归并，归并趟数应该是</a:t>
            </a:r>
            <a:r>
              <a:rPr lang="en-US" altLang="zh-CN" sz="1800" kern="100" dirty="0" err="1">
                <a:effectLst/>
                <a:latin typeface="Times New Roman" panose="02020603050405020304" pitchFamily="18" charset="0"/>
                <a:ea typeface="宋体" panose="02010600030101010101" pitchFamily="2" charset="-122"/>
              </a:rPr>
              <a:t>log2</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向上取整。而每一趟过程的时间复杂度都是</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，所以总的时间复杂度应该是</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nlog2n</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）归并排序是一种稳定的排序方法</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空间效率：</a:t>
            </a:r>
          </a:p>
          <a:p>
            <a:pPr indent="266700" algn="just">
              <a:lnSpc>
                <a:spcPct val="12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）需要与记录个数相等的辅助存储空间，则空间复杂度为</a:t>
            </a:r>
            <a:r>
              <a:rPr lang="el-GR" altLang="zh-CN" sz="1800" kern="100" dirty="0">
                <a:effectLst/>
                <a:latin typeface="Times New Roman" panose="02020603050405020304" pitchFamily="18" charset="0"/>
                <a:ea typeface="宋体" panose="02010600030101010101" pitchFamily="2" charset="-122"/>
              </a:rPr>
              <a:t>θ</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a:t>
            </a:r>
          </a:p>
        </p:txBody>
      </p:sp>
      <p:sp>
        <p:nvSpPr>
          <p:cNvPr id="10" name="文本框 9">
            <a:extLst>
              <a:ext uri="{FF2B5EF4-FFF2-40B4-BE49-F238E27FC236}">
                <a16:creationId xmlns:a16="http://schemas.microsoft.com/office/drawing/2014/main" id="{3CFBC3FC-982C-AB97-EDBD-9A96997A71BA}"/>
              </a:ext>
            </a:extLst>
          </p:cNvPr>
          <p:cNvSpPr txBox="1"/>
          <p:nvPr/>
        </p:nvSpPr>
        <p:spPr>
          <a:xfrm>
            <a:off x="-2481701" y="3713874"/>
            <a:ext cx="6096000"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11" name="图片 10">
            <a:extLst>
              <a:ext uri="{FF2B5EF4-FFF2-40B4-BE49-F238E27FC236}">
                <a16:creationId xmlns:a16="http://schemas.microsoft.com/office/drawing/2014/main" id="{C0FE3E4D-FFCD-44CD-9FAC-F7DC749C6D7B}"/>
              </a:ext>
            </a:extLst>
          </p:cNvPr>
          <p:cNvPicPr>
            <a:picLocks noChangeAspect="1"/>
          </p:cNvPicPr>
          <p:nvPr/>
        </p:nvPicPr>
        <p:blipFill>
          <a:blip r:embed="rId3"/>
          <a:stretch>
            <a:fillRect/>
          </a:stretch>
        </p:blipFill>
        <p:spPr>
          <a:xfrm>
            <a:off x="7848749" y="1312242"/>
            <a:ext cx="3264068" cy="2228965"/>
          </a:xfrm>
          <a:prstGeom prst="rect">
            <a:avLst/>
          </a:prstGeom>
        </p:spPr>
      </p:pic>
    </p:spTree>
    <p:custDataLst>
      <p:tags r:id="rId1"/>
    </p:custDataLst>
    <p:extLst>
      <p:ext uri="{BB962C8B-B14F-4D97-AF65-F5344CB8AC3E}">
        <p14:creationId xmlns:p14="http://schemas.microsoft.com/office/powerpoint/2010/main" val="2721690338"/>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1130" y="587375"/>
            <a:ext cx="8515985" cy="4366260"/>
            <a:chOff x="2558" y="925"/>
            <a:chExt cx="13411" cy="6876"/>
          </a:xfrm>
        </p:grpSpPr>
        <p:grpSp>
          <p:nvGrpSpPr>
            <p:cNvPr id="16" name="组合 15"/>
            <p:cNvGrpSpPr/>
            <p:nvPr/>
          </p:nvGrpSpPr>
          <p:grpSpPr>
            <a:xfrm>
              <a:off x="2558" y="925"/>
              <a:ext cx="3916" cy="1743"/>
              <a:chOff x="5482" y="1379"/>
              <a:chExt cx="3916" cy="1743"/>
            </a:xfrm>
          </p:grpSpPr>
          <p:sp>
            <p:nvSpPr>
              <p:cNvPr id="13" name="文本框 12"/>
              <p:cNvSpPr txBox="1"/>
              <p:nvPr/>
            </p:nvSpPr>
            <p:spPr>
              <a:xfrm>
                <a:off x="5482" y="1379"/>
                <a:ext cx="1213" cy="1743"/>
              </a:xfrm>
              <a:prstGeom prst="rect">
                <a:avLst/>
              </a:prstGeom>
              <a:noFill/>
            </p:spPr>
            <p:txBody>
              <a:bodyPr wrap="none" rtlCol="0">
                <a:spAutoFit/>
              </a:bodyPr>
              <a:lstStyle/>
              <a:p>
                <a:r>
                  <a:rPr lang="en-US" altLang="zh-CN" sz="6600" b="1">
                    <a:solidFill>
                      <a:srgbClr val="80937D"/>
                    </a:solidFill>
                    <a:cs typeface="+mn-ea"/>
                    <a:sym typeface="+mn-lt"/>
                  </a:rPr>
                  <a:t>C</a:t>
                </a:r>
              </a:p>
            </p:txBody>
          </p:sp>
          <p:sp>
            <p:nvSpPr>
              <p:cNvPr id="14" name="文本框 13"/>
              <p:cNvSpPr txBox="1"/>
              <p:nvPr/>
            </p:nvSpPr>
            <p:spPr>
              <a:xfrm>
                <a:off x="6536" y="2320"/>
                <a:ext cx="2862" cy="580"/>
              </a:xfrm>
              <a:prstGeom prst="rect">
                <a:avLst/>
              </a:prstGeom>
              <a:noFill/>
            </p:spPr>
            <p:txBody>
              <a:bodyPr wrap="square" rtlCol="0">
                <a:spAutoFit/>
              </a:bodyPr>
              <a:lstStyle/>
              <a:p>
                <a:pPr algn="dist"/>
                <a:r>
                  <a:rPr lang="en-US" altLang="zh-CN" b="1">
                    <a:solidFill>
                      <a:srgbClr val="80937D"/>
                    </a:solidFill>
                    <a:cs typeface="+mn-ea"/>
                    <a:sym typeface="+mn-lt"/>
                  </a:rPr>
                  <a:t>ONTENT</a:t>
                </a:r>
              </a:p>
            </p:txBody>
          </p:sp>
          <p:sp>
            <p:nvSpPr>
              <p:cNvPr id="15" name="文本框 14"/>
              <p:cNvSpPr txBox="1"/>
              <p:nvPr/>
            </p:nvSpPr>
            <p:spPr>
              <a:xfrm>
                <a:off x="6536" y="1714"/>
                <a:ext cx="2862" cy="727"/>
              </a:xfrm>
              <a:prstGeom prst="rect">
                <a:avLst/>
              </a:prstGeom>
              <a:noFill/>
            </p:spPr>
            <p:txBody>
              <a:bodyPr wrap="square" rtlCol="0">
                <a:spAutoFit/>
              </a:bodyPr>
              <a:lstStyle/>
              <a:p>
                <a:pPr algn="dist"/>
                <a:r>
                  <a:rPr lang="zh-CN" altLang="en-US" sz="2400" b="1" dirty="0">
                    <a:solidFill>
                      <a:srgbClr val="80937D"/>
                    </a:solidFill>
                    <a:cs typeface="+mn-ea"/>
                    <a:sym typeface="+mn-lt"/>
                  </a:rPr>
                  <a:t>实验内容</a:t>
                </a:r>
              </a:p>
            </p:txBody>
          </p:sp>
        </p:grpSp>
        <p:sp>
          <p:nvSpPr>
            <p:cNvPr id="17" name="椭圆 16"/>
            <p:cNvSpPr/>
            <p:nvPr/>
          </p:nvSpPr>
          <p:spPr>
            <a:xfrm>
              <a:off x="3635" y="4025"/>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513" y="4025"/>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635" y="6702"/>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13" y="6702"/>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770" y="4187"/>
              <a:ext cx="4044" cy="822"/>
            </a:xfrm>
            <a:prstGeom prst="rect">
              <a:avLst/>
            </a:prstGeom>
            <a:noFill/>
          </p:spPr>
          <p:txBody>
            <a:bodyPr wrap="square" rtlCol="0">
              <a:spAutoFit/>
            </a:bodyPr>
            <a:lstStyle/>
            <a:p>
              <a:pPr algn="dist"/>
              <a:r>
                <a:rPr lang="zh-CN" altLang="en-US" sz="2800" b="1" dirty="0">
                  <a:solidFill>
                    <a:srgbClr val="80937D"/>
                  </a:solidFill>
                  <a:cs typeface="+mn-ea"/>
                  <a:sym typeface="+mn-lt"/>
                </a:rPr>
                <a:t>实验目的</a:t>
              </a:r>
              <a:endParaRPr lang="zh-CN" sz="2800" b="1" dirty="0">
                <a:solidFill>
                  <a:srgbClr val="80937D"/>
                </a:solidFill>
                <a:cs typeface="+mn-ea"/>
                <a:sym typeface="+mn-lt"/>
              </a:endParaRPr>
            </a:p>
          </p:txBody>
        </p:sp>
        <p:sp>
          <p:nvSpPr>
            <p:cNvPr id="23" name="文本框 22"/>
            <p:cNvSpPr txBox="1"/>
            <p:nvPr/>
          </p:nvSpPr>
          <p:spPr>
            <a:xfrm>
              <a:off x="4734"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实验原理与分析</a:t>
              </a:r>
              <a:endParaRPr lang="zh-CN" sz="2800" b="1" dirty="0">
                <a:solidFill>
                  <a:srgbClr val="80937D"/>
                </a:solidFill>
                <a:cs typeface="+mn-ea"/>
                <a:sym typeface="+mn-lt"/>
              </a:endParaRPr>
            </a:p>
          </p:txBody>
        </p:sp>
        <p:sp>
          <p:nvSpPr>
            <p:cNvPr id="25" name="文本框 24"/>
            <p:cNvSpPr txBox="1"/>
            <p:nvPr/>
          </p:nvSpPr>
          <p:spPr>
            <a:xfrm>
              <a:off x="11705" y="4162"/>
              <a:ext cx="404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实验步骤</a:t>
              </a:r>
              <a:endParaRPr lang="zh-CN" sz="2800" b="1" dirty="0">
                <a:solidFill>
                  <a:srgbClr val="80937D"/>
                </a:solidFill>
                <a:cs typeface="+mn-ea"/>
                <a:sym typeface="+mn-lt"/>
              </a:endParaRPr>
            </a:p>
          </p:txBody>
        </p:sp>
        <p:sp>
          <p:nvSpPr>
            <p:cNvPr id="27" name="文本框 26"/>
            <p:cNvSpPr txBox="1"/>
            <p:nvPr/>
          </p:nvSpPr>
          <p:spPr>
            <a:xfrm>
              <a:off x="11705"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实验结论与体会</a:t>
              </a:r>
              <a:endParaRPr lang="zh-CN" sz="2800" b="1" dirty="0">
                <a:solidFill>
                  <a:srgbClr val="80937D"/>
                </a:solidFill>
                <a:cs typeface="+mn-ea"/>
                <a:sym typeface="+mn-lt"/>
              </a:endParaRPr>
            </a:p>
          </p:txBody>
        </p:sp>
        <p:sp>
          <p:nvSpPr>
            <p:cNvPr id="29" name="文本框 28"/>
            <p:cNvSpPr txBox="1"/>
            <p:nvPr/>
          </p:nvSpPr>
          <p:spPr>
            <a:xfrm>
              <a:off x="3612" y="4164"/>
              <a:ext cx="1158" cy="822"/>
            </a:xfrm>
            <a:prstGeom prst="rect">
              <a:avLst/>
            </a:prstGeom>
            <a:noFill/>
          </p:spPr>
          <p:txBody>
            <a:bodyPr wrap="square" rtlCol="0">
              <a:spAutoFit/>
            </a:bodyPr>
            <a:lstStyle/>
            <a:p>
              <a:pPr algn="ctr"/>
              <a:r>
                <a:rPr lang="en-US" altLang="zh-CN" sz="2800" b="1">
                  <a:solidFill>
                    <a:schemeClr val="bg1"/>
                  </a:solidFill>
                  <a:cs typeface="+mn-ea"/>
                  <a:sym typeface="+mn-lt"/>
                </a:rPr>
                <a:t>01</a:t>
              </a:r>
            </a:p>
          </p:txBody>
        </p:sp>
        <p:sp>
          <p:nvSpPr>
            <p:cNvPr id="30" name="文本框 29"/>
            <p:cNvSpPr txBox="1"/>
            <p:nvPr/>
          </p:nvSpPr>
          <p:spPr>
            <a:xfrm>
              <a:off x="10513" y="4164"/>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02</a:t>
              </a:r>
            </a:p>
          </p:txBody>
        </p:sp>
        <p:sp>
          <p:nvSpPr>
            <p:cNvPr id="31" name="文本框 30"/>
            <p:cNvSpPr txBox="1"/>
            <p:nvPr/>
          </p:nvSpPr>
          <p:spPr>
            <a:xfrm>
              <a:off x="3605" y="6841"/>
              <a:ext cx="1158" cy="822"/>
            </a:xfrm>
            <a:prstGeom prst="rect">
              <a:avLst/>
            </a:prstGeom>
            <a:noFill/>
          </p:spPr>
          <p:txBody>
            <a:bodyPr wrap="square" rtlCol="0">
              <a:spAutoFit/>
            </a:bodyPr>
            <a:lstStyle/>
            <a:p>
              <a:pPr algn="ctr"/>
              <a:r>
                <a:rPr lang="en-US" altLang="zh-CN" sz="2800" b="1">
                  <a:solidFill>
                    <a:schemeClr val="bg1"/>
                  </a:solidFill>
                  <a:cs typeface="+mn-ea"/>
                  <a:sym typeface="+mn-lt"/>
                </a:rPr>
                <a:t>03</a:t>
              </a:r>
            </a:p>
          </p:txBody>
        </p:sp>
        <p:sp>
          <p:nvSpPr>
            <p:cNvPr id="32" name="文本框 31"/>
            <p:cNvSpPr txBox="1"/>
            <p:nvPr/>
          </p:nvSpPr>
          <p:spPr>
            <a:xfrm>
              <a:off x="10506" y="6841"/>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04</a:t>
              </a:r>
            </a:p>
          </p:txBody>
        </p:sp>
      </p:gr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47920" y="1857005"/>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908768" y="3944071"/>
            <a:ext cx="5600806" cy="282458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1</a:t>
            </a:r>
            <a:r>
              <a:rPr lang="zh-CN" altLang="en-US" sz="1400" dirty="0"/>
              <a:t>：</a:t>
            </a:r>
            <a:r>
              <a:rPr lang="zh-CN" altLang="zh-CN" sz="1400" dirty="0"/>
              <a:t>排序外的其它开销，如函数</a:t>
            </a:r>
            <a:r>
              <a:rPr lang="zh-CN" altLang="en-US" sz="1400" dirty="0"/>
              <a:t>递归</a:t>
            </a:r>
            <a:r>
              <a:rPr lang="zh-CN" altLang="zh-CN" sz="1400" dirty="0"/>
              <a:t>的开销等“非排序开销”所占比重增大。</a:t>
            </a:r>
            <a:endParaRPr lang="en-US" altLang="zh-CN" sz="1400" dirty="0"/>
          </a:p>
          <a:p>
            <a:r>
              <a:rPr lang="en-US" altLang="zh-CN" sz="1400" dirty="0"/>
              <a:t>2</a:t>
            </a:r>
            <a:r>
              <a:rPr lang="zh-CN" altLang="en-US" sz="1400" dirty="0"/>
              <a:t>：也可能是</a:t>
            </a:r>
            <a:r>
              <a:rPr lang="zh-CN" altLang="zh-CN" sz="1400" dirty="0"/>
              <a:t>其他</a:t>
            </a:r>
            <a:r>
              <a:rPr lang="zh-CN" altLang="en-US" sz="1400" dirty="0"/>
              <a:t>排序</a:t>
            </a:r>
            <a:r>
              <a:rPr lang="zh-CN" altLang="zh-CN" sz="1400" dirty="0"/>
              <a:t>方法</a:t>
            </a:r>
            <a:r>
              <a:rPr lang="zh-CN" altLang="en-US" sz="1400" dirty="0"/>
              <a:t>同时</a:t>
            </a:r>
            <a:r>
              <a:rPr lang="zh-CN" altLang="zh-CN" sz="1400" dirty="0"/>
              <a:t>被调用，以及其他方法的临时链表被创建时候，对归并排序的运行时间产生了影响</a:t>
            </a:r>
          </a:p>
          <a:p>
            <a:r>
              <a:rPr lang="en-US" altLang="zh-CN" sz="1400" dirty="0"/>
              <a:t>3</a:t>
            </a:r>
            <a:r>
              <a:rPr lang="zh-CN" altLang="en-US" sz="1400" dirty="0"/>
              <a:t>：</a:t>
            </a:r>
            <a:r>
              <a:rPr lang="zh-CN" altLang="zh-CN" sz="1400" dirty="0"/>
              <a:t>数据的偶然性。在数组规模较小的情况下，随机数产生的偶然性会大大增加，导致特殊情况的发生。观察规模为</a:t>
            </a:r>
            <a:r>
              <a:rPr lang="en-US" altLang="zh-CN" sz="1400" dirty="0"/>
              <a:t>10</a:t>
            </a:r>
            <a:r>
              <a:rPr lang="zh-CN" altLang="zh-CN" sz="1400" dirty="0"/>
              <a:t>时候的</a:t>
            </a:r>
            <a:r>
              <a:rPr lang="zh-CN" altLang="en-US" sz="1400" dirty="0"/>
              <a:t>合并</a:t>
            </a:r>
            <a:r>
              <a:rPr lang="zh-CN" altLang="zh-CN" sz="1400" dirty="0"/>
              <a:t>排序，</a:t>
            </a:r>
            <a:r>
              <a:rPr lang="zh-CN" altLang="en-US" sz="1400" dirty="0"/>
              <a:t>有一个异常值存在</a:t>
            </a:r>
            <a:r>
              <a:rPr lang="zh-CN" altLang="zh-CN" sz="1400" dirty="0"/>
              <a:t>，证明了在规模较小的时候，受数据的偶然性影响十分之大，导致理论值与实际值有偏差</a:t>
            </a:r>
            <a:endParaRPr lang="en-US" altLang="zh-CN" sz="1400" dirty="0"/>
          </a:p>
          <a:p>
            <a:r>
              <a:rPr lang="en-US" altLang="zh-CN" sz="1400" dirty="0"/>
              <a:t>4</a:t>
            </a:r>
            <a:r>
              <a:rPr lang="zh-CN" altLang="en-US" sz="1400" dirty="0"/>
              <a:t>：</a:t>
            </a:r>
            <a:r>
              <a:rPr lang="zh-CN" altLang="zh-CN" sz="1400" dirty="0"/>
              <a:t>电脑环境影响，我在测试时候，电脑已经打开多天没有关闭，并且同时运行很多程序，可能会对测试事件造成影响。</a:t>
            </a:r>
          </a:p>
          <a:p>
            <a:endParaRPr lang="zh-CN" altLang="zh-CN" sz="1400" dirty="0"/>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764273" y="3326204"/>
            <a:ext cx="1762021" cy="400110"/>
          </a:xfrm>
          <a:prstGeom prst="rect">
            <a:avLst/>
          </a:prstGeom>
        </p:spPr>
        <p:txBody>
          <a:bodyPr wrap="none">
            <a:spAutoFit/>
          </a:bodyPr>
          <a:lstStyle/>
          <a:p>
            <a:pPr algn="ctr"/>
            <a:r>
              <a:rPr lang="zh-CN" altLang="en-US" sz="2000" b="1" dirty="0">
                <a:solidFill>
                  <a:schemeClr val="bg1"/>
                </a:solidFill>
                <a:cs typeface="+mn-ea"/>
                <a:sym typeface="+mn-lt"/>
              </a:rPr>
              <a:t>添加文字内容</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005211" y="1317197"/>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74674" y="1919688"/>
            <a:ext cx="5119777" cy="1477328"/>
          </a:xfrm>
          <a:prstGeom prst="rect">
            <a:avLst/>
          </a:prstGeom>
          <a:noFill/>
        </p:spPr>
        <p:txBody>
          <a:bodyPr wrap="square" rtlCol="0">
            <a:spAutoFit/>
          </a:bodyPr>
          <a:lstStyle/>
          <a:p>
            <a:r>
              <a:rPr lang="zh-CN" altLang="zh-CN" dirty="0">
                <a:solidFill>
                  <a:schemeClr val="bg2"/>
                </a:solidFill>
              </a:rPr>
              <a:t>数组规模大于</a:t>
            </a:r>
            <a:r>
              <a:rPr lang="en-US" altLang="zh-CN" dirty="0">
                <a:solidFill>
                  <a:schemeClr val="bg2"/>
                </a:solidFill>
              </a:rPr>
              <a:t>10</a:t>
            </a:r>
            <a:r>
              <a:rPr lang="zh-CN" altLang="zh-CN" dirty="0">
                <a:solidFill>
                  <a:schemeClr val="bg2"/>
                </a:solidFill>
              </a:rPr>
              <a:t>时，理论值和实际值曲线基本重合，</a:t>
            </a:r>
            <a:r>
              <a:rPr lang="zh-CN" altLang="en-US" dirty="0">
                <a:solidFill>
                  <a:schemeClr val="bg2"/>
                </a:solidFill>
              </a:rPr>
              <a:t>且</a:t>
            </a:r>
            <a:r>
              <a:rPr lang="zh-CN" altLang="zh-CN" dirty="0">
                <a:solidFill>
                  <a:schemeClr val="bg2"/>
                </a:solidFill>
              </a:rPr>
              <a:t>增长</a:t>
            </a:r>
            <a:r>
              <a:rPr lang="en-US" altLang="zh-CN" dirty="0" err="1">
                <a:solidFill>
                  <a:schemeClr val="bg2"/>
                </a:solidFill>
              </a:rPr>
              <a:t>n2</a:t>
            </a:r>
            <a:r>
              <a:rPr lang="en-US" altLang="zh-CN" dirty="0">
                <a:solidFill>
                  <a:schemeClr val="bg2"/>
                </a:solidFill>
              </a:rPr>
              <a:t>/</a:t>
            </a:r>
            <a:r>
              <a:rPr lang="en-US" altLang="zh-CN" dirty="0" err="1">
                <a:solidFill>
                  <a:schemeClr val="bg2"/>
                </a:solidFill>
              </a:rPr>
              <a:t>n1</a:t>
            </a:r>
            <a:r>
              <a:rPr lang="zh-CN" altLang="zh-CN" dirty="0">
                <a:solidFill>
                  <a:schemeClr val="bg2"/>
                </a:solidFill>
              </a:rPr>
              <a:t>倍就有</a:t>
            </a:r>
            <a:r>
              <a:rPr lang="en-US" altLang="zh-CN" dirty="0" err="1">
                <a:solidFill>
                  <a:schemeClr val="bg2"/>
                </a:solidFill>
              </a:rPr>
              <a:t>n2logn2</a:t>
            </a:r>
            <a:r>
              <a:rPr lang="en-US" altLang="zh-CN" dirty="0">
                <a:solidFill>
                  <a:schemeClr val="bg2"/>
                </a:solidFill>
              </a:rPr>
              <a:t>/</a:t>
            </a:r>
            <a:r>
              <a:rPr lang="en-US" altLang="zh-CN" dirty="0" err="1">
                <a:solidFill>
                  <a:schemeClr val="bg2"/>
                </a:solidFill>
              </a:rPr>
              <a:t>n1logn1</a:t>
            </a:r>
            <a:r>
              <a:rPr lang="zh-CN" altLang="en-US" dirty="0">
                <a:solidFill>
                  <a:schemeClr val="bg2"/>
                </a:solidFill>
              </a:rPr>
              <a:t>的</a:t>
            </a:r>
            <a:r>
              <a:rPr lang="zh-CN" altLang="zh-CN" dirty="0">
                <a:solidFill>
                  <a:schemeClr val="bg2"/>
                </a:solidFill>
              </a:rPr>
              <a:t>增长</a:t>
            </a:r>
            <a:r>
              <a:rPr lang="zh-CN" altLang="en-US" dirty="0">
                <a:solidFill>
                  <a:schemeClr val="bg2"/>
                </a:solidFill>
              </a:rPr>
              <a:t>，</a:t>
            </a:r>
            <a:r>
              <a:rPr lang="zh-CN" altLang="zh-CN" dirty="0">
                <a:solidFill>
                  <a:schemeClr val="bg2"/>
                </a:solidFill>
              </a:rPr>
              <a:t>基本符合归并排序</a:t>
            </a:r>
            <a:r>
              <a:rPr lang="en-US" altLang="zh-CN" dirty="0">
                <a:solidFill>
                  <a:schemeClr val="bg2"/>
                </a:solidFill>
              </a:rPr>
              <a:t>O(</a:t>
            </a:r>
            <a:r>
              <a:rPr lang="en-US" altLang="zh-CN" dirty="0" err="1">
                <a:solidFill>
                  <a:schemeClr val="bg2"/>
                </a:solidFill>
              </a:rPr>
              <a:t>nlgn</a:t>
            </a:r>
            <a:r>
              <a:rPr lang="en-US" altLang="zh-CN" dirty="0">
                <a:solidFill>
                  <a:schemeClr val="bg2"/>
                </a:solidFill>
              </a:rPr>
              <a:t>)</a:t>
            </a:r>
            <a:r>
              <a:rPr lang="zh-CN" altLang="zh-CN" dirty="0">
                <a:solidFill>
                  <a:schemeClr val="bg2"/>
                </a:solidFill>
              </a:rPr>
              <a:t>的时间复杂度。</a:t>
            </a:r>
            <a:endParaRPr lang="en-US" altLang="zh-CN" dirty="0">
              <a:solidFill>
                <a:schemeClr val="bg2"/>
              </a:solidFill>
            </a:endParaRPr>
          </a:p>
          <a:p>
            <a:r>
              <a:rPr lang="zh-CN" altLang="zh-CN" dirty="0">
                <a:solidFill>
                  <a:schemeClr val="bg2"/>
                </a:solidFill>
              </a:rPr>
              <a:t>但是规模为</a:t>
            </a:r>
            <a:r>
              <a:rPr lang="en-US" altLang="zh-CN" dirty="0">
                <a:solidFill>
                  <a:schemeClr val="bg2"/>
                </a:solidFill>
              </a:rPr>
              <a:t>10</a:t>
            </a:r>
            <a:r>
              <a:rPr lang="zh-CN" altLang="zh-CN" dirty="0">
                <a:solidFill>
                  <a:schemeClr val="bg2"/>
                </a:solidFill>
              </a:rPr>
              <a:t>却出现了理论与实际相差较大的问题。</a:t>
            </a: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kern="100" dirty="0">
                <a:solidFill>
                  <a:srgbClr val="404040"/>
                </a:solidFill>
                <a:latin typeface="+mn-ea"/>
                <a:cs typeface="Times New Roman" panose="02020603050405020304" pitchFamily="18" charset="0"/>
              </a:rPr>
              <a:t>归</a:t>
            </a:r>
            <a:r>
              <a:rPr lang="zh-CN" altLang="en-US" sz="1800" kern="100" dirty="0">
                <a:solidFill>
                  <a:srgbClr val="404040"/>
                </a:solidFill>
                <a:effectLst/>
                <a:latin typeface="+mn-ea"/>
                <a:cs typeface="Times New Roman" panose="02020603050405020304" pitchFamily="18" charset="0"/>
              </a:rPr>
              <a:t>并</a:t>
            </a:r>
            <a:r>
              <a:rPr lang="zh-CN" altLang="zh-CN" sz="1800" kern="100" dirty="0">
                <a:solidFill>
                  <a:srgbClr val="404040"/>
                </a:solidFill>
                <a:effectLst/>
                <a:latin typeface="+mn-ea"/>
                <a:cs typeface="Times New Roman" panose="02020603050405020304" pitchFamily="18" charset="0"/>
              </a:rPr>
              <a:t>排序</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284599" y="3574739"/>
            <a:ext cx="3095296" cy="369332"/>
          </a:xfrm>
          <a:prstGeom prst="rect">
            <a:avLst/>
          </a:prstGeom>
          <a:noFill/>
        </p:spPr>
        <p:txBody>
          <a:bodyPr wrap="square">
            <a:spAutoFit/>
          </a:bodyPr>
          <a:lstStyle/>
          <a:p>
            <a:r>
              <a:rPr lang="zh-CN" altLang="en-US" kern="100" dirty="0">
                <a:solidFill>
                  <a:srgbClr val="404040"/>
                </a:solidFill>
                <a:latin typeface="+mn-ea"/>
                <a:cs typeface="Times New Roman" panose="02020603050405020304" pitchFamily="18" charset="0"/>
              </a:rPr>
              <a:t>归并</a:t>
            </a:r>
            <a:r>
              <a:rPr lang="zh-CN" altLang="zh-CN" sz="1800" kern="100" dirty="0">
                <a:solidFill>
                  <a:srgbClr val="404040"/>
                </a:solidFill>
                <a:effectLst/>
                <a:latin typeface="+mn-ea"/>
                <a:cs typeface="Times New Roman" panose="02020603050405020304" pitchFamily="18" charset="0"/>
              </a:rPr>
              <a:t>排序的理论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953025" y="3550157"/>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4098" name="图片 1">
            <a:extLst>
              <a:ext uri="{FF2B5EF4-FFF2-40B4-BE49-F238E27FC236}">
                <a16:creationId xmlns:a16="http://schemas.microsoft.com/office/drawing/2014/main" id="{0102100C-1C29-4ACD-AF59-F1D54AAC8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984" y="3944071"/>
            <a:ext cx="38481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id="{F2F73EE2-1C72-4C07-AE38-26133DA1F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16" y="1910136"/>
            <a:ext cx="4237636" cy="439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30023877"/>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4" grpId="0"/>
      <p:bldP spid="24" grpId="1"/>
      <p:bldP spid="26" grpId="0"/>
      <p:bldP spid="26" grpId="1"/>
      <p:bldP spid="27" grpId="0"/>
      <p:bldP spid="27" grpId="1"/>
      <p:bldP spid="34" grpId="0" animBg="1"/>
      <p:bldP spid="3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快速排序</a:t>
              </a:r>
            </a:p>
          </p:txBody>
        </p:sp>
      </p:grpSp>
      <p:cxnSp>
        <p:nvCxnSpPr>
          <p:cNvPr id="34" name="直接箭头连接符 33"/>
          <p:cNvCxnSpPr/>
          <p:nvPr/>
        </p:nvCxnSpPr>
        <p:spPr>
          <a:xfrm>
            <a:off x="987896" y="5333583"/>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48606" y="142515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351314" y="1425153"/>
            <a:ext cx="7926542" cy="875624"/>
          </a:xfrm>
          <a:prstGeom prst="rect">
            <a:avLst/>
          </a:prstGeom>
          <a:noFill/>
        </p:spPr>
        <p:txBody>
          <a:bodyPr wrap="square">
            <a:spAutoFit/>
          </a:bodyPr>
          <a:lstStyle/>
          <a:p>
            <a:pPr indent="266700" algn="just">
              <a:lnSpc>
                <a:spcPct val="125000"/>
              </a:lnSpc>
            </a:pPr>
            <a:r>
              <a:rPr lang="zh-CN" altLang="zh-CN" sz="1400" kern="100" dirty="0">
                <a:effectLst/>
                <a:latin typeface="+mn-ea"/>
              </a:rPr>
              <a:t>从数组当中第一个数为关键字</a:t>
            </a:r>
            <a:r>
              <a:rPr lang="en-US" altLang="zh-CN" sz="1400" kern="100" dirty="0">
                <a:effectLst/>
                <a:latin typeface="+mn-ea"/>
              </a:rPr>
              <a:t>key</a:t>
            </a:r>
            <a:r>
              <a:rPr lang="zh-CN" altLang="zh-CN" sz="1400" kern="100" dirty="0">
                <a:effectLst/>
                <a:latin typeface="+mn-ea"/>
              </a:rPr>
              <a:t>，然后按照这个关键字</a:t>
            </a:r>
            <a:r>
              <a:rPr lang="en-US" altLang="zh-CN" sz="1400" kern="100" dirty="0">
                <a:effectLst/>
                <a:latin typeface="+mn-ea"/>
              </a:rPr>
              <a:t>key</a:t>
            </a:r>
            <a:r>
              <a:rPr lang="zh-CN" altLang="zh-CN" sz="1400" kern="100" dirty="0">
                <a:effectLst/>
                <a:latin typeface="+mn-ea"/>
              </a:rPr>
              <a:t>的大小，最终将数组分成左右两个序列，左序列全部小于</a:t>
            </a:r>
            <a:r>
              <a:rPr lang="en-US" altLang="zh-CN" sz="1400" kern="100" dirty="0">
                <a:effectLst/>
                <a:latin typeface="+mn-ea"/>
              </a:rPr>
              <a:t>key</a:t>
            </a:r>
            <a:r>
              <a:rPr lang="zh-CN" altLang="zh-CN" sz="1400" kern="100" dirty="0">
                <a:effectLst/>
                <a:latin typeface="+mn-ea"/>
              </a:rPr>
              <a:t>，右序列全部大于</a:t>
            </a:r>
            <a:r>
              <a:rPr lang="en-US" altLang="zh-CN" sz="1400" kern="100" dirty="0">
                <a:effectLst/>
                <a:latin typeface="+mn-ea"/>
              </a:rPr>
              <a:t>key</a:t>
            </a:r>
            <a:r>
              <a:rPr lang="zh-CN" altLang="zh-CN" sz="1400" kern="100" dirty="0">
                <a:effectLst/>
                <a:latin typeface="+mn-ea"/>
              </a:rPr>
              <a:t>。然后从左序列里又可以选取一个关键字</a:t>
            </a:r>
            <a:r>
              <a:rPr lang="en-US" altLang="zh-CN" sz="1400" kern="100" dirty="0">
                <a:effectLst/>
                <a:latin typeface="+mn-ea"/>
              </a:rPr>
              <a:t>key</a:t>
            </a:r>
            <a:r>
              <a:rPr lang="zh-CN" altLang="zh-CN" sz="1400" kern="100" dirty="0">
                <a:effectLst/>
                <a:latin typeface="+mn-ea"/>
              </a:rPr>
              <a:t>，又分成更小的左右两个序列，右序列同理。重复操作，即可最终完成排序</a:t>
            </a:r>
          </a:p>
        </p:txBody>
      </p:sp>
      <p:sp>
        <p:nvSpPr>
          <p:cNvPr id="8" name="文本框 7">
            <a:extLst>
              <a:ext uri="{FF2B5EF4-FFF2-40B4-BE49-F238E27FC236}">
                <a16:creationId xmlns:a16="http://schemas.microsoft.com/office/drawing/2014/main" id="{D1C82680-4205-1BA3-1BB4-4334F39D8B14}"/>
              </a:ext>
            </a:extLst>
          </p:cNvPr>
          <p:cNvSpPr txBox="1"/>
          <p:nvPr/>
        </p:nvSpPr>
        <p:spPr>
          <a:xfrm>
            <a:off x="3047999" y="5530708"/>
            <a:ext cx="6096000" cy="1142172"/>
          </a:xfrm>
          <a:prstGeom prst="rect">
            <a:avLst/>
          </a:prstGeom>
          <a:noFill/>
        </p:spPr>
        <p:txBody>
          <a:bodyPr wrap="square">
            <a:spAutoFit/>
          </a:bodyPr>
          <a:lstStyle/>
          <a:p>
            <a:pPr indent="266700" algn="just">
              <a:lnSpc>
                <a:spcPct val="125000"/>
              </a:lnSpc>
            </a:pPr>
            <a:r>
              <a:rPr lang="zh-CN" altLang="zh-CN" sz="1400" kern="100" dirty="0">
                <a:effectLst/>
                <a:latin typeface="+mn-ea"/>
              </a:rPr>
              <a:t>如图</a:t>
            </a:r>
            <a:r>
              <a:rPr lang="zh-CN" altLang="en-US" sz="1400" kern="100" dirty="0">
                <a:effectLst/>
                <a:latin typeface="+mn-ea"/>
              </a:rPr>
              <a:t>，</a:t>
            </a:r>
            <a:r>
              <a:rPr lang="zh-CN" altLang="zh-CN" sz="1400" kern="100" dirty="0">
                <a:effectLst/>
                <a:latin typeface="+mn-ea"/>
              </a:rPr>
              <a:t>选取第一个数为关键字</a:t>
            </a:r>
            <a:r>
              <a:rPr lang="en-US" altLang="zh-CN" sz="1400" kern="100" dirty="0">
                <a:effectLst/>
                <a:latin typeface="+mn-ea"/>
              </a:rPr>
              <a:t>key</a:t>
            </a:r>
            <a:r>
              <a:rPr lang="zh-CN" altLang="zh-CN" sz="1400" kern="100" dirty="0">
                <a:effectLst/>
                <a:latin typeface="+mn-ea"/>
              </a:rPr>
              <a:t>，然后取一个数为</a:t>
            </a:r>
            <a:r>
              <a:rPr lang="en-US" altLang="zh-CN" sz="1400" kern="100" dirty="0">
                <a:effectLst/>
                <a:latin typeface="+mn-ea"/>
              </a:rPr>
              <a:t>left</a:t>
            </a:r>
            <a:r>
              <a:rPr lang="zh-CN" altLang="zh-CN" sz="1400" kern="100" dirty="0">
                <a:effectLst/>
                <a:latin typeface="+mn-ea"/>
              </a:rPr>
              <a:t>，最后一个数为</a:t>
            </a:r>
            <a:r>
              <a:rPr lang="en-US" altLang="zh-CN" sz="1400" kern="100" dirty="0">
                <a:effectLst/>
                <a:latin typeface="+mn-ea"/>
              </a:rPr>
              <a:t>right</a:t>
            </a:r>
            <a:r>
              <a:rPr lang="zh-CN" altLang="zh-CN" sz="1400" kern="100" dirty="0">
                <a:effectLst/>
                <a:latin typeface="+mn-ea"/>
              </a:rPr>
              <a:t>，从</a:t>
            </a:r>
            <a:r>
              <a:rPr lang="en-US" altLang="zh-CN" sz="1400" kern="100" dirty="0">
                <a:effectLst/>
                <a:latin typeface="+mn-ea"/>
              </a:rPr>
              <a:t>right</a:t>
            </a:r>
            <a:r>
              <a:rPr lang="zh-CN" altLang="zh-CN" sz="1400" kern="100" dirty="0">
                <a:effectLst/>
                <a:latin typeface="+mn-ea"/>
              </a:rPr>
              <a:t>开始，往前找第一个小于</a:t>
            </a:r>
            <a:r>
              <a:rPr lang="en-US" altLang="zh-CN" sz="1400" kern="100" dirty="0">
                <a:effectLst/>
                <a:latin typeface="+mn-ea"/>
              </a:rPr>
              <a:t>key</a:t>
            </a:r>
            <a:r>
              <a:rPr lang="zh-CN" altLang="zh-CN" sz="1400" kern="100" dirty="0">
                <a:effectLst/>
                <a:latin typeface="+mn-ea"/>
              </a:rPr>
              <a:t>的数，放入</a:t>
            </a:r>
            <a:r>
              <a:rPr lang="en-US" altLang="zh-CN" sz="1400" kern="100" dirty="0">
                <a:effectLst/>
                <a:latin typeface="+mn-ea"/>
              </a:rPr>
              <a:t>left</a:t>
            </a:r>
            <a:r>
              <a:rPr lang="zh-CN" altLang="zh-CN" sz="1400" kern="100" dirty="0">
                <a:effectLst/>
                <a:latin typeface="+mn-ea"/>
              </a:rPr>
              <a:t>的位置，随后</a:t>
            </a:r>
            <a:r>
              <a:rPr lang="en-US" altLang="zh-CN" sz="1400" kern="100" dirty="0">
                <a:effectLst/>
                <a:latin typeface="+mn-ea"/>
              </a:rPr>
              <a:t>left</a:t>
            </a:r>
            <a:r>
              <a:rPr lang="zh-CN" altLang="zh-CN" sz="1400" kern="100" dirty="0">
                <a:effectLst/>
                <a:latin typeface="+mn-ea"/>
              </a:rPr>
              <a:t>往后找第一个大于</a:t>
            </a:r>
            <a:r>
              <a:rPr lang="en-US" altLang="zh-CN" sz="1400" kern="100" dirty="0">
                <a:effectLst/>
                <a:latin typeface="+mn-ea"/>
              </a:rPr>
              <a:t>key</a:t>
            </a:r>
            <a:r>
              <a:rPr lang="zh-CN" altLang="zh-CN" sz="1400" kern="100" dirty="0">
                <a:effectLst/>
                <a:latin typeface="+mn-ea"/>
              </a:rPr>
              <a:t>的数，放入</a:t>
            </a:r>
            <a:r>
              <a:rPr lang="en-US" altLang="zh-CN" sz="1400" kern="100" dirty="0">
                <a:effectLst/>
                <a:latin typeface="+mn-ea"/>
              </a:rPr>
              <a:t>right</a:t>
            </a:r>
            <a:r>
              <a:rPr lang="zh-CN" altLang="zh-CN" sz="1400" kern="100" dirty="0">
                <a:effectLst/>
                <a:latin typeface="+mn-ea"/>
              </a:rPr>
              <a:t>的位置，直至</a:t>
            </a:r>
            <a:r>
              <a:rPr lang="en-US" altLang="zh-CN" sz="1400" kern="100" dirty="0">
                <a:effectLst/>
                <a:latin typeface="+mn-ea"/>
              </a:rPr>
              <a:t>left=right</a:t>
            </a:r>
            <a:r>
              <a:rPr lang="zh-CN" altLang="zh-CN" sz="1400" kern="100" dirty="0">
                <a:effectLst/>
                <a:latin typeface="+mn-ea"/>
              </a:rPr>
              <a:t>，一趟快速排序即完成</a:t>
            </a:r>
          </a:p>
        </p:txBody>
      </p:sp>
      <p:pic>
        <p:nvPicPr>
          <p:cNvPr id="2050" name="Picture 2">
            <a:extLst>
              <a:ext uri="{FF2B5EF4-FFF2-40B4-BE49-F238E27FC236}">
                <a16:creationId xmlns:a16="http://schemas.microsoft.com/office/drawing/2014/main" id="{645A5A2F-DDD1-DF15-2F64-77791FAA3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87" y="2401196"/>
            <a:ext cx="5280025"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884005"/>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70767" y="259688"/>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快速</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排序</a:t>
              </a:r>
            </a:p>
          </p:txBody>
        </p:sp>
      </p:grpSp>
      <p:cxnSp>
        <p:nvCxnSpPr>
          <p:cNvPr id="34" name="直接箭头连接符 33"/>
          <p:cNvCxnSpPr/>
          <p:nvPr/>
        </p:nvCxnSpPr>
        <p:spPr>
          <a:xfrm>
            <a:off x="1079182" y="3326382"/>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17437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172305" y="1161562"/>
            <a:ext cx="5018369" cy="1096454"/>
          </a:xfrm>
          <a:prstGeom prst="rect">
            <a:avLst/>
          </a:prstGeom>
          <a:noFill/>
        </p:spPr>
        <p:txBody>
          <a:bodyPr wrap="square">
            <a:spAutoFit/>
          </a:bodyPr>
          <a:lstStyle/>
          <a:p>
            <a:pPr indent="266700">
              <a:lnSpc>
                <a:spcPct val="125000"/>
              </a:lnSpc>
            </a:pPr>
            <a:r>
              <a:rPr lang="zh-CN" altLang="zh-CN" sz="1800" kern="100" dirty="0">
                <a:effectLst/>
                <a:latin typeface="+mn-ea"/>
                <a:cs typeface="Times New Roman" panose="02020603050405020304" pitchFamily="18" charset="0"/>
              </a:rPr>
              <a:t>首先用</a:t>
            </a:r>
            <a:r>
              <a:rPr lang="en-US" altLang="zh-CN" sz="1800" kern="100" dirty="0">
                <a:effectLst/>
                <a:latin typeface="+mn-ea"/>
              </a:rPr>
              <a:t>quick</a:t>
            </a:r>
            <a:r>
              <a:rPr lang="zh-CN" altLang="zh-CN" sz="1800" kern="100" dirty="0">
                <a:effectLst/>
                <a:latin typeface="+mn-ea"/>
                <a:cs typeface="Times New Roman" panose="02020603050405020304" pitchFamily="18" charset="0"/>
              </a:rPr>
              <a:t>方法获得分割数组的关键字下标，然后根据这个下标来对左序列，右序列划分，重复操作即可。</a:t>
            </a:r>
            <a:endParaRPr lang="zh-CN" altLang="zh-CN" sz="1800" kern="100" dirty="0">
              <a:effectLst/>
              <a:latin typeface="+mn-ea"/>
            </a:endParaRPr>
          </a:p>
        </p:txBody>
      </p:sp>
      <p:sp>
        <p:nvSpPr>
          <p:cNvPr id="7" name="文本框 6">
            <a:extLst>
              <a:ext uri="{FF2B5EF4-FFF2-40B4-BE49-F238E27FC236}">
                <a16:creationId xmlns:a16="http://schemas.microsoft.com/office/drawing/2014/main" id="{9AC5B482-B65E-FEF7-B56C-9E5EF1D2F372}"/>
              </a:ext>
            </a:extLst>
          </p:cNvPr>
          <p:cNvSpPr txBox="1"/>
          <p:nvPr/>
        </p:nvSpPr>
        <p:spPr>
          <a:xfrm>
            <a:off x="1329055" y="3429000"/>
            <a:ext cx="9251859" cy="3299365"/>
          </a:xfrm>
          <a:prstGeom prst="rect">
            <a:avLst/>
          </a:prstGeom>
          <a:noFill/>
        </p:spPr>
        <p:txBody>
          <a:bodyPr wrap="square">
            <a:spAutoFit/>
          </a:bodyPr>
          <a:lstStyle/>
          <a:p>
            <a:pPr lvl="0" algn="just">
              <a:lnSpc>
                <a:spcPct val="125000"/>
              </a:lnSpc>
            </a:pPr>
            <a:r>
              <a:rPr lang="zh-CN" altLang="en-US" sz="1400" kern="100" dirty="0">
                <a:effectLst/>
                <a:latin typeface="+mn-ea"/>
              </a:rPr>
              <a:t>时间效率</a:t>
            </a:r>
            <a:endParaRPr lang="en-US" altLang="zh-CN" sz="1400" kern="100" dirty="0">
              <a:effectLst/>
              <a:latin typeface="+mn-ea"/>
            </a:endParaRPr>
          </a:p>
          <a:p>
            <a:pPr lvl="0" algn="just">
              <a:lnSpc>
                <a:spcPct val="125000"/>
              </a:lnSpc>
            </a:pPr>
            <a:r>
              <a:rPr lang="en-US" altLang="zh-CN" sz="1400" kern="100" dirty="0">
                <a:effectLst/>
                <a:latin typeface="+mn-ea"/>
              </a:rPr>
              <a:t>1</a:t>
            </a:r>
            <a:r>
              <a:rPr lang="zh-CN" altLang="en-US" sz="1400" kern="100" dirty="0">
                <a:effectLst/>
                <a:latin typeface="+mn-ea"/>
              </a:rPr>
              <a:t>：</a:t>
            </a:r>
            <a:r>
              <a:rPr lang="zh-CN" altLang="zh-CN" sz="1400" kern="100" dirty="0">
                <a:effectLst/>
                <a:latin typeface="+mn-ea"/>
              </a:rPr>
              <a:t>快速排序的时间复杂度取决于划分的趟数，即递归的深度。而快速排序每趟划分的时间复杂度至多是</a:t>
            </a:r>
            <a:r>
              <a:rPr lang="el-GR" altLang="zh-CN" sz="1400" kern="100" dirty="0">
                <a:effectLst/>
                <a:latin typeface="+mn-ea"/>
              </a:rPr>
              <a:t>θ</a:t>
            </a:r>
            <a:r>
              <a:rPr lang="en-US" altLang="zh-CN" sz="1400" kern="100" dirty="0">
                <a:effectLst/>
                <a:latin typeface="+mn-ea"/>
              </a:rPr>
              <a:t>(n)</a:t>
            </a:r>
            <a:r>
              <a:rPr lang="zh-CN" altLang="zh-CN" sz="1400" kern="100" dirty="0">
                <a:effectLst/>
                <a:latin typeface="+mn-ea"/>
              </a:rPr>
              <a:t>。所以快速排序的时间复杂度为</a:t>
            </a:r>
            <a:r>
              <a:rPr lang="el-GR" altLang="zh-CN" sz="1400" kern="100" dirty="0">
                <a:effectLst/>
                <a:latin typeface="+mn-ea"/>
              </a:rPr>
              <a:t>θ</a:t>
            </a:r>
            <a:r>
              <a:rPr lang="en-US" altLang="zh-CN" sz="1400" kern="100" dirty="0">
                <a:effectLst/>
                <a:latin typeface="+mn-ea"/>
              </a:rPr>
              <a:t>(n*</a:t>
            </a:r>
            <a:r>
              <a:rPr lang="zh-CN" altLang="zh-CN" sz="1400" kern="100" dirty="0">
                <a:effectLst/>
                <a:latin typeface="+mn-ea"/>
              </a:rPr>
              <a:t>划分趟数</a:t>
            </a:r>
            <a:r>
              <a:rPr lang="en-US" altLang="zh-CN" sz="1400" kern="100" dirty="0">
                <a:effectLst/>
                <a:latin typeface="+mn-ea"/>
              </a:rPr>
              <a:t>)</a:t>
            </a:r>
            <a:endParaRPr lang="zh-CN" altLang="zh-CN" sz="1400" kern="100" dirty="0">
              <a:effectLst/>
              <a:latin typeface="+mn-ea"/>
            </a:endParaRPr>
          </a:p>
          <a:p>
            <a:pPr lvl="0" algn="just">
              <a:lnSpc>
                <a:spcPct val="125000"/>
              </a:lnSpc>
            </a:pPr>
            <a:r>
              <a:rPr lang="en-US" altLang="zh-CN" sz="1400" kern="100" dirty="0">
                <a:effectLst/>
                <a:latin typeface="+mn-ea"/>
              </a:rPr>
              <a:t>2</a:t>
            </a:r>
            <a:r>
              <a:rPr lang="zh-CN" altLang="en-US" sz="1400" kern="100" dirty="0">
                <a:effectLst/>
                <a:latin typeface="+mn-ea"/>
              </a:rPr>
              <a:t>：</a:t>
            </a:r>
            <a:r>
              <a:rPr lang="zh-CN" altLang="zh-CN" sz="1400" kern="100" dirty="0">
                <a:effectLst/>
                <a:latin typeface="+mn-ea"/>
              </a:rPr>
              <a:t>最坏的情况，数组本就有序，</a:t>
            </a:r>
            <a:r>
              <a:rPr lang="en-US" altLang="zh-CN" sz="1400" kern="100" dirty="0">
                <a:effectLst/>
                <a:latin typeface="+mn-ea"/>
              </a:rPr>
              <a:t>right</a:t>
            </a:r>
            <a:r>
              <a:rPr lang="zh-CN" altLang="zh-CN" sz="1400" kern="100" dirty="0">
                <a:effectLst/>
                <a:latin typeface="+mn-ea"/>
              </a:rPr>
              <a:t>指针在寻找比刚开始定好的</a:t>
            </a:r>
            <a:r>
              <a:rPr lang="en-US" altLang="zh-CN" sz="1400" kern="100" dirty="0">
                <a:effectLst/>
                <a:latin typeface="+mn-ea"/>
              </a:rPr>
              <a:t>key</a:t>
            </a:r>
            <a:r>
              <a:rPr lang="zh-CN" altLang="zh-CN" sz="1400" kern="100" dirty="0">
                <a:effectLst/>
                <a:latin typeface="+mn-ea"/>
              </a:rPr>
              <a:t>值小的第一个元素时，需要一直往前找，遍历完了整个数组，则该趟寻找的时间复杂度为</a:t>
            </a:r>
            <a:r>
              <a:rPr lang="el-GR" altLang="zh-CN" sz="1400" kern="100" dirty="0">
                <a:effectLst/>
                <a:latin typeface="+mn-ea"/>
              </a:rPr>
              <a:t>θ</a:t>
            </a:r>
            <a:r>
              <a:rPr lang="en-US" altLang="zh-CN" sz="1400" kern="100" dirty="0">
                <a:effectLst/>
                <a:latin typeface="+mn-ea"/>
              </a:rPr>
              <a:t>(n)</a:t>
            </a:r>
            <a:r>
              <a:rPr lang="zh-CN" altLang="zh-CN" sz="1400" kern="100" dirty="0">
                <a:effectLst/>
                <a:latin typeface="+mn-ea"/>
              </a:rPr>
              <a:t>，再加上</a:t>
            </a:r>
            <a:r>
              <a:rPr lang="en-US" altLang="zh-CN" sz="1400" kern="100" dirty="0">
                <a:effectLst/>
                <a:latin typeface="+mn-ea"/>
              </a:rPr>
              <a:t>key</a:t>
            </a:r>
            <a:r>
              <a:rPr lang="zh-CN" altLang="zh-CN" sz="1400" kern="100" dirty="0">
                <a:effectLst/>
                <a:latin typeface="+mn-ea"/>
              </a:rPr>
              <a:t>关键字始终在第一个元素，会导致趟数为</a:t>
            </a:r>
            <a:r>
              <a:rPr lang="en-US" altLang="zh-CN" sz="1400" kern="100" dirty="0">
                <a:effectLst/>
                <a:latin typeface="+mn-ea"/>
              </a:rPr>
              <a:t>n</a:t>
            </a:r>
            <a:r>
              <a:rPr lang="zh-CN" altLang="zh-CN" sz="1400" kern="100" dirty="0">
                <a:effectLst/>
                <a:latin typeface="+mn-ea"/>
              </a:rPr>
              <a:t>趟，导致时间复杂度最坏是</a:t>
            </a:r>
            <a:r>
              <a:rPr lang="el-GR" altLang="zh-CN" sz="1400" kern="100" dirty="0">
                <a:effectLst/>
                <a:latin typeface="+mn-ea"/>
              </a:rPr>
              <a:t>θ</a:t>
            </a:r>
            <a:r>
              <a:rPr lang="en-US" altLang="zh-CN" sz="1400" kern="100" dirty="0">
                <a:effectLst/>
                <a:latin typeface="+mn-ea"/>
              </a:rPr>
              <a:t>(</a:t>
            </a:r>
            <a:r>
              <a:rPr lang="en-US" altLang="zh-CN" sz="1400" kern="100" dirty="0" err="1">
                <a:effectLst/>
                <a:latin typeface="+mn-ea"/>
              </a:rPr>
              <a:t>n^2</a:t>
            </a:r>
            <a:r>
              <a:rPr lang="en-US" altLang="zh-CN" sz="1400" kern="100" dirty="0">
                <a:effectLst/>
                <a:latin typeface="+mn-ea"/>
              </a:rPr>
              <a:t>)</a:t>
            </a:r>
          </a:p>
          <a:p>
            <a:pPr algn="just">
              <a:lnSpc>
                <a:spcPct val="125000"/>
              </a:lnSpc>
            </a:pPr>
            <a:r>
              <a:rPr lang="en-US" altLang="zh-CN" sz="1400" kern="100" dirty="0">
                <a:latin typeface="+mn-ea"/>
              </a:rPr>
              <a:t>3</a:t>
            </a:r>
            <a:r>
              <a:rPr lang="zh-CN" altLang="en-US" sz="1400" kern="100" dirty="0">
                <a:latin typeface="+mn-ea"/>
              </a:rPr>
              <a:t>：</a:t>
            </a:r>
            <a:r>
              <a:rPr lang="zh-CN" altLang="zh-CN" sz="1400" kern="100" dirty="0">
                <a:effectLst/>
                <a:latin typeface="+mn-ea"/>
              </a:rPr>
              <a:t>最好的情况， </a:t>
            </a:r>
            <a:r>
              <a:rPr lang="en-US" altLang="zh-CN" sz="1400" kern="100" dirty="0">
                <a:effectLst/>
                <a:latin typeface="+mn-ea"/>
              </a:rPr>
              <a:t>key</a:t>
            </a:r>
            <a:r>
              <a:rPr lang="zh-CN" altLang="zh-CN" sz="1400" kern="100" dirty="0">
                <a:effectLst/>
                <a:latin typeface="+mn-ea"/>
              </a:rPr>
              <a:t>关键字变到数组的中间位置部分，恰好使当前序列几乎等分，经过</a:t>
            </a:r>
            <a:r>
              <a:rPr lang="en-US" altLang="zh-CN" sz="1400" kern="100" dirty="0" err="1">
                <a:effectLst/>
                <a:latin typeface="+mn-ea"/>
              </a:rPr>
              <a:t>logn</a:t>
            </a:r>
            <a:r>
              <a:rPr lang="zh-CN" altLang="zh-CN" sz="1400" kern="100" dirty="0">
                <a:effectLst/>
                <a:latin typeface="+mn-ea"/>
              </a:rPr>
              <a:t>趟划分，则平均时间复杂度为</a:t>
            </a:r>
            <a:r>
              <a:rPr lang="el-GR" altLang="zh-CN" sz="1400" kern="100" dirty="0">
                <a:effectLst/>
                <a:latin typeface="+mn-ea"/>
              </a:rPr>
              <a:t>θ</a:t>
            </a:r>
            <a:r>
              <a:rPr lang="en-US" altLang="zh-CN" sz="1400" kern="100" dirty="0">
                <a:effectLst/>
                <a:latin typeface="+mn-ea"/>
              </a:rPr>
              <a:t>(</a:t>
            </a:r>
            <a:r>
              <a:rPr lang="en-US" altLang="zh-CN" sz="1400" kern="100" dirty="0" err="1">
                <a:effectLst/>
                <a:latin typeface="+mn-ea"/>
              </a:rPr>
              <a:t>nlogn</a:t>
            </a:r>
            <a:r>
              <a:rPr lang="en-US" altLang="zh-CN" sz="1400" kern="100" dirty="0">
                <a:effectLst/>
                <a:latin typeface="+mn-ea"/>
              </a:rPr>
              <a:t>)</a:t>
            </a:r>
          </a:p>
          <a:p>
            <a:pPr algn="just">
              <a:lnSpc>
                <a:spcPct val="125000"/>
              </a:lnSpc>
            </a:pPr>
            <a:r>
              <a:rPr lang="en-US" altLang="zh-CN" sz="1400" kern="100" dirty="0">
                <a:latin typeface="+mn-ea"/>
              </a:rPr>
              <a:t>4</a:t>
            </a:r>
            <a:r>
              <a:rPr lang="zh-CN" altLang="en-US" sz="1400" kern="100" dirty="0">
                <a:latin typeface="+mn-ea"/>
              </a:rPr>
              <a:t>：</a:t>
            </a:r>
            <a:r>
              <a:rPr lang="zh-CN" altLang="zh-CN" sz="1400" kern="100" dirty="0">
                <a:effectLst/>
                <a:latin typeface="+mn-ea"/>
              </a:rPr>
              <a:t>一般情况下，</a:t>
            </a:r>
            <a:r>
              <a:rPr lang="en-US" altLang="zh-CN" sz="1400" kern="100" dirty="0">
                <a:effectLst/>
                <a:latin typeface="+mn-ea"/>
              </a:rPr>
              <a:t>key</a:t>
            </a:r>
            <a:r>
              <a:rPr lang="zh-CN" altLang="zh-CN" sz="1400" kern="100" dirty="0">
                <a:effectLst/>
                <a:latin typeface="+mn-ea"/>
              </a:rPr>
              <a:t>关键字会较均匀的划分序列，此时趟数依然是</a:t>
            </a:r>
            <a:r>
              <a:rPr lang="en-US" altLang="zh-CN" sz="1400" kern="100" dirty="0" err="1">
                <a:effectLst/>
                <a:latin typeface="+mn-ea"/>
              </a:rPr>
              <a:t>logn</a:t>
            </a:r>
            <a:r>
              <a:rPr lang="zh-CN" altLang="zh-CN" sz="1400" kern="100" dirty="0">
                <a:effectLst/>
                <a:latin typeface="+mn-ea"/>
              </a:rPr>
              <a:t>，则平均情况下，时间复杂度为</a:t>
            </a:r>
            <a:r>
              <a:rPr lang="el-GR" altLang="zh-CN" sz="1400" kern="100" dirty="0">
                <a:effectLst/>
                <a:latin typeface="+mn-ea"/>
              </a:rPr>
              <a:t>θ</a:t>
            </a:r>
            <a:r>
              <a:rPr lang="en-US" altLang="zh-CN" sz="1400" kern="100" dirty="0">
                <a:effectLst/>
                <a:latin typeface="+mn-ea"/>
              </a:rPr>
              <a:t>(</a:t>
            </a:r>
            <a:r>
              <a:rPr lang="en-US" altLang="zh-CN" sz="1400" kern="100" dirty="0" err="1">
                <a:effectLst/>
                <a:latin typeface="+mn-ea"/>
              </a:rPr>
              <a:t>nlogn</a:t>
            </a:r>
            <a:r>
              <a:rPr lang="en-US" altLang="zh-CN" sz="1400" kern="100" dirty="0">
                <a:effectLst/>
                <a:latin typeface="+mn-ea"/>
              </a:rPr>
              <a:t>)</a:t>
            </a:r>
          </a:p>
          <a:p>
            <a:pPr algn="just">
              <a:lnSpc>
                <a:spcPct val="125000"/>
              </a:lnSpc>
            </a:pPr>
            <a:r>
              <a:rPr lang="en-US" altLang="zh-CN" sz="1400" kern="100" dirty="0">
                <a:latin typeface="+mn-ea"/>
              </a:rPr>
              <a:t>5</a:t>
            </a:r>
            <a:r>
              <a:rPr lang="zh-CN" altLang="en-US" sz="1400" kern="100" dirty="0">
                <a:latin typeface="+mn-ea"/>
              </a:rPr>
              <a:t>：</a:t>
            </a:r>
            <a:r>
              <a:rPr lang="zh-CN" altLang="zh-CN" sz="1400" kern="100" dirty="0">
                <a:effectLst/>
                <a:latin typeface="+mn-ea"/>
              </a:rPr>
              <a:t>快速排序是一种不稳定的排序方法</a:t>
            </a:r>
          </a:p>
          <a:p>
            <a:pPr algn="just">
              <a:lnSpc>
                <a:spcPct val="125000"/>
              </a:lnSpc>
            </a:pPr>
            <a:r>
              <a:rPr lang="zh-CN" altLang="en-US" sz="1400" kern="100" dirty="0">
                <a:effectLst/>
                <a:latin typeface="+mn-ea"/>
              </a:rPr>
              <a:t>空间效率</a:t>
            </a:r>
            <a:endParaRPr lang="en-US" altLang="zh-CN" sz="1400" kern="100" dirty="0">
              <a:effectLst/>
              <a:latin typeface="+mn-ea"/>
            </a:endParaRPr>
          </a:p>
          <a:p>
            <a:pPr algn="just">
              <a:lnSpc>
                <a:spcPct val="125000"/>
              </a:lnSpc>
            </a:pPr>
            <a:r>
              <a:rPr lang="en-US" altLang="zh-CN" sz="1400" kern="100" dirty="0">
                <a:latin typeface="+mn-ea"/>
              </a:rPr>
              <a:t>1</a:t>
            </a:r>
            <a:r>
              <a:rPr lang="zh-CN" altLang="en-US" sz="1400" kern="100" dirty="0">
                <a:latin typeface="+mn-ea"/>
              </a:rPr>
              <a:t>：</a:t>
            </a:r>
            <a:r>
              <a:rPr lang="zh-CN" altLang="zh-CN" sz="1400" kern="100" dirty="0">
                <a:effectLst/>
                <a:latin typeface="+mn-ea"/>
                <a:cs typeface="Times New Roman" panose="02020603050405020304" pitchFamily="18" charset="0"/>
              </a:rPr>
              <a:t>没有使用额外的辅助空间，只有递归调用的栈空间。平均情况下，快速排序的空间复杂度通常被认为是</a:t>
            </a:r>
            <a:r>
              <a:rPr lang="en-US" altLang="zh-CN" sz="1400" kern="100" dirty="0">
                <a:effectLst/>
                <a:latin typeface="+mn-ea"/>
              </a:rPr>
              <a:t> O(log n)</a:t>
            </a:r>
            <a:endParaRPr lang="zh-CN" altLang="zh-CN" sz="1400" kern="100" dirty="0">
              <a:effectLst/>
              <a:latin typeface="+mn-ea"/>
            </a:endParaRPr>
          </a:p>
        </p:txBody>
      </p:sp>
      <p:sp>
        <p:nvSpPr>
          <p:cNvPr id="10" name="文本框 9">
            <a:extLst>
              <a:ext uri="{FF2B5EF4-FFF2-40B4-BE49-F238E27FC236}">
                <a16:creationId xmlns:a16="http://schemas.microsoft.com/office/drawing/2014/main" id="{3CFBC3FC-982C-AB97-EDBD-9A96997A71BA}"/>
              </a:ext>
            </a:extLst>
          </p:cNvPr>
          <p:cNvSpPr txBox="1"/>
          <p:nvPr/>
        </p:nvSpPr>
        <p:spPr>
          <a:xfrm>
            <a:off x="-149794" y="3457282"/>
            <a:ext cx="1823333"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8" name="图片 7">
            <a:extLst>
              <a:ext uri="{FF2B5EF4-FFF2-40B4-BE49-F238E27FC236}">
                <a16:creationId xmlns:a16="http://schemas.microsoft.com/office/drawing/2014/main" id="{D919A54A-A88C-4BAF-933C-1BD33DF5ED72}"/>
              </a:ext>
            </a:extLst>
          </p:cNvPr>
          <p:cNvPicPr>
            <a:picLocks noChangeAspect="1"/>
          </p:cNvPicPr>
          <p:nvPr/>
        </p:nvPicPr>
        <p:blipFill>
          <a:blip r:embed="rId3"/>
          <a:stretch>
            <a:fillRect/>
          </a:stretch>
        </p:blipFill>
        <p:spPr>
          <a:xfrm>
            <a:off x="7592694" y="1362620"/>
            <a:ext cx="3232316" cy="1790792"/>
          </a:xfrm>
          <a:prstGeom prst="rect">
            <a:avLst/>
          </a:prstGeom>
        </p:spPr>
      </p:pic>
    </p:spTree>
    <p:custDataLst>
      <p:tags r:id="rId1"/>
    </p:custDataLst>
    <p:extLst>
      <p:ext uri="{BB962C8B-B14F-4D97-AF65-F5344CB8AC3E}">
        <p14:creationId xmlns:p14="http://schemas.microsoft.com/office/powerpoint/2010/main" val="2227409973"/>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47920" y="1857005"/>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963248" y="4047426"/>
            <a:ext cx="5600806" cy="200590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1</a:t>
            </a:r>
            <a:r>
              <a:rPr lang="zh-CN" altLang="en-US" sz="1400" dirty="0"/>
              <a:t>：</a:t>
            </a:r>
            <a:r>
              <a:rPr lang="zh-CN" altLang="zh-CN" sz="1400" dirty="0"/>
              <a:t>其原因可能在于，排序外的其它开销。由于快速排序是需要递归来实现的，在数据规模较小的时候，递归反而会花费更多的时间</a:t>
            </a:r>
            <a:endParaRPr lang="en-US" altLang="zh-CN" sz="1400" dirty="0"/>
          </a:p>
          <a:p>
            <a:endParaRPr lang="zh-CN" altLang="zh-CN" sz="1400" dirty="0"/>
          </a:p>
          <a:p>
            <a:r>
              <a:rPr lang="en-US" altLang="zh-CN" sz="1400" dirty="0"/>
              <a:t>2</a:t>
            </a:r>
            <a:r>
              <a:rPr lang="zh-CN" altLang="en-US" sz="1400" dirty="0"/>
              <a:t>：</a:t>
            </a:r>
            <a:r>
              <a:rPr lang="zh-CN" altLang="zh-CN" sz="1400" dirty="0"/>
              <a:t>电脑环境影响，我在测试时候，电脑已经打开多天没有关闭，并且同时运行很多程序，可能会对测试事件造成影响。</a:t>
            </a:r>
          </a:p>
          <a:p>
            <a:endParaRPr lang="zh-CN" altLang="zh-CN" sz="1400" dirty="0"/>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764273" y="3326204"/>
            <a:ext cx="1762021" cy="400110"/>
          </a:xfrm>
          <a:prstGeom prst="rect">
            <a:avLst/>
          </a:prstGeom>
        </p:spPr>
        <p:txBody>
          <a:bodyPr wrap="none">
            <a:spAutoFit/>
          </a:bodyPr>
          <a:lstStyle/>
          <a:p>
            <a:pPr algn="ctr"/>
            <a:r>
              <a:rPr lang="zh-CN" altLang="en-US" sz="2000" b="1" dirty="0">
                <a:solidFill>
                  <a:schemeClr val="bg1"/>
                </a:solidFill>
                <a:cs typeface="+mn-ea"/>
                <a:sym typeface="+mn-lt"/>
              </a:rPr>
              <a:t>添加文字内容</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005211" y="1317197"/>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74674" y="1919688"/>
            <a:ext cx="5119777" cy="1477328"/>
          </a:xfrm>
          <a:prstGeom prst="rect">
            <a:avLst/>
          </a:prstGeom>
          <a:noFill/>
        </p:spPr>
        <p:txBody>
          <a:bodyPr wrap="square" rtlCol="0">
            <a:spAutoFit/>
          </a:bodyPr>
          <a:lstStyle/>
          <a:p>
            <a:r>
              <a:rPr lang="zh-CN" altLang="zh-CN" dirty="0">
                <a:solidFill>
                  <a:schemeClr val="bg2"/>
                </a:solidFill>
              </a:rPr>
              <a:t>数组规模大于</a:t>
            </a:r>
            <a:r>
              <a:rPr lang="en-US" altLang="zh-CN" dirty="0">
                <a:solidFill>
                  <a:schemeClr val="bg2"/>
                </a:solidFill>
              </a:rPr>
              <a:t>100</a:t>
            </a:r>
            <a:r>
              <a:rPr lang="zh-CN" altLang="zh-CN" dirty="0">
                <a:solidFill>
                  <a:schemeClr val="bg2"/>
                </a:solidFill>
              </a:rPr>
              <a:t>时，理论值和实际值曲线基本重合，</a:t>
            </a:r>
            <a:r>
              <a:rPr lang="zh-CN" altLang="en-US" dirty="0">
                <a:solidFill>
                  <a:schemeClr val="bg2"/>
                </a:solidFill>
              </a:rPr>
              <a:t>且</a:t>
            </a:r>
            <a:r>
              <a:rPr lang="zh-CN" altLang="zh-CN" dirty="0">
                <a:solidFill>
                  <a:schemeClr val="bg2"/>
                </a:solidFill>
              </a:rPr>
              <a:t>增长</a:t>
            </a:r>
            <a:r>
              <a:rPr lang="en-US" altLang="zh-CN" dirty="0" err="1">
                <a:solidFill>
                  <a:schemeClr val="bg2"/>
                </a:solidFill>
              </a:rPr>
              <a:t>n2</a:t>
            </a:r>
            <a:r>
              <a:rPr lang="en-US" altLang="zh-CN" dirty="0">
                <a:solidFill>
                  <a:schemeClr val="bg2"/>
                </a:solidFill>
              </a:rPr>
              <a:t>/</a:t>
            </a:r>
            <a:r>
              <a:rPr lang="en-US" altLang="zh-CN" dirty="0" err="1">
                <a:solidFill>
                  <a:schemeClr val="bg2"/>
                </a:solidFill>
              </a:rPr>
              <a:t>n1</a:t>
            </a:r>
            <a:r>
              <a:rPr lang="zh-CN" altLang="zh-CN" dirty="0">
                <a:solidFill>
                  <a:schemeClr val="bg2"/>
                </a:solidFill>
              </a:rPr>
              <a:t>倍就有</a:t>
            </a:r>
            <a:r>
              <a:rPr lang="en-US" altLang="zh-CN" dirty="0" err="1">
                <a:solidFill>
                  <a:schemeClr val="bg2"/>
                </a:solidFill>
              </a:rPr>
              <a:t>n2logn2</a:t>
            </a:r>
            <a:r>
              <a:rPr lang="en-US" altLang="zh-CN" dirty="0">
                <a:solidFill>
                  <a:schemeClr val="bg2"/>
                </a:solidFill>
              </a:rPr>
              <a:t>/</a:t>
            </a:r>
            <a:r>
              <a:rPr lang="en-US" altLang="zh-CN" dirty="0" err="1">
                <a:solidFill>
                  <a:schemeClr val="bg2"/>
                </a:solidFill>
              </a:rPr>
              <a:t>n1logn1</a:t>
            </a:r>
            <a:r>
              <a:rPr lang="zh-CN" altLang="en-US" dirty="0">
                <a:solidFill>
                  <a:schemeClr val="bg2"/>
                </a:solidFill>
              </a:rPr>
              <a:t>的</a:t>
            </a:r>
            <a:r>
              <a:rPr lang="zh-CN" altLang="zh-CN" dirty="0">
                <a:solidFill>
                  <a:schemeClr val="bg2"/>
                </a:solidFill>
              </a:rPr>
              <a:t>增长</a:t>
            </a:r>
            <a:r>
              <a:rPr lang="zh-CN" altLang="en-US" dirty="0">
                <a:solidFill>
                  <a:schemeClr val="bg2"/>
                </a:solidFill>
              </a:rPr>
              <a:t>，</a:t>
            </a:r>
            <a:r>
              <a:rPr lang="zh-CN" altLang="zh-CN" dirty="0">
                <a:solidFill>
                  <a:schemeClr val="bg2"/>
                </a:solidFill>
              </a:rPr>
              <a:t>基本符合归并排序</a:t>
            </a:r>
            <a:r>
              <a:rPr lang="en-US" altLang="zh-CN" dirty="0">
                <a:solidFill>
                  <a:schemeClr val="bg2"/>
                </a:solidFill>
              </a:rPr>
              <a:t>O(</a:t>
            </a:r>
            <a:r>
              <a:rPr lang="en-US" altLang="zh-CN" dirty="0" err="1">
                <a:solidFill>
                  <a:schemeClr val="bg2"/>
                </a:solidFill>
              </a:rPr>
              <a:t>nlgn</a:t>
            </a:r>
            <a:r>
              <a:rPr lang="en-US" altLang="zh-CN" dirty="0">
                <a:solidFill>
                  <a:schemeClr val="bg2"/>
                </a:solidFill>
              </a:rPr>
              <a:t>)</a:t>
            </a:r>
            <a:r>
              <a:rPr lang="zh-CN" altLang="zh-CN" dirty="0">
                <a:solidFill>
                  <a:schemeClr val="bg2"/>
                </a:solidFill>
              </a:rPr>
              <a:t>的时间复杂度。</a:t>
            </a:r>
            <a:endParaRPr lang="en-US" altLang="zh-CN" dirty="0">
              <a:solidFill>
                <a:schemeClr val="bg2"/>
              </a:solidFill>
            </a:endParaRPr>
          </a:p>
          <a:p>
            <a:r>
              <a:rPr lang="zh-CN" altLang="zh-CN" dirty="0">
                <a:solidFill>
                  <a:schemeClr val="bg2"/>
                </a:solidFill>
              </a:rPr>
              <a:t>但是规模为</a:t>
            </a:r>
            <a:r>
              <a:rPr lang="en-US" altLang="zh-CN" dirty="0">
                <a:solidFill>
                  <a:schemeClr val="bg2"/>
                </a:solidFill>
              </a:rPr>
              <a:t>10</a:t>
            </a:r>
            <a:r>
              <a:rPr lang="zh-CN" altLang="en-US" dirty="0">
                <a:solidFill>
                  <a:schemeClr val="bg2"/>
                </a:solidFill>
              </a:rPr>
              <a:t>和</a:t>
            </a:r>
            <a:r>
              <a:rPr lang="en-US" altLang="zh-CN" dirty="0">
                <a:solidFill>
                  <a:schemeClr val="bg2"/>
                </a:solidFill>
              </a:rPr>
              <a:t>100</a:t>
            </a:r>
            <a:r>
              <a:rPr lang="zh-CN" altLang="zh-CN" dirty="0">
                <a:solidFill>
                  <a:schemeClr val="bg2"/>
                </a:solidFill>
              </a:rPr>
              <a:t>却出现了理论与实际相差较大的问题。</a:t>
            </a: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sz="1800" kern="100" dirty="0">
                <a:solidFill>
                  <a:srgbClr val="404040"/>
                </a:solidFill>
                <a:effectLst/>
                <a:latin typeface="+mn-ea"/>
                <a:cs typeface="Times New Roman" panose="02020603050405020304" pitchFamily="18" charset="0"/>
              </a:rPr>
              <a:t>快速</a:t>
            </a:r>
            <a:r>
              <a:rPr lang="zh-CN" altLang="zh-CN" sz="1800" kern="100" dirty="0">
                <a:solidFill>
                  <a:srgbClr val="404040"/>
                </a:solidFill>
                <a:effectLst/>
                <a:latin typeface="+mn-ea"/>
                <a:cs typeface="Times New Roman" panose="02020603050405020304" pitchFamily="18" charset="0"/>
              </a:rPr>
              <a:t>排序</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284599" y="3574739"/>
            <a:ext cx="3095296" cy="369332"/>
          </a:xfrm>
          <a:prstGeom prst="rect">
            <a:avLst/>
          </a:prstGeom>
          <a:noFill/>
        </p:spPr>
        <p:txBody>
          <a:bodyPr wrap="square">
            <a:spAutoFit/>
          </a:bodyPr>
          <a:lstStyle/>
          <a:p>
            <a:r>
              <a:rPr lang="zh-CN" altLang="en-US" sz="1800" kern="100" dirty="0">
                <a:solidFill>
                  <a:srgbClr val="404040"/>
                </a:solidFill>
                <a:effectLst/>
                <a:latin typeface="+mn-ea"/>
                <a:cs typeface="Times New Roman" panose="02020603050405020304" pitchFamily="18" charset="0"/>
              </a:rPr>
              <a:t>快速</a:t>
            </a:r>
            <a:r>
              <a:rPr lang="zh-CN" altLang="zh-CN" sz="1800" kern="100" dirty="0">
                <a:solidFill>
                  <a:srgbClr val="404040"/>
                </a:solidFill>
                <a:effectLst/>
                <a:latin typeface="+mn-ea"/>
                <a:cs typeface="Times New Roman" panose="02020603050405020304" pitchFamily="18" charset="0"/>
              </a:rPr>
              <a:t>排序的理论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907573" y="3654066"/>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5122" name="图片 1">
            <a:extLst>
              <a:ext uri="{FF2B5EF4-FFF2-40B4-BE49-F238E27FC236}">
                <a16:creationId xmlns:a16="http://schemas.microsoft.com/office/drawing/2014/main" id="{D30FF3E1-6025-43CA-B78E-E9C610615E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906" y="3974849"/>
            <a:ext cx="40703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id="{5A6B0F01-76AF-45CF-B1E7-952544CAB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85" y="1772976"/>
            <a:ext cx="441325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64721471"/>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51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4" grpId="0"/>
      <p:bldP spid="24" grpId="1"/>
      <p:bldP spid="26" grpId="0"/>
      <p:bldP spid="26" grpId="1"/>
      <p:bldP spid="27" grpId="0"/>
      <p:bldP spid="27" grpId="1"/>
      <p:bldP spid="34" grpId="0" animBg="1"/>
      <p:bldP spid="3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5CF8149-B4BA-06C5-30F6-8DA1FC2BAA2E}"/>
              </a:ext>
            </a:extLst>
          </p:cNvPr>
          <p:cNvGrpSpPr/>
          <p:nvPr/>
        </p:nvGrpSpPr>
        <p:grpSpPr>
          <a:xfrm>
            <a:off x="4197096" y="385572"/>
            <a:ext cx="4056761" cy="1200150"/>
            <a:chOff x="7712" y="947"/>
            <a:chExt cx="5243" cy="1890"/>
          </a:xfrm>
        </p:grpSpPr>
        <p:sp>
          <p:nvSpPr>
            <p:cNvPr id="5" name="椭圆 4">
              <a:extLst>
                <a:ext uri="{FF2B5EF4-FFF2-40B4-BE49-F238E27FC236}">
                  <a16:creationId xmlns:a16="http://schemas.microsoft.com/office/drawing/2014/main" id="{09C05B64-2B0B-ACCE-134C-B4F765033CAD}"/>
                </a:ext>
              </a:extLst>
            </p:cNvPr>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975C5C89-330C-C244-4ABC-8940AE54B246}"/>
                </a:ext>
              </a:extLst>
            </p:cNvPr>
            <p:cNvSpPr txBox="1"/>
            <p:nvPr/>
          </p:nvSpPr>
          <p:spPr>
            <a:xfrm>
              <a:off x="8068" y="947"/>
              <a:ext cx="4887" cy="18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五种排序对比</a:t>
              </a:r>
            </a:p>
          </p:txBody>
        </p:sp>
      </p:grpSp>
      <p:sp>
        <p:nvSpPr>
          <p:cNvPr id="8" name="文本框 7">
            <a:extLst>
              <a:ext uri="{FF2B5EF4-FFF2-40B4-BE49-F238E27FC236}">
                <a16:creationId xmlns:a16="http://schemas.microsoft.com/office/drawing/2014/main" id="{EEACB91F-1E9D-F347-B419-CD642173904A}"/>
              </a:ext>
            </a:extLst>
          </p:cNvPr>
          <p:cNvSpPr txBox="1"/>
          <p:nvPr/>
        </p:nvSpPr>
        <p:spPr>
          <a:xfrm>
            <a:off x="5712454" y="1585722"/>
            <a:ext cx="6094476" cy="4062074"/>
          </a:xfrm>
          <a:prstGeom prst="rect">
            <a:avLst/>
          </a:prstGeom>
          <a:noFill/>
        </p:spPr>
        <p:txBody>
          <a:bodyPr wrap="square">
            <a:spAutoFit/>
          </a:bodyPr>
          <a:lstStyle/>
          <a:p>
            <a:pPr marL="342900" lvl="0" indent="-342900" algn="just">
              <a:lnSpc>
                <a:spcPct val="125000"/>
              </a:lnSpc>
              <a:buFont typeface="+mj-lt"/>
              <a:buAutoNum type="arabicPeriod"/>
            </a:pPr>
            <a:r>
              <a:rPr lang="zh-CN" altLang="zh-CN" sz="1600" kern="100" dirty="0">
                <a:effectLst/>
                <a:latin typeface="+mn-ea"/>
              </a:rPr>
              <a:t>由图可以看出，冒泡排序，插入排序，选择排序，这三个时间复杂度为</a:t>
            </a:r>
            <a:r>
              <a:rPr lang="en-US" altLang="zh-CN" sz="1600" kern="100" dirty="0">
                <a:effectLst/>
                <a:latin typeface="+mn-ea"/>
              </a:rPr>
              <a:t>o</a:t>
            </a:r>
            <a:r>
              <a:rPr lang="zh-CN" altLang="zh-CN" sz="1600" kern="100" dirty="0">
                <a:effectLst/>
                <a:latin typeface="+mn-ea"/>
              </a:rPr>
              <a:t>（</a:t>
            </a:r>
            <a:r>
              <a:rPr lang="en-US" altLang="zh-CN" sz="1600" kern="100" dirty="0" err="1">
                <a:effectLst/>
                <a:latin typeface="+mn-ea"/>
              </a:rPr>
              <a:t>n2</a:t>
            </a:r>
            <a:r>
              <a:rPr lang="zh-CN" altLang="zh-CN" sz="1600" kern="100" dirty="0">
                <a:effectLst/>
                <a:latin typeface="+mn-ea"/>
              </a:rPr>
              <a:t>）时间增长速度非常快，远远超过了快速排序和归并排序这两个时间复杂度为</a:t>
            </a:r>
            <a:r>
              <a:rPr lang="en-US" altLang="zh-CN" sz="1600" kern="100" dirty="0">
                <a:effectLst/>
                <a:latin typeface="+mn-ea"/>
              </a:rPr>
              <a:t>o</a:t>
            </a:r>
            <a:r>
              <a:rPr lang="zh-CN" altLang="zh-CN" sz="1600" kern="100" dirty="0">
                <a:effectLst/>
                <a:latin typeface="+mn-ea"/>
              </a:rPr>
              <a:t>（</a:t>
            </a:r>
            <a:r>
              <a:rPr lang="en-US" altLang="zh-CN" sz="1600" kern="100" dirty="0" err="1">
                <a:effectLst/>
                <a:latin typeface="+mn-ea"/>
              </a:rPr>
              <a:t>nlogn</a:t>
            </a:r>
            <a:r>
              <a:rPr lang="zh-CN" altLang="zh-CN" sz="1600" kern="100" dirty="0">
                <a:effectLst/>
                <a:latin typeface="+mn-ea"/>
              </a:rPr>
              <a:t>）的。</a:t>
            </a:r>
          </a:p>
          <a:p>
            <a:pPr marL="342900" lvl="0" indent="-342900" algn="just">
              <a:lnSpc>
                <a:spcPct val="125000"/>
              </a:lnSpc>
              <a:buFont typeface="+mj-lt"/>
              <a:buAutoNum type="arabicPeriod"/>
            </a:pPr>
            <a:r>
              <a:rPr lang="zh-CN" altLang="zh-CN" sz="1600" kern="100" dirty="0">
                <a:effectLst/>
                <a:latin typeface="+mn-ea"/>
              </a:rPr>
              <a:t>但是观察冒泡排序，插入排序，选择排序，这三个时间复杂度为</a:t>
            </a:r>
            <a:r>
              <a:rPr lang="en-US" altLang="zh-CN" sz="1600" kern="100" dirty="0">
                <a:effectLst/>
                <a:latin typeface="+mn-ea"/>
              </a:rPr>
              <a:t>o</a:t>
            </a:r>
            <a:r>
              <a:rPr lang="zh-CN" altLang="zh-CN" sz="1600" kern="100" dirty="0">
                <a:effectLst/>
                <a:latin typeface="+mn-ea"/>
              </a:rPr>
              <a:t>（</a:t>
            </a:r>
            <a:r>
              <a:rPr lang="en-US" altLang="zh-CN" sz="1600" kern="100" dirty="0" err="1">
                <a:effectLst/>
                <a:latin typeface="+mn-ea"/>
              </a:rPr>
              <a:t>n2</a:t>
            </a:r>
            <a:r>
              <a:rPr lang="zh-CN" altLang="zh-CN" sz="1600" kern="100" dirty="0">
                <a:effectLst/>
                <a:latin typeface="+mn-ea"/>
              </a:rPr>
              <a:t>），即使是相同的时间复杂度，其实际的运行时间也有较大的差异。这是因为冒泡排序在运行的过程中，每一轮内循环都需要执行元素比较和交换操作，即使在已经有序的部分仍然进行了比较。但是选择排序而在插入排序和选择排序中，内循环的操作次数通常较少，因为它们只关注未排序区间的最小元素或适当的插入位置。</a:t>
            </a:r>
          </a:p>
          <a:p>
            <a:pPr marL="342900" lvl="0" indent="-342900" algn="just">
              <a:lnSpc>
                <a:spcPct val="125000"/>
              </a:lnSpc>
              <a:buFont typeface="+mj-lt"/>
              <a:buAutoNum type="arabicPeriod"/>
            </a:pPr>
            <a:r>
              <a:rPr lang="zh-CN" altLang="zh-CN" sz="1600" kern="100" dirty="0">
                <a:effectLst/>
                <a:latin typeface="+mn-ea"/>
              </a:rPr>
              <a:t>时间复杂度高不一定运行时间就慢。在规模较小的时候，比如图中的规模为</a:t>
            </a:r>
            <a:r>
              <a:rPr lang="en-US" altLang="zh-CN" sz="1600" kern="100" dirty="0">
                <a:effectLst/>
                <a:latin typeface="+mn-ea"/>
              </a:rPr>
              <a:t>10</a:t>
            </a:r>
            <a:r>
              <a:rPr lang="zh-CN" altLang="zh-CN" sz="1600" kern="100" dirty="0">
                <a:effectLst/>
                <a:latin typeface="+mn-ea"/>
              </a:rPr>
              <a:t>，冒泡排序，插入排序，选择排序的时间快过快速排序和归并排序</a:t>
            </a:r>
          </a:p>
        </p:txBody>
      </p:sp>
      <p:pic>
        <p:nvPicPr>
          <p:cNvPr id="6146" name="图片 1">
            <a:extLst>
              <a:ext uri="{FF2B5EF4-FFF2-40B4-BE49-F238E27FC236}">
                <a16:creationId xmlns:a16="http://schemas.microsoft.com/office/drawing/2014/main" id="{0D48F1EB-6078-41EE-A596-4FC213532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16" y="1121537"/>
            <a:ext cx="4696939" cy="281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a:extLst>
              <a:ext uri="{FF2B5EF4-FFF2-40B4-BE49-F238E27FC236}">
                <a16:creationId xmlns:a16="http://schemas.microsoft.com/office/drawing/2014/main" id="{09F0C45A-23B6-4474-A6C0-9B0919C85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3860179"/>
            <a:ext cx="4696939" cy="281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1">
            <a:extLst>
              <a:ext uri="{FF2B5EF4-FFF2-40B4-BE49-F238E27FC236}">
                <a16:creationId xmlns:a16="http://schemas.microsoft.com/office/drawing/2014/main" id="{7B7FBAF1-5313-48C5-828E-E7CBD63714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73" y="1198372"/>
            <a:ext cx="4547781" cy="272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210986"/>
      </p:ext>
    </p:ext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426450" cy="1688465"/>
            <a:chOff x="4272" y="3369"/>
            <a:chExt cx="13270" cy="2659"/>
          </a:xfrm>
        </p:grpSpPr>
        <p:sp>
          <p:nvSpPr>
            <p:cNvPr id="21" name="文本框 20"/>
            <p:cNvSpPr txBox="1"/>
            <p:nvPr/>
          </p:nvSpPr>
          <p:spPr>
            <a:xfrm>
              <a:off x="7091" y="3369"/>
              <a:ext cx="10451"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实验结论与体会</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04</a:t>
              </a:r>
            </a:p>
          </p:txBody>
        </p:sp>
      </p:grpSp>
    </p:spTree>
    <p:custDataLst>
      <p:tags r:id="rId1"/>
    </p:custDataLst>
  </p:cSld>
  <p:clrMapOvr>
    <a:masterClrMapping/>
  </p:clrMapOvr>
  <p:transition advTm="200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plus(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544695" y="600710"/>
            <a:ext cx="3502025" cy="1200150"/>
            <a:chOff x="7522" y="969"/>
            <a:chExt cx="4887" cy="1890"/>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890"/>
            </a:xfrm>
            <a:prstGeom prst="rect">
              <a:avLst/>
            </a:prstGeom>
            <a:noFill/>
          </p:spPr>
          <p:txBody>
            <a:bodyPr wrap="square" rtlCol="0">
              <a:spAutoFit/>
            </a:bodyPr>
            <a:lstStyle/>
            <a:p>
              <a:pPr algn="dist"/>
              <a:r>
                <a:rPr lang="zh-CN" altLang="en-US" sz="3600" b="1" dirty="0">
                  <a:solidFill>
                    <a:srgbClr val="80937D"/>
                  </a:solidFill>
                  <a:cs typeface="+mn-ea"/>
                  <a:sym typeface="+mn-lt"/>
                </a:rPr>
                <a:t>实验结论与体会</a:t>
              </a:r>
              <a:endParaRPr lang="zh-CN" altLang="zh-CN" sz="3600" b="1" dirty="0">
                <a:solidFill>
                  <a:srgbClr val="80937D"/>
                </a:solidFill>
                <a:cs typeface="+mn-ea"/>
                <a:sym typeface="+mn-lt"/>
              </a:endParaRPr>
            </a:p>
          </p:txBody>
        </p:sp>
      </p:grpSp>
      <p:sp>
        <p:nvSpPr>
          <p:cNvPr id="3" name="文本框 2">
            <a:extLst>
              <a:ext uri="{FF2B5EF4-FFF2-40B4-BE49-F238E27FC236}">
                <a16:creationId xmlns:a16="http://schemas.microsoft.com/office/drawing/2014/main" id="{2C8F52A7-19F4-9937-DD3E-3E30CA88F581}"/>
              </a:ext>
            </a:extLst>
          </p:cNvPr>
          <p:cNvSpPr txBox="1"/>
          <p:nvPr/>
        </p:nvSpPr>
        <p:spPr>
          <a:xfrm>
            <a:off x="3120390" y="1417407"/>
            <a:ext cx="6094476" cy="4816703"/>
          </a:xfrm>
          <a:prstGeom prst="rect">
            <a:avLst/>
          </a:prstGeom>
          <a:noFill/>
        </p:spPr>
        <p:txBody>
          <a:bodyPr wrap="square">
            <a:spAutoFit/>
          </a:bodyPr>
          <a:lstStyle/>
          <a:p>
            <a:pPr marL="342900" indent="-342900">
              <a:lnSpc>
                <a:spcPct val="125000"/>
              </a:lnSpc>
              <a:spcBef>
                <a:spcPts val="600"/>
              </a:spcBef>
              <a:spcAft>
                <a:spcPts val="600"/>
              </a:spcAft>
              <a:buFont typeface="+mj-lt"/>
              <a:buAutoNum type="arabicPeriod"/>
            </a:pPr>
            <a:r>
              <a:rPr lang="zh-CN" altLang="zh-CN" sz="1600" b="0" kern="2200" dirty="0">
                <a:effectLst/>
                <a:latin typeface="+mn-ea"/>
              </a:rPr>
              <a:t>通过绘制各种排序方法的理论实际曲线对比图，我掌握了各种方法的时间复杂度与他们的算法原理，选择排序、冒泡排序、插入排序的理论复杂度是</a:t>
            </a:r>
            <a:r>
              <a:rPr lang="en-US" altLang="zh-CN" sz="1600" b="0" kern="2200" dirty="0">
                <a:effectLst/>
                <a:latin typeface="+mn-ea"/>
              </a:rPr>
              <a:t> O(</a:t>
            </a:r>
            <a:r>
              <a:rPr lang="en-US" altLang="zh-CN" sz="1600" b="0" kern="2200" dirty="0" err="1">
                <a:effectLst/>
                <a:latin typeface="+mn-ea"/>
              </a:rPr>
              <a:t>n^2</a:t>
            </a:r>
            <a:r>
              <a:rPr lang="en-US" altLang="zh-CN" sz="1600" b="0" kern="2200" dirty="0">
                <a:effectLst/>
                <a:latin typeface="+mn-ea"/>
              </a:rPr>
              <a:t>)</a:t>
            </a:r>
            <a:r>
              <a:rPr lang="zh-CN" altLang="zh-CN" sz="1600" b="0" kern="2200" dirty="0">
                <a:effectLst/>
                <a:latin typeface="+mn-ea"/>
              </a:rPr>
              <a:t>，快排和归并排序的理论复杂度是</a:t>
            </a:r>
            <a:r>
              <a:rPr lang="en-US" altLang="zh-CN" sz="1600" b="0" kern="2200" dirty="0">
                <a:effectLst/>
                <a:latin typeface="+mn-ea"/>
              </a:rPr>
              <a:t>O(</a:t>
            </a:r>
            <a:r>
              <a:rPr lang="en-US" altLang="zh-CN" sz="1600" b="0" kern="2200" dirty="0" err="1">
                <a:effectLst/>
                <a:latin typeface="+mn-ea"/>
              </a:rPr>
              <a:t>nlogn</a:t>
            </a:r>
            <a:r>
              <a:rPr lang="en-US" altLang="zh-CN" sz="1600" b="0" kern="2200" dirty="0">
                <a:effectLst/>
                <a:latin typeface="+mn-ea"/>
              </a:rPr>
              <a:t>)</a:t>
            </a:r>
            <a:r>
              <a:rPr lang="zh-CN" altLang="zh-CN" sz="1600" b="0" kern="2200" dirty="0">
                <a:effectLst/>
                <a:latin typeface="+mn-ea"/>
              </a:rPr>
              <a:t>。</a:t>
            </a:r>
            <a:endParaRPr lang="zh-CN" altLang="zh-CN" sz="1600" b="1" kern="2200" dirty="0">
              <a:effectLst/>
              <a:latin typeface="+mn-ea"/>
            </a:endParaRPr>
          </a:p>
          <a:p>
            <a:pPr marL="342900" indent="-342900">
              <a:lnSpc>
                <a:spcPct val="125000"/>
              </a:lnSpc>
              <a:spcBef>
                <a:spcPts val="600"/>
              </a:spcBef>
              <a:spcAft>
                <a:spcPts val="600"/>
              </a:spcAft>
              <a:buFont typeface="+mj-lt"/>
              <a:buAutoNum type="arabicPeriod"/>
            </a:pPr>
            <a:r>
              <a:rPr lang="zh-CN" altLang="zh-CN" sz="1600" b="0" kern="2200" dirty="0">
                <a:effectLst/>
                <a:latin typeface="+mn-ea"/>
              </a:rPr>
              <a:t>我了解到，在大数据情况下，必须选择对数级别的算法，指数级别的算法是不可取的，会大大浪费时间</a:t>
            </a:r>
            <a:endParaRPr lang="zh-CN" altLang="zh-CN" sz="1600" b="1" kern="2200" dirty="0">
              <a:effectLst/>
              <a:latin typeface="+mn-ea"/>
            </a:endParaRPr>
          </a:p>
          <a:p>
            <a:pPr marL="342900" lvl="0" indent="-342900">
              <a:lnSpc>
                <a:spcPct val="125000"/>
              </a:lnSpc>
              <a:spcBef>
                <a:spcPts val="600"/>
              </a:spcBef>
              <a:spcAft>
                <a:spcPts val="600"/>
              </a:spcAft>
              <a:buFont typeface="+mj-lt"/>
              <a:buAutoNum type="arabicPeriod"/>
            </a:pPr>
            <a:r>
              <a:rPr lang="zh-CN" altLang="zh-CN" sz="1600" b="0" kern="2200" dirty="0">
                <a:effectLst/>
                <a:latin typeface="+mn-ea"/>
              </a:rPr>
              <a:t>对数级别的算法，快速排序，归并排序之所以快，是因为他们使用了分块的思想，在处理大数据量时候，这是一种很好的方式</a:t>
            </a:r>
            <a:endParaRPr lang="zh-CN" altLang="zh-CN" sz="1600" b="1" kern="2200" dirty="0">
              <a:effectLst/>
              <a:latin typeface="+mn-ea"/>
            </a:endParaRPr>
          </a:p>
          <a:p>
            <a:pPr marL="342900" lvl="0" indent="-342900">
              <a:lnSpc>
                <a:spcPct val="125000"/>
              </a:lnSpc>
              <a:spcBef>
                <a:spcPts val="600"/>
              </a:spcBef>
              <a:spcAft>
                <a:spcPts val="600"/>
              </a:spcAft>
              <a:buFont typeface="+mj-lt"/>
              <a:buAutoNum type="arabicPeriod"/>
            </a:pPr>
            <a:r>
              <a:rPr lang="zh-CN" altLang="zh-CN" sz="1600" b="0" kern="2200" dirty="0">
                <a:effectLst/>
                <a:latin typeface="+mn-ea"/>
              </a:rPr>
              <a:t>在选择相应的算法的时候，不能仅考虑其时间复杂度，还得考虑数据的规模，在小规模的数据里，冒泡选择插入也是不错的选择</a:t>
            </a:r>
            <a:endParaRPr lang="zh-CN" altLang="zh-CN" sz="1600" b="1" kern="2200" dirty="0">
              <a:effectLst/>
              <a:latin typeface="+mn-ea"/>
            </a:endParaRPr>
          </a:p>
          <a:p>
            <a:pPr marL="342900" indent="-342900">
              <a:buAutoNum type="arabicPeriod" startAt="5"/>
            </a:pPr>
            <a:r>
              <a:rPr lang="zh-CN" altLang="zh-CN" sz="1600" kern="100" dirty="0">
                <a:effectLst/>
                <a:latin typeface="+mn-ea"/>
                <a:cs typeface="Times New Roman" panose="02020603050405020304" pitchFamily="18" charset="0"/>
              </a:rPr>
              <a:t>通过理论实际曲线图像对比，成功验证理论分析与经验分析的一致性</a:t>
            </a:r>
            <a:endParaRPr lang="zh-CN" altLang="en-US" sz="1600" dirty="0">
              <a:latin typeface="+mn-ea"/>
            </a:endParaRPr>
          </a:p>
        </p:txBody>
      </p:sp>
    </p:spTree>
    <p:custDataLst>
      <p:tags r:id="rId1"/>
    </p:custDataLst>
  </p:cSld>
  <p:clrMapOvr>
    <a:masterClrMapping/>
  </p:clrMapOvr>
  <p:transition advTm="2000">
    <p:split orient="ver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1398905"/>
          </a:xfrm>
          <a:prstGeom prst="rect">
            <a:avLst/>
          </a:prstGeom>
          <a:noFill/>
        </p:spPr>
        <p:txBody>
          <a:bodyPr wrap="square" rtlCol="0">
            <a:spAutoFit/>
          </a:bodyPr>
          <a:lstStyle/>
          <a:p>
            <a:pPr algn="ctr"/>
            <a:r>
              <a:rPr lang="zh-CN" altLang="en-US" sz="8500" b="1" dirty="0">
                <a:solidFill>
                  <a:srgbClr val="80937D"/>
                </a:solidFill>
                <a:cs typeface="+mn-ea"/>
                <a:sym typeface="+mn-lt"/>
              </a:rPr>
              <a:t>谢谢观看！</a:t>
            </a:r>
            <a:endParaRPr lang="en-US" altLang="zh-CN" sz="8500" b="1" dirty="0">
              <a:solidFill>
                <a:srgbClr val="80937D"/>
              </a:solidFill>
              <a:cs typeface="+mn-ea"/>
              <a:sym typeface="+mn-lt"/>
            </a:endParaRPr>
          </a:p>
        </p:txBody>
      </p:sp>
      <p:sp>
        <p:nvSpPr>
          <p:cNvPr id="24" name="文本框 23"/>
          <p:cNvSpPr txBox="1"/>
          <p:nvPr/>
        </p:nvSpPr>
        <p:spPr>
          <a:xfrm>
            <a:off x="4900929" y="4577080"/>
            <a:ext cx="2390140" cy="337185"/>
          </a:xfrm>
          <a:prstGeom prst="rect">
            <a:avLst/>
          </a:prstGeom>
          <a:noFill/>
        </p:spPr>
        <p:txBody>
          <a:bodyPr wrap="square" rtlCol="0">
            <a:spAutoFit/>
          </a:bodyPr>
          <a:lstStyle/>
          <a:p>
            <a:pPr algn="dist"/>
            <a:r>
              <a:rPr lang="zh-CN" altLang="en-US" sz="1600" b="1" dirty="0">
                <a:ln w="0">
                  <a:noFill/>
                </a:ln>
                <a:solidFill>
                  <a:schemeClr val="bg1"/>
                </a:solidFill>
                <a:cs typeface="+mn-ea"/>
                <a:sym typeface="+mn-lt"/>
              </a:rPr>
              <a:t>www.2ppt.com</a:t>
            </a: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实验目的</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01</a:t>
              </a:r>
            </a:p>
          </p:txBody>
        </p:sp>
      </p:gr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实验目的</a:t>
              </a:r>
              <a:endParaRPr lang="zh-CN" altLang="zh-CN" sz="3600" b="1" dirty="0">
                <a:solidFill>
                  <a:srgbClr val="80937D"/>
                </a:solidFill>
                <a:cs typeface="+mn-ea"/>
                <a:sym typeface="+mn-lt"/>
              </a:endParaRPr>
            </a:p>
          </p:txBody>
        </p:sp>
      </p:grpSp>
      <p:grpSp>
        <p:nvGrpSpPr>
          <p:cNvPr id="40" name="组合 39"/>
          <p:cNvGrpSpPr/>
          <p:nvPr/>
        </p:nvGrpSpPr>
        <p:grpSpPr>
          <a:xfrm>
            <a:off x="1706687" y="2061912"/>
            <a:ext cx="4217953" cy="3743352"/>
            <a:chOff x="1706687" y="2061912"/>
            <a:chExt cx="4217953" cy="3743352"/>
          </a:xfrm>
        </p:grpSpPr>
        <p:sp>
          <p:nvSpPr>
            <p:cNvPr id="41" name="矩形 40"/>
            <p:cNvSpPr/>
            <p:nvPr/>
          </p:nvSpPr>
          <p:spPr bwMode="auto">
            <a:xfrm>
              <a:off x="1706687"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46"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47"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48" name="矩形 47"/>
            <p:cNvSpPr/>
            <p:nvPr/>
          </p:nvSpPr>
          <p:spPr>
            <a:xfrm>
              <a:off x="3640720" y="2219842"/>
              <a:ext cx="184731" cy="369332"/>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49" name="TextBox 10"/>
            <p:cNvSpPr txBox="1"/>
            <p:nvPr/>
          </p:nvSpPr>
          <p:spPr>
            <a:xfrm>
              <a:off x="1994846" y="2970046"/>
              <a:ext cx="3691991" cy="1207318"/>
            </a:xfrm>
            <a:prstGeom prst="rect">
              <a:avLst/>
            </a:prstGeom>
            <a:noFill/>
          </p:spPr>
          <p:txBody>
            <a:bodyPr wrap="square" rtlCol="0">
              <a:spAutoFit/>
            </a:bodyPr>
            <a:lstStyle/>
            <a:p>
              <a:pPr marL="342900" lvl="0" indent="-342900" algn="just">
                <a:lnSpc>
                  <a:spcPct val="125000"/>
                </a:lnSpc>
                <a:buFont typeface="+mj-lt"/>
                <a:buAutoNum type="arabicPeriod"/>
              </a:pPr>
              <a:r>
                <a:rPr lang="zh-CN" altLang="zh-CN" sz="2000" kern="100" dirty="0">
                  <a:effectLst/>
                  <a:latin typeface="Times New Roman" panose="02020603050405020304" pitchFamily="18" charset="0"/>
                  <a:ea typeface="宋体" panose="02010600030101010101" pitchFamily="2" charset="-122"/>
                </a:rPr>
                <a:t>掌握选择排序、冒泡排序、合并排序、快速排序、插入排序算法原理</a:t>
              </a:r>
            </a:p>
          </p:txBody>
        </p:sp>
      </p:grpSp>
      <p:grpSp>
        <p:nvGrpSpPr>
          <p:cNvPr id="50" name="组合 49"/>
          <p:cNvGrpSpPr/>
          <p:nvPr/>
        </p:nvGrpSpPr>
        <p:grpSpPr>
          <a:xfrm>
            <a:off x="6216660" y="2061912"/>
            <a:ext cx="4217953" cy="3743352"/>
            <a:chOff x="6216660" y="2061912"/>
            <a:chExt cx="4217953" cy="3743352"/>
          </a:xfrm>
        </p:grpSpPr>
        <p:sp>
          <p:nvSpPr>
            <p:cNvPr id="51" name="矩形 50"/>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53" name="Freeform 6"/>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54" name="Freeform 7"/>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56" name="矩形 55"/>
            <p:cNvSpPr/>
            <p:nvPr/>
          </p:nvSpPr>
          <p:spPr>
            <a:xfrm>
              <a:off x="7321027" y="2215327"/>
              <a:ext cx="2092844" cy="369332"/>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57" name="TextBox 15"/>
            <p:cNvSpPr txBox="1"/>
            <p:nvPr/>
          </p:nvSpPr>
          <p:spPr>
            <a:xfrm>
              <a:off x="6546985" y="2970046"/>
              <a:ext cx="3650169" cy="1207318"/>
            </a:xfrm>
            <a:prstGeom prst="rect">
              <a:avLst/>
            </a:prstGeom>
            <a:noFill/>
          </p:spPr>
          <p:txBody>
            <a:bodyPr wrap="square" rtlCol="0">
              <a:spAutoFit/>
            </a:bodyPr>
            <a:lstStyle/>
            <a:p>
              <a:pPr lvl="0" algn="just">
                <a:lnSpc>
                  <a:spcPct val="125000"/>
                </a:lnSpc>
              </a:pPr>
              <a:r>
                <a:rPr lang="en-US" altLang="zh-CN" sz="2000" kern="100" dirty="0">
                  <a:effectLst/>
                  <a:latin typeface="Times New Roman" panose="02020603050405020304" pitchFamily="18" charset="0"/>
                  <a:ea typeface="宋体" panose="02010600030101010101" pitchFamily="2" charset="-122"/>
                </a:rPr>
                <a:t>2. </a:t>
              </a:r>
              <a:r>
                <a:rPr lang="zh-CN" altLang="zh-CN" sz="2000" kern="100" dirty="0">
                  <a:effectLst/>
                  <a:latin typeface="Times New Roman" panose="02020603050405020304" pitchFamily="18" charset="0"/>
                  <a:ea typeface="宋体" panose="02010600030101010101" pitchFamily="2" charset="-122"/>
                </a:rPr>
                <a:t>掌握不同排序算法时间效率的经验分析方法，验证理论分析与经验分析的一致性。</a:t>
              </a:r>
            </a:p>
          </p:txBody>
        </p: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实验步骤</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02</a:t>
              </a:r>
            </a:p>
          </p:txBody>
        </p:sp>
      </p:grpSp>
    </p:spTree>
    <p:custDataLst>
      <p:tags r:id="rId1"/>
    </p:custDataLst>
  </p:cSld>
  <p:clrMapOvr>
    <a:masterClrMapping/>
  </p:clrMapOvr>
  <p:transition advTm="200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wheel(2)">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实验步骤</a:t>
              </a:r>
              <a:endParaRPr lang="zh-CN" altLang="zh-CN" sz="3600" b="1" dirty="0">
                <a:solidFill>
                  <a:srgbClr val="80937D"/>
                </a:solidFill>
                <a:cs typeface="+mn-ea"/>
                <a:sym typeface="+mn-lt"/>
              </a:endParaRPr>
            </a:p>
          </p:txBody>
        </p:sp>
      </p:grpSp>
      <p:sp>
        <p:nvSpPr>
          <p:cNvPr id="58" name="íṡḷiḋè"/>
          <p:cNvSpPr/>
          <p:nvPr/>
        </p:nvSpPr>
        <p:spPr>
          <a:xfrm rot="5400000">
            <a:off x="-213648" y="2126645"/>
            <a:ext cx="4369058" cy="3768562"/>
          </a:xfrm>
          <a:prstGeom prst="blockArc">
            <a:avLst>
              <a:gd name="adj1" fmla="val 12357386"/>
              <a:gd name="adj2" fmla="val 20163184"/>
              <a:gd name="adj3" fmla="val 6776"/>
            </a:avLst>
          </a:prstGeom>
          <a:gradFill>
            <a:gsLst>
              <a:gs pos="0">
                <a:sysClr val="window" lastClr="FFFFFF">
                  <a:lumMod val="85000"/>
                  <a:alpha val="51000"/>
                </a:sysClr>
              </a:gs>
              <a:gs pos="100000">
                <a:sysClr val="window" lastClr="FFFFFF"/>
              </a:gs>
            </a:gsLst>
            <a:lin ang="5400000" scaled="1"/>
          </a:gra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AFA397"/>
              </a:solidFill>
              <a:effectLst/>
              <a:uLnTx/>
              <a:uFillTx/>
              <a:cs typeface="+mn-ea"/>
              <a:sym typeface="+mn-lt"/>
            </a:endParaRPr>
          </a:p>
        </p:txBody>
      </p:sp>
      <p:grpSp>
        <p:nvGrpSpPr>
          <p:cNvPr id="59" name="组合 58"/>
          <p:cNvGrpSpPr/>
          <p:nvPr/>
        </p:nvGrpSpPr>
        <p:grpSpPr>
          <a:xfrm>
            <a:off x="4161116" y="1678774"/>
            <a:ext cx="4024973" cy="1019451"/>
            <a:chOff x="5964155" y="1296926"/>
            <a:chExt cx="4024973" cy="1019451"/>
          </a:xfrm>
        </p:grpSpPr>
        <p:sp>
          <p:nvSpPr>
            <p:cNvPr id="60" name="文本框 59"/>
            <p:cNvSpPr txBox="1"/>
            <p:nvPr/>
          </p:nvSpPr>
          <p:spPr>
            <a:xfrm>
              <a:off x="5964155" y="1615801"/>
              <a:ext cx="4024973" cy="700576"/>
            </a:xfrm>
            <a:prstGeom prst="rect">
              <a:avLst/>
            </a:prstGeom>
            <a:noFill/>
          </p:spPr>
          <p:txBody>
            <a:bodyPr wrap="square" rtlCol="0">
              <a:spAutoFit/>
            </a:bodyPr>
            <a:lstStyle/>
            <a:p>
              <a:pPr>
                <a:lnSpc>
                  <a:spcPct val="150000"/>
                </a:lnSpc>
                <a:spcAft>
                  <a:spcPct val="0"/>
                </a:spcAft>
              </a:pPr>
              <a:r>
                <a:rPr lang="zh-CN" altLang="zh-CN" sz="1400" kern="100" dirty="0">
                  <a:effectLst/>
                  <a:latin typeface="微软雅黑" panose="020B0503020204020204" pitchFamily="34" charset="-122"/>
                  <a:ea typeface="微软雅黑" panose="020B0503020204020204" pitchFamily="34" charset="-122"/>
                </a:rPr>
                <a:t>掌握选择排序、冒泡排序、合并排序、快速排序、插入排序算法原理，并进行代码实现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61" name="文本框 60"/>
            <p:cNvSpPr txBox="1"/>
            <p:nvPr/>
          </p:nvSpPr>
          <p:spPr>
            <a:xfrm>
              <a:off x="5964156" y="1296926"/>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sp>
        <p:nvSpPr>
          <p:cNvPr id="63" name="文本框 62"/>
          <p:cNvSpPr txBox="1"/>
          <p:nvPr/>
        </p:nvSpPr>
        <p:spPr>
          <a:xfrm>
            <a:off x="4148690" y="3201888"/>
            <a:ext cx="4024972" cy="1990930"/>
          </a:xfrm>
          <a:prstGeom prst="rect">
            <a:avLst/>
          </a:prstGeom>
          <a:noFill/>
        </p:spPr>
        <p:txBody>
          <a:bodyPr wrap="square" rtlCol="0">
            <a:spAutoFit/>
          </a:bodyPr>
          <a:lstStyle/>
          <a:p>
            <a:pPr>
              <a:lnSpc>
                <a:spcPct val="150000"/>
              </a:lnSpc>
              <a:spcAft>
                <a:spcPct val="0"/>
              </a:spcAft>
            </a:pPr>
            <a:r>
              <a:rPr lang="zh-CN" altLang="zh-CN" sz="1400" kern="100" dirty="0">
                <a:effectLst/>
                <a:ea typeface="宋体" panose="02010600030101010101" pitchFamily="2" charset="-122"/>
              </a:rPr>
              <a:t>实验通过对</a:t>
            </a:r>
            <a:r>
              <a:rPr lang="en-US" altLang="zh-CN" sz="1400" kern="100" dirty="0">
                <a:effectLst/>
                <a:ea typeface="宋体" panose="02010600030101010101" pitchFamily="2" charset="-122"/>
              </a:rPr>
              <a:t>n=10</a:t>
            </a:r>
            <a:r>
              <a:rPr lang="zh-CN" altLang="zh-CN" sz="1400" kern="100" dirty="0">
                <a:effectLst/>
                <a:ea typeface="宋体" panose="02010600030101010101" pitchFamily="2" charset="-122"/>
              </a:rPr>
              <a:t>、</a:t>
            </a:r>
            <a:r>
              <a:rPr lang="en-US" altLang="zh-CN" sz="1400" kern="100" dirty="0">
                <a:effectLst/>
                <a:ea typeface="宋体" panose="02010600030101010101" pitchFamily="2" charset="-122"/>
              </a:rPr>
              <a:t>100</a:t>
            </a:r>
            <a:r>
              <a:rPr lang="zh-CN" altLang="zh-CN" sz="1400" kern="100" dirty="0">
                <a:effectLst/>
                <a:ea typeface="宋体" panose="02010600030101010101" pitchFamily="2" charset="-122"/>
              </a:rPr>
              <a:t>、</a:t>
            </a:r>
            <a:r>
              <a:rPr lang="en-US" altLang="zh-CN" sz="1400" kern="100" dirty="0">
                <a:effectLst/>
                <a:ea typeface="宋体" panose="02010600030101010101" pitchFamily="2" charset="-122"/>
              </a:rPr>
              <a:t>1000</a:t>
            </a:r>
            <a:r>
              <a:rPr lang="zh-CN" altLang="zh-CN" sz="1400" kern="100" dirty="0">
                <a:effectLst/>
                <a:ea typeface="宋体" panose="02010600030101010101" pitchFamily="2" charset="-122"/>
              </a:rPr>
              <a:t>、</a:t>
            </a:r>
            <a:r>
              <a:rPr lang="en-US" altLang="zh-CN" sz="1400" kern="100" dirty="0">
                <a:effectLst/>
                <a:ea typeface="宋体" panose="02010600030101010101" pitchFamily="2" charset="-122"/>
              </a:rPr>
              <a:t>10000</a:t>
            </a:r>
            <a:r>
              <a:rPr lang="zh-CN" altLang="zh-CN" sz="1400" kern="100" dirty="0">
                <a:effectLst/>
                <a:ea typeface="宋体" panose="02010600030101010101" pitchFamily="2" charset="-122"/>
              </a:rPr>
              <a:t>、</a:t>
            </a:r>
            <a:r>
              <a:rPr lang="en-US" altLang="zh-CN" sz="1400" kern="100" dirty="0">
                <a:effectLst/>
                <a:ea typeface="宋体" panose="02010600030101010101" pitchFamily="2" charset="-122"/>
              </a:rPr>
              <a:t>100000</a:t>
            </a:r>
            <a:r>
              <a:rPr lang="zh-CN" altLang="zh-CN" sz="1400" kern="100" dirty="0">
                <a:effectLst/>
                <a:ea typeface="宋体" panose="02010600030101010101" pitchFamily="2" charset="-122"/>
              </a:rPr>
              <a:t> 、</a:t>
            </a:r>
            <a:r>
              <a:rPr lang="en-US" altLang="zh-CN" sz="1400" kern="100" dirty="0">
                <a:effectLst/>
                <a:ea typeface="宋体" panose="02010600030101010101" pitchFamily="2" charset="-122"/>
              </a:rPr>
              <a:t>2</a:t>
            </a:r>
            <a:r>
              <a:rPr lang="en-US" altLang="zh-CN" sz="1400" kern="100" dirty="0">
                <a:ea typeface="宋体" panose="02010600030101010101" pitchFamily="2" charset="-122"/>
              </a:rPr>
              <a:t>00000</a:t>
            </a:r>
            <a:r>
              <a:rPr lang="zh-CN" altLang="en-US" sz="1400" kern="100" dirty="0">
                <a:ea typeface="宋体" panose="02010600030101010101" pitchFamily="2" charset="-122"/>
              </a:rPr>
              <a:t>、</a:t>
            </a:r>
            <a:r>
              <a:rPr lang="en-US" altLang="zh-CN" sz="1400" kern="100" dirty="0">
                <a:ea typeface="宋体" panose="02010600030101010101" pitchFamily="2" charset="-122"/>
              </a:rPr>
              <a:t>300000</a:t>
            </a:r>
            <a:r>
              <a:rPr lang="zh-CN" altLang="en-US" sz="1400" kern="100" dirty="0">
                <a:ea typeface="宋体" panose="02010600030101010101" pitchFamily="2" charset="-122"/>
              </a:rPr>
              <a:t>、</a:t>
            </a:r>
            <a:r>
              <a:rPr lang="en-US" altLang="zh-CN" sz="1400" kern="100" dirty="0">
                <a:ea typeface="宋体" panose="02010600030101010101" pitchFamily="2" charset="-122"/>
              </a:rPr>
              <a:t>400000</a:t>
            </a:r>
            <a:r>
              <a:rPr lang="zh-CN" altLang="en-US" sz="1400" kern="100" dirty="0">
                <a:ea typeface="宋体" panose="02010600030101010101" pitchFamily="2" charset="-122"/>
              </a:rPr>
              <a:t>、</a:t>
            </a:r>
            <a:r>
              <a:rPr lang="en-US" altLang="zh-CN" sz="1400" kern="100" dirty="0">
                <a:ea typeface="宋体" panose="02010600030101010101" pitchFamily="2" charset="-122"/>
              </a:rPr>
              <a:t>500000</a:t>
            </a:r>
            <a:r>
              <a:rPr lang="zh-CN" altLang="zh-CN" sz="1400" kern="100" dirty="0">
                <a:effectLst/>
                <a:ea typeface="宋体" panose="02010600030101010101" pitchFamily="2" charset="-122"/>
              </a:rPr>
              <a:t>不同规模大小的数组，分别使用五种不同排序方法的排序，并以规模为</a:t>
            </a:r>
            <a:r>
              <a:rPr lang="en-US" altLang="zh-CN" sz="1400" kern="100" dirty="0">
                <a:effectLst/>
                <a:ea typeface="宋体" panose="02010600030101010101" pitchFamily="2" charset="-122"/>
              </a:rPr>
              <a:t>n=100000</a:t>
            </a:r>
            <a:r>
              <a:rPr lang="zh-CN" altLang="zh-CN" sz="1400" kern="100" dirty="0">
                <a:effectLst/>
                <a:ea typeface="宋体" panose="02010600030101010101" pitchFamily="2" charset="-122"/>
              </a:rPr>
              <a:t>时为参照点，得到其它规模下的理论值，最后使用</a:t>
            </a:r>
            <a:r>
              <a:rPr lang="en-US" altLang="zh-CN" sz="1400" kern="100" dirty="0">
                <a:effectLst/>
                <a:ea typeface="宋体" panose="02010600030101010101" pitchFamily="2" charset="-122"/>
              </a:rPr>
              <a:t>Python</a:t>
            </a:r>
            <a:r>
              <a:rPr lang="zh-CN" altLang="zh-CN" sz="1400" kern="100" dirty="0">
                <a:effectLst/>
                <a:ea typeface="宋体" panose="02010600030101010101" pitchFamily="2" charset="-122"/>
              </a:rPr>
              <a:t>对数据进行画图和分析</a:t>
            </a:r>
            <a:endParaRPr lang="zh-CN" altLang="en-US" sz="1400" dirty="0">
              <a:solidFill>
                <a:schemeClr val="tx1">
                  <a:lumMod val="75000"/>
                  <a:lumOff val="25000"/>
                </a:schemeClr>
              </a:solidFill>
              <a:cs typeface="+mn-ea"/>
              <a:sym typeface="+mn-lt"/>
            </a:endParaRPr>
          </a:p>
        </p:txBody>
      </p:sp>
      <p:grpSp>
        <p:nvGrpSpPr>
          <p:cNvPr id="65" name="组合 64"/>
          <p:cNvGrpSpPr/>
          <p:nvPr/>
        </p:nvGrpSpPr>
        <p:grpSpPr>
          <a:xfrm>
            <a:off x="4161116" y="5029089"/>
            <a:ext cx="4024972" cy="1301901"/>
            <a:chOff x="5964156" y="5047708"/>
            <a:chExt cx="4024972" cy="1301901"/>
          </a:xfrm>
        </p:grpSpPr>
        <p:sp>
          <p:nvSpPr>
            <p:cNvPr id="66" name="文本框 65"/>
            <p:cNvSpPr txBox="1"/>
            <p:nvPr/>
          </p:nvSpPr>
          <p:spPr>
            <a:xfrm>
              <a:off x="5964156" y="5366583"/>
              <a:ext cx="4024972" cy="983026"/>
            </a:xfrm>
            <a:prstGeom prst="rect">
              <a:avLst/>
            </a:prstGeom>
            <a:noFill/>
          </p:spPr>
          <p:txBody>
            <a:bodyPr wrap="square" rtlCol="0">
              <a:spAutoFit/>
            </a:bodyPr>
            <a:lstStyle/>
            <a:p>
              <a:pPr defTabSz="457200">
                <a:lnSpc>
                  <a:spcPct val="150000"/>
                </a:lnSpc>
              </a:pPr>
              <a:r>
                <a:rPr lang="zh-CN" altLang="en-US" sz="1400" kern="100" dirty="0">
                  <a:effectLst/>
                  <a:latin typeface="+mn-ea"/>
                </a:rPr>
                <a:t>分析所得图表，验证理论经验的一致性</a:t>
              </a:r>
              <a:endParaRPr lang="en-US" altLang="zh-CN" sz="1400" kern="100" dirty="0">
                <a:effectLst/>
                <a:latin typeface="+mn-ea"/>
              </a:endParaRPr>
            </a:p>
            <a:p>
              <a:pPr defTabSz="457200">
                <a:lnSpc>
                  <a:spcPct val="150000"/>
                </a:lnSpc>
              </a:pPr>
              <a:r>
                <a:rPr lang="zh-CN" altLang="en-US" sz="1400" kern="100" dirty="0">
                  <a:effectLst/>
                  <a:latin typeface="+mn-ea"/>
                </a:rPr>
                <a:t>并总结对比五大排序</a:t>
              </a:r>
              <a:endParaRPr lang="en-US" altLang="zh-CN" sz="1400" kern="100" dirty="0">
                <a:effectLst/>
                <a:latin typeface="+mn-ea"/>
              </a:endParaRPr>
            </a:p>
            <a:p>
              <a:pPr defTabSz="457200">
                <a:lnSpc>
                  <a:spcPct val="150000"/>
                </a:lnSpc>
              </a:pPr>
              <a:endParaRPr lang="zh-CN" altLang="en-US" sz="1200" dirty="0">
                <a:solidFill>
                  <a:schemeClr val="tx1">
                    <a:lumMod val="75000"/>
                    <a:lumOff val="25000"/>
                  </a:schemeClr>
                </a:solidFill>
                <a:cs typeface="+mn-ea"/>
                <a:sym typeface="+mn-lt"/>
              </a:endParaRPr>
            </a:p>
          </p:txBody>
        </p:sp>
        <p:sp>
          <p:nvSpPr>
            <p:cNvPr id="67" name="文本框 66"/>
            <p:cNvSpPr txBox="1"/>
            <p:nvPr/>
          </p:nvSpPr>
          <p:spPr>
            <a:xfrm>
              <a:off x="5964156" y="5047708"/>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sp>
        <p:nvSpPr>
          <p:cNvPr id="70" name="î$1íḑe"/>
          <p:cNvSpPr/>
          <p:nvPr/>
        </p:nvSpPr>
        <p:spPr>
          <a:xfrm>
            <a:off x="2405040" y="2007356"/>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一</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3" name="íṡḷíḋê"/>
          <p:cNvSpPr/>
          <p:nvPr/>
        </p:nvSpPr>
        <p:spPr>
          <a:xfrm>
            <a:off x="2914714" y="3500149"/>
            <a:ext cx="789924" cy="789920"/>
          </a:xfrm>
          <a:prstGeom prst="ellipse">
            <a:avLst/>
          </a:prstGeom>
          <a:solidFill>
            <a:schemeClr val="accent2"/>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二</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6" name="í$1îḍe"/>
          <p:cNvSpPr/>
          <p:nvPr/>
        </p:nvSpPr>
        <p:spPr>
          <a:xfrm>
            <a:off x="2405040" y="5238913"/>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三</a:t>
            </a:r>
            <a:endParaRPr kumimoji="0" lang="en-US" sz="1800" i="0" u="none" strike="noStrike" kern="1200" cap="none" spc="0" normalizeH="0" baseline="0" noProof="0" dirty="0">
              <a:ln>
                <a:noFill/>
              </a:ln>
              <a:solidFill>
                <a:prstClr val="white"/>
              </a:solidFill>
              <a:effectLst/>
              <a:uLnTx/>
              <a:uFillTx/>
              <a:cs typeface="+mn-ea"/>
              <a:sym typeface="+mn-lt"/>
            </a:endParaRPr>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p:tgtEl>
                                          <p:spTgt spid="59"/>
                                        </p:tgtEl>
                                        <p:attrNameLst>
                                          <p:attrName>ppt_y</p:attrName>
                                        </p:attrNameLst>
                                      </p:cBhvr>
                                      <p:tavLst>
                                        <p:tav tm="0">
                                          <p:val>
                                            <p:strVal val="#ppt_y+#ppt_h*1.125000"/>
                                          </p:val>
                                        </p:tav>
                                        <p:tav tm="100000">
                                          <p:val>
                                            <p:strVal val="#ppt_y"/>
                                          </p:val>
                                        </p:tav>
                                      </p:tavLst>
                                    </p:anim>
                                    <p:animEffect transition="in" filter="wipe(up)">
                                      <p:cBhvr>
                                        <p:cTn id="12" dur="500"/>
                                        <p:tgtEl>
                                          <p:spTgt spid="5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p:tgtEl>
                                          <p:spTgt spid="65"/>
                                        </p:tgtEl>
                                        <p:attrNameLst>
                                          <p:attrName>ppt_y</p:attrName>
                                        </p:attrNameLst>
                                      </p:cBhvr>
                                      <p:tavLst>
                                        <p:tav tm="0">
                                          <p:val>
                                            <p:strVal val="#ppt_y+#ppt_h*1.125000"/>
                                          </p:val>
                                        </p:tav>
                                        <p:tav tm="100000">
                                          <p:val>
                                            <p:strVal val="#ppt_y"/>
                                          </p:val>
                                        </p:tav>
                                      </p:tavLst>
                                    </p:anim>
                                    <p:animEffect transition="in" filter="wipe(up)">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625840" cy="1688465"/>
            <a:chOff x="4272" y="3369"/>
            <a:chExt cx="13584" cy="2659"/>
          </a:xfrm>
        </p:grpSpPr>
        <p:sp>
          <p:nvSpPr>
            <p:cNvPr id="21" name="文本框 20"/>
            <p:cNvSpPr txBox="1"/>
            <p:nvPr/>
          </p:nvSpPr>
          <p:spPr>
            <a:xfrm>
              <a:off x="7091" y="3369"/>
              <a:ext cx="10765"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实验原理与分析</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03</a:t>
              </a:r>
            </a:p>
          </p:txBody>
        </p:sp>
      </p:grpSp>
    </p:spTree>
    <p:custDataLst>
      <p:tags r:id="rId1"/>
    </p:custDataLst>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80114" y="600710"/>
            <a:ext cx="3699601" cy="1200150"/>
            <a:chOff x="7522" y="969"/>
            <a:chExt cx="4887" cy="1890"/>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890"/>
            </a:xfrm>
            <a:prstGeom prst="rect">
              <a:avLst/>
            </a:prstGeom>
            <a:noFill/>
          </p:spPr>
          <p:txBody>
            <a:bodyPr wrap="square" rtlCol="0">
              <a:spAutoFit/>
            </a:bodyPr>
            <a:lstStyle/>
            <a:p>
              <a:pPr algn="dist"/>
              <a:r>
                <a:rPr lang="zh-CN" altLang="en-US" sz="3600" b="1" dirty="0">
                  <a:solidFill>
                    <a:srgbClr val="80937D"/>
                  </a:solidFill>
                  <a:cs typeface="+mn-ea"/>
                  <a:sym typeface="+mn-lt"/>
                </a:rPr>
                <a:t>实验原理与分析</a:t>
              </a:r>
              <a:endParaRPr lang="zh-CN" altLang="zh-CN" sz="3600" b="1" dirty="0">
                <a:solidFill>
                  <a:srgbClr val="80937D"/>
                </a:solidFill>
                <a:cs typeface="+mn-ea"/>
                <a:sym typeface="+mn-lt"/>
              </a:endParaRPr>
            </a:p>
          </p:txBody>
        </p:sp>
      </p:grpSp>
      <p:grpSp>
        <p:nvGrpSpPr>
          <p:cNvPr id="59" name="组合 58"/>
          <p:cNvGrpSpPr/>
          <p:nvPr/>
        </p:nvGrpSpPr>
        <p:grpSpPr>
          <a:xfrm>
            <a:off x="846963" y="1552181"/>
            <a:ext cx="2458454" cy="629655"/>
            <a:chOff x="5971177" y="1812130"/>
            <a:chExt cx="2458454" cy="629655"/>
          </a:xfrm>
        </p:grpSpPr>
        <p:sp>
          <p:nvSpPr>
            <p:cNvPr id="60" name="Oval 4"/>
            <p:cNvSpPr/>
            <p:nvPr/>
          </p:nvSpPr>
          <p:spPr>
            <a:xfrm>
              <a:off x="5971177" y="1812130"/>
              <a:ext cx="629655" cy="629655"/>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p>
          </p:txBody>
        </p:sp>
        <p:sp>
          <p:nvSpPr>
            <p:cNvPr id="62" name="文本框 61"/>
            <p:cNvSpPr txBox="1"/>
            <p:nvPr/>
          </p:nvSpPr>
          <p:spPr>
            <a:xfrm>
              <a:off x="6600832" y="1976577"/>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400" normalizeH="0" baseline="0" noProof="0" dirty="0">
                  <a:ln>
                    <a:noFill/>
                  </a:ln>
                  <a:solidFill>
                    <a:schemeClr val="tx1">
                      <a:lumMod val="75000"/>
                      <a:lumOff val="25000"/>
                    </a:schemeClr>
                  </a:solidFill>
                  <a:effectLst/>
                  <a:uLnTx/>
                  <a:uFillTx/>
                  <a:cs typeface="+mn-ea"/>
                  <a:sym typeface="+mn-lt"/>
                </a:rPr>
                <a:t>选择排序</a:t>
              </a:r>
            </a:p>
          </p:txBody>
        </p:sp>
      </p:grpSp>
      <p:grpSp>
        <p:nvGrpSpPr>
          <p:cNvPr id="63" name="组合 62"/>
          <p:cNvGrpSpPr/>
          <p:nvPr/>
        </p:nvGrpSpPr>
        <p:grpSpPr>
          <a:xfrm>
            <a:off x="881412" y="2640881"/>
            <a:ext cx="2458454" cy="629655"/>
            <a:chOff x="5971177" y="2880809"/>
            <a:chExt cx="2458454" cy="629655"/>
          </a:xfrm>
        </p:grpSpPr>
        <p:sp>
          <p:nvSpPr>
            <p:cNvPr id="64" name="Oval 19"/>
            <p:cNvSpPr/>
            <p:nvPr/>
          </p:nvSpPr>
          <p:spPr>
            <a:xfrm>
              <a:off x="5971177" y="2880809"/>
              <a:ext cx="629655" cy="629655"/>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p>
          </p:txBody>
        </p:sp>
        <p:sp>
          <p:nvSpPr>
            <p:cNvPr id="66" name="文本框 65"/>
            <p:cNvSpPr txBox="1"/>
            <p:nvPr/>
          </p:nvSpPr>
          <p:spPr>
            <a:xfrm>
              <a:off x="6600832" y="2954780"/>
              <a:ext cx="1828799" cy="369332"/>
            </a:xfrm>
            <a:prstGeom prst="rect">
              <a:avLst/>
            </a:prstGeom>
            <a:noFill/>
          </p:spPr>
          <p:txBody>
            <a:bodyPr wrap="square" rtlCol="0">
              <a:spAutoFit/>
            </a:bodyPr>
            <a:lstStyle/>
            <a:p>
              <a:pPr>
                <a:defRPr/>
              </a:pPr>
              <a:r>
                <a:rPr lang="zh-CN" altLang="en-US" spc="400" dirty="0">
                  <a:solidFill>
                    <a:schemeClr val="tx1">
                      <a:lumMod val="75000"/>
                      <a:lumOff val="25000"/>
                    </a:schemeClr>
                  </a:solidFill>
                  <a:cs typeface="+mn-ea"/>
                  <a:sym typeface="+mn-lt"/>
                </a:rPr>
                <a:t>冒泡排序</a:t>
              </a:r>
            </a:p>
          </p:txBody>
        </p:sp>
      </p:grpSp>
      <p:grpSp>
        <p:nvGrpSpPr>
          <p:cNvPr id="67" name="组合 66"/>
          <p:cNvGrpSpPr/>
          <p:nvPr/>
        </p:nvGrpSpPr>
        <p:grpSpPr>
          <a:xfrm>
            <a:off x="881412" y="3814538"/>
            <a:ext cx="2458453" cy="629655"/>
            <a:chOff x="5971177" y="4054466"/>
            <a:chExt cx="2458453" cy="629655"/>
          </a:xfrm>
        </p:grpSpPr>
        <p:sp>
          <p:nvSpPr>
            <p:cNvPr id="68" name="Oval 25"/>
            <p:cNvSpPr/>
            <p:nvPr/>
          </p:nvSpPr>
          <p:spPr>
            <a:xfrm>
              <a:off x="5971177" y="4054466"/>
              <a:ext cx="629655" cy="629655"/>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p>
          </p:txBody>
        </p:sp>
        <p:sp>
          <p:nvSpPr>
            <p:cNvPr id="70" name="文本框 69"/>
            <p:cNvSpPr txBox="1"/>
            <p:nvPr/>
          </p:nvSpPr>
          <p:spPr>
            <a:xfrm>
              <a:off x="6600831" y="4154102"/>
              <a:ext cx="1828799" cy="369332"/>
            </a:xfrm>
            <a:prstGeom prst="rect">
              <a:avLst/>
            </a:prstGeom>
            <a:noFill/>
          </p:spPr>
          <p:txBody>
            <a:bodyPr wrap="square" rtlCol="0">
              <a:spAutoFit/>
            </a:bodyPr>
            <a:lstStyle/>
            <a:p>
              <a:pPr>
                <a:defRPr/>
              </a:pPr>
              <a:r>
                <a:rPr lang="zh-CN" altLang="en-US" spc="400" dirty="0">
                  <a:solidFill>
                    <a:schemeClr val="tx1">
                      <a:lumMod val="75000"/>
                      <a:lumOff val="25000"/>
                    </a:schemeClr>
                  </a:solidFill>
                  <a:cs typeface="+mn-ea"/>
                  <a:sym typeface="+mn-lt"/>
                </a:rPr>
                <a:t>插入排序</a:t>
              </a:r>
            </a:p>
          </p:txBody>
        </p:sp>
      </p:grpSp>
      <p:grpSp>
        <p:nvGrpSpPr>
          <p:cNvPr id="71" name="组合 70"/>
          <p:cNvGrpSpPr/>
          <p:nvPr/>
        </p:nvGrpSpPr>
        <p:grpSpPr>
          <a:xfrm>
            <a:off x="881412" y="4880691"/>
            <a:ext cx="2458453" cy="629655"/>
            <a:chOff x="5971177" y="5120619"/>
            <a:chExt cx="2458453" cy="629655"/>
          </a:xfrm>
        </p:grpSpPr>
        <p:sp>
          <p:nvSpPr>
            <p:cNvPr id="72" name="Oval 27"/>
            <p:cNvSpPr/>
            <p:nvPr/>
          </p:nvSpPr>
          <p:spPr>
            <a:xfrm>
              <a:off x="5971177" y="5120619"/>
              <a:ext cx="629655" cy="629655"/>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04</a:t>
              </a:r>
            </a:p>
          </p:txBody>
        </p:sp>
        <p:sp>
          <p:nvSpPr>
            <p:cNvPr id="74" name="文本框 73"/>
            <p:cNvSpPr txBox="1"/>
            <p:nvPr/>
          </p:nvSpPr>
          <p:spPr>
            <a:xfrm>
              <a:off x="6600831" y="5327759"/>
              <a:ext cx="1828799" cy="369332"/>
            </a:xfrm>
            <a:prstGeom prst="rect">
              <a:avLst/>
            </a:prstGeom>
            <a:noFill/>
          </p:spPr>
          <p:txBody>
            <a:bodyPr wrap="square" rtlCol="0">
              <a:spAutoFit/>
            </a:bodyPr>
            <a:lstStyle/>
            <a:p>
              <a:pPr>
                <a:defRPr/>
              </a:pPr>
              <a:r>
                <a:rPr lang="zh-CN" altLang="en-US" spc="400" dirty="0">
                  <a:solidFill>
                    <a:schemeClr val="tx1">
                      <a:lumMod val="75000"/>
                      <a:lumOff val="25000"/>
                    </a:schemeClr>
                  </a:solidFill>
                  <a:cs typeface="+mn-ea"/>
                  <a:sym typeface="+mn-lt"/>
                </a:rPr>
                <a:t>快速排序</a:t>
              </a:r>
            </a:p>
          </p:txBody>
        </p:sp>
      </p:grpSp>
      <p:grpSp>
        <p:nvGrpSpPr>
          <p:cNvPr id="2" name="组合 1">
            <a:extLst>
              <a:ext uri="{FF2B5EF4-FFF2-40B4-BE49-F238E27FC236}">
                <a16:creationId xmlns:a16="http://schemas.microsoft.com/office/drawing/2014/main" id="{CA7EE3EE-7D4C-44C5-072C-2949DDF3B884}"/>
              </a:ext>
            </a:extLst>
          </p:cNvPr>
          <p:cNvGrpSpPr/>
          <p:nvPr/>
        </p:nvGrpSpPr>
        <p:grpSpPr>
          <a:xfrm>
            <a:off x="881412" y="5839156"/>
            <a:ext cx="2458453" cy="629655"/>
            <a:chOff x="5971177" y="4054466"/>
            <a:chExt cx="2458453" cy="629655"/>
          </a:xfrm>
        </p:grpSpPr>
        <p:sp>
          <p:nvSpPr>
            <p:cNvPr id="3" name="Oval 25">
              <a:extLst>
                <a:ext uri="{FF2B5EF4-FFF2-40B4-BE49-F238E27FC236}">
                  <a16:creationId xmlns:a16="http://schemas.microsoft.com/office/drawing/2014/main" id="{60A7AE76-D5E7-CC0C-4ABC-786AC45F8018}"/>
                </a:ext>
              </a:extLst>
            </p:cNvPr>
            <p:cNvSpPr/>
            <p:nvPr/>
          </p:nvSpPr>
          <p:spPr>
            <a:xfrm>
              <a:off x="5971177" y="4054466"/>
              <a:ext cx="629655" cy="629655"/>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05</a:t>
              </a:r>
            </a:p>
          </p:txBody>
        </p:sp>
        <p:sp>
          <p:nvSpPr>
            <p:cNvPr id="7" name="文本框 6">
              <a:extLst>
                <a:ext uri="{FF2B5EF4-FFF2-40B4-BE49-F238E27FC236}">
                  <a16:creationId xmlns:a16="http://schemas.microsoft.com/office/drawing/2014/main" id="{F29207F4-668C-7A4E-DD17-99D9FE0E3399}"/>
                </a:ext>
              </a:extLst>
            </p:cNvPr>
            <p:cNvSpPr txBox="1"/>
            <p:nvPr/>
          </p:nvSpPr>
          <p:spPr>
            <a:xfrm>
              <a:off x="6600831" y="4154102"/>
              <a:ext cx="1828799" cy="369332"/>
            </a:xfrm>
            <a:prstGeom prst="rect">
              <a:avLst/>
            </a:prstGeom>
            <a:noFill/>
          </p:spPr>
          <p:txBody>
            <a:bodyPr wrap="square" rtlCol="0">
              <a:spAutoFit/>
            </a:bodyPr>
            <a:lstStyle/>
            <a:p>
              <a:pPr>
                <a:defRPr/>
              </a:pPr>
              <a:r>
                <a:rPr lang="zh-CN" altLang="en-US" spc="400" dirty="0">
                  <a:solidFill>
                    <a:schemeClr val="tx1">
                      <a:lumMod val="75000"/>
                      <a:lumOff val="25000"/>
                    </a:schemeClr>
                  </a:solidFill>
                  <a:cs typeface="+mn-ea"/>
                  <a:sym typeface="+mn-lt"/>
                </a:rPr>
                <a:t>归并排序</a:t>
              </a:r>
            </a:p>
          </p:txBody>
        </p:sp>
      </p:grpSp>
    </p:spTree>
    <p:custDataLst>
      <p:tags r:id="rId1"/>
    </p:custDataLst>
  </p:cSld>
  <p:clrMapOvr>
    <a:masterClrMapping/>
  </p:clrMapOvr>
  <p:transition advTm="2000">
    <p:wheel spokes="2"/>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40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14:bounceEnd="40000">
                                          <p:cBhvr additive="base">
                                            <p:cTn id="12"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6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14:bounceEnd="40000">
                                          <p:cBhvr additive="base">
                                            <p:cTn id="17" dur="500" fill="hold"/>
                                            <p:tgtEl>
                                              <p:spTgt spid="67"/>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0000">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14:bounceEnd="40000">
                                          <p:cBhvr additive="base">
                                            <p:cTn id="22"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14:presetBounceEnd="40000">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14:bounceEnd="40000">
                                          <p:cBhvr additive="base">
                                            <p:cTn id="2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1+#ppt_w/2"/>
                                              </p:val>
                                            </p:tav>
                                            <p:tav tm="100000">
                                              <p:val>
                                                <p:strVal val="#ppt_x"/>
                                              </p:val>
                                            </p:tav>
                                          </p:tavLst>
                                        </p:anim>
                                        <p:anim calcmode="lin" valueType="num">
                                          <p:cBhvr additive="base">
                                            <p:cTn id="13" dur="500" fill="hold"/>
                                            <p:tgtEl>
                                              <p:spTgt spid="6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1+#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选择排序</a:t>
              </a:r>
            </a:p>
          </p:txBody>
        </p:sp>
      </p:grpSp>
      <p:cxnSp>
        <p:nvCxnSpPr>
          <p:cNvPr id="34" name="直接箭头连接符 33"/>
          <p:cNvCxnSpPr/>
          <p:nvPr/>
        </p:nvCxnSpPr>
        <p:spPr>
          <a:xfrm>
            <a:off x="997040" y="3888831"/>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48606" y="1425153"/>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351314" y="1425153"/>
            <a:ext cx="6096000" cy="604012"/>
          </a:xfrm>
          <a:prstGeom prst="rect">
            <a:avLst/>
          </a:prstGeom>
          <a:noFill/>
        </p:spPr>
        <p:txBody>
          <a:bodyPr wrap="square">
            <a:spAutoFit/>
          </a:bodyPr>
          <a:lstStyle/>
          <a:p>
            <a:pPr indent="266700" algn="just">
              <a:lnSpc>
                <a:spcPct val="125000"/>
              </a:lnSpc>
            </a:pPr>
            <a:r>
              <a:rPr lang="zh-CN" altLang="zh-CN" sz="1400" kern="100" dirty="0">
                <a:effectLst/>
                <a:latin typeface="+mn-ea"/>
              </a:rPr>
              <a:t>通过重复地对未排序项扫描，找到其中的最小值，并把它放到正确的位置上。</a:t>
            </a:r>
          </a:p>
        </p:txBody>
      </p:sp>
      <p:pic>
        <p:nvPicPr>
          <p:cNvPr id="1026" name="Picture 2">
            <a:extLst>
              <a:ext uri="{FF2B5EF4-FFF2-40B4-BE49-F238E27FC236}">
                <a16:creationId xmlns:a16="http://schemas.microsoft.com/office/drawing/2014/main" id="{2512915E-9AC2-E3A1-5306-56C1E7523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295" y="2131613"/>
            <a:ext cx="436403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D1C82680-4205-1BA3-1BB4-4334F39D8B14}"/>
              </a:ext>
            </a:extLst>
          </p:cNvPr>
          <p:cNvSpPr txBox="1"/>
          <p:nvPr/>
        </p:nvSpPr>
        <p:spPr>
          <a:xfrm>
            <a:off x="2351314" y="4002845"/>
            <a:ext cx="6096000" cy="1683538"/>
          </a:xfrm>
          <a:prstGeom prst="rect">
            <a:avLst/>
          </a:prstGeom>
          <a:noFill/>
        </p:spPr>
        <p:txBody>
          <a:bodyPr wrap="square">
            <a:spAutoFit/>
          </a:bodyPr>
          <a:lstStyle/>
          <a:p>
            <a:pPr indent="266700" algn="just">
              <a:lnSpc>
                <a:spcPct val="125000"/>
              </a:lnSpc>
            </a:pPr>
            <a:r>
              <a:rPr lang="zh-CN" altLang="zh-CN" sz="1400" kern="100" dirty="0">
                <a:effectLst/>
                <a:latin typeface="+mn-ea"/>
              </a:rPr>
              <a:t>如图</a:t>
            </a:r>
            <a:r>
              <a:rPr lang="en-US" altLang="zh-CN" sz="1400" kern="100" dirty="0">
                <a:latin typeface="+mn-ea"/>
              </a:rPr>
              <a:t>,</a:t>
            </a:r>
            <a:r>
              <a:rPr lang="zh-CN" altLang="zh-CN" sz="1400" kern="100" dirty="0">
                <a:effectLst/>
                <a:latin typeface="+mn-ea"/>
              </a:rPr>
              <a:t>每趟循环，在未排序项中扫描得到最小值，把它交换至最前未排序项的最前方，并使之成为已排序项。</a:t>
            </a:r>
            <a:endParaRPr lang="en-US" altLang="zh-CN" sz="1400" kern="100" dirty="0">
              <a:effectLst/>
              <a:latin typeface="+mn-ea"/>
            </a:endParaRPr>
          </a:p>
          <a:p>
            <a:pPr indent="266700" algn="just">
              <a:lnSpc>
                <a:spcPct val="125000"/>
              </a:lnSpc>
            </a:pPr>
            <a:r>
              <a:rPr lang="zh-CN" altLang="zh-CN" sz="1400" kern="100" dirty="0">
                <a:effectLst/>
                <a:latin typeface="+mn-ea"/>
              </a:rPr>
              <a:t>图中红色表示未排序项，黄色表示每趟扫描得到的最小值项，绿色表示已完成排序项。</a:t>
            </a:r>
            <a:endParaRPr lang="en-US" altLang="zh-CN" sz="1400" kern="100" dirty="0">
              <a:effectLst/>
              <a:latin typeface="+mn-ea"/>
            </a:endParaRPr>
          </a:p>
          <a:p>
            <a:pPr indent="266700" algn="just">
              <a:lnSpc>
                <a:spcPct val="125000"/>
              </a:lnSpc>
            </a:pPr>
            <a:r>
              <a:rPr lang="zh-CN" altLang="zh-CN" sz="1400" kern="100" dirty="0">
                <a:effectLst/>
                <a:latin typeface="+mn-ea"/>
              </a:rPr>
              <a:t>每次循环，将减少一个未排序项，增加一个已排序项，所以，至多需要</a:t>
            </a:r>
            <a:r>
              <a:rPr lang="en-US" altLang="zh-CN" sz="1400" kern="100" dirty="0">
                <a:effectLst/>
                <a:latin typeface="+mn-ea"/>
              </a:rPr>
              <a:t>n</a:t>
            </a:r>
            <a:r>
              <a:rPr lang="zh-CN" altLang="zh-CN" sz="1400" kern="100" dirty="0">
                <a:effectLst/>
                <a:latin typeface="+mn-ea"/>
              </a:rPr>
              <a:t>次循环，即可完成</a:t>
            </a:r>
            <a:r>
              <a:rPr lang="en-US" altLang="zh-CN" sz="1400" kern="100" dirty="0">
                <a:effectLst/>
                <a:latin typeface="+mn-ea"/>
              </a:rPr>
              <a:t>n</a:t>
            </a:r>
            <a:r>
              <a:rPr lang="zh-CN" altLang="zh-CN" sz="1400" kern="100" dirty="0">
                <a:effectLst/>
                <a:latin typeface="+mn-ea"/>
              </a:rPr>
              <a:t>个数据项的排序。</a:t>
            </a:r>
          </a:p>
        </p:txBody>
      </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2c03e92-a3b1-477d-bfbe-bf6dfdc24804"/>
  <p:tag name="COMMONDATA" val="eyJoZGlkIjoiZjAxMTJhOTdhYmExNjczZmFmMDgzNzk2N2NkOGE2Y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ww.2ppt.com">
  <a:themeElements>
    <a:clrScheme name="自定义 71">
      <a:dk1>
        <a:srgbClr val="000000"/>
      </a:dk1>
      <a:lt1>
        <a:srgbClr val="FFFFFF"/>
      </a:lt1>
      <a:dk2>
        <a:srgbClr val="0F1423"/>
      </a:dk2>
      <a:lt2>
        <a:srgbClr val="FFFFFF"/>
      </a:lt2>
      <a:accent1>
        <a:srgbClr val="D7A89A"/>
      </a:accent1>
      <a:accent2>
        <a:srgbClr val="80937D"/>
      </a:accent2>
      <a:accent3>
        <a:srgbClr val="56CA95"/>
      </a:accent3>
      <a:accent4>
        <a:srgbClr val="FFBA55"/>
      </a:accent4>
      <a:accent5>
        <a:srgbClr val="F18870"/>
      </a:accent5>
      <a:accent6>
        <a:srgbClr val="EC5F74"/>
      </a:accent6>
      <a:hlink>
        <a:srgbClr val="0563C1"/>
      </a:hlink>
      <a:folHlink>
        <a:srgbClr val="954D72"/>
      </a:folHlink>
    </a:clrScheme>
    <a:fontScheme name="aiaegrn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3421</Words>
  <Application>Microsoft Office PowerPoint</Application>
  <PresentationFormat>宽屏</PresentationFormat>
  <Paragraphs>195</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等线</vt:lpstr>
      <vt:lpstr>微软雅黑</vt:lpstr>
      <vt:lpstr>Arial</vt:lpstr>
      <vt:lpstr>Calibri</vt:lpstr>
      <vt:lpstr>Times New Roman</vt:lpstr>
      <vt:lpstr>Wingdings</vt:lpstr>
      <vt:lpstr>www.2ppt.com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subject>www.2ppt.com-爱PPT提供免费下载</dc:subject>
  <dc:creator/>
  <cp:keywords>www.2ppt.com-爱PPT提供免费下载</cp:keywords>
  <dc:description>www.2ppt.com-爱PPT提供免费下载</dc:description>
  <cp:lastModifiedBy/>
  <cp:revision>9</cp:revision>
  <dcterms:created xsi:type="dcterms:W3CDTF">2021-07-02T00:44:00Z</dcterms:created>
  <dcterms:modified xsi:type="dcterms:W3CDTF">2025-06-26T09:22:03Z</dcterms:modified>
  <cp:category>www.2ppt.com-爱PPT提供免费下载</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DBB92ECA135049FFBD78322A866C63B0_12</vt:lpwstr>
  </property>
  <property fmtid="{D5CDD505-2E9C-101B-9397-08002B2CF9AE}" pid="3" name="KSOProductBuildVer">
    <vt:lpwstr>2052-11.1.0.14036</vt:lpwstr>
  </property>
</Properties>
</file>