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5" r:id="rId2"/>
  </p:sldMasterIdLst>
  <p:notesMasterIdLst>
    <p:notesMasterId r:id="rId19"/>
  </p:notesMasterIdLst>
  <p:handoutMasterIdLst>
    <p:handoutMasterId r:id="rId20"/>
  </p:handoutMasterIdLst>
  <p:sldIdLst>
    <p:sldId id="409" r:id="rId3"/>
    <p:sldId id="410" r:id="rId4"/>
    <p:sldId id="411" r:id="rId5"/>
    <p:sldId id="414" r:id="rId6"/>
    <p:sldId id="415" r:id="rId7"/>
    <p:sldId id="417" r:id="rId8"/>
    <p:sldId id="419" r:id="rId9"/>
    <p:sldId id="421" r:id="rId10"/>
    <p:sldId id="420" r:id="rId11"/>
    <p:sldId id="493" r:id="rId12"/>
    <p:sldId id="494" r:id="rId13"/>
    <p:sldId id="495" r:id="rId14"/>
    <p:sldId id="496" r:id="rId15"/>
    <p:sldId id="423" r:id="rId16"/>
    <p:sldId id="435" r:id="rId17"/>
    <p:sldId id="427"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7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937D"/>
    <a:srgbClr val="D7A89A"/>
    <a:srgbClr val="FFFFFF"/>
    <a:srgbClr val="DFBBAF"/>
    <a:srgbClr val="577C52"/>
    <a:srgbClr val="DDB6AA"/>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63" d="100"/>
          <a:sy n="63" d="100"/>
        </p:scale>
        <p:origin x="812" y="56"/>
      </p:cViewPr>
      <p:guideLst>
        <p:guide orient="horz" pos="2208"/>
        <p:guide pos="3877"/>
      </p:guideLst>
    </p:cSldViewPr>
  </p:slideViewPr>
  <p:notesTextViewPr>
    <p:cViewPr>
      <p:scale>
        <a:sx n="3" d="2"/>
        <a:sy n="3" d="2"/>
      </p:scale>
      <p:origin x="0" y="0"/>
    </p:cViewPr>
  </p:notesTextViewPr>
  <p:notesViewPr>
    <p:cSldViewPr snapToGrid="0">
      <p:cViewPr varScale="1">
        <p:scale>
          <a:sx n="87" d="100"/>
          <a:sy n="87" d="100"/>
        </p:scale>
        <p:origin x="358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2025/6/26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5F023-A624-4B05-9C69-B2A88D53BD7E}" type="datetimeFigureOut">
              <a:rPr lang="zh-CN" altLang="en-US" smtClean="0"/>
              <a:t>2025/6/26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C9EAC-FD61-43EE-ACFF-A97DA62B36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9"/>
          <p:cNvSpPr txBox="1"/>
          <p:nvPr userDrawn="1"/>
        </p:nvSpPr>
        <p:spPr>
          <a:xfrm>
            <a:off x="1907704" y="5560038"/>
            <a:ext cx="432049" cy="15240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http://www.www.2ppt.com/xiazai/</a:t>
            </a:r>
          </a:p>
        </p:txBody>
      </p:sp>
    </p:spTree>
  </p:cSld>
  <p:clrMapOvr>
    <a:masterClrMapping/>
  </p:clrMapOvr>
  <p:transition advTm="2000">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2025/6/26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2025/6/26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4_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advClick="0"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508979" y="250695"/>
            <a:ext cx="453651" cy="12192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http://www.www.2ppt.com/xiazai/</a:t>
            </a: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a:xfrm>
            <a:off x="1370012" y="2415223"/>
            <a:ext cx="9487535" cy="830997"/>
          </a:xfrm>
          <a:prstGeom prst="rect">
            <a:avLst/>
          </a:prstGeom>
          <a:noFill/>
        </p:spPr>
        <p:txBody>
          <a:bodyPr wrap="square" rtlCol="0">
            <a:spAutoFit/>
          </a:bodyPr>
          <a:lstStyle/>
          <a:p>
            <a:pPr algn="ctr"/>
            <a:r>
              <a:rPr lang="zh-CN" altLang="en-US" sz="4800" b="1" dirty="0">
                <a:solidFill>
                  <a:srgbClr val="80937D"/>
                </a:solidFill>
                <a:cs typeface="+mn-ea"/>
                <a:sym typeface="+mn-lt"/>
              </a:rPr>
              <a:t>实验二 分治法求最近点对问题</a:t>
            </a:r>
            <a:endParaRPr lang="en-US" altLang="zh-CN" sz="4800" b="1" dirty="0">
              <a:solidFill>
                <a:srgbClr val="80937D"/>
              </a:solidFill>
              <a:cs typeface="+mn-ea"/>
              <a:sym typeface="+mn-lt"/>
            </a:endParaRPr>
          </a:p>
        </p:txBody>
      </p:sp>
      <p:sp>
        <p:nvSpPr>
          <p:cNvPr id="27" name="圆角矩形 18"/>
          <p:cNvSpPr/>
          <p:nvPr/>
        </p:nvSpPr>
        <p:spPr>
          <a:xfrm>
            <a:off x="7922260" y="713105"/>
            <a:ext cx="3463290" cy="379730"/>
          </a:xfrm>
          <a:prstGeom prst="roundRect">
            <a:avLst/>
          </a:prstGeom>
          <a:noFill/>
          <a:ln w="0">
            <a:solidFill>
              <a:srgbClr val="DDB6AA"/>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advTm="2000">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spc="400" dirty="0">
                  <a:solidFill>
                    <a:schemeClr val="tx1">
                      <a:lumMod val="75000"/>
                      <a:lumOff val="25000"/>
                    </a:schemeClr>
                  </a:solidFill>
                  <a:cs typeface="+mn-ea"/>
                  <a:sym typeface="+mn-lt"/>
                </a:rPr>
                <a:t>分治法</a:t>
              </a:r>
              <a:endPar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endParaRPr>
            </a:p>
          </p:txBody>
        </p:sp>
      </p:grpSp>
      <p:sp>
        <p:nvSpPr>
          <p:cNvPr id="56" name="文本框 55"/>
          <p:cNvSpPr txBox="1"/>
          <p:nvPr/>
        </p:nvSpPr>
        <p:spPr>
          <a:xfrm>
            <a:off x="694002" y="1425154"/>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原理</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2292947" y="1425154"/>
            <a:ext cx="8433419" cy="4613058"/>
          </a:xfrm>
          <a:prstGeom prst="rect">
            <a:avLst/>
          </a:prstGeom>
          <a:noFill/>
        </p:spPr>
        <p:txBody>
          <a:bodyPr wrap="square">
            <a:spAutoFit/>
          </a:bodyPr>
          <a:lstStyle/>
          <a:p>
            <a:pPr lvl="0" algn="just">
              <a:lnSpc>
                <a:spcPct val="150000"/>
              </a:lnSpc>
            </a:pPr>
            <a:r>
              <a:rPr lang="zh-CN" altLang="zh-CN" sz="1800" kern="100" dirty="0">
                <a:effectLst/>
                <a:latin typeface="Times New Roman" panose="02020603050405020304" pitchFamily="18" charset="0"/>
                <a:ea typeface="宋体" panose="02010600030101010101" pitchFamily="2" charset="-122"/>
              </a:rPr>
              <a:t>首先生成所有点，然后对所有点按</a:t>
            </a:r>
            <a:r>
              <a:rPr lang="en-US" altLang="zh-CN" sz="1800" kern="100" dirty="0">
                <a:effectLst/>
                <a:latin typeface="Times New Roman" panose="02020603050405020304" pitchFamily="18" charset="0"/>
                <a:ea typeface="宋体" panose="02010600030101010101" pitchFamily="2" charset="-122"/>
              </a:rPr>
              <a:t>x</a:t>
            </a:r>
            <a:r>
              <a:rPr lang="zh-CN" altLang="zh-CN" sz="1800" kern="100" dirty="0">
                <a:effectLst/>
                <a:latin typeface="Times New Roman" panose="02020603050405020304" pitchFamily="18" charset="0"/>
                <a:ea typeface="宋体" panose="02010600030101010101" pitchFamily="2" charset="-122"/>
              </a:rPr>
              <a:t>坐标（优先），</a:t>
            </a:r>
            <a:r>
              <a:rPr lang="en-US" altLang="zh-CN" sz="1800"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坐标从小到大进行排序</a:t>
            </a:r>
          </a:p>
          <a:p>
            <a:pPr lvl="0" algn="just">
              <a:lnSpc>
                <a:spcPct val="150000"/>
              </a:lnSpc>
            </a:pP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当点集中点数小于等于</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时，直接用蛮力法进行计算最小距离。当点数大于</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时，使用分治的思想。将点集以中线</a:t>
            </a:r>
            <a:r>
              <a:rPr lang="en-US" altLang="zh-CN" sz="1800" kern="100" dirty="0">
                <a:effectLst/>
                <a:latin typeface="Times New Roman" panose="02020603050405020304" pitchFamily="18" charset="0"/>
                <a:ea typeface="宋体" panose="02010600030101010101" pitchFamily="2" charset="-122"/>
              </a:rPr>
              <a:t>mid</a:t>
            </a:r>
            <a:r>
              <a:rPr lang="zh-CN" altLang="zh-CN" sz="1800" kern="100" dirty="0">
                <a:effectLst/>
                <a:latin typeface="Times New Roman" panose="02020603050405020304" pitchFamily="18" charset="0"/>
                <a:ea typeface="宋体" panose="02010600030101010101" pitchFamily="2" charset="-122"/>
              </a:rPr>
              <a:t>分成左右两个大小相等的小集合</a:t>
            </a:r>
            <a:r>
              <a:rPr lang="en-US" altLang="zh-CN" sz="1800" kern="100" dirty="0">
                <a:effectLst/>
                <a:latin typeface="Times New Roman" panose="02020603050405020304" pitchFamily="18" charset="0"/>
                <a:ea typeface="宋体" panose="02010600030101010101" pitchFamily="2" charset="-122"/>
              </a:rPr>
              <a:t>L</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，求出左右两个集合</a:t>
            </a:r>
            <a:r>
              <a:rPr lang="en-US" altLang="zh-CN" sz="1800" kern="100" dirty="0">
                <a:effectLst/>
                <a:latin typeface="Times New Roman" panose="02020603050405020304" pitchFamily="18" charset="0"/>
                <a:ea typeface="宋体" panose="02010600030101010101" pitchFamily="2" charset="-122"/>
              </a:rPr>
              <a:t>L</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各自的最小距离，</a:t>
            </a:r>
            <a:r>
              <a:rPr lang="en-US" altLang="zh-CN" sz="1800" kern="100" dirty="0">
                <a:effectLst/>
                <a:latin typeface="Times New Roman" panose="02020603050405020304" pitchFamily="18" charset="0"/>
                <a:ea typeface="宋体" panose="02010600030101010101" pitchFamily="2" charset="-122"/>
              </a:rPr>
              <a:t>d1</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d2</a:t>
            </a:r>
            <a:r>
              <a:rPr lang="zh-CN" altLang="zh-CN" sz="1800" kern="100" dirty="0">
                <a:effectLst/>
                <a:latin typeface="Times New Roman" panose="02020603050405020304" pitchFamily="18" charset="0"/>
                <a:ea typeface="宋体" panose="02010600030101010101" pitchFamily="2" charset="-122"/>
              </a:rPr>
              <a:t>，并取两者最小值为当前整个集合的最小值</a:t>
            </a:r>
            <a:r>
              <a:rPr lang="en-US" altLang="zh-CN" sz="1800" kern="100" dirty="0">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rPr>
              <a:t>。由于</a:t>
            </a:r>
            <a:r>
              <a:rPr lang="en-US" altLang="zh-CN" sz="1800" kern="100" dirty="0">
                <a:effectLst/>
                <a:latin typeface="Times New Roman" panose="02020603050405020304" pitchFamily="18" charset="0"/>
                <a:ea typeface="宋体" panose="02010600030101010101" pitchFamily="2" charset="-122"/>
              </a:rPr>
              <a:t>d1</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d2</a:t>
            </a:r>
            <a:r>
              <a:rPr lang="zh-CN" altLang="zh-CN" sz="1800" kern="100" dirty="0">
                <a:effectLst/>
                <a:latin typeface="Times New Roman" panose="02020603050405020304" pitchFamily="18" charset="0"/>
                <a:ea typeface="宋体" panose="02010600030101010101" pitchFamily="2" charset="-122"/>
              </a:rPr>
              <a:t>仅考虑两点在同一边的距离，最小值有可能出现在横跨中线，</a:t>
            </a:r>
            <a:r>
              <a:rPr lang="en-US" altLang="zh-CN" sz="1800" kern="100" dirty="0">
                <a:effectLst/>
                <a:latin typeface="Times New Roman" panose="02020603050405020304" pitchFamily="18" charset="0"/>
                <a:ea typeface="宋体" panose="02010600030101010101" pitchFamily="2" charset="-122"/>
              </a:rPr>
              <a:t>L</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R</a:t>
            </a:r>
            <a:r>
              <a:rPr lang="zh-CN" altLang="zh-CN" sz="1800" kern="100" dirty="0">
                <a:effectLst/>
                <a:latin typeface="Times New Roman" panose="02020603050405020304" pitchFamily="18" charset="0"/>
                <a:ea typeface="宋体" panose="02010600030101010101" pitchFamily="2" charset="-122"/>
              </a:rPr>
              <a:t>各一个点这种情况。因此我们在以之前求出的暂时最小值</a:t>
            </a:r>
            <a:r>
              <a:rPr lang="en-US" altLang="zh-CN" sz="1800" kern="100" dirty="0">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rPr>
              <a:t>为边界，以中线为起始，在</a:t>
            </a:r>
            <a:r>
              <a:rPr lang="en-US" altLang="zh-CN" sz="1800" kern="100" dirty="0">
                <a:effectLst/>
                <a:latin typeface="Times New Roman" panose="02020603050405020304" pitchFamily="18" charset="0"/>
                <a:ea typeface="宋体" panose="02010600030101010101" pitchFamily="2" charset="-122"/>
              </a:rPr>
              <a:t>[mid-d</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mid+d</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这个范围寻找是否有真正的最小值。在</a:t>
            </a:r>
            <a:r>
              <a:rPr lang="en-US" altLang="zh-CN" sz="1800" kern="100" dirty="0">
                <a:effectLst/>
                <a:latin typeface="Times New Roman" panose="02020603050405020304" pitchFamily="18" charset="0"/>
                <a:ea typeface="宋体" panose="02010600030101010101" pitchFamily="2" charset="-122"/>
              </a:rPr>
              <a:t>[mid-d</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mid+d</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这个范围对</a:t>
            </a:r>
            <a:r>
              <a:rPr lang="en-US" altLang="zh-CN" sz="1800"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坐标进行排序，然后用蛮力法遍历，但并不用全部遍历，遍历到两点之间的</a:t>
            </a:r>
            <a:r>
              <a:rPr lang="en-US" altLang="zh-CN" sz="1800" kern="100" dirty="0">
                <a:effectLst/>
                <a:latin typeface="Times New Roman" panose="02020603050405020304" pitchFamily="18" charset="0"/>
                <a:ea typeface="宋体" panose="02010600030101010101" pitchFamily="2" charset="-122"/>
              </a:rPr>
              <a:t>y</a:t>
            </a:r>
            <a:r>
              <a:rPr lang="zh-CN" altLang="zh-CN" sz="1800" kern="100" dirty="0">
                <a:effectLst/>
                <a:latin typeface="Times New Roman" panose="02020603050405020304" pitchFamily="18" charset="0"/>
                <a:ea typeface="宋体" panose="02010600030101010101" pitchFamily="2" charset="-122"/>
              </a:rPr>
              <a:t>差值如果大于</a:t>
            </a:r>
            <a:r>
              <a:rPr lang="en-US" altLang="zh-CN" sz="1800" kern="100" dirty="0">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rPr>
              <a:t>，即可退出。</a:t>
            </a:r>
          </a:p>
          <a:p>
            <a:pPr lvl="0" algn="just">
              <a:lnSpc>
                <a:spcPct val="150000"/>
              </a:lnSpc>
            </a:pPr>
            <a:endParaRPr lang="zh-CN" altLang="zh-CN" sz="1800" kern="100" dirty="0">
              <a:effectLst/>
              <a:latin typeface="Times New Roman" panose="02020603050405020304" pitchFamily="18" charset="0"/>
              <a:ea typeface="宋体" panose="02010600030101010101" pitchFamily="2" charset="-122"/>
            </a:endParaRPr>
          </a:p>
          <a:p>
            <a:pPr lvl="0" algn="just">
              <a:lnSpc>
                <a:spcPct val="150000"/>
              </a:lnSpc>
            </a:pPr>
            <a:endParaRPr lang="zh-CN" altLang="zh-CN" sz="1800" kern="100" dirty="0">
              <a:effectLst/>
              <a:latin typeface="Times New Roman" panose="02020603050405020304" pitchFamily="18" charset="0"/>
              <a:ea typeface="宋体" panose="02010600030101010101" pitchFamily="2" charset="-122"/>
            </a:endParaRPr>
          </a:p>
        </p:txBody>
      </p:sp>
      <p:pic>
        <p:nvPicPr>
          <p:cNvPr id="2051" name="图片 31">
            <a:extLst>
              <a:ext uri="{FF2B5EF4-FFF2-40B4-BE49-F238E27FC236}">
                <a16:creationId xmlns:a16="http://schemas.microsoft.com/office/drawing/2014/main" id="{74DCB4A3-225A-4B00-B5BD-74BDA66581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466" y="5137870"/>
            <a:ext cx="3152772" cy="1659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32">
            <a:extLst>
              <a:ext uri="{FF2B5EF4-FFF2-40B4-BE49-F238E27FC236}">
                <a16:creationId xmlns:a16="http://schemas.microsoft.com/office/drawing/2014/main" id="{310113AE-18CC-4244-844B-0C2ABCC514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0266" y="5137870"/>
            <a:ext cx="30861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234569097"/>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分治法</a:t>
              </a:r>
            </a:p>
          </p:txBody>
        </p:sp>
      </p:grpSp>
      <p:cxnSp>
        <p:nvCxnSpPr>
          <p:cNvPr id="34" name="直接箭头连接符 33"/>
          <p:cNvCxnSpPr/>
          <p:nvPr/>
        </p:nvCxnSpPr>
        <p:spPr>
          <a:xfrm>
            <a:off x="1162975" y="4645820"/>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0" y="1440748"/>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noProof="0" dirty="0">
                <a:sym typeface="+mn-lt"/>
              </a:rPr>
              <a:t>伪代码</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1162975" y="1440748"/>
            <a:ext cx="6482965" cy="3046988"/>
          </a:xfrm>
          <a:prstGeom prst="rect">
            <a:avLst/>
          </a:prstGeom>
          <a:noFill/>
        </p:spPr>
        <p:txBody>
          <a:bodyPr wrap="square">
            <a:spAutoFit/>
          </a:bodyPr>
          <a:lstStyle/>
          <a:p>
            <a:pPr algn="just"/>
            <a:r>
              <a:rPr lang="zh-CN" altLang="zh-CN" sz="1600" kern="100" dirty="0">
                <a:effectLst/>
                <a:latin typeface="Times New Roman" panose="02020603050405020304" pitchFamily="18" charset="0"/>
                <a:ea typeface="宋体" panose="02010600030101010101" pitchFamily="2" charset="-122"/>
              </a:rPr>
              <a:t>主函数</a:t>
            </a:r>
            <a:r>
              <a:rPr lang="en-US" altLang="zh-CN" sz="1600" kern="100" dirty="0" err="1">
                <a:effectLst/>
                <a:latin typeface="Times New Roman" panose="02020603050405020304" pitchFamily="18" charset="0"/>
                <a:ea typeface="宋体" panose="02010600030101010101" pitchFamily="2" charset="-122"/>
              </a:rPr>
              <a:t>closest_pair</a:t>
            </a:r>
            <a:r>
              <a:rPr lang="en-US" altLang="zh-CN" sz="1600" kern="100" dirty="0">
                <a:effectLst/>
                <a:latin typeface="Times New Roman" panose="02020603050405020304" pitchFamily="18" charset="0"/>
                <a:ea typeface="宋体" panose="02010600030101010101" pitchFamily="2" charset="-122"/>
              </a:rPr>
              <a:t>(points)</a:t>
            </a:r>
            <a:r>
              <a:rPr lang="zh-CN" altLang="zh-CN" sz="1600" kern="100" dirty="0">
                <a:effectLst/>
                <a:latin typeface="Times New Roman" panose="02020603050405020304" pitchFamily="18" charset="0"/>
                <a:ea typeface="宋体" panose="02010600030101010101" pitchFamily="2" charset="-122"/>
              </a:rPr>
              <a:t>：接收一个包含多个二维点的列表</a:t>
            </a:r>
            <a:r>
              <a:rPr lang="en-US" altLang="zh-CN" sz="1600" kern="100" dirty="0">
                <a:effectLst/>
                <a:latin typeface="Times New Roman" panose="02020603050405020304" pitchFamily="18" charset="0"/>
                <a:ea typeface="宋体" panose="02010600030101010101" pitchFamily="2" charset="-122"/>
              </a:rPr>
              <a:t> points </a:t>
            </a:r>
            <a:r>
              <a:rPr lang="zh-CN" altLang="zh-CN" sz="1600" kern="100" dirty="0">
                <a:effectLst/>
                <a:latin typeface="Times New Roman" panose="02020603050405020304" pitchFamily="18" charset="0"/>
                <a:ea typeface="宋体" panose="02010600030101010101" pitchFamily="2" charset="-122"/>
              </a:rPr>
              <a:t>作为输入。分别按点的</a:t>
            </a:r>
            <a:r>
              <a:rPr lang="en-US" altLang="zh-CN" sz="1600" kern="100" dirty="0">
                <a:effectLst/>
                <a:latin typeface="Times New Roman" panose="02020603050405020304" pitchFamily="18" charset="0"/>
                <a:ea typeface="宋体" panose="02010600030101010101" pitchFamily="2" charset="-122"/>
              </a:rPr>
              <a:t> x </a:t>
            </a:r>
            <a:r>
              <a:rPr lang="zh-CN" altLang="zh-CN" sz="1600" kern="100" dirty="0">
                <a:effectLst/>
                <a:latin typeface="Times New Roman" panose="02020603050405020304" pitchFamily="18" charset="0"/>
                <a:ea typeface="宋体" panose="02010600030101010101" pitchFamily="2" charset="-122"/>
              </a:rPr>
              <a:t>坐标和</a:t>
            </a:r>
            <a:r>
              <a:rPr lang="en-US" altLang="zh-CN" sz="1600" kern="100" dirty="0">
                <a:effectLst/>
                <a:latin typeface="Times New Roman" panose="02020603050405020304" pitchFamily="18" charset="0"/>
                <a:ea typeface="宋体" panose="02010600030101010101" pitchFamily="2" charset="-122"/>
              </a:rPr>
              <a:t> y </a:t>
            </a:r>
            <a:r>
              <a:rPr lang="zh-CN" altLang="zh-CN" sz="1600" kern="100" dirty="0">
                <a:effectLst/>
                <a:latin typeface="Times New Roman" panose="02020603050405020304" pitchFamily="18" charset="0"/>
                <a:ea typeface="宋体" panose="02010600030101010101" pitchFamily="2" charset="-122"/>
              </a:rPr>
              <a:t>坐标对</a:t>
            </a:r>
            <a:r>
              <a:rPr lang="en-US" altLang="zh-CN" sz="1600" kern="100" dirty="0">
                <a:effectLst/>
                <a:latin typeface="Times New Roman" panose="02020603050405020304" pitchFamily="18" charset="0"/>
                <a:ea typeface="宋体" panose="02010600030101010101" pitchFamily="2" charset="-122"/>
              </a:rPr>
              <a:t> points </a:t>
            </a:r>
            <a:r>
              <a:rPr lang="zh-CN" altLang="zh-CN" sz="1600" kern="100" dirty="0">
                <a:effectLst/>
                <a:latin typeface="Times New Roman" panose="02020603050405020304" pitchFamily="18" charset="0"/>
                <a:ea typeface="宋体" panose="02010600030101010101" pitchFamily="2" charset="-122"/>
              </a:rPr>
              <a:t>进行排序，得到</a:t>
            </a:r>
            <a:r>
              <a:rPr lang="en-US" altLang="zh-CN" sz="1600" kern="100" dirty="0">
                <a:effectLst/>
                <a:latin typeface="Times New Roman" panose="02020603050405020304" pitchFamily="18" charset="0"/>
                <a:ea typeface="宋体" panose="02010600030101010101" pitchFamily="2" charset="-122"/>
              </a:rPr>
              <a:t> X </a:t>
            </a:r>
            <a:r>
              <a:rPr lang="zh-CN" altLang="zh-CN" sz="1600" kern="100" dirty="0">
                <a:effectLst/>
                <a:latin typeface="Times New Roman" panose="02020603050405020304" pitchFamily="18" charset="0"/>
                <a:ea typeface="宋体" panose="02010600030101010101" pitchFamily="2" charset="-122"/>
              </a:rPr>
              <a:t>和</a:t>
            </a:r>
            <a:r>
              <a:rPr lang="en-US" altLang="zh-CN" sz="1600" kern="100" dirty="0">
                <a:effectLst/>
                <a:latin typeface="Times New Roman" panose="02020603050405020304" pitchFamily="18" charset="0"/>
                <a:ea typeface="宋体" panose="02010600030101010101" pitchFamily="2" charset="-122"/>
              </a:rPr>
              <a:t> Y</a:t>
            </a:r>
            <a:r>
              <a:rPr lang="zh-CN" altLang="zh-CN" sz="1600" kern="100" dirty="0">
                <a:effectLst/>
                <a:latin typeface="Times New Roman" panose="02020603050405020304" pitchFamily="18" charset="0"/>
                <a:ea typeface="宋体" panose="02010600030101010101" pitchFamily="2" charset="-122"/>
              </a:rPr>
              <a:t>。调用</a:t>
            </a:r>
            <a:r>
              <a:rPr lang="en-US" altLang="zh-CN" sz="1600" kern="100" dirty="0">
                <a:effectLst/>
                <a:latin typeface="Times New Roman" panose="02020603050405020304" pitchFamily="18" charset="0"/>
                <a:ea typeface="宋体" panose="02010600030101010101" pitchFamily="2" charset="-122"/>
              </a:rPr>
              <a:t> </a:t>
            </a:r>
            <a:r>
              <a:rPr lang="en-US" altLang="zh-CN" sz="1600" kern="100" dirty="0" err="1">
                <a:effectLst/>
                <a:latin typeface="Times New Roman" panose="02020603050405020304" pitchFamily="18" charset="0"/>
                <a:ea typeface="宋体" panose="02010600030101010101" pitchFamily="2" charset="-122"/>
              </a:rPr>
              <a:t>closest_pair_recursive</a:t>
            </a:r>
            <a:r>
              <a:rPr lang="en-US" altLang="zh-CN" sz="1600" kern="100" dirty="0">
                <a:effectLst/>
                <a:latin typeface="Times New Roman" panose="02020603050405020304" pitchFamily="18" charset="0"/>
                <a:ea typeface="宋体" panose="02010600030101010101" pitchFamily="2" charset="-122"/>
              </a:rPr>
              <a:t> </a:t>
            </a:r>
            <a:r>
              <a:rPr lang="zh-CN" altLang="zh-CN" sz="1600" kern="100" dirty="0">
                <a:effectLst/>
                <a:latin typeface="Times New Roman" panose="02020603050405020304" pitchFamily="18" charset="0"/>
                <a:ea typeface="宋体" panose="02010600030101010101" pitchFamily="2" charset="-122"/>
              </a:rPr>
              <a:t>函数，传入排序后的</a:t>
            </a:r>
            <a:r>
              <a:rPr lang="en-US" altLang="zh-CN" sz="1600" kern="100" dirty="0">
                <a:effectLst/>
                <a:latin typeface="Times New Roman" panose="02020603050405020304" pitchFamily="18" charset="0"/>
                <a:ea typeface="宋体" panose="02010600030101010101" pitchFamily="2" charset="-122"/>
              </a:rPr>
              <a:t> X </a:t>
            </a:r>
            <a:r>
              <a:rPr lang="zh-CN" altLang="zh-CN" sz="1600" kern="100" dirty="0">
                <a:effectLst/>
                <a:latin typeface="Times New Roman" panose="02020603050405020304" pitchFamily="18" charset="0"/>
                <a:ea typeface="宋体" panose="02010600030101010101" pitchFamily="2" charset="-122"/>
              </a:rPr>
              <a:t>和</a:t>
            </a:r>
            <a:r>
              <a:rPr lang="en-US" altLang="zh-CN" sz="1600" kern="100" dirty="0">
                <a:effectLst/>
                <a:latin typeface="Times New Roman" panose="02020603050405020304" pitchFamily="18" charset="0"/>
                <a:ea typeface="宋体" panose="02010600030101010101" pitchFamily="2" charset="-122"/>
              </a:rPr>
              <a:t> Y</a:t>
            </a:r>
            <a:r>
              <a:rPr lang="zh-CN" altLang="zh-CN" sz="1600" kern="100" dirty="0">
                <a:effectLst/>
                <a:latin typeface="Times New Roman" panose="02020603050405020304" pitchFamily="18" charset="0"/>
                <a:ea typeface="宋体" panose="02010600030101010101" pitchFamily="2" charset="-122"/>
              </a:rPr>
              <a:t>，并返回结果。</a:t>
            </a:r>
          </a:p>
          <a:p>
            <a:pPr algn="just"/>
            <a:r>
              <a:rPr lang="zh-CN" altLang="zh-CN" sz="1600" kern="100" dirty="0">
                <a:effectLst/>
                <a:latin typeface="Times New Roman" panose="02020603050405020304" pitchFamily="18" charset="0"/>
                <a:ea typeface="宋体" panose="02010600030101010101" pitchFamily="2" charset="-122"/>
              </a:rPr>
              <a:t>递归函数</a:t>
            </a:r>
            <a:r>
              <a:rPr lang="en-US" altLang="zh-CN" sz="1600" kern="100" dirty="0" err="1">
                <a:effectLst/>
                <a:latin typeface="Times New Roman" panose="02020603050405020304" pitchFamily="18" charset="0"/>
                <a:ea typeface="宋体" panose="02010600030101010101" pitchFamily="2" charset="-122"/>
              </a:rPr>
              <a:t>closest_pair_recursive</a:t>
            </a:r>
            <a:r>
              <a:rPr lang="zh-CN" altLang="zh-CN" sz="1600" kern="100" dirty="0">
                <a:effectLst/>
                <a:latin typeface="Times New Roman" panose="02020603050405020304" pitchFamily="18" charset="0"/>
                <a:ea typeface="宋体" panose="02010600030101010101" pitchFamily="2" charset="-122"/>
              </a:rPr>
              <a:t>：如果点集的大小</a:t>
            </a:r>
            <a:r>
              <a:rPr lang="en-US" altLang="zh-CN" sz="1600" kern="100" dirty="0">
                <a:effectLst/>
                <a:latin typeface="Times New Roman" panose="02020603050405020304" pitchFamily="18" charset="0"/>
                <a:ea typeface="宋体" panose="02010600030101010101" pitchFamily="2" charset="-122"/>
              </a:rPr>
              <a:t> n </a:t>
            </a:r>
            <a:r>
              <a:rPr lang="zh-CN" altLang="zh-CN" sz="1600" kern="100" dirty="0">
                <a:effectLst/>
                <a:latin typeface="Times New Roman" panose="02020603050405020304" pitchFamily="18" charset="0"/>
                <a:ea typeface="宋体" panose="02010600030101010101" pitchFamily="2" charset="-122"/>
              </a:rPr>
              <a:t>小于等于</a:t>
            </a:r>
            <a:r>
              <a:rPr lang="en-US" altLang="zh-CN" sz="1600" kern="100" dirty="0">
                <a:effectLst/>
                <a:latin typeface="Times New Roman" panose="02020603050405020304" pitchFamily="18" charset="0"/>
                <a:ea typeface="宋体" panose="02010600030101010101" pitchFamily="2" charset="-122"/>
              </a:rPr>
              <a:t> 3</a:t>
            </a:r>
            <a:r>
              <a:rPr lang="zh-CN" altLang="zh-CN" sz="1600" kern="100" dirty="0">
                <a:effectLst/>
                <a:latin typeface="Times New Roman" panose="02020603050405020304" pitchFamily="18" charset="0"/>
                <a:ea typeface="宋体" panose="02010600030101010101" pitchFamily="2" charset="-122"/>
              </a:rPr>
              <a:t>，直接调用</a:t>
            </a:r>
            <a:r>
              <a:rPr lang="en-US" altLang="zh-CN" sz="1600" kern="100" dirty="0">
                <a:effectLst/>
                <a:latin typeface="Times New Roman" panose="02020603050405020304" pitchFamily="18" charset="0"/>
                <a:ea typeface="宋体" panose="02010600030101010101" pitchFamily="2" charset="-122"/>
              </a:rPr>
              <a:t> </a:t>
            </a:r>
            <a:r>
              <a:rPr lang="en-US" altLang="zh-CN" sz="1600" kern="100" dirty="0" err="1">
                <a:effectLst/>
                <a:latin typeface="Times New Roman" panose="02020603050405020304" pitchFamily="18" charset="0"/>
                <a:ea typeface="宋体" panose="02010600030101010101" pitchFamily="2" charset="-122"/>
              </a:rPr>
              <a:t>brute_force</a:t>
            </a:r>
            <a:r>
              <a:rPr lang="en-US" altLang="zh-CN" sz="1600" kern="100" dirty="0">
                <a:effectLst/>
                <a:latin typeface="Times New Roman" panose="02020603050405020304" pitchFamily="18" charset="0"/>
                <a:ea typeface="宋体" panose="02010600030101010101" pitchFamily="2" charset="-122"/>
              </a:rPr>
              <a:t> </a:t>
            </a:r>
            <a:r>
              <a:rPr lang="zh-CN" altLang="zh-CN" sz="1600" kern="100" dirty="0">
                <a:effectLst/>
                <a:latin typeface="Times New Roman" panose="02020603050405020304" pitchFamily="18" charset="0"/>
                <a:ea typeface="宋体" panose="02010600030101010101" pitchFamily="2" charset="-122"/>
              </a:rPr>
              <a:t>函数求解最短距离。找到点集的中间点</a:t>
            </a:r>
            <a:r>
              <a:rPr lang="en-US" altLang="zh-CN" sz="1600" kern="100" dirty="0">
                <a:effectLst/>
                <a:latin typeface="Times New Roman" panose="02020603050405020304" pitchFamily="18" charset="0"/>
                <a:ea typeface="宋体" panose="02010600030101010101" pitchFamily="2" charset="-122"/>
              </a:rPr>
              <a:t> </a:t>
            </a:r>
            <a:r>
              <a:rPr lang="en-US" altLang="zh-CN" sz="1600" kern="100" dirty="0" err="1">
                <a:effectLst/>
                <a:latin typeface="Times New Roman" panose="02020603050405020304" pitchFamily="18" charset="0"/>
                <a:ea typeface="宋体" panose="02010600030101010101" pitchFamily="2" charset="-122"/>
              </a:rPr>
              <a:t>mid_point</a:t>
            </a:r>
            <a:r>
              <a:rPr lang="zh-CN" altLang="zh-CN" sz="1600" kern="100" dirty="0">
                <a:effectLst/>
                <a:latin typeface="Times New Roman" panose="02020603050405020304" pitchFamily="18" charset="0"/>
                <a:ea typeface="宋体" panose="02010600030101010101" pitchFamily="2" charset="-122"/>
              </a:rPr>
              <a:t>，将点集</a:t>
            </a:r>
            <a:r>
              <a:rPr lang="en-US" altLang="zh-CN" sz="1600" kern="100" dirty="0">
                <a:effectLst/>
                <a:latin typeface="Times New Roman" panose="02020603050405020304" pitchFamily="18" charset="0"/>
                <a:ea typeface="宋体" panose="02010600030101010101" pitchFamily="2" charset="-122"/>
              </a:rPr>
              <a:t> X </a:t>
            </a:r>
            <a:r>
              <a:rPr lang="zh-CN" altLang="zh-CN" sz="1600" kern="100" dirty="0">
                <a:effectLst/>
                <a:latin typeface="Times New Roman" panose="02020603050405020304" pitchFamily="18" charset="0"/>
                <a:ea typeface="宋体" panose="02010600030101010101" pitchFamily="2" charset="-122"/>
              </a:rPr>
              <a:t>分成左右两个子集</a:t>
            </a:r>
            <a:r>
              <a:rPr lang="en-US" altLang="zh-CN" sz="1600" kern="100" dirty="0">
                <a:effectLst/>
                <a:latin typeface="Times New Roman" panose="02020603050405020304" pitchFamily="18" charset="0"/>
                <a:ea typeface="宋体" panose="02010600030101010101" pitchFamily="2" charset="-122"/>
              </a:rPr>
              <a:t> XL </a:t>
            </a:r>
            <a:r>
              <a:rPr lang="zh-CN" altLang="zh-CN" sz="1600" kern="100" dirty="0">
                <a:effectLst/>
                <a:latin typeface="Times New Roman" panose="02020603050405020304" pitchFamily="18" charset="0"/>
                <a:ea typeface="宋体" panose="02010600030101010101" pitchFamily="2" charset="-122"/>
              </a:rPr>
              <a:t>和</a:t>
            </a:r>
            <a:r>
              <a:rPr lang="en-US" altLang="zh-CN" sz="1600" kern="100" dirty="0">
                <a:effectLst/>
                <a:latin typeface="Times New Roman" panose="02020603050405020304" pitchFamily="18" charset="0"/>
                <a:ea typeface="宋体" panose="02010600030101010101" pitchFamily="2" charset="-122"/>
              </a:rPr>
              <a:t> XR</a:t>
            </a:r>
            <a:r>
              <a:rPr lang="zh-CN" altLang="zh-CN" sz="1600" kern="100" dirty="0">
                <a:effectLst/>
                <a:latin typeface="Times New Roman" panose="02020603050405020304" pitchFamily="18" charset="0"/>
                <a:ea typeface="宋体" panose="02010600030101010101" pitchFamily="2" charset="-122"/>
              </a:rPr>
              <a:t>。同时，根据</a:t>
            </a:r>
            <a:r>
              <a:rPr lang="en-US" altLang="zh-CN" sz="1600" kern="100" dirty="0">
                <a:effectLst/>
                <a:latin typeface="Times New Roman" panose="02020603050405020304" pitchFamily="18" charset="0"/>
                <a:ea typeface="宋体" panose="02010600030101010101" pitchFamily="2" charset="-122"/>
              </a:rPr>
              <a:t> x </a:t>
            </a:r>
            <a:r>
              <a:rPr lang="zh-CN" altLang="zh-CN" sz="1600" kern="100" dirty="0">
                <a:effectLst/>
                <a:latin typeface="Times New Roman" panose="02020603050405020304" pitchFamily="18" charset="0"/>
                <a:ea typeface="宋体" panose="02010600030101010101" pitchFamily="2" charset="-122"/>
              </a:rPr>
              <a:t>坐标将</a:t>
            </a:r>
            <a:r>
              <a:rPr lang="en-US" altLang="zh-CN" sz="1600" kern="100" dirty="0">
                <a:effectLst/>
                <a:latin typeface="Times New Roman" panose="02020603050405020304" pitchFamily="18" charset="0"/>
                <a:ea typeface="宋体" panose="02010600030101010101" pitchFamily="2" charset="-122"/>
              </a:rPr>
              <a:t> Y </a:t>
            </a:r>
            <a:r>
              <a:rPr lang="zh-CN" altLang="zh-CN" sz="1600" kern="100" dirty="0">
                <a:effectLst/>
                <a:latin typeface="Times New Roman" panose="02020603050405020304" pitchFamily="18" charset="0"/>
                <a:ea typeface="宋体" panose="02010600030101010101" pitchFamily="2" charset="-122"/>
              </a:rPr>
              <a:t>也分成左右两个子集</a:t>
            </a:r>
            <a:r>
              <a:rPr lang="en-US" altLang="zh-CN" sz="1600" kern="100" dirty="0">
                <a:effectLst/>
                <a:latin typeface="Times New Roman" panose="02020603050405020304" pitchFamily="18" charset="0"/>
                <a:ea typeface="宋体" panose="02010600030101010101" pitchFamily="2" charset="-122"/>
              </a:rPr>
              <a:t> YL </a:t>
            </a:r>
            <a:r>
              <a:rPr lang="zh-CN" altLang="zh-CN" sz="1600" kern="100" dirty="0">
                <a:effectLst/>
                <a:latin typeface="Times New Roman" panose="02020603050405020304" pitchFamily="18" charset="0"/>
                <a:ea typeface="宋体" panose="02010600030101010101" pitchFamily="2" charset="-122"/>
              </a:rPr>
              <a:t>和</a:t>
            </a:r>
            <a:r>
              <a:rPr lang="en-US" altLang="zh-CN" sz="1600" kern="100" dirty="0">
                <a:effectLst/>
                <a:latin typeface="Times New Roman" panose="02020603050405020304" pitchFamily="18" charset="0"/>
                <a:ea typeface="宋体" panose="02010600030101010101" pitchFamily="2" charset="-122"/>
              </a:rPr>
              <a:t> YR</a:t>
            </a:r>
            <a:r>
              <a:rPr lang="zh-CN" altLang="zh-CN" sz="1600" kern="100" dirty="0">
                <a:effectLst/>
                <a:latin typeface="Times New Roman" panose="02020603050405020304" pitchFamily="18" charset="0"/>
                <a:ea typeface="宋体" panose="02010600030101010101" pitchFamily="2" charset="-122"/>
              </a:rPr>
              <a:t>。分别递归调用</a:t>
            </a:r>
            <a:r>
              <a:rPr lang="en-US" altLang="zh-CN" sz="1600" kern="100" dirty="0">
                <a:effectLst/>
                <a:latin typeface="Times New Roman" panose="02020603050405020304" pitchFamily="18" charset="0"/>
                <a:ea typeface="宋体" panose="02010600030101010101" pitchFamily="2" charset="-122"/>
              </a:rPr>
              <a:t> </a:t>
            </a:r>
            <a:r>
              <a:rPr lang="en-US" altLang="zh-CN" sz="1600" kern="100" dirty="0" err="1">
                <a:effectLst/>
                <a:latin typeface="Times New Roman" panose="02020603050405020304" pitchFamily="18" charset="0"/>
                <a:ea typeface="宋体" panose="02010600030101010101" pitchFamily="2" charset="-122"/>
              </a:rPr>
              <a:t>closest_pair_recursive</a:t>
            </a:r>
            <a:r>
              <a:rPr lang="en-US" altLang="zh-CN" sz="1600" kern="100" dirty="0">
                <a:effectLst/>
                <a:latin typeface="Times New Roman" panose="02020603050405020304" pitchFamily="18" charset="0"/>
                <a:ea typeface="宋体" panose="02010600030101010101" pitchFamily="2" charset="-122"/>
              </a:rPr>
              <a:t> </a:t>
            </a:r>
            <a:r>
              <a:rPr lang="zh-CN" altLang="zh-CN" sz="1600" kern="100" dirty="0">
                <a:effectLst/>
                <a:latin typeface="Times New Roman" panose="02020603050405020304" pitchFamily="18" charset="0"/>
                <a:ea typeface="宋体" panose="02010600030101010101" pitchFamily="2" charset="-122"/>
              </a:rPr>
              <a:t>函数求解</a:t>
            </a:r>
            <a:r>
              <a:rPr lang="en-US" altLang="zh-CN" sz="1600" kern="100" dirty="0">
                <a:effectLst/>
                <a:latin typeface="Times New Roman" panose="02020603050405020304" pitchFamily="18" charset="0"/>
                <a:ea typeface="宋体" panose="02010600030101010101" pitchFamily="2" charset="-122"/>
              </a:rPr>
              <a:t> XL </a:t>
            </a:r>
            <a:r>
              <a:rPr lang="zh-CN" altLang="zh-CN" sz="1600" kern="100" dirty="0">
                <a:effectLst/>
                <a:latin typeface="Times New Roman" panose="02020603050405020304" pitchFamily="18" charset="0"/>
                <a:ea typeface="宋体" panose="02010600030101010101" pitchFamily="2" charset="-122"/>
              </a:rPr>
              <a:t>和</a:t>
            </a:r>
            <a:r>
              <a:rPr lang="en-US" altLang="zh-CN" sz="1600" kern="100" dirty="0">
                <a:effectLst/>
                <a:latin typeface="Times New Roman" panose="02020603050405020304" pitchFamily="18" charset="0"/>
                <a:ea typeface="宋体" panose="02010600030101010101" pitchFamily="2" charset="-122"/>
              </a:rPr>
              <a:t> YL</a:t>
            </a:r>
            <a:r>
              <a:rPr lang="zh-CN" altLang="zh-CN" sz="1600" kern="100" dirty="0">
                <a:effectLst/>
                <a:latin typeface="Times New Roman" panose="02020603050405020304" pitchFamily="18" charset="0"/>
                <a:ea typeface="宋体" panose="02010600030101010101" pitchFamily="2" charset="-122"/>
              </a:rPr>
              <a:t>、</a:t>
            </a:r>
            <a:r>
              <a:rPr lang="en-US" altLang="zh-CN" sz="1600" kern="100" dirty="0">
                <a:effectLst/>
                <a:latin typeface="Times New Roman" panose="02020603050405020304" pitchFamily="18" charset="0"/>
                <a:ea typeface="宋体" panose="02010600030101010101" pitchFamily="2" charset="-122"/>
              </a:rPr>
              <a:t>XR </a:t>
            </a:r>
            <a:r>
              <a:rPr lang="zh-CN" altLang="zh-CN" sz="1600" kern="100" dirty="0">
                <a:effectLst/>
                <a:latin typeface="Times New Roman" panose="02020603050405020304" pitchFamily="18" charset="0"/>
                <a:ea typeface="宋体" panose="02010600030101010101" pitchFamily="2" charset="-122"/>
              </a:rPr>
              <a:t>和</a:t>
            </a:r>
            <a:r>
              <a:rPr lang="en-US" altLang="zh-CN" sz="1600" kern="100" dirty="0">
                <a:effectLst/>
                <a:latin typeface="Times New Roman" panose="02020603050405020304" pitchFamily="18" charset="0"/>
                <a:ea typeface="宋体" panose="02010600030101010101" pitchFamily="2" charset="-122"/>
              </a:rPr>
              <a:t> YR </a:t>
            </a:r>
            <a:r>
              <a:rPr lang="zh-CN" altLang="zh-CN" sz="1600" kern="100" dirty="0">
                <a:effectLst/>
                <a:latin typeface="Times New Roman" panose="02020603050405020304" pitchFamily="18" charset="0"/>
                <a:ea typeface="宋体" panose="02010600030101010101" pitchFamily="2" charset="-122"/>
              </a:rPr>
              <a:t>的最短距离</a:t>
            </a:r>
            <a:r>
              <a:rPr lang="en-US" altLang="zh-CN" sz="1600" kern="100" dirty="0">
                <a:effectLst/>
                <a:latin typeface="Times New Roman" panose="02020603050405020304" pitchFamily="18" charset="0"/>
                <a:ea typeface="宋体" panose="02010600030101010101" pitchFamily="2" charset="-122"/>
              </a:rPr>
              <a:t> dl </a:t>
            </a:r>
            <a:r>
              <a:rPr lang="zh-CN" altLang="zh-CN" sz="1600" kern="100" dirty="0">
                <a:effectLst/>
                <a:latin typeface="Times New Roman" panose="02020603050405020304" pitchFamily="18" charset="0"/>
                <a:ea typeface="宋体" panose="02010600030101010101" pitchFamily="2" charset="-122"/>
              </a:rPr>
              <a:t>和</a:t>
            </a:r>
            <a:r>
              <a:rPr lang="en-US" altLang="zh-CN" sz="1600" kern="100" dirty="0">
                <a:effectLst/>
                <a:latin typeface="Times New Roman" panose="02020603050405020304" pitchFamily="18" charset="0"/>
                <a:ea typeface="宋体" panose="02010600030101010101" pitchFamily="2" charset="-122"/>
              </a:rPr>
              <a:t> </a:t>
            </a:r>
            <a:r>
              <a:rPr lang="en-US" altLang="zh-CN" sz="1600" kern="100" dirty="0" err="1">
                <a:effectLst/>
                <a:latin typeface="Times New Roman" panose="02020603050405020304" pitchFamily="18" charset="0"/>
                <a:ea typeface="宋体" panose="02010600030101010101" pitchFamily="2" charset="-122"/>
              </a:rPr>
              <a:t>dr</a:t>
            </a:r>
            <a:r>
              <a:rPr lang="zh-CN" altLang="zh-CN" sz="1600" kern="100" dirty="0">
                <a:effectLst/>
                <a:latin typeface="Times New Roman" panose="02020603050405020304" pitchFamily="18" charset="0"/>
                <a:ea typeface="宋体" panose="02010600030101010101" pitchFamily="2" charset="-122"/>
              </a:rPr>
              <a:t>，并取两者的最小值</a:t>
            </a:r>
            <a:r>
              <a:rPr lang="en-US" altLang="zh-CN" sz="1600" kern="100" dirty="0">
                <a:effectLst/>
                <a:latin typeface="Times New Roman" panose="02020603050405020304" pitchFamily="18" charset="0"/>
                <a:ea typeface="宋体" panose="02010600030101010101" pitchFamily="2" charset="-122"/>
              </a:rPr>
              <a:t> d</a:t>
            </a:r>
            <a:r>
              <a:rPr lang="zh-CN" altLang="zh-CN" sz="1600" kern="100" dirty="0">
                <a:effectLst/>
                <a:latin typeface="Times New Roman" panose="02020603050405020304" pitchFamily="18" charset="0"/>
                <a:ea typeface="宋体" panose="02010600030101010101" pitchFamily="2" charset="-122"/>
              </a:rPr>
              <a:t>。找出所有</a:t>
            </a:r>
            <a:r>
              <a:rPr lang="en-US" altLang="zh-CN" sz="1600" kern="100" dirty="0">
                <a:effectLst/>
                <a:latin typeface="Times New Roman" panose="02020603050405020304" pitchFamily="18" charset="0"/>
                <a:ea typeface="宋体" panose="02010600030101010101" pitchFamily="2" charset="-122"/>
              </a:rPr>
              <a:t> x </a:t>
            </a:r>
            <a:r>
              <a:rPr lang="zh-CN" altLang="zh-CN" sz="1600" kern="100" dirty="0">
                <a:effectLst/>
                <a:latin typeface="Times New Roman" panose="02020603050405020304" pitchFamily="18" charset="0"/>
                <a:ea typeface="宋体" panose="02010600030101010101" pitchFamily="2" charset="-122"/>
              </a:rPr>
              <a:t>坐标与</a:t>
            </a:r>
            <a:r>
              <a:rPr lang="en-US" altLang="zh-CN" sz="1600" kern="100" dirty="0">
                <a:effectLst/>
                <a:latin typeface="Times New Roman" panose="02020603050405020304" pitchFamily="18" charset="0"/>
                <a:ea typeface="宋体" panose="02010600030101010101" pitchFamily="2" charset="-122"/>
              </a:rPr>
              <a:t> </a:t>
            </a:r>
            <a:r>
              <a:rPr lang="en-US" altLang="zh-CN" sz="1600" kern="100" dirty="0" err="1">
                <a:effectLst/>
                <a:latin typeface="Times New Roman" panose="02020603050405020304" pitchFamily="18" charset="0"/>
                <a:ea typeface="宋体" panose="02010600030101010101" pitchFamily="2" charset="-122"/>
              </a:rPr>
              <a:t>mid_point</a:t>
            </a:r>
            <a:r>
              <a:rPr lang="en-US" altLang="zh-CN" sz="1600" kern="100" dirty="0">
                <a:effectLst/>
                <a:latin typeface="Times New Roman" panose="02020603050405020304" pitchFamily="18" charset="0"/>
                <a:ea typeface="宋体" panose="02010600030101010101" pitchFamily="2" charset="-122"/>
              </a:rPr>
              <a:t> </a:t>
            </a:r>
            <a:r>
              <a:rPr lang="zh-CN" altLang="zh-CN" sz="1600" kern="100" dirty="0">
                <a:effectLst/>
                <a:latin typeface="Times New Roman" panose="02020603050405020304" pitchFamily="18" charset="0"/>
                <a:ea typeface="宋体" panose="02010600030101010101" pitchFamily="2" charset="-122"/>
              </a:rPr>
              <a:t>的</a:t>
            </a:r>
            <a:r>
              <a:rPr lang="en-US" altLang="zh-CN" sz="1600" kern="100" dirty="0">
                <a:effectLst/>
                <a:latin typeface="Times New Roman" panose="02020603050405020304" pitchFamily="18" charset="0"/>
                <a:ea typeface="宋体" panose="02010600030101010101" pitchFamily="2" charset="-122"/>
              </a:rPr>
              <a:t> x </a:t>
            </a:r>
            <a:r>
              <a:rPr lang="zh-CN" altLang="zh-CN" sz="1600" kern="100" dirty="0">
                <a:effectLst/>
                <a:latin typeface="Times New Roman" panose="02020603050405020304" pitchFamily="18" charset="0"/>
                <a:ea typeface="宋体" panose="02010600030101010101" pitchFamily="2" charset="-122"/>
              </a:rPr>
              <a:t>坐标差值小于</a:t>
            </a:r>
            <a:r>
              <a:rPr lang="en-US" altLang="zh-CN" sz="1600" kern="100" dirty="0">
                <a:effectLst/>
                <a:latin typeface="Times New Roman" panose="02020603050405020304" pitchFamily="18" charset="0"/>
                <a:ea typeface="宋体" panose="02010600030101010101" pitchFamily="2" charset="-122"/>
              </a:rPr>
              <a:t> d </a:t>
            </a:r>
            <a:r>
              <a:rPr lang="zh-CN" altLang="zh-CN" sz="1600" kern="100" dirty="0">
                <a:effectLst/>
                <a:latin typeface="Times New Roman" panose="02020603050405020304" pitchFamily="18" charset="0"/>
                <a:ea typeface="宋体" panose="02010600030101010101" pitchFamily="2" charset="-122"/>
              </a:rPr>
              <a:t>的点，组成一个新的集合</a:t>
            </a:r>
            <a:r>
              <a:rPr lang="en-US" altLang="zh-CN" sz="1600" kern="100" dirty="0">
                <a:effectLst/>
                <a:latin typeface="Times New Roman" panose="02020603050405020304" pitchFamily="18" charset="0"/>
                <a:ea typeface="宋体" panose="02010600030101010101" pitchFamily="2" charset="-122"/>
              </a:rPr>
              <a:t> strip</a:t>
            </a:r>
            <a:r>
              <a:rPr lang="zh-CN" altLang="zh-CN" sz="1600" kern="100" dirty="0">
                <a:effectLst/>
                <a:latin typeface="Times New Roman" panose="02020603050405020304" pitchFamily="18" charset="0"/>
                <a:ea typeface="宋体" panose="02010600030101010101" pitchFamily="2" charset="-122"/>
              </a:rPr>
              <a:t>。然后，对于</a:t>
            </a:r>
            <a:r>
              <a:rPr lang="en-US" altLang="zh-CN" sz="1600" kern="100" dirty="0">
                <a:effectLst/>
                <a:latin typeface="Times New Roman" panose="02020603050405020304" pitchFamily="18" charset="0"/>
                <a:ea typeface="宋体" panose="02010600030101010101" pitchFamily="2" charset="-122"/>
              </a:rPr>
              <a:t> strip </a:t>
            </a:r>
            <a:r>
              <a:rPr lang="zh-CN" altLang="zh-CN" sz="1600" kern="100" dirty="0">
                <a:effectLst/>
                <a:latin typeface="Times New Roman" panose="02020603050405020304" pitchFamily="18" charset="0"/>
                <a:ea typeface="宋体" panose="02010600030101010101" pitchFamily="2" charset="-122"/>
              </a:rPr>
              <a:t>中的每一个点，只需要检查其后的最多</a:t>
            </a:r>
            <a:r>
              <a:rPr lang="en-US" altLang="zh-CN" sz="1600" kern="100" dirty="0">
                <a:effectLst/>
                <a:latin typeface="Times New Roman" panose="02020603050405020304" pitchFamily="18" charset="0"/>
                <a:ea typeface="宋体" panose="02010600030101010101" pitchFamily="2" charset="-122"/>
              </a:rPr>
              <a:t> 7 </a:t>
            </a:r>
            <a:r>
              <a:rPr lang="zh-CN" altLang="zh-CN" sz="1600" kern="100" dirty="0">
                <a:effectLst/>
                <a:latin typeface="Times New Roman" panose="02020603050405020304" pitchFamily="18" charset="0"/>
                <a:ea typeface="宋体" panose="02010600030101010101" pitchFamily="2" charset="-122"/>
              </a:rPr>
              <a:t>个点（根据分治法的性质），计算它们之间的距离，并更新</a:t>
            </a:r>
            <a:r>
              <a:rPr lang="en-US" altLang="zh-CN" sz="1600" kern="100" dirty="0">
                <a:effectLst/>
                <a:latin typeface="Times New Roman" panose="02020603050405020304" pitchFamily="18" charset="0"/>
                <a:ea typeface="宋体" panose="02010600030101010101" pitchFamily="2" charset="-122"/>
              </a:rPr>
              <a:t> d</a:t>
            </a:r>
            <a:r>
              <a:rPr lang="zh-CN" altLang="zh-CN" sz="1600" kern="100" dirty="0">
                <a:effectLst/>
                <a:latin typeface="Times New Roman" panose="02020603050405020304" pitchFamily="18" charset="0"/>
                <a:ea typeface="宋体" panose="02010600030101010101" pitchFamily="2" charset="-122"/>
              </a:rPr>
              <a:t>。返回最终的最短距离</a:t>
            </a:r>
            <a:r>
              <a:rPr lang="en-US" altLang="zh-CN" sz="1600" kern="100" dirty="0">
                <a:effectLst/>
                <a:latin typeface="Times New Roman" panose="02020603050405020304" pitchFamily="18" charset="0"/>
                <a:ea typeface="宋体" panose="02010600030101010101" pitchFamily="2" charset="-122"/>
              </a:rPr>
              <a:t> d</a:t>
            </a:r>
            <a:r>
              <a:rPr lang="zh-CN" altLang="zh-CN" sz="1600" kern="100" dirty="0">
                <a:effectLst/>
                <a:latin typeface="Times New Roman" panose="02020603050405020304" pitchFamily="18" charset="0"/>
                <a:ea typeface="宋体" panose="02010600030101010101" pitchFamily="2" charset="-122"/>
              </a:rPr>
              <a:t>。</a:t>
            </a:r>
          </a:p>
        </p:txBody>
      </p:sp>
      <p:sp>
        <p:nvSpPr>
          <p:cNvPr id="10" name="文本框 9">
            <a:extLst>
              <a:ext uri="{FF2B5EF4-FFF2-40B4-BE49-F238E27FC236}">
                <a16:creationId xmlns:a16="http://schemas.microsoft.com/office/drawing/2014/main" id="{3CFBC3FC-982C-AB97-EDBD-9A96997A71BA}"/>
              </a:ext>
            </a:extLst>
          </p:cNvPr>
          <p:cNvSpPr txBox="1"/>
          <p:nvPr/>
        </p:nvSpPr>
        <p:spPr>
          <a:xfrm>
            <a:off x="-247140" y="4850617"/>
            <a:ext cx="1823333" cy="352725"/>
          </a:xfrm>
          <a:prstGeom prst="rect">
            <a:avLst/>
          </a:prstGeom>
          <a:noFill/>
        </p:spPr>
        <p:txBody>
          <a:bodyPr wrap="square">
            <a:spAutoFit/>
          </a:bodyPr>
          <a:lstStyle/>
          <a:p>
            <a:pPr lvl="0" algn="ctr">
              <a:lnSpc>
                <a:spcPct val="94000"/>
              </a:lnSpc>
              <a:spcBef>
                <a:spcPts val="0"/>
              </a:spcBef>
              <a:spcAft>
                <a:spcPts val="0"/>
              </a:spcAft>
              <a:buClrTx/>
              <a:buSzTx/>
              <a:buFontTx/>
              <a:defRPr/>
            </a:pPr>
            <a:r>
              <a:rPr lang="zh-CN" altLang="en-US" dirty="0">
                <a:ln>
                  <a:noFill/>
                </a:ln>
                <a:effectLst/>
                <a:uLnTx/>
                <a:uFillTx/>
                <a:latin typeface="+mn-ea"/>
                <a:cs typeface="+mn-ea"/>
                <a:sym typeface="+mn-lt"/>
              </a:rPr>
              <a:t>性能分析</a:t>
            </a:r>
            <a:endParaRPr lang="en-US" altLang="zh-CN" sz="1800" noProof="0" dirty="0">
              <a:ln>
                <a:noFill/>
              </a:ln>
              <a:effectLst/>
              <a:uLnTx/>
              <a:uFillTx/>
              <a:latin typeface="+mn-ea"/>
              <a:cs typeface="+mn-ea"/>
              <a:sym typeface="+mn-lt"/>
            </a:endParaRPr>
          </a:p>
        </p:txBody>
      </p:sp>
      <p:pic>
        <p:nvPicPr>
          <p:cNvPr id="8" name="图片 7">
            <a:extLst>
              <a:ext uri="{FF2B5EF4-FFF2-40B4-BE49-F238E27FC236}">
                <a16:creationId xmlns:a16="http://schemas.microsoft.com/office/drawing/2014/main" id="{FEA5E3FF-99A9-4608-9987-3A92FA8CB73E}"/>
              </a:ext>
            </a:extLst>
          </p:cNvPr>
          <p:cNvPicPr>
            <a:picLocks noChangeAspect="1"/>
          </p:cNvPicPr>
          <p:nvPr/>
        </p:nvPicPr>
        <p:blipFill>
          <a:blip r:embed="rId3"/>
          <a:stretch>
            <a:fillRect/>
          </a:stretch>
        </p:blipFill>
        <p:spPr>
          <a:xfrm>
            <a:off x="8116451" y="1322705"/>
            <a:ext cx="3166152" cy="3170164"/>
          </a:xfrm>
          <a:prstGeom prst="rect">
            <a:avLst/>
          </a:prstGeom>
        </p:spPr>
      </p:pic>
      <p:sp>
        <p:nvSpPr>
          <p:cNvPr id="14" name="文本框 13">
            <a:extLst>
              <a:ext uri="{FF2B5EF4-FFF2-40B4-BE49-F238E27FC236}">
                <a16:creationId xmlns:a16="http://schemas.microsoft.com/office/drawing/2014/main" id="{EDEEF191-EE39-4D5E-847B-F9B6AFF0C73B}"/>
              </a:ext>
            </a:extLst>
          </p:cNvPr>
          <p:cNvSpPr txBox="1"/>
          <p:nvPr/>
        </p:nvSpPr>
        <p:spPr>
          <a:xfrm>
            <a:off x="1329055" y="4798772"/>
            <a:ext cx="8678833" cy="1719253"/>
          </a:xfrm>
          <a:prstGeom prst="rect">
            <a:avLst/>
          </a:prstGeom>
          <a:noFill/>
        </p:spPr>
        <p:txBody>
          <a:bodyPr wrap="square">
            <a:spAutoFit/>
          </a:bodyPr>
          <a:lstStyle/>
          <a:p>
            <a:pPr algn="just">
              <a:lnSpc>
                <a:spcPct val="150000"/>
              </a:lnSpc>
            </a:pPr>
            <a:r>
              <a:rPr lang="zh-CN" altLang="zh-CN" sz="1200" kern="100" dirty="0">
                <a:effectLst/>
                <a:latin typeface="Times New Roman" panose="02020603050405020304" pitchFamily="18" charset="0"/>
                <a:ea typeface="宋体" panose="02010600030101010101" pitchFamily="2" charset="-122"/>
              </a:rPr>
              <a:t>时间复杂度：</a:t>
            </a:r>
          </a:p>
          <a:p>
            <a:pPr marL="342900" lvl="0" indent="-342900" algn="just">
              <a:lnSpc>
                <a:spcPct val="150000"/>
              </a:lnSpc>
              <a:buFont typeface="+mj-lt"/>
              <a:buAutoNum type="arabicPeriod"/>
            </a:pPr>
            <a:r>
              <a:rPr lang="zh-CN" altLang="zh-CN" sz="1200" kern="100" dirty="0">
                <a:effectLst/>
                <a:latin typeface="Times New Roman" panose="02020603050405020304" pitchFamily="18" charset="0"/>
                <a:ea typeface="宋体" panose="02010600030101010101" pitchFamily="2" charset="-122"/>
              </a:rPr>
              <a:t>对</a:t>
            </a:r>
            <a:r>
              <a:rPr lang="en-US" altLang="zh-CN" sz="1200" kern="100" dirty="0">
                <a:effectLst/>
                <a:latin typeface="Times New Roman" panose="02020603050405020304" pitchFamily="18" charset="0"/>
                <a:ea typeface="宋体" panose="02010600030101010101" pitchFamily="2" charset="-122"/>
              </a:rPr>
              <a:t>y</a:t>
            </a:r>
            <a:r>
              <a:rPr lang="zh-CN" altLang="zh-CN" sz="1200" kern="100" dirty="0">
                <a:effectLst/>
                <a:latin typeface="Times New Roman" panose="02020603050405020304" pitchFamily="18" charset="0"/>
                <a:ea typeface="宋体" panose="02010600030101010101" pitchFamily="2" charset="-122"/>
              </a:rPr>
              <a:t>坐标排序如果借助算法当中的分治代码，则可以使用类似归并排序的合并部分，时间复杂度为</a:t>
            </a:r>
            <a:r>
              <a:rPr lang="en-US" altLang="zh-CN" sz="1200" kern="100" dirty="0">
                <a:effectLst/>
                <a:latin typeface="Times New Roman" panose="02020603050405020304" pitchFamily="18" charset="0"/>
                <a:ea typeface="宋体" panose="02010600030101010101" pitchFamily="2" charset="-122"/>
              </a:rPr>
              <a:t>O(n)</a:t>
            </a:r>
            <a:r>
              <a:rPr lang="zh-CN" altLang="zh-CN" sz="1200" kern="100" dirty="0">
                <a:effectLst/>
                <a:latin typeface="Times New Roman" panose="02020603050405020304" pitchFamily="18" charset="0"/>
                <a:ea typeface="宋体" panose="02010600030101010101" pitchFamily="2" charset="-122"/>
              </a:rPr>
              <a:t>，检查中线</a:t>
            </a:r>
            <a:r>
              <a:rPr lang="en-US" altLang="zh-CN" sz="1200" kern="100" dirty="0">
                <a:effectLst/>
                <a:latin typeface="Times New Roman" panose="02020603050405020304" pitchFamily="18" charset="0"/>
                <a:ea typeface="宋体" panose="02010600030101010101" pitchFamily="2" charset="-122"/>
              </a:rPr>
              <a:t>mid</a:t>
            </a:r>
            <a:r>
              <a:rPr lang="zh-CN" altLang="zh-CN" sz="1200" kern="100" dirty="0">
                <a:effectLst/>
                <a:latin typeface="Times New Roman" panose="02020603050405020304" pitchFamily="18" charset="0"/>
                <a:ea typeface="宋体" panose="02010600030101010101" pitchFamily="2" charset="-122"/>
              </a:rPr>
              <a:t>两侧的最近点对时间复杂度为</a:t>
            </a:r>
            <a:r>
              <a:rPr lang="en-US" altLang="zh-CN" sz="1200" kern="100" dirty="0">
                <a:effectLst/>
                <a:latin typeface="Times New Roman" panose="02020603050405020304" pitchFamily="18" charset="0"/>
                <a:ea typeface="宋体" panose="02010600030101010101" pitchFamily="2" charset="-122"/>
              </a:rPr>
              <a:t>O(n)</a:t>
            </a:r>
            <a:r>
              <a:rPr lang="zh-CN" altLang="zh-CN" sz="1200" kern="100" dirty="0">
                <a:effectLst/>
                <a:latin typeface="Times New Roman" panose="02020603050405020304" pitchFamily="18" charset="0"/>
                <a:ea typeface="宋体" panose="02010600030101010101" pitchFamily="2" charset="-122"/>
              </a:rPr>
              <a:t>，更新所获得的最近距离时间复杂度也为</a:t>
            </a:r>
            <a:r>
              <a:rPr lang="en-US" altLang="zh-CN" sz="1200" kern="100" dirty="0">
                <a:effectLst/>
                <a:latin typeface="Times New Roman" panose="02020603050405020304" pitchFamily="18" charset="0"/>
                <a:ea typeface="宋体" panose="02010600030101010101" pitchFamily="2" charset="-122"/>
              </a:rPr>
              <a:t>O(n)</a:t>
            </a:r>
            <a:r>
              <a:rPr lang="zh-CN" altLang="zh-CN" sz="1200" kern="100" dirty="0">
                <a:effectLst/>
                <a:latin typeface="Times New Roman" panose="02020603050405020304" pitchFamily="18" charset="0"/>
                <a:ea typeface="宋体" panose="02010600030101010101" pitchFamily="2" charset="-122"/>
              </a:rPr>
              <a:t>，一开始对横坐标排序时间复杂度为</a:t>
            </a:r>
            <a:r>
              <a:rPr lang="en-US" altLang="zh-CN" sz="1200" kern="100" dirty="0">
                <a:effectLst/>
                <a:latin typeface="Times New Roman" panose="02020603050405020304" pitchFamily="18" charset="0"/>
                <a:ea typeface="宋体" panose="02010600030101010101" pitchFamily="2" charset="-122"/>
              </a:rPr>
              <a:t>O(</a:t>
            </a:r>
            <a:r>
              <a:rPr lang="en-US" altLang="zh-CN" sz="1200" kern="100" dirty="0" err="1">
                <a:effectLst/>
                <a:latin typeface="Times New Roman" panose="02020603050405020304" pitchFamily="18" charset="0"/>
                <a:ea typeface="宋体" panose="02010600030101010101" pitchFamily="2" charset="-122"/>
              </a:rPr>
              <a:t>nlogn</a:t>
            </a:r>
            <a:r>
              <a:rPr lang="en-US" altLang="zh-CN" sz="1200" kern="100" dirty="0">
                <a:effectLst/>
                <a:latin typeface="Times New Roman" panose="02020603050405020304" pitchFamily="18" charset="0"/>
                <a:ea typeface="宋体" panose="02010600030101010101" pitchFamily="2" charset="-122"/>
              </a:rPr>
              <a:t>)</a:t>
            </a:r>
            <a:r>
              <a:rPr lang="zh-CN" altLang="zh-CN" sz="1200" kern="100" dirty="0">
                <a:effectLst/>
                <a:latin typeface="Times New Roman" panose="02020603050405020304" pitchFamily="18" charset="0"/>
                <a:ea typeface="宋体" panose="02010600030101010101" pitchFamily="2" charset="-122"/>
              </a:rPr>
              <a:t>，由主定理法及该算法</a:t>
            </a:r>
            <a:r>
              <a:rPr lang="en-US" altLang="zh-CN" sz="1200" kern="100" dirty="0">
                <a:effectLst/>
                <a:latin typeface="Times New Roman" panose="02020603050405020304" pitchFamily="18" charset="0"/>
                <a:ea typeface="宋体" panose="02010600030101010101" pitchFamily="2" charset="-122"/>
              </a:rPr>
              <a:t>a=b=2</a:t>
            </a:r>
            <a:r>
              <a:rPr lang="zh-CN" altLang="zh-CN" sz="1200" kern="100" dirty="0">
                <a:effectLst/>
                <a:latin typeface="Times New Roman" panose="02020603050405020304" pitchFamily="18" charset="0"/>
                <a:ea typeface="宋体" panose="02010600030101010101" pitchFamily="2" charset="-122"/>
              </a:rPr>
              <a:t>，时间复杂度</a:t>
            </a:r>
            <a:r>
              <a:rPr lang="en-US" altLang="zh-CN" sz="1200" kern="100" dirty="0">
                <a:effectLst/>
                <a:latin typeface="Times New Roman" panose="02020603050405020304" pitchFamily="18" charset="0"/>
                <a:ea typeface="宋体" panose="02010600030101010101" pitchFamily="2" charset="-122"/>
              </a:rPr>
              <a:t>T(n) = 2T(n/2) + O(n)</a:t>
            </a:r>
            <a:r>
              <a:rPr lang="zh-CN" altLang="zh-CN" sz="1200" kern="100" dirty="0">
                <a:effectLst/>
                <a:latin typeface="Times New Roman" panose="02020603050405020304" pitchFamily="18" charset="0"/>
                <a:ea typeface="宋体" panose="02010600030101010101" pitchFamily="2" charset="-122"/>
              </a:rPr>
              <a:t>，化简所以</a:t>
            </a:r>
            <a:r>
              <a:rPr lang="en-US" altLang="zh-CN" sz="1200" kern="100" dirty="0">
                <a:effectLst/>
                <a:latin typeface="Times New Roman" panose="02020603050405020304" pitchFamily="18" charset="0"/>
                <a:ea typeface="宋体" panose="02010600030101010101" pitchFamily="2" charset="-122"/>
              </a:rPr>
              <a:t>T(n)= O(</a:t>
            </a:r>
            <a:r>
              <a:rPr lang="en-US" altLang="zh-CN" sz="1200" kern="100" dirty="0" err="1">
                <a:effectLst/>
                <a:latin typeface="Times New Roman" panose="02020603050405020304" pitchFamily="18" charset="0"/>
                <a:ea typeface="宋体" panose="02010600030101010101" pitchFamily="2" charset="-122"/>
              </a:rPr>
              <a:t>nlog</a:t>
            </a:r>
            <a:r>
              <a:rPr lang="en-US" altLang="zh-CN" sz="1200" kern="100" dirty="0">
                <a:effectLst/>
                <a:latin typeface="Times New Roman" panose="02020603050405020304" pitchFamily="18" charset="0"/>
                <a:ea typeface="宋体" panose="02010600030101010101" pitchFamily="2" charset="-122"/>
              </a:rPr>
              <a:t> n)</a:t>
            </a:r>
            <a:r>
              <a:rPr lang="zh-CN" altLang="zh-CN" sz="1200" kern="100" dirty="0">
                <a:effectLst/>
                <a:latin typeface="Times New Roman" panose="02020603050405020304" pitchFamily="18" charset="0"/>
                <a:ea typeface="宋体" panose="02010600030101010101" pitchFamily="2" charset="-122"/>
              </a:rPr>
              <a:t>。</a:t>
            </a:r>
          </a:p>
          <a:p>
            <a:pPr marL="342900" lvl="0" indent="-342900" algn="just">
              <a:lnSpc>
                <a:spcPct val="150000"/>
              </a:lnSpc>
              <a:buFont typeface="+mj-lt"/>
              <a:buAutoNum type="arabicPeriod"/>
            </a:pPr>
            <a:r>
              <a:rPr lang="zh-CN" altLang="zh-CN" sz="1200" kern="100" dirty="0">
                <a:effectLst/>
                <a:latin typeface="Times New Roman" panose="02020603050405020304" pitchFamily="18" charset="0"/>
                <a:ea typeface="宋体" panose="02010600030101010101" pitchFamily="2" charset="-122"/>
              </a:rPr>
              <a:t>对</a:t>
            </a:r>
            <a:r>
              <a:rPr lang="en-US" altLang="zh-CN" sz="1200" kern="100" dirty="0">
                <a:effectLst/>
                <a:latin typeface="Times New Roman" panose="02020603050405020304" pitchFamily="18" charset="0"/>
                <a:ea typeface="宋体" panose="02010600030101010101" pitchFamily="2" charset="-122"/>
              </a:rPr>
              <a:t>y</a:t>
            </a:r>
            <a:r>
              <a:rPr lang="zh-CN" altLang="zh-CN" sz="1200" kern="100" dirty="0">
                <a:effectLst/>
                <a:latin typeface="Times New Roman" panose="02020603050405020304" pitchFamily="18" charset="0"/>
                <a:ea typeface="宋体" panose="02010600030101010101" pitchFamily="2" charset="-122"/>
              </a:rPr>
              <a:t>坐标排序如果在递归里面进行，使用自带的</a:t>
            </a:r>
            <a:r>
              <a:rPr lang="en-US" altLang="zh-CN" sz="1200" kern="100" dirty="0">
                <a:effectLst/>
                <a:latin typeface="Times New Roman" panose="02020603050405020304" pitchFamily="18" charset="0"/>
                <a:ea typeface="宋体" panose="02010600030101010101" pitchFamily="2" charset="-122"/>
              </a:rPr>
              <a:t>sort</a:t>
            </a:r>
            <a:r>
              <a:rPr lang="zh-CN" altLang="zh-CN" sz="1200" kern="100" dirty="0">
                <a:effectLst/>
                <a:latin typeface="Times New Roman" panose="02020603050405020304" pitchFamily="18" charset="0"/>
                <a:ea typeface="宋体" panose="02010600030101010101" pitchFamily="2" charset="-122"/>
              </a:rPr>
              <a:t>方法快排，则时间复杂度为</a:t>
            </a:r>
            <a:r>
              <a:rPr lang="en-US" altLang="zh-CN" sz="1200" kern="100" dirty="0">
                <a:effectLst/>
                <a:latin typeface="Times New Roman" panose="02020603050405020304" pitchFamily="18" charset="0"/>
                <a:ea typeface="宋体" panose="02010600030101010101" pitchFamily="2" charset="-122"/>
              </a:rPr>
              <a:t>O(</a:t>
            </a:r>
            <a:r>
              <a:rPr lang="en-US" altLang="zh-CN" sz="1200" kern="100" dirty="0" err="1">
                <a:effectLst/>
                <a:latin typeface="Times New Roman" panose="02020603050405020304" pitchFamily="18" charset="0"/>
                <a:ea typeface="宋体" panose="02010600030101010101" pitchFamily="2" charset="-122"/>
              </a:rPr>
              <a:t>nlog</a:t>
            </a:r>
            <a:r>
              <a:rPr lang="en-US" altLang="zh-CN" sz="1200" kern="100" dirty="0">
                <a:effectLst/>
                <a:latin typeface="Times New Roman" panose="02020603050405020304" pitchFamily="18" charset="0"/>
                <a:ea typeface="宋体" panose="02010600030101010101" pitchFamily="2" charset="-122"/>
              </a:rPr>
              <a:t> n)</a:t>
            </a:r>
            <a:r>
              <a:rPr lang="zh-CN" altLang="zh-CN" sz="1200" kern="100" dirty="0">
                <a:effectLst/>
                <a:latin typeface="Times New Roman" panose="02020603050405020304" pitchFamily="18" charset="0"/>
                <a:ea typeface="宋体" panose="02010600030101010101" pitchFamily="2" charset="-122"/>
              </a:rPr>
              <a:t>。由主定理法及该算法</a:t>
            </a:r>
            <a:r>
              <a:rPr lang="en-US" altLang="zh-CN" sz="1200" kern="100" dirty="0">
                <a:effectLst/>
                <a:latin typeface="Times New Roman" panose="02020603050405020304" pitchFamily="18" charset="0"/>
                <a:ea typeface="宋体" panose="02010600030101010101" pitchFamily="2" charset="-122"/>
              </a:rPr>
              <a:t>a=b=2</a:t>
            </a:r>
            <a:r>
              <a:rPr lang="zh-CN" altLang="zh-CN" sz="1200" kern="100" dirty="0">
                <a:effectLst/>
                <a:latin typeface="Times New Roman" panose="02020603050405020304" pitchFamily="18" charset="0"/>
                <a:ea typeface="宋体" panose="02010600030101010101" pitchFamily="2" charset="-122"/>
              </a:rPr>
              <a:t>，时间复杂度</a:t>
            </a:r>
            <a:r>
              <a:rPr lang="en-US" altLang="zh-CN" sz="1200" kern="100" dirty="0">
                <a:effectLst/>
                <a:latin typeface="Times New Roman" panose="02020603050405020304" pitchFamily="18" charset="0"/>
                <a:ea typeface="宋体" panose="02010600030101010101" pitchFamily="2" charset="-122"/>
              </a:rPr>
              <a:t>T(n) = 2T(n/2) + O(</a:t>
            </a:r>
            <a:r>
              <a:rPr lang="en-US" altLang="zh-CN" sz="1200" kern="100" dirty="0" err="1">
                <a:effectLst/>
                <a:latin typeface="Times New Roman" panose="02020603050405020304" pitchFamily="18" charset="0"/>
                <a:ea typeface="宋体" panose="02010600030101010101" pitchFamily="2" charset="-122"/>
              </a:rPr>
              <a:t>nlog</a:t>
            </a:r>
            <a:r>
              <a:rPr lang="en-US" altLang="zh-CN" sz="1200" kern="100" dirty="0">
                <a:effectLst/>
                <a:latin typeface="Times New Roman" panose="02020603050405020304" pitchFamily="18" charset="0"/>
                <a:ea typeface="宋体" panose="02010600030101010101" pitchFamily="2" charset="-122"/>
              </a:rPr>
              <a:t> n)</a:t>
            </a:r>
            <a:r>
              <a:rPr lang="zh-CN" altLang="zh-CN" sz="1200" kern="100" dirty="0">
                <a:effectLst/>
                <a:latin typeface="Times New Roman" panose="02020603050405020304" pitchFamily="18" charset="0"/>
                <a:ea typeface="宋体" panose="02010600030101010101" pitchFamily="2" charset="-122"/>
              </a:rPr>
              <a:t>，化简所以</a:t>
            </a:r>
            <a:r>
              <a:rPr lang="en-US" altLang="zh-CN" sz="1200" kern="100" dirty="0">
                <a:effectLst/>
                <a:latin typeface="Times New Roman" panose="02020603050405020304" pitchFamily="18" charset="0"/>
                <a:ea typeface="宋体" panose="02010600030101010101" pitchFamily="2" charset="-122"/>
              </a:rPr>
              <a:t>T(n)= O(nlog^2 n)</a:t>
            </a:r>
            <a:r>
              <a:rPr lang="zh-CN" altLang="zh-CN" sz="1200" kern="100" dirty="0">
                <a:effectLst/>
                <a:latin typeface="Times New Roman" panose="02020603050405020304" pitchFamily="18" charset="0"/>
                <a:ea typeface="宋体" panose="02010600030101010101" pitchFamily="2" charset="-122"/>
              </a:rPr>
              <a:t>。</a:t>
            </a:r>
          </a:p>
        </p:txBody>
      </p:sp>
    </p:spTree>
    <p:custDataLst>
      <p:tags r:id="rId1"/>
    </p:custDataLst>
    <p:extLst>
      <p:ext uri="{BB962C8B-B14F-4D97-AF65-F5344CB8AC3E}">
        <p14:creationId xmlns:p14="http://schemas.microsoft.com/office/powerpoint/2010/main" val="2225975101"/>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04147" y="259692"/>
            <a:ext cx="6783705" cy="721995"/>
            <a:chOff x="4855" y="969"/>
            <a:chExt cx="10683" cy="1137"/>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55" y="969"/>
              <a:ext cx="10683" cy="921"/>
            </a:xfrm>
            <a:prstGeom prst="rect">
              <a:avLst/>
            </a:prstGeom>
            <a:noFill/>
          </p:spPr>
          <p:txBody>
            <a:bodyPr wrap="square" rtlCol="0">
              <a:spAutoFit/>
            </a:bodyPr>
            <a:lstStyle/>
            <a:p>
              <a:pPr algn="ctr"/>
              <a:r>
                <a:rPr lang="zh-CN" altLang="en-US" sz="3200" dirty="0"/>
                <a:t>实验结果与分析</a:t>
              </a:r>
              <a:endParaRPr lang="zh-CN" altLang="en-US" sz="3200" b="1" dirty="0">
                <a:solidFill>
                  <a:srgbClr val="80937D"/>
                </a:solidFill>
                <a:cs typeface="+mn-ea"/>
                <a:sym typeface="+mn-lt"/>
              </a:endParaRPr>
            </a:p>
          </p:txBody>
        </p:sp>
      </p:grpSp>
      <p:sp>
        <p:nvSpPr>
          <p:cNvPr id="20" name="矩形: 圆角 19"/>
          <p:cNvSpPr/>
          <p:nvPr/>
        </p:nvSpPr>
        <p:spPr>
          <a:xfrm>
            <a:off x="5847920" y="1857005"/>
            <a:ext cx="5373286" cy="106471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1" name="矩形: 圆角 20"/>
          <p:cNvSpPr/>
          <p:nvPr/>
        </p:nvSpPr>
        <p:spPr>
          <a:xfrm>
            <a:off x="5879928" y="3805213"/>
            <a:ext cx="5600806" cy="26243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a:t>
            </a:r>
            <a:r>
              <a:rPr lang="en-US" altLang="zh-CN" dirty="0"/>
              <a:t>1</a:t>
            </a:r>
            <a:r>
              <a:rPr lang="zh-CN" altLang="zh-CN" dirty="0"/>
              <a:t>）由于初期数据规模较小，整体时间也较短，由于分治法需要递归，递归产生的栈在整体时间比较短的情况下，对时间影响较大。而随着数据规模增大，栈产生等影响因素的影响力减弱，越来越理论实际相符合 </a:t>
            </a:r>
          </a:p>
          <a:p>
            <a:r>
              <a:rPr lang="zh-CN" altLang="zh-CN" dirty="0"/>
              <a:t>（</a:t>
            </a:r>
            <a:r>
              <a:rPr lang="en-US" altLang="zh-CN" dirty="0"/>
              <a:t>2</a:t>
            </a:r>
            <a:r>
              <a:rPr lang="zh-CN" altLang="zh-CN" dirty="0"/>
              <a:t>）也有可能是由于规模较小，很可能出现极端情况，比如大多数据集中于</a:t>
            </a:r>
            <a:r>
              <a:rPr lang="en-US" altLang="zh-CN" dirty="0"/>
              <a:t>[</a:t>
            </a:r>
            <a:r>
              <a:rPr lang="en-US" altLang="zh-CN" dirty="0" err="1"/>
              <a:t>midx</a:t>
            </a:r>
            <a:r>
              <a:rPr lang="en-US" altLang="zh-CN" dirty="0"/>
              <a:t> - dis, points[</a:t>
            </a:r>
            <a:r>
              <a:rPr lang="en-US" altLang="zh-CN" dirty="0" err="1"/>
              <a:t>midx</a:t>
            </a:r>
            <a:r>
              <a:rPr lang="en-US" altLang="zh-CN" dirty="0"/>
              <a:t> + dis]</a:t>
            </a:r>
            <a:r>
              <a:rPr lang="zh-CN" altLang="zh-CN" dirty="0"/>
              <a:t>，这会导致合并</a:t>
            </a:r>
            <a:r>
              <a:rPr lang="en-US" altLang="zh-CN" dirty="0"/>
              <a:t>y</a:t>
            </a:r>
            <a:r>
              <a:rPr lang="zh-CN" altLang="zh-CN" dirty="0"/>
              <a:t>坐标排序的点数增多，导致实际时间大于理论时间</a:t>
            </a:r>
            <a:r>
              <a:rPr lang="en-US" altLang="zh-CN" dirty="0"/>
              <a:t> </a:t>
            </a:r>
            <a:endParaRPr lang="zh-CN" altLang="zh-CN" dirty="0"/>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38561" y="3326204"/>
            <a:ext cx="1210588" cy="400110"/>
          </a:xfrm>
          <a:prstGeom prst="rect">
            <a:avLst/>
          </a:prstGeom>
        </p:spPr>
        <p:txBody>
          <a:bodyPr wrap="none">
            <a:spAutoFit/>
          </a:bodyPr>
          <a:lstStyle/>
          <a:p>
            <a:pPr algn="ctr"/>
            <a:r>
              <a:rPr lang="zh-CN" altLang="en-US" sz="2000" b="1" dirty="0">
                <a:solidFill>
                  <a:schemeClr val="bg1"/>
                </a:solidFill>
                <a:cs typeface="+mn-ea"/>
                <a:sym typeface="+mn-lt"/>
              </a:rPr>
              <a:t>测试结果</a:t>
            </a:r>
          </a:p>
        </p:txBody>
      </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1120485" y="7731569"/>
            <a:ext cx="2276532" cy="138366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您的内容打在这里，或者通过复制您的文本后，在此框中选择粘贴，并选择只保留文字。</a:t>
            </a:r>
          </a:p>
        </p:txBody>
      </p:sp>
      <p:sp>
        <p:nvSpPr>
          <p:cNvPr id="24" name="矩形 2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3764273" y="3326204"/>
            <a:ext cx="1762021" cy="400110"/>
          </a:xfrm>
          <a:prstGeom prst="rect">
            <a:avLst/>
          </a:prstGeom>
        </p:spPr>
        <p:txBody>
          <a:bodyPr wrap="none">
            <a:spAutoFit/>
          </a:bodyPr>
          <a:lstStyle/>
          <a:p>
            <a:pPr algn="ctr"/>
            <a:r>
              <a:rPr lang="zh-CN" altLang="en-US" sz="2000" b="1" dirty="0">
                <a:solidFill>
                  <a:schemeClr val="bg1"/>
                </a:solidFill>
                <a:cs typeface="+mn-ea"/>
                <a:sym typeface="+mn-lt"/>
              </a:rPr>
              <a:t>添加文字内容</a:t>
            </a: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005211" y="1317197"/>
            <a:ext cx="697627" cy="400110"/>
          </a:xfrm>
          <a:prstGeom prst="rect">
            <a:avLst/>
          </a:prstGeom>
        </p:spPr>
        <p:txBody>
          <a:bodyPr wrap="none">
            <a:spAutoFit/>
          </a:bodyPr>
          <a:lstStyle/>
          <a:p>
            <a:pPr algn="ctr"/>
            <a:r>
              <a:rPr lang="zh-CN" altLang="en-US" sz="2000" dirty="0">
                <a:cs typeface="+mn-ea"/>
                <a:sym typeface="+mn-lt"/>
              </a:rPr>
              <a:t>总体</a:t>
            </a:r>
          </a:p>
        </p:txBody>
      </p:sp>
      <p:sp>
        <p:nvSpPr>
          <p:cNvPr id="27" name="文本框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5974674" y="1919688"/>
            <a:ext cx="5119777" cy="923330"/>
          </a:xfrm>
          <a:prstGeom prst="rect">
            <a:avLst/>
          </a:prstGeom>
          <a:noFill/>
        </p:spPr>
        <p:txBody>
          <a:bodyPr wrap="square" rtlCol="0">
            <a:spAutoFit/>
          </a:bodyPr>
          <a:lstStyle/>
          <a:p>
            <a:r>
              <a:rPr lang="zh-CN" altLang="zh-CN" dirty="0"/>
              <a:t>以</a:t>
            </a:r>
            <a:r>
              <a:rPr lang="en-US" altLang="zh-CN" dirty="0"/>
              <a:t>n=10000</a:t>
            </a:r>
            <a:r>
              <a:rPr lang="zh-CN" altLang="zh-CN" dirty="0"/>
              <a:t>为观测点，从图中可以看出，理论时间和实际时间基本吻合，但在</a:t>
            </a:r>
            <a:r>
              <a:rPr lang="zh-CN" altLang="en-US" dirty="0"/>
              <a:t>输入规模为</a:t>
            </a:r>
            <a:r>
              <a:rPr lang="en-US" altLang="zh-CN" dirty="0"/>
              <a:t>10</a:t>
            </a:r>
            <a:r>
              <a:rPr lang="zh-CN" altLang="zh-CN" dirty="0"/>
              <a:t>时，</a:t>
            </a:r>
            <a:r>
              <a:rPr lang="zh-CN" altLang="zh-CN"/>
              <a:t>实际时间</a:t>
            </a:r>
            <a:r>
              <a:rPr lang="zh-CN" altLang="en-US"/>
              <a:t>远大于</a:t>
            </a:r>
            <a:r>
              <a:rPr lang="zh-CN" altLang="zh-CN"/>
              <a:t>理论</a:t>
            </a:r>
            <a:r>
              <a:rPr lang="zh-CN" altLang="zh-CN" dirty="0"/>
              <a:t>时间。</a:t>
            </a:r>
            <a:endParaRPr lang="zh-CN" altLang="en-US" sz="1600" dirty="0">
              <a:solidFill>
                <a:schemeClr val="bg1"/>
              </a:solidFill>
              <a:cs typeface="+mn-ea"/>
              <a:sym typeface="+mn-lt"/>
            </a:endParaRPr>
          </a:p>
        </p:txBody>
      </p:sp>
      <p:sp>
        <p:nvSpPr>
          <p:cNvPr id="34" name="AutoShape 112"/>
          <p:cNvSpPr/>
          <p:nvPr/>
        </p:nvSpPr>
        <p:spPr bwMode="auto">
          <a:xfrm>
            <a:off x="4322649" y="2611201"/>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nvGrpSpPr>
          <p:cNvPr id="35" name="组合 34"/>
          <p:cNvGrpSpPr/>
          <p:nvPr/>
        </p:nvGrpSpPr>
        <p:grpSpPr>
          <a:xfrm>
            <a:off x="1522884" y="2610303"/>
            <a:ext cx="441943" cy="644224"/>
            <a:chOff x="2528974" y="2863357"/>
            <a:chExt cx="246811" cy="359779"/>
          </a:xfrm>
          <a:solidFill>
            <a:schemeClr val="bg1"/>
          </a:solidFill>
        </p:grpSpPr>
        <p:sp>
          <p:nvSpPr>
            <p:cNvPr id="3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sp>
          <p:nvSpPr>
            <p:cNvPr id="3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sp>
        <p:nvSpPr>
          <p:cNvPr id="3" name="文本框 2">
            <a:extLst>
              <a:ext uri="{FF2B5EF4-FFF2-40B4-BE49-F238E27FC236}">
                <a16:creationId xmlns:a16="http://schemas.microsoft.com/office/drawing/2014/main" id="{69FFAC78-EC1B-2656-8013-4EEA33B7033F}"/>
              </a:ext>
            </a:extLst>
          </p:cNvPr>
          <p:cNvSpPr txBox="1"/>
          <p:nvPr/>
        </p:nvSpPr>
        <p:spPr>
          <a:xfrm>
            <a:off x="-284731" y="1197428"/>
            <a:ext cx="6096000" cy="369332"/>
          </a:xfrm>
          <a:prstGeom prst="rect">
            <a:avLst/>
          </a:prstGeom>
          <a:noFill/>
        </p:spPr>
        <p:txBody>
          <a:bodyPr wrap="square">
            <a:spAutoFit/>
          </a:bodyPr>
          <a:lstStyle/>
          <a:p>
            <a:pPr algn="ctr"/>
            <a:r>
              <a:rPr lang="zh-CN" altLang="en-US" sz="1800" kern="100" dirty="0">
                <a:solidFill>
                  <a:srgbClr val="404040"/>
                </a:solidFill>
                <a:effectLst/>
                <a:latin typeface="+mn-ea"/>
                <a:cs typeface="Times New Roman" panose="02020603050405020304" pitchFamily="18" charset="0"/>
              </a:rPr>
              <a:t>分治法</a:t>
            </a:r>
            <a:r>
              <a:rPr lang="zh-CN" altLang="zh-CN" sz="1800" kern="100" dirty="0">
                <a:solidFill>
                  <a:srgbClr val="404040"/>
                </a:solidFill>
                <a:effectLst/>
                <a:latin typeface="+mn-ea"/>
              </a:rPr>
              <a:t> </a:t>
            </a:r>
            <a:r>
              <a:rPr lang="zh-CN" altLang="zh-CN" sz="1800" kern="100" dirty="0">
                <a:solidFill>
                  <a:srgbClr val="404040"/>
                </a:solidFill>
                <a:effectLst/>
                <a:latin typeface="+mn-ea"/>
                <a:cs typeface="Times New Roman" panose="02020603050405020304" pitchFamily="18" charset="0"/>
              </a:rPr>
              <a:t>运行时间与规模表</a:t>
            </a:r>
            <a:endParaRPr lang="zh-CN" altLang="en-US" sz="1800" dirty="0">
              <a:latin typeface="+mn-ea"/>
              <a:cs typeface="+mn-ea"/>
              <a:sym typeface="+mn-lt"/>
            </a:endParaRPr>
          </a:p>
        </p:txBody>
      </p:sp>
      <p:sp>
        <p:nvSpPr>
          <p:cNvPr id="8" name="文本框 7">
            <a:extLst>
              <a:ext uri="{FF2B5EF4-FFF2-40B4-BE49-F238E27FC236}">
                <a16:creationId xmlns:a16="http://schemas.microsoft.com/office/drawing/2014/main" id="{4893080C-9920-96BB-2677-0C55B6C6C489}"/>
              </a:ext>
            </a:extLst>
          </p:cNvPr>
          <p:cNvSpPr txBox="1"/>
          <p:nvPr/>
        </p:nvSpPr>
        <p:spPr>
          <a:xfrm>
            <a:off x="1284599" y="3574739"/>
            <a:ext cx="3095296" cy="369332"/>
          </a:xfrm>
          <a:prstGeom prst="rect">
            <a:avLst/>
          </a:prstGeom>
          <a:noFill/>
        </p:spPr>
        <p:txBody>
          <a:bodyPr wrap="square">
            <a:spAutoFit/>
          </a:bodyPr>
          <a:lstStyle/>
          <a:p>
            <a:r>
              <a:rPr lang="zh-CN" altLang="en-US" sz="1800" kern="100" dirty="0">
                <a:solidFill>
                  <a:srgbClr val="404040"/>
                </a:solidFill>
                <a:effectLst/>
                <a:latin typeface="+mn-ea"/>
                <a:cs typeface="Times New Roman" panose="02020603050405020304" pitchFamily="18" charset="0"/>
              </a:rPr>
              <a:t>分治法</a:t>
            </a:r>
            <a:r>
              <a:rPr lang="zh-CN" altLang="zh-CN" sz="1800" kern="100" dirty="0">
                <a:solidFill>
                  <a:srgbClr val="404040"/>
                </a:solidFill>
                <a:effectLst/>
                <a:latin typeface="+mn-ea"/>
                <a:cs typeface="Times New Roman" panose="02020603050405020304" pitchFamily="18" charset="0"/>
              </a:rPr>
              <a:t>的理论</a:t>
            </a:r>
            <a:r>
              <a:rPr lang="en-US" altLang="zh-CN" sz="1800" kern="100" dirty="0">
                <a:solidFill>
                  <a:srgbClr val="404040"/>
                </a:solidFill>
                <a:effectLst/>
                <a:latin typeface="+mn-ea"/>
              </a:rPr>
              <a:t>-</a:t>
            </a:r>
            <a:r>
              <a:rPr lang="zh-CN" altLang="zh-CN" sz="1800" kern="100" dirty="0">
                <a:solidFill>
                  <a:srgbClr val="404040"/>
                </a:solidFill>
                <a:effectLst/>
                <a:latin typeface="+mn-ea"/>
                <a:cs typeface="Times New Roman" panose="02020603050405020304" pitchFamily="18" charset="0"/>
              </a:rPr>
              <a:t>实验对比图</a:t>
            </a:r>
            <a:endParaRPr lang="zh-CN" altLang="en-US" dirty="0">
              <a:latin typeface="+mn-ea"/>
            </a:endParaRPr>
          </a:p>
        </p:txBody>
      </p:sp>
      <p:sp>
        <p:nvSpPr>
          <p:cNvPr id="15" name="文本框 14">
            <a:extLst>
              <a:ext uri="{FF2B5EF4-FFF2-40B4-BE49-F238E27FC236}">
                <a16:creationId xmlns:a16="http://schemas.microsoft.com/office/drawing/2014/main" id="{7C817AA3-ECB6-73C8-D08D-56A35D793635}"/>
              </a:ext>
            </a:extLst>
          </p:cNvPr>
          <p:cNvSpPr txBox="1"/>
          <p:nvPr/>
        </p:nvSpPr>
        <p:spPr>
          <a:xfrm>
            <a:off x="5879928" y="3253628"/>
            <a:ext cx="1033845" cy="400110"/>
          </a:xfrm>
          <a:prstGeom prst="rect">
            <a:avLst/>
          </a:prstGeom>
          <a:noFill/>
        </p:spPr>
        <p:txBody>
          <a:bodyPr wrap="square">
            <a:spAutoFit/>
          </a:bodyPr>
          <a:lstStyle/>
          <a:p>
            <a:pPr algn="ctr"/>
            <a:r>
              <a:rPr lang="zh-CN" altLang="en-US" sz="2000" dirty="0">
                <a:cs typeface="+mn-ea"/>
                <a:sym typeface="+mn-lt"/>
              </a:rPr>
              <a:t>原因</a:t>
            </a:r>
          </a:p>
        </p:txBody>
      </p:sp>
      <p:pic>
        <p:nvPicPr>
          <p:cNvPr id="7" name="图片 6">
            <a:extLst>
              <a:ext uri="{FF2B5EF4-FFF2-40B4-BE49-F238E27FC236}">
                <a16:creationId xmlns:a16="http://schemas.microsoft.com/office/drawing/2014/main" id="{779E7027-CD9A-4DB4-8AA0-C0B263052281}"/>
              </a:ext>
            </a:extLst>
          </p:cNvPr>
          <p:cNvPicPr>
            <a:picLocks noChangeAspect="1"/>
          </p:cNvPicPr>
          <p:nvPr/>
        </p:nvPicPr>
        <p:blipFill>
          <a:blip r:embed="rId3"/>
          <a:stretch>
            <a:fillRect/>
          </a:stretch>
        </p:blipFill>
        <p:spPr>
          <a:xfrm>
            <a:off x="444189" y="1597538"/>
            <a:ext cx="4917217" cy="1893296"/>
          </a:xfrm>
          <a:prstGeom prst="rect">
            <a:avLst/>
          </a:prstGeom>
        </p:spPr>
      </p:pic>
      <p:pic>
        <p:nvPicPr>
          <p:cNvPr id="9" name="图片 1">
            <a:extLst>
              <a:ext uri="{FF2B5EF4-FFF2-40B4-BE49-F238E27FC236}">
                <a16:creationId xmlns:a16="http://schemas.microsoft.com/office/drawing/2014/main" id="{A35982A7-EB33-4BBB-8D9E-C81A752EE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15" y="3899244"/>
            <a:ext cx="3881664" cy="291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11288889"/>
      </p:ext>
    </p:ext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Effect transition="in" filter="fade">
                                      <p:cBhvr>
                                        <p:cTn id="29" dur="500"/>
                                        <p:tgtEl>
                                          <p:spTgt spid="24"/>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animEffect transition="in" filter="fade">
                                      <p:cBhvr>
                                        <p:cTn id="34" dur="500"/>
                                        <p:tgtEl>
                                          <p:spTgt spid="2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p:cTn id="37" dur="500" fill="hold"/>
                                        <p:tgtEl>
                                          <p:spTgt spid="27"/>
                                        </p:tgtEl>
                                        <p:attrNameLst>
                                          <p:attrName>ppt_w</p:attrName>
                                        </p:attrNameLst>
                                      </p:cBhvr>
                                      <p:tavLst>
                                        <p:tav tm="0">
                                          <p:val>
                                            <p:fltVal val="0"/>
                                          </p:val>
                                        </p:tav>
                                        <p:tav tm="100000">
                                          <p:val>
                                            <p:strVal val="#ppt_w"/>
                                          </p:val>
                                        </p:tav>
                                      </p:tavLst>
                                    </p:anim>
                                    <p:anim calcmode="lin" valueType="num">
                                      <p:cBhvr>
                                        <p:cTn id="38" dur="500" fill="hold"/>
                                        <p:tgtEl>
                                          <p:spTgt spid="27"/>
                                        </p:tgtEl>
                                        <p:attrNameLst>
                                          <p:attrName>ppt_h</p:attrName>
                                        </p:attrNameLst>
                                      </p:cBhvr>
                                      <p:tavLst>
                                        <p:tav tm="0">
                                          <p:val>
                                            <p:fltVal val="0"/>
                                          </p:val>
                                        </p:tav>
                                        <p:tav tm="100000">
                                          <p:val>
                                            <p:strVal val="#ppt_h"/>
                                          </p:val>
                                        </p:tav>
                                      </p:tavLst>
                                    </p:anim>
                                    <p:animEffect transition="in" filter="fade">
                                      <p:cBhvr>
                                        <p:cTn id="39" dur="500"/>
                                        <p:tgtEl>
                                          <p:spTgt spid="2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par>
                                <p:cTn id="45" presetID="53" presetClass="entr" presetSubtype="16"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p:bldP spid="22" grpId="1"/>
      <p:bldP spid="23" grpId="0"/>
      <p:bldP spid="23" grpId="1"/>
      <p:bldP spid="24" grpId="0"/>
      <p:bldP spid="24" grpId="1"/>
      <p:bldP spid="26" grpId="0"/>
      <p:bldP spid="26" grpId="1"/>
      <p:bldP spid="27" grpId="0"/>
      <p:bldP spid="27" grpId="1"/>
      <p:bldP spid="34" grpId="0" animBg="1"/>
      <p:bldP spid="3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E5CF8149-B4BA-06C5-30F6-8DA1FC2BAA2E}"/>
              </a:ext>
            </a:extLst>
          </p:cNvPr>
          <p:cNvGrpSpPr/>
          <p:nvPr/>
        </p:nvGrpSpPr>
        <p:grpSpPr>
          <a:xfrm>
            <a:off x="4197096" y="385572"/>
            <a:ext cx="4056761" cy="735965"/>
            <a:chOff x="7712" y="947"/>
            <a:chExt cx="5243" cy="1159"/>
          </a:xfrm>
        </p:grpSpPr>
        <p:sp>
          <p:nvSpPr>
            <p:cNvPr id="5" name="椭圆 4">
              <a:extLst>
                <a:ext uri="{FF2B5EF4-FFF2-40B4-BE49-F238E27FC236}">
                  <a16:creationId xmlns:a16="http://schemas.microsoft.com/office/drawing/2014/main" id="{09C05B64-2B0B-ACCE-134C-B4F765033CAD}"/>
                </a:ext>
              </a:extLst>
            </p:cNvPr>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975C5C89-330C-C244-4ABC-8940AE54B246}"/>
                </a:ext>
              </a:extLst>
            </p:cNvPr>
            <p:cNvSpPr txBox="1"/>
            <p:nvPr/>
          </p:nvSpPr>
          <p:spPr>
            <a:xfrm>
              <a:off x="8068" y="947"/>
              <a:ext cx="4887"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两种方法对比</a:t>
              </a:r>
            </a:p>
          </p:txBody>
        </p:sp>
      </p:grpSp>
      <p:sp>
        <p:nvSpPr>
          <p:cNvPr id="8" name="文本框 7">
            <a:extLst>
              <a:ext uri="{FF2B5EF4-FFF2-40B4-BE49-F238E27FC236}">
                <a16:creationId xmlns:a16="http://schemas.microsoft.com/office/drawing/2014/main" id="{EEACB91F-1E9D-F347-B419-CD642173904A}"/>
              </a:ext>
            </a:extLst>
          </p:cNvPr>
          <p:cNvSpPr txBox="1"/>
          <p:nvPr/>
        </p:nvSpPr>
        <p:spPr>
          <a:xfrm>
            <a:off x="3315965" y="1713158"/>
            <a:ext cx="6094476" cy="1603131"/>
          </a:xfrm>
          <a:prstGeom prst="rect">
            <a:avLst/>
          </a:prstGeom>
          <a:noFill/>
        </p:spPr>
        <p:txBody>
          <a:bodyPr wrap="square">
            <a:spAutoFit/>
          </a:bodyPr>
          <a:lstStyle/>
          <a:p>
            <a:pPr algn="just">
              <a:lnSpc>
                <a:spcPct val="125000"/>
              </a:lnSpc>
            </a:pPr>
            <a:r>
              <a:rPr kumimoji="0" lang="zh-CN" altLang="en-US" sz="1600" b="0" i="0" u="none" strike="noStrike" cap="none" normalizeH="0" baseline="0" dirty="0">
                <a:ln>
                  <a:noFill/>
                </a:ln>
                <a:solidFill>
                  <a:schemeClr val="tx1"/>
                </a:solidFill>
                <a:effectLst/>
                <a:latin typeface="Arial" panose="020B0604020202020204" pitchFamily="34" charset="0"/>
                <a:ea typeface="Inter"/>
              </a:rPr>
              <a:t>由图可知，</a:t>
            </a:r>
            <a:r>
              <a:rPr kumimoji="0" lang="zh-CN" altLang="zh-CN" sz="1600" b="0" i="0" u="none" strike="noStrike" cap="none" normalizeH="0" baseline="0" dirty="0">
                <a:ln>
                  <a:noFill/>
                </a:ln>
                <a:solidFill>
                  <a:schemeClr val="tx1"/>
                </a:solidFill>
                <a:effectLst/>
                <a:latin typeface="Arial" panose="020B0604020202020204" pitchFamily="34" charset="0"/>
                <a:ea typeface="Inter"/>
              </a:rPr>
              <a:t>在小规模 N（如 N = 10）时，两者对数值接近，差异较小；但随着 N 增大，分治法的优势逐渐凸显。尤其在大规模数据（如 N </a:t>
            </a:r>
            <a:r>
              <a:rPr lang="en-US" altLang="zh-CN" sz="1600" dirty="0">
                <a:latin typeface="Arial" panose="020B0604020202020204" pitchFamily="34" charset="0"/>
                <a:ea typeface="Inter"/>
              </a:rPr>
              <a:t>&gt;=</a:t>
            </a:r>
            <a:r>
              <a:rPr kumimoji="0" lang="zh-CN" altLang="zh-CN" sz="1600" b="0" i="0" u="none" strike="noStrike" cap="none" normalizeH="0" baseline="0" dirty="0">
                <a:ln>
                  <a:noFill/>
                </a:ln>
                <a:solidFill>
                  <a:schemeClr val="tx1"/>
                </a:solidFill>
                <a:effectLst/>
                <a:latin typeface="Arial" panose="020B0604020202020204" pitchFamily="34" charset="0"/>
                <a:ea typeface="Inter"/>
              </a:rPr>
              <a:t> 10^3）下，分治法的时间对数值增长更缓慢，表明其运行效率显著高于蛮力法，更适合处理大规模问题。</a:t>
            </a:r>
            <a:endParaRPr kumimoji="0" lang="zh-CN" altLang="zh-CN" sz="2400" b="0" i="0" u="none" strike="noStrike" cap="none" normalizeH="0" baseline="0" dirty="0">
              <a:ln>
                <a:noFill/>
              </a:ln>
              <a:solidFill>
                <a:schemeClr val="tx1"/>
              </a:solidFill>
              <a:effectLst/>
              <a:latin typeface="Arial" panose="020B0604020202020204" pitchFamily="34" charset="0"/>
            </a:endParaRPr>
          </a:p>
          <a:p>
            <a:pPr marL="342900" lvl="0" indent="-342900" algn="just">
              <a:lnSpc>
                <a:spcPct val="125000"/>
              </a:lnSpc>
              <a:buFont typeface="+mj-lt"/>
              <a:buAutoNum type="arabicPeriod"/>
            </a:pPr>
            <a:endParaRPr lang="zh-CN" altLang="zh-CN" sz="1600" kern="100" dirty="0">
              <a:effectLst/>
              <a:latin typeface="+mn-ea"/>
            </a:endParaRPr>
          </a:p>
        </p:txBody>
      </p:sp>
      <p:pic>
        <p:nvPicPr>
          <p:cNvPr id="3" name="图片 2">
            <a:extLst>
              <a:ext uri="{FF2B5EF4-FFF2-40B4-BE49-F238E27FC236}">
                <a16:creationId xmlns:a16="http://schemas.microsoft.com/office/drawing/2014/main" id="{C37300B8-3362-4998-8B7D-09D7C6B4EC34}"/>
              </a:ext>
            </a:extLst>
          </p:cNvPr>
          <p:cNvPicPr>
            <a:picLocks noChangeAspect="1"/>
          </p:cNvPicPr>
          <p:nvPr/>
        </p:nvPicPr>
        <p:blipFill>
          <a:blip r:embed="rId2"/>
          <a:stretch>
            <a:fillRect/>
          </a:stretch>
        </p:blipFill>
        <p:spPr>
          <a:xfrm>
            <a:off x="3411166" y="3149540"/>
            <a:ext cx="5707865" cy="3424719"/>
          </a:xfrm>
          <a:prstGeom prst="rect">
            <a:avLst/>
          </a:prstGeom>
        </p:spPr>
      </p:pic>
    </p:spTree>
    <p:extLst>
      <p:ext uri="{BB962C8B-B14F-4D97-AF65-F5344CB8AC3E}">
        <p14:creationId xmlns:p14="http://schemas.microsoft.com/office/powerpoint/2010/main" val="4113210986"/>
      </p:ext>
    </p:extLst>
  </p:cSld>
  <p:clrMapOvr>
    <a:masterClrMapping/>
  </p:clrMapOvr>
  <p:transition advTm="2000">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8426450" cy="1688465"/>
            <a:chOff x="4272" y="3369"/>
            <a:chExt cx="13270" cy="2659"/>
          </a:xfrm>
        </p:grpSpPr>
        <p:sp>
          <p:nvSpPr>
            <p:cNvPr id="21" name="文本框 20"/>
            <p:cNvSpPr txBox="1"/>
            <p:nvPr/>
          </p:nvSpPr>
          <p:spPr>
            <a:xfrm>
              <a:off x="7091" y="3369"/>
              <a:ext cx="10451" cy="1890"/>
            </a:xfrm>
            <a:prstGeom prst="rect">
              <a:avLst/>
            </a:prstGeom>
            <a:noFill/>
          </p:spPr>
          <p:txBody>
            <a:bodyPr wrap="square" rtlCol="0">
              <a:spAutoFit/>
            </a:bodyPr>
            <a:lstStyle/>
            <a:p>
              <a:pPr algn="dist"/>
              <a:r>
                <a:rPr lang="zh-CN" altLang="en-US" sz="7200" b="1" dirty="0">
                  <a:solidFill>
                    <a:srgbClr val="80937D"/>
                  </a:solidFill>
                  <a:cs typeface="+mn-ea"/>
                  <a:sym typeface="+mn-lt"/>
                </a:rPr>
                <a:t>实验结论与体会</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04</a:t>
              </a:r>
            </a:p>
          </p:txBody>
        </p:sp>
      </p:grpSp>
    </p:spTree>
    <p:custDataLst>
      <p:tags r:id="rId1"/>
    </p:custDataLst>
  </p:cSld>
  <p:clrMapOvr>
    <a:masterClrMapping/>
  </p:clrMapOvr>
  <p:transition advTm="200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plus(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544695" y="600710"/>
            <a:ext cx="3502025" cy="1200150"/>
            <a:chOff x="7522" y="969"/>
            <a:chExt cx="4887" cy="1890"/>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890"/>
            </a:xfrm>
            <a:prstGeom prst="rect">
              <a:avLst/>
            </a:prstGeom>
            <a:noFill/>
          </p:spPr>
          <p:txBody>
            <a:bodyPr wrap="square" rtlCol="0">
              <a:spAutoFit/>
            </a:bodyPr>
            <a:lstStyle/>
            <a:p>
              <a:pPr algn="dist"/>
              <a:r>
                <a:rPr lang="zh-CN" altLang="en-US" sz="3600" b="1" dirty="0">
                  <a:solidFill>
                    <a:srgbClr val="80937D"/>
                  </a:solidFill>
                  <a:cs typeface="+mn-ea"/>
                  <a:sym typeface="+mn-lt"/>
                </a:rPr>
                <a:t>实验结论与体会</a:t>
              </a:r>
              <a:endParaRPr lang="zh-CN" altLang="zh-CN" sz="3600" b="1" dirty="0">
                <a:solidFill>
                  <a:srgbClr val="80937D"/>
                </a:solidFill>
                <a:cs typeface="+mn-ea"/>
                <a:sym typeface="+mn-lt"/>
              </a:endParaRPr>
            </a:p>
          </p:txBody>
        </p:sp>
      </p:grpSp>
      <p:sp>
        <p:nvSpPr>
          <p:cNvPr id="3" name="文本框 2">
            <a:extLst>
              <a:ext uri="{FF2B5EF4-FFF2-40B4-BE49-F238E27FC236}">
                <a16:creationId xmlns:a16="http://schemas.microsoft.com/office/drawing/2014/main" id="{2C8F52A7-19F4-9937-DD3E-3E30CA88F581}"/>
              </a:ext>
            </a:extLst>
          </p:cNvPr>
          <p:cNvSpPr txBox="1"/>
          <p:nvPr/>
        </p:nvSpPr>
        <p:spPr>
          <a:xfrm>
            <a:off x="3120390" y="1417407"/>
            <a:ext cx="6094476" cy="5025735"/>
          </a:xfrm>
          <a:prstGeom prst="rect">
            <a:avLst/>
          </a:prstGeom>
          <a:noFill/>
        </p:spPr>
        <p:txBody>
          <a:bodyPr wrap="square">
            <a:spAutoFit/>
          </a:bodyPr>
          <a:lstStyle/>
          <a:p>
            <a:pPr algn="just">
              <a:lnSpc>
                <a:spcPct val="150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）最近点对问题的求解可以使用分治法，分治法核心思想就是将大的问题分成小的问题去解决</a:t>
            </a:r>
          </a:p>
          <a:p>
            <a:pPr algn="just">
              <a:lnSpc>
                <a:spcPct val="150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）在设计算法时候，可以通过不同算法得到的结果来验证算法设计是否正确，比如该问题当中，就可以通过暴力法和分治法两者计算的最小距离来判断算法是否正确。</a:t>
            </a:r>
          </a:p>
          <a:p>
            <a:pPr algn="just">
              <a:lnSpc>
                <a:spcPct val="150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）在处理大规模的数据时候，分治法效率更高，通过将大的问题分割成小的问题来解决，以此提升速度，而蛮力法虽然设计简单，但是时间消耗高，因此分治法往往是更优的的选择。</a:t>
            </a:r>
          </a:p>
          <a:p>
            <a:pPr algn="just">
              <a:lnSpc>
                <a:spcPct val="150000"/>
              </a:lnSpc>
            </a:pP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）在涉及到排序处理时候，选择排序算法的时候应该多加一个考虑条件就是当前算法是否有涉及排序算法中的一部分，比如该问题就是分治，这恰好是归并排序的前一步。</a:t>
            </a:r>
          </a:p>
        </p:txBody>
      </p:sp>
    </p:spTree>
    <p:custDataLst>
      <p:tags r:id="rId1"/>
    </p:custDataLst>
  </p:cSld>
  <p:clrMapOvr>
    <a:masterClrMapping/>
  </p:clrMapOvr>
  <p:transition advTm="2000">
    <p:split orient="vert"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a:xfrm>
            <a:off x="1370012" y="2415223"/>
            <a:ext cx="9487535" cy="1398905"/>
          </a:xfrm>
          <a:prstGeom prst="rect">
            <a:avLst/>
          </a:prstGeom>
          <a:noFill/>
        </p:spPr>
        <p:txBody>
          <a:bodyPr wrap="square" rtlCol="0">
            <a:spAutoFit/>
          </a:bodyPr>
          <a:lstStyle/>
          <a:p>
            <a:pPr algn="ctr"/>
            <a:r>
              <a:rPr lang="zh-CN" altLang="en-US" sz="8500" b="1" dirty="0">
                <a:solidFill>
                  <a:srgbClr val="80937D"/>
                </a:solidFill>
                <a:cs typeface="+mn-ea"/>
                <a:sym typeface="+mn-lt"/>
              </a:rPr>
              <a:t>谢谢观看！</a:t>
            </a:r>
            <a:endParaRPr lang="en-US" altLang="zh-CN" sz="8500" b="1" dirty="0">
              <a:solidFill>
                <a:srgbClr val="80937D"/>
              </a:solidFill>
              <a:cs typeface="+mn-ea"/>
              <a:sym typeface="+mn-lt"/>
            </a:endParaRPr>
          </a:p>
        </p:txBody>
      </p:sp>
      <p:sp>
        <p:nvSpPr>
          <p:cNvPr id="24" name="文本框 23"/>
          <p:cNvSpPr txBox="1"/>
          <p:nvPr/>
        </p:nvSpPr>
        <p:spPr>
          <a:xfrm>
            <a:off x="4900929" y="4577080"/>
            <a:ext cx="2390140" cy="337185"/>
          </a:xfrm>
          <a:prstGeom prst="rect">
            <a:avLst/>
          </a:prstGeom>
          <a:noFill/>
        </p:spPr>
        <p:txBody>
          <a:bodyPr wrap="square" rtlCol="0">
            <a:spAutoFit/>
          </a:bodyPr>
          <a:lstStyle/>
          <a:p>
            <a:pPr algn="dist"/>
            <a:r>
              <a:rPr lang="zh-CN" altLang="en-US" sz="1600" b="1" dirty="0">
                <a:ln w="0">
                  <a:noFill/>
                </a:ln>
                <a:solidFill>
                  <a:schemeClr val="bg1"/>
                </a:solidFill>
                <a:cs typeface="+mn-ea"/>
                <a:sym typeface="+mn-lt"/>
              </a:rPr>
              <a:t>www.2ppt.com</a:t>
            </a:r>
          </a:p>
        </p:txBody>
      </p:sp>
      <p:sp>
        <p:nvSpPr>
          <p:cNvPr id="27" name="圆角矩形 18"/>
          <p:cNvSpPr/>
          <p:nvPr/>
        </p:nvSpPr>
        <p:spPr>
          <a:xfrm>
            <a:off x="7922260" y="713105"/>
            <a:ext cx="3463290" cy="379730"/>
          </a:xfrm>
          <a:prstGeom prst="roundRect">
            <a:avLst/>
          </a:prstGeom>
          <a:noFill/>
          <a:ln w="0">
            <a:solidFill>
              <a:srgbClr val="DDB6AA"/>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advTm="2000">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1130" y="587375"/>
            <a:ext cx="8515985" cy="4366260"/>
            <a:chOff x="2558" y="925"/>
            <a:chExt cx="13411" cy="6876"/>
          </a:xfrm>
        </p:grpSpPr>
        <p:grpSp>
          <p:nvGrpSpPr>
            <p:cNvPr id="16" name="组合 15"/>
            <p:cNvGrpSpPr/>
            <p:nvPr/>
          </p:nvGrpSpPr>
          <p:grpSpPr>
            <a:xfrm>
              <a:off x="2558" y="925"/>
              <a:ext cx="3916" cy="1743"/>
              <a:chOff x="5482" y="1379"/>
              <a:chExt cx="3916" cy="1743"/>
            </a:xfrm>
          </p:grpSpPr>
          <p:sp>
            <p:nvSpPr>
              <p:cNvPr id="13" name="文本框 12"/>
              <p:cNvSpPr txBox="1"/>
              <p:nvPr/>
            </p:nvSpPr>
            <p:spPr>
              <a:xfrm>
                <a:off x="5482" y="1379"/>
                <a:ext cx="1213" cy="1743"/>
              </a:xfrm>
              <a:prstGeom prst="rect">
                <a:avLst/>
              </a:prstGeom>
              <a:noFill/>
            </p:spPr>
            <p:txBody>
              <a:bodyPr wrap="none" rtlCol="0">
                <a:spAutoFit/>
              </a:bodyPr>
              <a:lstStyle/>
              <a:p>
                <a:r>
                  <a:rPr lang="en-US" altLang="zh-CN" sz="6600" b="1">
                    <a:solidFill>
                      <a:srgbClr val="80937D"/>
                    </a:solidFill>
                    <a:cs typeface="+mn-ea"/>
                    <a:sym typeface="+mn-lt"/>
                  </a:rPr>
                  <a:t>C</a:t>
                </a:r>
              </a:p>
            </p:txBody>
          </p:sp>
          <p:sp>
            <p:nvSpPr>
              <p:cNvPr id="14" name="文本框 13"/>
              <p:cNvSpPr txBox="1"/>
              <p:nvPr/>
            </p:nvSpPr>
            <p:spPr>
              <a:xfrm>
                <a:off x="6536" y="2320"/>
                <a:ext cx="2862" cy="580"/>
              </a:xfrm>
              <a:prstGeom prst="rect">
                <a:avLst/>
              </a:prstGeom>
              <a:noFill/>
            </p:spPr>
            <p:txBody>
              <a:bodyPr wrap="square" rtlCol="0">
                <a:spAutoFit/>
              </a:bodyPr>
              <a:lstStyle/>
              <a:p>
                <a:pPr algn="dist"/>
                <a:r>
                  <a:rPr lang="en-US" altLang="zh-CN" b="1">
                    <a:solidFill>
                      <a:srgbClr val="80937D"/>
                    </a:solidFill>
                    <a:cs typeface="+mn-ea"/>
                    <a:sym typeface="+mn-lt"/>
                  </a:rPr>
                  <a:t>ONTENT</a:t>
                </a:r>
              </a:p>
            </p:txBody>
          </p:sp>
          <p:sp>
            <p:nvSpPr>
              <p:cNvPr id="15" name="文本框 14"/>
              <p:cNvSpPr txBox="1"/>
              <p:nvPr/>
            </p:nvSpPr>
            <p:spPr>
              <a:xfrm>
                <a:off x="6536" y="1714"/>
                <a:ext cx="2862" cy="727"/>
              </a:xfrm>
              <a:prstGeom prst="rect">
                <a:avLst/>
              </a:prstGeom>
              <a:noFill/>
            </p:spPr>
            <p:txBody>
              <a:bodyPr wrap="square" rtlCol="0">
                <a:spAutoFit/>
              </a:bodyPr>
              <a:lstStyle/>
              <a:p>
                <a:pPr algn="dist"/>
                <a:r>
                  <a:rPr lang="zh-CN" altLang="en-US" sz="2400" b="1" dirty="0">
                    <a:solidFill>
                      <a:srgbClr val="80937D"/>
                    </a:solidFill>
                    <a:cs typeface="+mn-ea"/>
                    <a:sym typeface="+mn-lt"/>
                  </a:rPr>
                  <a:t>实验内容</a:t>
                </a:r>
              </a:p>
            </p:txBody>
          </p:sp>
        </p:grpSp>
        <p:sp>
          <p:nvSpPr>
            <p:cNvPr id="17" name="椭圆 16"/>
            <p:cNvSpPr/>
            <p:nvPr/>
          </p:nvSpPr>
          <p:spPr>
            <a:xfrm>
              <a:off x="3635" y="4025"/>
              <a:ext cx="1099" cy="1099"/>
            </a:xfrm>
            <a:prstGeom prst="ellipse">
              <a:avLst/>
            </a:prstGeom>
            <a:solidFill>
              <a:srgbClr val="809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513" y="4025"/>
              <a:ext cx="1099" cy="1099"/>
            </a:xfrm>
            <a:prstGeom prst="ellipse">
              <a:avLst/>
            </a:prstGeom>
            <a:solidFill>
              <a:srgbClr val="DFB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635" y="6702"/>
              <a:ext cx="1099" cy="1099"/>
            </a:xfrm>
            <a:prstGeom prst="ellipse">
              <a:avLst/>
            </a:prstGeom>
            <a:solidFill>
              <a:srgbClr val="DFB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513" y="6702"/>
              <a:ext cx="1099" cy="1099"/>
            </a:xfrm>
            <a:prstGeom prst="ellipse">
              <a:avLst/>
            </a:prstGeom>
            <a:solidFill>
              <a:srgbClr val="809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4770" y="4187"/>
              <a:ext cx="4044" cy="822"/>
            </a:xfrm>
            <a:prstGeom prst="rect">
              <a:avLst/>
            </a:prstGeom>
            <a:noFill/>
          </p:spPr>
          <p:txBody>
            <a:bodyPr wrap="square" rtlCol="0">
              <a:spAutoFit/>
            </a:bodyPr>
            <a:lstStyle/>
            <a:p>
              <a:pPr algn="dist"/>
              <a:r>
                <a:rPr lang="zh-CN" altLang="en-US" sz="2800" b="1" dirty="0">
                  <a:solidFill>
                    <a:srgbClr val="80937D"/>
                  </a:solidFill>
                  <a:cs typeface="+mn-ea"/>
                  <a:sym typeface="+mn-lt"/>
                </a:rPr>
                <a:t>实验目的</a:t>
              </a:r>
              <a:endParaRPr lang="zh-CN" sz="2800" b="1" dirty="0">
                <a:solidFill>
                  <a:srgbClr val="80937D"/>
                </a:solidFill>
                <a:cs typeface="+mn-ea"/>
                <a:sym typeface="+mn-lt"/>
              </a:endParaRPr>
            </a:p>
          </p:txBody>
        </p:sp>
        <p:sp>
          <p:nvSpPr>
            <p:cNvPr id="23" name="文本框 22"/>
            <p:cNvSpPr txBox="1"/>
            <p:nvPr/>
          </p:nvSpPr>
          <p:spPr>
            <a:xfrm>
              <a:off x="4734" y="6849"/>
              <a:ext cx="4264" cy="824"/>
            </a:xfrm>
            <a:prstGeom prst="rect">
              <a:avLst/>
            </a:prstGeom>
            <a:noFill/>
          </p:spPr>
          <p:txBody>
            <a:bodyPr wrap="square" rtlCol="0">
              <a:spAutoFit/>
            </a:bodyPr>
            <a:lstStyle/>
            <a:p>
              <a:pPr algn="dist"/>
              <a:r>
                <a:rPr lang="zh-CN" altLang="en-US" sz="2800" b="1" dirty="0">
                  <a:solidFill>
                    <a:srgbClr val="80937D"/>
                  </a:solidFill>
                  <a:cs typeface="+mn-ea"/>
                  <a:sym typeface="+mn-lt"/>
                </a:rPr>
                <a:t>实验原理与分析</a:t>
              </a:r>
              <a:endParaRPr lang="zh-CN" sz="2800" b="1" dirty="0">
                <a:solidFill>
                  <a:srgbClr val="80937D"/>
                </a:solidFill>
                <a:cs typeface="+mn-ea"/>
                <a:sym typeface="+mn-lt"/>
              </a:endParaRPr>
            </a:p>
          </p:txBody>
        </p:sp>
        <p:sp>
          <p:nvSpPr>
            <p:cNvPr id="25" name="文本框 24"/>
            <p:cNvSpPr txBox="1"/>
            <p:nvPr/>
          </p:nvSpPr>
          <p:spPr>
            <a:xfrm>
              <a:off x="11705" y="4162"/>
              <a:ext cx="4044" cy="824"/>
            </a:xfrm>
            <a:prstGeom prst="rect">
              <a:avLst/>
            </a:prstGeom>
            <a:noFill/>
          </p:spPr>
          <p:txBody>
            <a:bodyPr wrap="square" rtlCol="0">
              <a:spAutoFit/>
            </a:bodyPr>
            <a:lstStyle/>
            <a:p>
              <a:pPr algn="dist"/>
              <a:r>
                <a:rPr lang="zh-CN" altLang="en-US" sz="2800" b="1" dirty="0">
                  <a:solidFill>
                    <a:srgbClr val="80937D"/>
                  </a:solidFill>
                  <a:cs typeface="+mn-ea"/>
                  <a:sym typeface="+mn-lt"/>
                </a:rPr>
                <a:t>实验步骤</a:t>
              </a:r>
              <a:endParaRPr lang="zh-CN" sz="2800" b="1" dirty="0">
                <a:solidFill>
                  <a:srgbClr val="80937D"/>
                </a:solidFill>
                <a:cs typeface="+mn-ea"/>
                <a:sym typeface="+mn-lt"/>
              </a:endParaRPr>
            </a:p>
          </p:txBody>
        </p:sp>
        <p:sp>
          <p:nvSpPr>
            <p:cNvPr id="27" name="文本框 26"/>
            <p:cNvSpPr txBox="1"/>
            <p:nvPr/>
          </p:nvSpPr>
          <p:spPr>
            <a:xfrm>
              <a:off x="11705" y="6849"/>
              <a:ext cx="4264" cy="824"/>
            </a:xfrm>
            <a:prstGeom prst="rect">
              <a:avLst/>
            </a:prstGeom>
            <a:noFill/>
          </p:spPr>
          <p:txBody>
            <a:bodyPr wrap="square" rtlCol="0">
              <a:spAutoFit/>
            </a:bodyPr>
            <a:lstStyle/>
            <a:p>
              <a:pPr algn="dist"/>
              <a:r>
                <a:rPr lang="zh-CN" altLang="en-US" sz="2800" b="1" dirty="0">
                  <a:solidFill>
                    <a:srgbClr val="80937D"/>
                  </a:solidFill>
                  <a:cs typeface="+mn-ea"/>
                  <a:sym typeface="+mn-lt"/>
                </a:rPr>
                <a:t>实验结论与体会</a:t>
              </a:r>
              <a:endParaRPr lang="zh-CN" sz="2800" b="1" dirty="0">
                <a:solidFill>
                  <a:srgbClr val="80937D"/>
                </a:solidFill>
                <a:cs typeface="+mn-ea"/>
                <a:sym typeface="+mn-lt"/>
              </a:endParaRPr>
            </a:p>
          </p:txBody>
        </p:sp>
        <p:sp>
          <p:nvSpPr>
            <p:cNvPr id="29" name="文本框 28"/>
            <p:cNvSpPr txBox="1"/>
            <p:nvPr/>
          </p:nvSpPr>
          <p:spPr>
            <a:xfrm>
              <a:off x="3612" y="4164"/>
              <a:ext cx="1158" cy="822"/>
            </a:xfrm>
            <a:prstGeom prst="rect">
              <a:avLst/>
            </a:prstGeom>
            <a:noFill/>
          </p:spPr>
          <p:txBody>
            <a:bodyPr wrap="square" rtlCol="0">
              <a:spAutoFit/>
            </a:bodyPr>
            <a:lstStyle/>
            <a:p>
              <a:pPr algn="ctr"/>
              <a:r>
                <a:rPr lang="en-US" altLang="zh-CN" sz="2800" b="1">
                  <a:solidFill>
                    <a:schemeClr val="bg1"/>
                  </a:solidFill>
                  <a:cs typeface="+mn-ea"/>
                  <a:sym typeface="+mn-lt"/>
                </a:rPr>
                <a:t>01</a:t>
              </a:r>
            </a:p>
          </p:txBody>
        </p:sp>
        <p:sp>
          <p:nvSpPr>
            <p:cNvPr id="30" name="文本框 29"/>
            <p:cNvSpPr txBox="1"/>
            <p:nvPr/>
          </p:nvSpPr>
          <p:spPr>
            <a:xfrm>
              <a:off x="10513" y="4164"/>
              <a:ext cx="1158" cy="822"/>
            </a:xfrm>
            <a:prstGeom prst="rect">
              <a:avLst/>
            </a:prstGeom>
            <a:noFill/>
          </p:spPr>
          <p:txBody>
            <a:bodyPr wrap="square" rtlCol="0">
              <a:spAutoFit/>
            </a:bodyPr>
            <a:lstStyle/>
            <a:p>
              <a:pPr algn="ctr"/>
              <a:r>
                <a:rPr lang="en-US" altLang="zh-CN" sz="2800" b="1" dirty="0">
                  <a:solidFill>
                    <a:schemeClr val="bg1"/>
                  </a:solidFill>
                  <a:cs typeface="+mn-ea"/>
                  <a:sym typeface="+mn-lt"/>
                </a:rPr>
                <a:t>02</a:t>
              </a:r>
            </a:p>
          </p:txBody>
        </p:sp>
        <p:sp>
          <p:nvSpPr>
            <p:cNvPr id="31" name="文本框 30"/>
            <p:cNvSpPr txBox="1"/>
            <p:nvPr/>
          </p:nvSpPr>
          <p:spPr>
            <a:xfrm>
              <a:off x="3605" y="6841"/>
              <a:ext cx="1158" cy="822"/>
            </a:xfrm>
            <a:prstGeom prst="rect">
              <a:avLst/>
            </a:prstGeom>
            <a:noFill/>
          </p:spPr>
          <p:txBody>
            <a:bodyPr wrap="square" rtlCol="0">
              <a:spAutoFit/>
            </a:bodyPr>
            <a:lstStyle/>
            <a:p>
              <a:pPr algn="ctr"/>
              <a:r>
                <a:rPr lang="en-US" altLang="zh-CN" sz="2800" b="1">
                  <a:solidFill>
                    <a:schemeClr val="bg1"/>
                  </a:solidFill>
                  <a:cs typeface="+mn-ea"/>
                  <a:sym typeface="+mn-lt"/>
                </a:rPr>
                <a:t>03</a:t>
              </a:r>
            </a:p>
          </p:txBody>
        </p:sp>
        <p:sp>
          <p:nvSpPr>
            <p:cNvPr id="32" name="文本框 31"/>
            <p:cNvSpPr txBox="1"/>
            <p:nvPr/>
          </p:nvSpPr>
          <p:spPr>
            <a:xfrm>
              <a:off x="10506" y="6841"/>
              <a:ext cx="1158" cy="822"/>
            </a:xfrm>
            <a:prstGeom prst="rect">
              <a:avLst/>
            </a:prstGeom>
            <a:noFill/>
          </p:spPr>
          <p:txBody>
            <a:bodyPr wrap="square" rtlCol="0">
              <a:spAutoFit/>
            </a:bodyPr>
            <a:lstStyle/>
            <a:p>
              <a:pPr algn="ctr"/>
              <a:r>
                <a:rPr lang="en-US" altLang="zh-CN" sz="2800" b="1" dirty="0">
                  <a:solidFill>
                    <a:schemeClr val="bg1"/>
                  </a:solidFill>
                  <a:cs typeface="+mn-ea"/>
                  <a:sym typeface="+mn-lt"/>
                </a:rPr>
                <a:t>04</a:t>
              </a:r>
            </a:p>
          </p:txBody>
        </p:sp>
      </p:grpSp>
    </p:spTree>
    <p:custDataLst>
      <p:tags r:id="rId1"/>
    </p:custDataLst>
  </p:cSld>
  <p:clrMapOvr>
    <a:masterClrMapping/>
  </p:clrMapOvr>
  <p:transition advTm="2000">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7793355" cy="1688465"/>
            <a:chOff x="4272" y="3369"/>
            <a:chExt cx="12273" cy="2659"/>
          </a:xfrm>
        </p:grpSpPr>
        <p:sp>
          <p:nvSpPr>
            <p:cNvPr id="21" name="文本框 20"/>
            <p:cNvSpPr txBox="1"/>
            <p:nvPr/>
          </p:nvSpPr>
          <p:spPr>
            <a:xfrm>
              <a:off x="7091" y="3369"/>
              <a:ext cx="9454" cy="1888"/>
            </a:xfrm>
            <a:prstGeom prst="rect">
              <a:avLst/>
            </a:prstGeom>
            <a:noFill/>
          </p:spPr>
          <p:txBody>
            <a:bodyPr wrap="square" rtlCol="0">
              <a:spAutoFit/>
            </a:bodyPr>
            <a:lstStyle/>
            <a:p>
              <a:pPr algn="dist"/>
              <a:r>
                <a:rPr lang="zh-CN" altLang="en-US" sz="7200" b="1" dirty="0">
                  <a:solidFill>
                    <a:srgbClr val="80937D"/>
                  </a:solidFill>
                  <a:cs typeface="+mn-ea"/>
                  <a:sym typeface="+mn-lt"/>
                </a:rPr>
                <a:t>实验目的</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01</a:t>
              </a:r>
            </a:p>
          </p:txBody>
        </p:sp>
      </p:grpSp>
    </p:spTree>
    <p:custDataLst>
      <p:tags r:id="rId1"/>
    </p:custDataLst>
  </p:cSld>
  <p:clrMapOvr>
    <a:masterClrMapping/>
  </p:clrMapOvr>
  <p:transition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76470" y="600710"/>
            <a:ext cx="3102610" cy="721360"/>
            <a:chOff x="7522" y="969"/>
            <a:chExt cx="4886" cy="1136"/>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016"/>
            </a:xfrm>
            <a:prstGeom prst="rect">
              <a:avLst/>
            </a:prstGeom>
            <a:noFill/>
          </p:spPr>
          <p:txBody>
            <a:bodyPr wrap="square" rtlCol="0">
              <a:spAutoFit/>
            </a:bodyPr>
            <a:lstStyle/>
            <a:p>
              <a:pPr algn="dist"/>
              <a:r>
                <a:rPr lang="zh-CN" altLang="en-US" sz="3600" b="1" dirty="0">
                  <a:solidFill>
                    <a:srgbClr val="80937D"/>
                  </a:solidFill>
                  <a:cs typeface="+mn-ea"/>
                  <a:sym typeface="+mn-lt"/>
                </a:rPr>
                <a:t>实验目的</a:t>
              </a:r>
              <a:endParaRPr lang="zh-CN" altLang="zh-CN" sz="3600" b="1" dirty="0">
                <a:solidFill>
                  <a:srgbClr val="80937D"/>
                </a:solidFill>
                <a:cs typeface="+mn-ea"/>
                <a:sym typeface="+mn-lt"/>
              </a:endParaRPr>
            </a:p>
          </p:txBody>
        </p:sp>
      </p:grpSp>
      <p:grpSp>
        <p:nvGrpSpPr>
          <p:cNvPr id="40" name="组合 39"/>
          <p:cNvGrpSpPr/>
          <p:nvPr/>
        </p:nvGrpSpPr>
        <p:grpSpPr>
          <a:xfrm>
            <a:off x="1706687" y="2061912"/>
            <a:ext cx="4217953" cy="3743352"/>
            <a:chOff x="1706687" y="2061912"/>
            <a:chExt cx="4217953" cy="3743352"/>
          </a:xfrm>
        </p:grpSpPr>
        <p:sp>
          <p:nvSpPr>
            <p:cNvPr id="41" name="矩形 40"/>
            <p:cNvSpPr/>
            <p:nvPr/>
          </p:nvSpPr>
          <p:spPr bwMode="auto">
            <a:xfrm>
              <a:off x="1706687" y="2190078"/>
              <a:ext cx="4217953" cy="3615186"/>
            </a:xfrm>
            <a:prstGeom prst="rect">
              <a:avLst/>
            </a:prstGeom>
            <a:solidFill>
              <a:srgbClr val="FFFFFF">
                <a:lumMod val="95000"/>
              </a:srgbClr>
            </a:solidFill>
            <a:ln>
              <a:solidFill>
                <a:srgbClr val="FFFFFF">
                  <a:lumMod val="85000"/>
                </a:srgbClr>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4D4D4D"/>
                </a:solidFill>
                <a:effectLst/>
                <a:uLnTx/>
                <a:uFillTx/>
                <a:cs typeface="+mn-ea"/>
                <a:sym typeface="+mn-lt"/>
              </a:endParaRPr>
            </a:p>
          </p:txBody>
        </p:sp>
        <p:sp>
          <p:nvSpPr>
            <p:cNvPr id="46"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FFFFFF"/>
                </a:solidFill>
                <a:effectLst/>
                <a:uLnTx/>
                <a:uFillTx/>
                <a:cs typeface="+mn-ea"/>
                <a:sym typeface="+mn-lt"/>
              </a:endParaRPr>
            </a:p>
          </p:txBody>
        </p:sp>
        <p:sp>
          <p:nvSpPr>
            <p:cNvPr id="47"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54A0D8"/>
                </a:solidFill>
                <a:effectLst/>
                <a:uLnTx/>
                <a:uFillTx/>
                <a:cs typeface="+mn-ea"/>
                <a:sym typeface="+mn-lt"/>
              </a:endParaRPr>
            </a:p>
          </p:txBody>
        </p:sp>
        <p:sp>
          <p:nvSpPr>
            <p:cNvPr id="48" name="矩形 47"/>
            <p:cNvSpPr/>
            <p:nvPr/>
          </p:nvSpPr>
          <p:spPr>
            <a:xfrm>
              <a:off x="3640720" y="2219842"/>
              <a:ext cx="184731" cy="369332"/>
            </a:xfrm>
            <a:prstGeom prst="rect">
              <a:avLst/>
            </a:prstGeom>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dirty="0">
                <a:ln>
                  <a:noFill/>
                </a:ln>
                <a:solidFill>
                  <a:srgbClr val="FFFFFF"/>
                </a:solidFill>
                <a:effectLst/>
                <a:uLnTx/>
                <a:uFillTx/>
                <a:cs typeface="+mn-ea"/>
                <a:sym typeface="+mn-lt"/>
              </a:endParaRPr>
            </a:p>
          </p:txBody>
        </p:sp>
        <p:sp>
          <p:nvSpPr>
            <p:cNvPr id="49" name="TextBox 10"/>
            <p:cNvSpPr txBox="1"/>
            <p:nvPr/>
          </p:nvSpPr>
          <p:spPr>
            <a:xfrm>
              <a:off x="1994846" y="2970046"/>
              <a:ext cx="3691991" cy="437877"/>
            </a:xfrm>
            <a:prstGeom prst="rect">
              <a:avLst/>
            </a:prstGeom>
            <a:noFill/>
          </p:spPr>
          <p:txBody>
            <a:bodyPr wrap="square" rtlCol="0">
              <a:spAutoFit/>
            </a:bodyPr>
            <a:lstStyle/>
            <a:p>
              <a:pPr marL="342900" lvl="0" indent="-342900" algn="just">
                <a:lnSpc>
                  <a:spcPct val="125000"/>
                </a:lnSpc>
                <a:buFont typeface="+mj-lt"/>
                <a:buAutoNum type="arabicPeriod"/>
              </a:pPr>
              <a:r>
                <a:rPr lang="zh-CN" altLang="zh-CN" sz="2000" kern="100" dirty="0">
                  <a:effectLst/>
                  <a:latin typeface="Times New Roman" panose="02020603050405020304" pitchFamily="18" charset="0"/>
                  <a:ea typeface="宋体" panose="02010600030101010101" pitchFamily="2" charset="-122"/>
                </a:rPr>
                <a:t>掌握</a:t>
              </a:r>
              <a:r>
                <a:rPr lang="zh-CN" altLang="en-US" sz="2000" kern="100" dirty="0">
                  <a:effectLst/>
                  <a:latin typeface="Times New Roman" panose="02020603050405020304" pitchFamily="18" charset="0"/>
                  <a:ea typeface="宋体" panose="02010600030101010101" pitchFamily="2" charset="-122"/>
                </a:rPr>
                <a:t>分治法思想。</a:t>
              </a:r>
              <a:endParaRPr lang="zh-CN" altLang="zh-CN" sz="2000" kern="100" dirty="0">
                <a:effectLst/>
                <a:latin typeface="Times New Roman" panose="02020603050405020304" pitchFamily="18" charset="0"/>
                <a:ea typeface="宋体" panose="02010600030101010101" pitchFamily="2" charset="-122"/>
              </a:endParaRPr>
            </a:p>
          </p:txBody>
        </p:sp>
      </p:grpSp>
      <p:grpSp>
        <p:nvGrpSpPr>
          <p:cNvPr id="50" name="组合 49"/>
          <p:cNvGrpSpPr/>
          <p:nvPr/>
        </p:nvGrpSpPr>
        <p:grpSpPr>
          <a:xfrm>
            <a:off x="6216660" y="2061912"/>
            <a:ext cx="4217953" cy="3743352"/>
            <a:chOff x="6216660" y="2061912"/>
            <a:chExt cx="4217953" cy="3743352"/>
          </a:xfrm>
        </p:grpSpPr>
        <p:sp>
          <p:nvSpPr>
            <p:cNvPr id="51" name="矩形 50"/>
            <p:cNvSpPr/>
            <p:nvPr/>
          </p:nvSpPr>
          <p:spPr bwMode="auto">
            <a:xfrm>
              <a:off x="6216660" y="2190078"/>
              <a:ext cx="4217953" cy="3615186"/>
            </a:xfrm>
            <a:prstGeom prst="rect">
              <a:avLst/>
            </a:prstGeom>
            <a:solidFill>
              <a:srgbClr val="FFFFFF">
                <a:lumMod val="95000"/>
              </a:srgbClr>
            </a:solidFill>
            <a:ln>
              <a:solidFill>
                <a:srgbClr val="FFFFFF">
                  <a:lumMod val="85000"/>
                </a:srgbClr>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4D4D4D"/>
                </a:solidFill>
                <a:effectLst/>
                <a:uLnTx/>
                <a:uFillTx/>
                <a:cs typeface="+mn-ea"/>
                <a:sym typeface="+mn-lt"/>
              </a:endParaRPr>
            </a:p>
          </p:txBody>
        </p:sp>
        <p:sp>
          <p:nvSpPr>
            <p:cNvPr id="53" name="Freeform 6"/>
            <p:cNvSpPr/>
            <p:nvPr/>
          </p:nvSpPr>
          <p:spPr bwMode="auto">
            <a:xfrm>
              <a:off x="6546985"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FFFFFF"/>
                </a:solidFill>
                <a:effectLst/>
                <a:uLnTx/>
                <a:uFillTx/>
                <a:cs typeface="+mn-ea"/>
                <a:sym typeface="+mn-lt"/>
              </a:endParaRPr>
            </a:p>
          </p:txBody>
        </p:sp>
        <p:sp>
          <p:nvSpPr>
            <p:cNvPr id="54" name="Freeform 7"/>
            <p:cNvSpPr/>
            <p:nvPr/>
          </p:nvSpPr>
          <p:spPr bwMode="auto">
            <a:xfrm>
              <a:off x="6784903"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54A0D8"/>
                </a:solidFill>
                <a:effectLst/>
                <a:uLnTx/>
                <a:uFillTx/>
                <a:cs typeface="+mn-ea"/>
                <a:sym typeface="+mn-lt"/>
              </a:endParaRPr>
            </a:p>
          </p:txBody>
        </p:sp>
        <p:sp>
          <p:nvSpPr>
            <p:cNvPr id="56" name="矩形 55"/>
            <p:cNvSpPr/>
            <p:nvPr/>
          </p:nvSpPr>
          <p:spPr>
            <a:xfrm>
              <a:off x="7321027" y="2215327"/>
              <a:ext cx="2092844" cy="369332"/>
            </a:xfrm>
            <a:prstGeom prst="rect">
              <a:avLst/>
            </a:prstGeom>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dirty="0">
                <a:ln>
                  <a:noFill/>
                </a:ln>
                <a:solidFill>
                  <a:srgbClr val="FFFFFF"/>
                </a:solidFill>
                <a:effectLst/>
                <a:uLnTx/>
                <a:uFillTx/>
                <a:cs typeface="+mn-ea"/>
                <a:sym typeface="+mn-lt"/>
              </a:endParaRPr>
            </a:p>
          </p:txBody>
        </p:sp>
        <p:sp>
          <p:nvSpPr>
            <p:cNvPr id="57" name="TextBox 15"/>
            <p:cNvSpPr txBox="1"/>
            <p:nvPr/>
          </p:nvSpPr>
          <p:spPr>
            <a:xfrm>
              <a:off x="6546985" y="2970046"/>
              <a:ext cx="3650169" cy="437877"/>
            </a:xfrm>
            <a:prstGeom prst="rect">
              <a:avLst/>
            </a:prstGeom>
            <a:noFill/>
          </p:spPr>
          <p:txBody>
            <a:bodyPr wrap="square" rtlCol="0">
              <a:spAutoFit/>
            </a:bodyPr>
            <a:lstStyle/>
            <a:p>
              <a:pPr lvl="0" algn="just">
                <a:lnSpc>
                  <a:spcPct val="125000"/>
                </a:lnSpc>
              </a:pPr>
              <a:r>
                <a:rPr lang="en-US" altLang="zh-CN" sz="2000" kern="100" dirty="0">
                  <a:effectLst/>
                  <a:latin typeface="Times New Roman" panose="02020603050405020304" pitchFamily="18" charset="0"/>
                  <a:ea typeface="宋体" panose="02010600030101010101" pitchFamily="2" charset="-122"/>
                </a:rPr>
                <a:t>2. </a:t>
              </a:r>
              <a:r>
                <a:rPr lang="zh-CN" altLang="zh-CN" sz="2000" kern="100" dirty="0">
                  <a:latin typeface="Times New Roman" panose="02020603050405020304" pitchFamily="18" charset="0"/>
                  <a:ea typeface="宋体" panose="02010600030101010101" pitchFamily="2" charset="-122"/>
                </a:rPr>
                <a:t>学会最近点对问题求解方法</a:t>
              </a:r>
              <a:r>
                <a:rPr lang="zh-CN" altLang="en-US" sz="2000" kern="100" dirty="0">
                  <a:latin typeface="Times New Roman" panose="02020603050405020304" pitchFamily="18" charset="0"/>
                  <a:ea typeface="宋体" panose="02010600030101010101" pitchFamily="2" charset="-122"/>
                </a:rPr>
                <a:t>。</a:t>
              </a:r>
              <a:endParaRPr lang="zh-CN" altLang="zh-CN" sz="2000" kern="100" dirty="0">
                <a:latin typeface="Times New Roman" panose="02020603050405020304" pitchFamily="18" charset="0"/>
                <a:ea typeface="宋体" panose="02010600030101010101" pitchFamily="2" charset="-122"/>
              </a:endParaRPr>
            </a:p>
          </p:txBody>
        </p:sp>
      </p:grpSp>
    </p:spTree>
    <p:custDataLst>
      <p:tags r:id="rId1"/>
    </p:custData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7793355" cy="1688465"/>
            <a:chOff x="4272" y="3369"/>
            <a:chExt cx="12273" cy="2659"/>
          </a:xfrm>
        </p:grpSpPr>
        <p:sp>
          <p:nvSpPr>
            <p:cNvPr id="21" name="文本框 20"/>
            <p:cNvSpPr txBox="1"/>
            <p:nvPr/>
          </p:nvSpPr>
          <p:spPr>
            <a:xfrm>
              <a:off x="7091" y="3369"/>
              <a:ext cx="9454" cy="1888"/>
            </a:xfrm>
            <a:prstGeom prst="rect">
              <a:avLst/>
            </a:prstGeom>
            <a:noFill/>
          </p:spPr>
          <p:txBody>
            <a:bodyPr wrap="square" rtlCol="0">
              <a:spAutoFit/>
            </a:bodyPr>
            <a:lstStyle/>
            <a:p>
              <a:pPr algn="dist"/>
              <a:r>
                <a:rPr lang="zh-CN" altLang="en-US" sz="7200" b="1" dirty="0">
                  <a:solidFill>
                    <a:srgbClr val="80937D"/>
                  </a:solidFill>
                  <a:cs typeface="+mn-ea"/>
                  <a:sym typeface="+mn-lt"/>
                </a:rPr>
                <a:t>实验步骤</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02</a:t>
              </a:r>
            </a:p>
          </p:txBody>
        </p:sp>
      </p:grpSp>
    </p:spTree>
    <p:custDataLst>
      <p:tags r:id="rId1"/>
    </p:custDataLst>
  </p:cSld>
  <p:clrMapOvr>
    <a:masterClrMapping/>
  </p:clrMapOvr>
  <p:transition advTm="2000">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wheel(2)">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76470" y="600710"/>
            <a:ext cx="3102610" cy="721360"/>
            <a:chOff x="7522" y="969"/>
            <a:chExt cx="4886" cy="1136"/>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016"/>
            </a:xfrm>
            <a:prstGeom prst="rect">
              <a:avLst/>
            </a:prstGeom>
            <a:noFill/>
          </p:spPr>
          <p:txBody>
            <a:bodyPr wrap="square" rtlCol="0">
              <a:spAutoFit/>
            </a:bodyPr>
            <a:lstStyle/>
            <a:p>
              <a:pPr algn="dist"/>
              <a:r>
                <a:rPr lang="zh-CN" altLang="en-US" sz="3600" b="1" dirty="0">
                  <a:solidFill>
                    <a:srgbClr val="80937D"/>
                  </a:solidFill>
                  <a:cs typeface="+mn-ea"/>
                  <a:sym typeface="+mn-lt"/>
                </a:rPr>
                <a:t>实验步骤</a:t>
              </a:r>
              <a:endParaRPr lang="zh-CN" altLang="zh-CN" sz="3600" b="1" dirty="0">
                <a:solidFill>
                  <a:srgbClr val="80937D"/>
                </a:solidFill>
                <a:cs typeface="+mn-ea"/>
                <a:sym typeface="+mn-lt"/>
              </a:endParaRPr>
            </a:p>
          </p:txBody>
        </p:sp>
      </p:grpSp>
      <p:sp>
        <p:nvSpPr>
          <p:cNvPr id="58" name="íṡḷiḋè"/>
          <p:cNvSpPr/>
          <p:nvPr/>
        </p:nvSpPr>
        <p:spPr>
          <a:xfrm rot="5400000">
            <a:off x="-213648" y="2126645"/>
            <a:ext cx="4369058" cy="3768562"/>
          </a:xfrm>
          <a:prstGeom prst="blockArc">
            <a:avLst>
              <a:gd name="adj1" fmla="val 12357386"/>
              <a:gd name="adj2" fmla="val 20163184"/>
              <a:gd name="adj3" fmla="val 6776"/>
            </a:avLst>
          </a:prstGeom>
          <a:gradFill>
            <a:gsLst>
              <a:gs pos="0">
                <a:sysClr val="window" lastClr="FFFFFF">
                  <a:lumMod val="85000"/>
                  <a:alpha val="51000"/>
                </a:sysClr>
              </a:gs>
              <a:gs pos="100000">
                <a:sysClr val="window" lastClr="FFFFFF"/>
              </a:gs>
            </a:gsLst>
            <a:lin ang="5400000" scaled="1"/>
          </a:gradFill>
          <a:ln w="12700" cap="flat" cmpd="sng" algn="ctr">
            <a:noFill/>
            <a:prstDash val="solid"/>
            <a:miter lim="800000"/>
          </a:ln>
          <a:effectLst/>
        </p:spPr>
        <p:txBody>
          <a:bodyPr wrap="squar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AFA397"/>
              </a:solidFill>
              <a:effectLst/>
              <a:uLnTx/>
              <a:uFillTx/>
              <a:cs typeface="+mn-ea"/>
              <a:sym typeface="+mn-lt"/>
            </a:endParaRPr>
          </a:p>
        </p:txBody>
      </p:sp>
      <p:grpSp>
        <p:nvGrpSpPr>
          <p:cNvPr id="59" name="组合 58"/>
          <p:cNvGrpSpPr/>
          <p:nvPr/>
        </p:nvGrpSpPr>
        <p:grpSpPr>
          <a:xfrm>
            <a:off x="4161116" y="1678774"/>
            <a:ext cx="4024973" cy="965206"/>
            <a:chOff x="5964155" y="1296926"/>
            <a:chExt cx="4024973" cy="965206"/>
          </a:xfrm>
        </p:grpSpPr>
        <p:sp>
          <p:nvSpPr>
            <p:cNvPr id="60" name="文本框 59"/>
            <p:cNvSpPr txBox="1"/>
            <p:nvPr/>
          </p:nvSpPr>
          <p:spPr>
            <a:xfrm>
              <a:off x="5964155" y="1615801"/>
              <a:ext cx="4024973" cy="646331"/>
            </a:xfrm>
            <a:prstGeom prst="rect">
              <a:avLst/>
            </a:prstGeom>
            <a:noFill/>
          </p:spPr>
          <p:txBody>
            <a:bodyPr wrap="square" rtlCol="0">
              <a:spAutoFit/>
            </a:bodyPr>
            <a:lstStyle/>
            <a:p>
              <a:pPr>
                <a:spcAft>
                  <a:spcPts val="1200"/>
                </a:spcAft>
              </a:pPr>
              <a:r>
                <a:rPr lang="zh-CN" altLang="zh-CN" sz="1800" dirty="0">
                  <a:solidFill>
                    <a:srgbClr val="3B3B3B"/>
                  </a:solidFill>
                  <a:effectLst/>
                  <a:latin typeface="Segoe UI" panose="020B0502040204020203" pitchFamily="34" charset="0"/>
                  <a:ea typeface="宋体" panose="02010600030101010101" pitchFamily="2" charset="-122"/>
                  <a:cs typeface="Segoe UI" panose="020B0502040204020203" pitchFamily="34" charset="0"/>
                </a:rPr>
                <a:t>掌握分治法思想</a:t>
              </a:r>
              <a:r>
                <a:rPr lang="zh-CN" altLang="en-US" sz="1800" dirty="0">
                  <a:solidFill>
                    <a:srgbClr val="3B3B3B"/>
                  </a:solidFill>
                  <a:effectLst/>
                  <a:latin typeface="Segoe UI" panose="020B0502040204020203" pitchFamily="34" charset="0"/>
                  <a:ea typeface="宋体" panose="02010600030101010101" pitchFamily="2" charset="-122"/>
                  <a:cs typeface="Segoe UI" panose="020B0502040204020203" pitchFamily="34" charset="0"/>
                </a:rPr>
                <a:t>和</a:t>
              </a:r>
              <a:r>
                <a:rPr lang="zh-CN" altLang="zh-CN" sz="1800" dirty="0">
                  <a:solidFill>
                    <a:srgbClr val="3B3B3B"/>
                  </a:solidFill>
                  <a:effectLst/>
                  <a:latin typeface="Segoe UI" panose="020B0502040204020203" pitchFamily="34" charset="0"/>
                  <a:ea typeface="宋体" panose="02010600030101010101" pitchFamily="2" charset="-122"/>
                  <a:cs typeface="Segoe UI" panose="020B0502040204020203" pitchFamily="34" charset="0"/>
                </a:rPr>
                <a:t>最近点对问题求解方法。</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61" name="文本框 60"/>
            <p:cNvSpPr txBox="1"/>
            <p:nvPr/>
          </p:nvSpPr>
          <p:spPr>
            <a:xfrm>
              <a:off x="5964156" y="1296926"/>
              <a:ext cx="1783121" cy="369332"/>
            </a:xfrm>
            <a:prstGeom prst="rect">
              <a:avLst/>
            </a:prstGeom>
            <a:noFill/>
          </p:spPr>
          <p:txBody>
            <a:bodyPr wrap="square" rtlCol="0">
              <a:spAutoFit/>
            </a:bodyPr>
            <a:lstStyle/>
            <a:p>
              <a:endParaRPr lang="zh-CN" altLang="en-US" dirty="0">
                <a:solidFill>
                  <a:schemeClr val="tx1">
                    <a:lumMod val="75000"/>
                    <a:lumOff val="25000"/>
                  </a:schemeClr>
                </a:solidFill>
                <a:cs typeface="+mn-ea"/>
                <a:sym typeface="+mn-lt"/>
              </a:endParaRPr>
            </a:p>
          </p:txBody>
        </p:sp>
      </p:grpSp>
      <p:sp>
        <p:nvSpPr>
          <p:cNvPr id="63" name="文本框 62"/>
          <p:cNvSpPr txBox="1"/>
          <p:nvPr/>
        </p:nvSpPr>
        <p:spPr>
          <a:xfrm>
            <a:off x="4161116" y="2759996"/>
            <a:ext cx="4024972" cy="2533386"/>
          </a:xfrm>
          <a:prstGeom prst="rect">
            <a:avLst/>
          </a:prstGeom>
          <a:noFill/>
        </p:spPr>
        <p:txBody>
          <a:bodyPr wrap="square" rtlCol="0">
            <a:spAutoFit/>
          </a:bodyPr>
          <a:lstStyle/>
          <a:p>
            <a:pPr>
              <a:lnSpc>
                <a:spcPct val="150000"/>
              </a:lnSpc>
              <a:spcAft>
                <a:spcPts val="1200"/>
              </a:spcAft>
            </a:pP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随机生成</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N</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个点的平面坐标</a:t>
            </a:r>
            <a:r>
              <a:rPr lang="zh-CN" altLang="en-US" dirty="0">
                <a:solidFill>
                  <a:srgbClr val="3B3B3B"/>
                </a:solidFill>
                <a:latin typeface="Segoe UI" panose="020B0502040204020203" pitchFamily="34" charset="0"/>
                <a:ea typeface="宋体" panose="02010600030101010101" pitchFamily="2" charset="-122"/>
                <a:cs typeface="Segoe UI" panose="020B0502040204020203" pitchFamily="34" charset="0"/>
              </a:rPr>
              <a:t>，</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应用蛮力法</a:t>
            </a:r>
            <a:r>
              <a:rPr lang="zh-CN" altLang="en-US" dirty="0">
                <a:solidFill>
                  <a:srgbClr val="3B3B3B"/>
                </a:solidFill>
                <a:latin typeface="Segoe UI" panose="020B0502040204020203" pitchFamily="34" charset="0"/>
                <a:ea typeface="宋体" panose="02010600030101010101" pitchFamily="2" charset="-122"/>
                <a:cs typeface="Segoe UI" panose="020B0502040204020203" pitchFamily="34" charset="0"/>
              </a:rPr>
              <a:t>和分治法</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分别对</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N=100000—1000000</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统计算法运行时间，比较理论效率与实测效率的差异，同时对蛮力法和分治法的算法效率进行分析和比较。</a:t>
            </a:r>
            <a:endParaRPr lang="zh-CN" altLang="en-US" dirty="0">
              <a:solidFill>
                <a:srgbClr val="3B3B3B"/>
              </a:solidFill>
              <a:latin typeface="Segoe UI" panose="020B0502040204020203" pitchFamily="34" charset="0"/>
              <a:ea typeface="宋体" panose="02010600030101010101" pitchFamily="2" charset="-122"/>
              <a:cs typeface="Segoe UI" panose="020B0502040204020203" pitchFamily="34" charset="0"/>
              <a:sym typeface="+mn-lt"/>
            </a:endParaRPr>
          </a:p>
        </p:txBody>
      </p:sp>
      <p:grpSp>
        <p:nvGrpSpPr>
          <p:cNvPr id="65" name="组合 64"/>
          <p:cNvGrpSpPr/>
          <p:nvPr/>
        </p:nvGrpSpPr>
        <p:grpSpPr>
          <a:xfrm>
            <a:off x="4161116" y="5029089"/>
            <a:ext cx="4024972" cy="1640455"/>
            <a:chOff x="5964156" y="5047708"/>
            <a:chExt cx="4024972" cy="1640455"/>
          </a:xfrm>
        </p:grpSpPr>
        <p:sp>
          <p:nvSpPr>
            <p:cNvPr id="66" name="文本框 65"/>
            <p:cNvSpPr txBox="1"/>
            <p:nvPr/>
          </p:nvSpPr>
          <p:spPr>
            <a:xfrm>
              <a:off x="5964156" y="5366583"/>
              <a:ext cx="4024972" cy="1321580"/>
            </a:xfrm>
            <a:prstGeom prst="rect">
              <a:avLst/>
            </a:prstGeom>
            <a:noFill/>
          </p:spPr>
          <p:txBody>
            <a:bodyPr wrap="square" rtlCol="0">
              <a:spAutoFit/>
            </a:bodyPr>
            <a:lstStyle/>
            <a:p>
              <a:pPr>
                <a:lnSpc>
                  <a:spcPct val="150000"/>
                </a:lnSpc>
                <a:spcAft>
                  <a:spcPts val="1200"/>
                </a:spcAft>
              </a:pPr>
              <a:r>
                <a:rPr lang="zh-CN" altLang="en-US" dirty="0">
                  <a:solidFill>
                    <a:srgbClr val="3B3B3B"/>
                  </a:solidFill>
                  <a:latin typeface="Segoe UI" panose="020B0502040204020203" pitchFamily="34" charset="0"/>
                  <a:ea typeface="宋体" panose="02010600030101010101" pitchFamily="2" charset="-122"/>
                  <a:cs typeface="Segoe UI" panose="020B0502040204020203" pitchFamily="34" charset="0"/>
                </a:rPr>
                <a:t>分析所得图表，验证理论经验的一致性并总结对比</a:t>
              </a:r>
              <a:endPar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endParaRPr>
            </a:p>
            <a:p>
              <a:pPr defTabSz="457200">
                <a:lnSpc>
                  <a:spcPct val="150000"/>
                </a:lnSpc>
              </a:pPr>
              <a:endParaRPr lang="zh-CN" altLang="en-US" sz="1200" dirty="0">
                <a:solidFill>
                  <a:schemeClr val="tx1">
                    <a:lumMod val="75000"/>
                    <a:lumOff val="25000"/>
                  </a:schemeClr>
                </a:solidFill>
                <a:cs typeface="+mn-ea"/>
                <a:sym typeface="+mn-lt"/>
              </a:endParaRPr>
            </a:p>
          </p:txBody>
        </p:sp>
        <p:sp>
          <p:nvSpPr>
            <p:cNvPr id="67" name="文本框 66"/>
            <p:cNvSpPr txBox="1"/>
            <p:nvPr/>
          </p:nvSpPr>
          <p:spPr>
            <a:xfrm>
              <a:off x="5964156" y="5047708"/>
              <a:ext cx="1783121" cy="369332"/>
            </a:xfrm>
            <a:prstGeom prst="rect">
              <a:avLst/>
            </a:prstGeom>
            <a:noFill/>
          </p:spPr>
          <p:txBody>
            <a:bodyPr wrap="square" rtlCol="0">
              <a:spAutoFit/>
            </a:bodyPr>
            <a:lstStyle/>
            <a:p>
              <a:endParaRPr lang="zh-CN" altLang="en-US" dirty="0">
                <a:solidFill>
                  <a:schemeClr val="tx1">
                    <a:lumMod val="75000"/>
                    <a:lumOff val="25000"/>
                  </a:schemeClr>
                </a:solidFill>
                <a:cs typeface="+mn-ea"/>
                <a:sym typeface="+mn-lt"/>
              </a:endParaRPr>
            </a:p>
          </p:txBody>
        </p:sp>
      </p:grpSp>
      <p:sp>
        <p:nvSpPr>
          <p:cNvPr id="70" name="î$1íḑe"/>
          <p:cNvSpPr/>
          <p:nvPr/>
        </p:nvSpPr>
        <p:spPr>
          <a:xfrm>
            <a:off x="2405040" y="2007356"/>
            <a:ext cx="789924" cy="789920"/>
          </a:xfrm>
          <a:prstGeom prst="ellipse">
            <a:avLst/>
          </a:prstGeom>
          <a:solidFill>
            <a:schemeClr val="accent1"/>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一</a:t>
            </a:r>
            <a:endParaRPr kumimoji="0" lang="en-US" sz="1800" i="0" u="none" strike="noStrike" kern="1200" cap="none" spc="0" normalizeH="0" baseline="0" noProof="0" dirty="0">
              <a:ln>
                <a:noFill/>
              </a:ln>
              <a:solidFill>
                <a:prstClr val="white"/>
              </a:solidFill>
              <a:effectLst/>
              <a:uLnTx/>
              <a:uFillTx/>
              <a:cs typeface="+mn-ea"/>
              <a:sym typeface="+mn-lt"/>
            </a:endParaRPr>
          </a:p>
        </p:txBody>
      </p:sp>
      <p:sp>
        <p:nvSpPr>
          <p:cNvPr id="73" name="íṡḷíḋê"/>
          <p:cNvSpPr/>
          <p:nvPr/>
        </p:nvSpPr>
        <p:spPr>
          <a:xfrm>
            <a:off x="2914714" y="3500149"/>
            <a:ext cx="789924" cy="789920"/>
          </a:xfrm>
          <a:prstGeom prst="ellipse">
            <a:avLst/>
          </a:prstGeom>
          <a:solidFill>
            <a:schemeClr val="accent2"/>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二</a:t>
            </a:r>
            <a:endParaRPr kumimoji="0" lang="en-US" sz="1800" i="0" u="none" strike="noStrike" kern="1200" cap="none" spc="0" normalizeH="0" baseline="0" noProof="0" dirty="0">
              <a:ln>
                <a:noFill/>
              </a:ln>
              <a:solidFill>
                <a:prstClr val="white"/>
              </a:solidFill>
              <a:effectLst/>
              <a:uLnTx/>
              <a:uFillTx/>
              <a:cs typeface="+mn-ea"/>
              <a:sym typeface="+mn-lt"/>
            </a:endParaRPr>
          </a:p>
        </p:txBody>
      </p:sp>
      <p:sp>
        <p:nvSpPr>
          <p:cNvPr id="76" name="í$1îḍe"/>
          <p:cNvSpPr/>
          <p:nvPr/>
        </p:nvSpPr>
        <p:spPr>
          <a:xfrm>
            <a:off x="2405040" y="5238913"/>
            <a:ext cx="789924" cy="789920"/>
          </a:xfrm>
          <a:prstGeom prst="ellipse">
            <a:avLst/>
          </a:prstGeom>
          <a:solidFill>
            <a:schemeClr val="accent1"/>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三</a:t>
            </a:r>
            <a:endParaRPr kumimoji="0" lang="en-US" sz="1800" i="0" u="none" strike="noStrike" kern="1200" cap="none" spc="0" normalizeH="0" baseline="0" noProof="0" dirty="0">
              <a:ln>
                <a:noFill/>
              </a:ln>
              <a:solidFill>
                <a:prstClr val="white"/>
              </a:solidFill>
              <a:effectLst/>
              <a:uLnTx/>
              <a:uFillTx/>
              <a:cs typeface="+mn-ea"/>
              <a:sym typeface="+mn-lt"/>
            </a:endParaRPr>
          </a:p>
        </p:txBody>
      </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p:tgtEl>
                                          <p:spTgt spid="59"/>
                                        </p:tgtEl>
                                        <p:attrNameLst>
                                          <p:attrName>ppt_y</p:attrName>
                                        </p:attrNameLst>
                                      </p:cBhvr>
                                      <p:tavLst>
                                        <p:tav tm="0">
                                          <p:val>
                                            <p:strVal val="#ppt_y+#ppt_h*1.125000"/>
                                          </p:val>
                                        </p:tav>
                                        <p:tav tm="100000">
                                          <p:val>
                                            <p:strVal val="#ppt_y"/>
                                          </p:val>
                                        </p:tav>
                                      </p:tavLst>
                                    </p:anim>
                                    <p:animEffect transition="in" filter="wipe(up)">
                                      <p:cBhvr>
                                        <p:cTn id="12" dur="500"/>
                                        <p:tgtEl>
                                          <p:spTgt spid="59"/>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additive="base">
                                        <p:cTn id="16" dur="500"/>
                                        <p:tgtEl>
                                          <p:spTgt spid="65"/>
                                        </p:tgtEl>
                                        <p:attrNameLst>
                                          <p:attrName>ppt_y</p:attrName>
                                        </p:attrNameLst>
                                      </p:cBhvr>
                                      <p:tavLst>
                                        <p:tav tm="0">
                                          <p:val>
                                            <p:strVal val="#ppt_y+#ppt_h*1.125000"/>
                                          </p:val>
                                        </p:tav>
                                        <p:tav tm="100000">
                                          <p:val>
                                            <p:strVal val="#ppt_y"/>
                                          </p:val>
                                        </p:tav>
                                      </p:tavLst>
                                    </p:anim>
                                    <p:animEffect transition="in" filter="wipe(up)">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8625840" cy="1688465"/>
            <a:chOff x="4272" y="3369"/>
            <a:chExt cx="13584" cy="2659"/>
          </a:xfrm>
        </p:grpSpPr>
        <p:sp>
          <p:nvSpPr>
            <p:cNvPr id="21" name="文本框 20"/>
            <p:cNvSpPr txBox="1"/>
            <p:nvPr/>
          </p:nvSpPr>
          <p:spPr>
            <a:xfrm>
              <a:off x="7091" y="3369"/>
              <a:ext cx="10765" cy="1890"/>
            </a:xfrm>
            <a:prstGeom prst="rect">
              <a:avLst/>
            </a:prstGeom>
            <a:noFill/>
          </p:spPr>
          <p:txBody>
            <a:bodyPr wrap="square" rtlCol="0">
              <a:spAutoFit/>
            </a:bodyPr>
            <a:lstStyle/>
            <a:p>
              <a:pPr algn="dist"/>
              <a:r>
                <a:rPr lang="zh-CN" altLang="en-US" sz="7200" b="1" dirty="0">
                  <a:solidFill>
                    <a:srgbClr val="80937D"/>
                  </a:solidFill>
                  <a:cs typeface="+mn-ea"/>
                  <a:sym typeface="+mn-lt"/>
                </a:rPr>
                <a:t>实验原理与分析</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03</a:t>
              </a:r>
            </a:p>
          </p:txBody>
        </p:sp>
      </p:grpSp>
    </p:spTree>
    <p:custDataLst>
      <p:tags r:id="rId1"/>
    </p:custDataLst>
  </p:cSld>
  <p:clrMapOvr>
    <a:masterClrMapping/>
  </p:clrMapOvr>
  <p:transition advTm="200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897120" y="586740"/>
            <a:ext cx="3329305" cy="735965"/>
            <a:chOff x="7712" y="947"/>
            <a:chExt cx="5243" cy="115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8068" y="947"/>
              <a:ext cx="4887" cy="10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蛮力法</a:t>
              </a:r>
            </a:p>
          </p:txBody>
        </p:sp>
      </p:grpSp>
      <p:cxnSp>
        <p:nvCxnSpPr>
          <p:cNvPr id="34" name="直接箭头连接符 33"/>
          <p:cNvCxnSpPr/>
          <p:nvPr/>
        </p:nvCxnSpPr>
        <p:spPr>
          <a:xfrm>
            <a:off x="1079182" y="2906925"/>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849548" y="1665102"/>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原理</a:t>
            </a:r>
            <a:endParaRPr lang="en-US" altLang="zh-CN" sz="2400" b="1" noProof="0" dirty="0">
              <a:ln>
                <a:noFill/>
              </a:ln>
              <a:solidFill>
                <a:schemeClr val="tx1">
                  <a:lumMod val="65000"/>
                  <a:lumOff val="35000"/>
                </a:schemeClr>
              </a:solidFill>
              <a:effectLst/>
              <a:uLnTx/>
              <a:uFillTx/>
              <a:cs typeface="+mn-ea"/>
              <a:sym typeface="+mn-lt"/>
            </a:endParaRPr>
          </a:p>
        </p:txBody>
      </p:sp>
      <p:sp>
        <p:nvSpPr>
          <p:cNvPr id="3" name="文本框 2">
            <a:extLst>
              <a:ext uri="{FF2B5EF4-FFF2-40B4-BE49-F238E27FC236}">
                <a16:creationId xmlns:a16="http://schemas.microsoft.com/office/drawing/2014/main" id="{528B68FF-7E95-30A1-8BF6-65BE5D71514F}"/>
              </a:ext>
            </a:extLst>
          </p:cNvPr>
          <p:cNvSpPr txBox="1"/>
          <p:nvPr/>
        </p:nvSpPr>
        <p:spPr>
          <a:xfrm>
            <a:off x="2889578" y="1590482"/>
            <a:ext cx="6096000" cy="1286250"/>
          </a:xfrm>
          <a:prstGeom prst="rect">
            <a:avLst/>
          </a:prstGeom>
          <a:noFill/>
        </p:spPr>
        <p:txBody>
          <a:bodyPr wrap="square">
            <a:spAutoFit/>
          </a:bodyPr>
          <a:lstStyle/>
          <a:p>
            <a:pPr algn="just">
              <a:lnSpc>
                <a:spcPct val="150000"/>
              </a:lnSpc>
            </a:pPr>
            <a:r>
              <a:rPr lang="zh-CN" altLang="zh-CN" sz="1800" kern="100" dirty="0">
                <a:effectLst/>
                <a:latin typeface="Times New Roman" panose="02020603050405020304" pitchFamily="18" charset="0"/>
                <a:ea typeface="宋体" panose="02010600030101010101" pitchFamily="2" charset="-122"/>
              </a:rPr>
              <a:t>遍历每个点，与除自己之外的所有点计算距离并记录，过程中不断更新最小值距离，直至所有点被遍历过一遍，此时则求得最小值。</a:t>
            </a:r>
          </a:p>
        </p:txBody>
      </p:sp>
      <p:sp>
        <p:nvSpPr>
          <p:cNvPr id="10" name="文本框 9">
            <a:extLst>
              <a:ext uri="{FF2B5EF4-FFF2-40B4-BE49-F238E27FC236}">
                <a16:creationId xmlns:a16="http://schemas.microsoft.com/office/drawing/2014/main" id="{4769DE80-0EA7-4F54-9599-3E92D49E342E}"/>
              </a:ext>
            </a:extLst>
          </p:cNvPr>
          <p:cNvSpPr txBox="1"/>
          <p:nvPr/>
        </p:nvSpPr>
        <p:spPr>
          <a:xfrm>
            <a:off x="849548" y="3338505"/>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noProof="0" dirty="0">
                <a:sym typeface="+mn-lt"/>
              </a:rPr>
              <a:t>伪代码</a:t>
            </a:r>
            <a:endParaRPr lang="en-US" altLang="zh-CN" sz="2400" b="1" noProof="0" dirty="0">
              <a:ln>
                <a:noFill/>
              </a:ln>
              <a:solidFill>
                <a:schemeClr val="tx1">
                  <a:lumMod val="65000"/>
                  <a:lumOff val="35000"/>
                </a:schemeClr>
              </a:solidFill>
              <a:effectLst/>
              <a:uLnTx/>
              <a:uFillTx/>
              <a:cs typeface="+mn-ea"/>
              <a:sym typeface="+mn-lt"/>
            </a:endParaRPr>
          </a:p>
        </p:txBody>
      </p:sp>
      <p:pic>
        <p:nvPicPr>
          <p:cNvPr id="7" name="图片 6">
            <a:extLst>
              <a:ext uri="{FF2B5EF4-FFF2-40B4-BE49-F238E27FC236}">
                <a16:creationId xmlns:a16="http://schemas.microsoft.com/office/drawing/2014/main" id="{7061E5E5-B8E7-4037-A46E-69EDAA5DFAFF}"/>
              </a:ext>
            </a:extLst>
          </p:cNvPr>
          <p:cNvPicPr>
            <a:picLocks noChangeAspect="1"/>
          </p:cNvPicPr>
          <p:nvPr/>
        </p:nvPicPr>
        <p:blipFill>
          <a:blip r:embed="rId3"/>
          <a:stretch>
            <a:fillRect/>
          </a:stretch>
        </p:blipFill>
        <p:spPr>
          <a:xfrm>
            <a:off x="7289260" y="3558244"/>
            <a:ext cx="4552794" cy="2003871"/>
          </a:xfrm>
          <a:prstGeom prst="rect">
            <a:avLst/>
          </a:prstGeom>
        </p:spPr>
      </p:pic>
      <p:sp>
        <p:nvSpPr>
          <p:cNvPr id="13" name="文本框 12">
            <a:extLst>
              <a:ext uri="{FF2B5EF4-FFF2-40B4-BE49-F238E27FC236}">
                <a16:creationId xmlns:a16="http://schemas.microsoft.com/office/drawing/2014/main" id="{20AD6D1D-392B-470B-ADEA-E8BF7A4A7A28}"/>
              </a:ext>
            </a:extLst>
          </p:cNvPr>
          <p:cNvSpPr txBox="1"/>
          <p:nvPr/>
        </p:nvSpPr>
        <p:spPr>
          <a:xfrm>
            <a:off x="2889578" y="3235314"/>
            <a:ext cx="4399682" cy="3416320"/>
          </a:xfrm>
          <a:prstGeom prst="rect">
            <a:avLst/>
          </a:prstGeom>
          <a:noFill/>
        </p:spPr>
        <p:txBody>
          <a:bodyPr wrap="square">
            <a:spAutoFit/>
          </a:bodyPr>
          <a:lstStyle/>
          <a:p>
            <a:pPr>
              <a:spcAft>
                <a:spcPts val="1200"/>
              </a:spcAft>
            </a:pP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接收一个包含多个二维点的列表</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points </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作为输入，将最小距离</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en-US" altLang="zh-CN" dirty="0" err="1">
                <a:solidFill>
                  <a:srgbClr val="3B3B3B"/>
                </a:solidFill>
                <a:latin typeface="Segoe UI" panose="020B0502040204020203" pitchFamily="34" charset="0"/>
                <a:ea typeface="宋体" panose="02010600030101010101" pitchFamily="2" charset="-122"/>
                <a:cs typeface="Segoe UI" panose="020B0502040204020203" pitchFamily="34" charset="0"/>
              </a:rPr>
              <a:t>min_dist</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初始化为正无穷大（</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float('inf')</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），用于后续比较和更新。使用两层嵌套的</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for </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循环遍历所有可能的点对，外层循环控制第一个点的索引</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en-US" altLang="zh-CN" dirty="0" err="1">
                <a:solidFill>
                  <a:srgbClr val="3B3B3B"/>
                </a:solidFill>
                <a:latin typeface="Segoe UI" panose="020B0502040204020203" pitchFamily="34" charset="0"/>
                <a:ea typeface="宋体" panose="02010600030101010101" pitchFamily="2" charset="-122"/>
                <a:cs typeface="Segoe UI" panose="020B0502040204020203" pitchFamily="34" charset="0"/>
              </a:rPr>
              <a:t>i</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，内层循环控制第二个点的索引</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j</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，且</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j </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从</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en-US" altLang="zh-CN" dirty="0" err="1">
                <a:solidFill>
                  <a:srgbClr val="3B3B3B"/>
                </a:solidFill>
                <a:latin typeface="Segoe UI" panose="020B0502040204020203" pitchFamily="34" charset="0"/>
                <a:ea typeface="宋体" panose="02010600030101010101" pitchFamily="2" charset="-122"/>
                <a:cs typeface="Segoe UI" panose="020B0502040204020203" pitchFamily="34" charset="0"/>
              </a:rPr>
              <a:t>i</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+ 1 </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开始，避免重复计算相同的点对。对于每一对点</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points[</a:t>
            </a:r>
            <a:r>
              <a:rPr lang="en-US" altLang="zh-CN" dirty="0" err="1">
                <a:solidFill>
                  <a:srgbClr val="3B3B3B"/>
                </a:solidFill>
                <a:latin typeface="Segoe UI" panose="020B0502040204020203" pitchFamily="34" charset="0"/>
                <a:ea typeface="宋体" panose="02010600030101010101" pitchFamily="2" charset="-122"/>
                <a:cs typeface="Segoe UI" panose="020B0502040204020203" pitchFamily="34" charset="0"/>
              </a:rPr>
              <a:t>i</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和</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points[j]</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，调用</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distance </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函数计算它们之间的欧几里得距离，如果当前计算得到的距离</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en-US" altLang="zh-CN" dirty="0" err="1">
                <a:solidFill>
                  <a:srgbClr val="3B3B3B"/>
                </a:solidFill>
                <a:latin typeface="Segoe UI" panose="020B0502040204020203" pitchFamily="34" charset="0"/>
                <a:ea typeface="宋体" panose="02010600030101010101" pitchFamily="2" charset="-122"/>
                <a:cs typeface="Segoe UI" panose="020B0502040204020203" pitchFamily="34" charset="0"/>
              </a:rPr>
              <a:t>dist</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小于</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en-US" altLang="zh-CN" dirty="0" err="1">
                <a:solidFill>
                  <a:srgbClr val="3B3B3B"/>
                </a:solidFill>
                <a:latin typeface="Segoe UI" panose="020B0502040204020203" pitchFamily="34" charset="0"/>
                <a:ea typeface="宋体" panose="02010600030101010101" pitchFamily="2" charset="-122"/>
                <a:cs typeface="Segoe UI" panose="020B0502040204020203" pitchFamily="34" charset="0"/>
              </a:rPr>
              <a:t>min_dist</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，则更新</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en-US" altLang="zh-CN" dirty="0" err="1">
                <a:solidFill>
                  <a:srgbClr val="3B3B3B"/>
                </a:solidFill>
                <a:latin typeface="Segoe UI" panose="020B0502040204020203" pitchFamily="34" charset="0"/>
                <a:ea typeface="宋体" panose="02010600030101010101" pitchFamily="2" charset="-122"/>
                <a:cs typeface="Segoe UI" panose="020B0502040204020203" pitchFamily="34" charset="0"/>
              </a:rPr>
              <a:t>min_dist</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为</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en-US" altLang="zh-CN" dirty="0" err="1">
                <a:solidFill>
                  <a:srgbClr val="3B3B3B"/>
                </a:solidFill>
                <a:latin typeface="Segoe UI" panose="020B0502040204020203" pitchFamily="34" charset="0"/>
                <a:ea typeface="宋体" panose="02010600030101010101" pitchFamily="2" charset="-122"/>
                <a:cs typeface="Segoe UI" panose="020B0502040204020203" pitchFamily="34" charset="0"/>
              </a:rPr>
              <a:t>dist</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。遍历完所有点对后，返回最小距离</a:t>
            </a:r>
            <a:r>
              <a:rPr lang="en-US"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 </a:t>
            </a:r>
            <a:r>
              <a:rPr lang="en-US" altLang="zh-CN" dirty="0" err="1">
                <a:solidFill>
                  <a:srgbClr val="3B3B3B"/>
                </a:solidFill>
                <a:latin typeface="Segoe UI" panose="020B0502040204020203" pitchFamily="34" charset="0"/>
                <a:ea typeface="宋体" panose="02010600030101010101" pitchFamily="2" charset="-122"/>
                <a:cs typeface="Segoe UI" panose="020B0502040204020203" pitchFamily="34" charset="0"/>
              </a:rPr>
              <a:t>min_dist</a:t>
            </a:r>
            <a:r>
              <a:rPr lang="zh-CN" altLang="zh-CN" dirty="0">
                <a:solidFill>
                  <a:srgbClr val="3B3B3B"/>
                </a:solidFill>
                <a:latin typeface="Segoe UI" panose="020B0502040204020203" pitchFamily="34" charset="0"/>
                <a:ea typeface="宋体" panose="02010600030101010101" pitchFamily="2" charset="-122"/>
                <a:cs typeface="Segoe UI" panose="020B0502040204020203" pitchFamily="34" charset="0"/>
              </a:rPr>
              <a:t>。</a:t>
            </a:r>
          </a:p>
        </p:txBody>
      </p:sp>
    </p:spTree>
    <p:custDataLst>
      <p:tags r:id="rId1"/>
    </p:custData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10" grpId="0"/>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18081" y="269217"/>
            <a:ext cx="6783705" cy="721995"/>
            <a:chOff x="4855" y="969"/>
            <a:chExt cx="10683" cy="1137"/>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55" y="969"/>
              <a:ext cx="10683" cy="921"/>
            </a:xfrm>
            <a:prstGeom prst="rect">
              <a:avLst/>
            </a:prstGeom>
            <a:noFill/>
          </p:spPr>
          <p:txBody>
            <a:bodyPr wrap="square" rtlCol="0">
              <a:spAutoFit/>
            </a:bodyPr>
            <a:lstStyle/>
            <a:p>
              <a:pPr algn="ctr"/>
              <a:r>
                <a:rPr lang="zh-CN" altLang="en-US" sz="3200" dirty="0"/>
                <a:t>实验结果与分析</a:t>
              </a:r>
              <a:endParaRPr lang="zh-CN" altLang="en-US" sz="3200" b="1" dirty="0">
                <a:solidFill>
                  <a:srgbClr val="80937D"/>
                </a:solidFill>
                <a:cs typeface="+mn-ea"/>
                <a:sym typeface="+mn-lt"/>
              </a:endParaRPr>
            </a:p>
          </p:txBody>
        </p:sp>
      </p:grpSp>
      <p:sp>
        <p:nvSpPr>
          <p:cNvPr id="20" name="矩形: 圆角 19"/>
          <p:cNvSpPr/>
          <p:nvPr/>
        </p:nvSpPr>
        <p:spPr>
          <a:xfrm>
            <a:off x="6231646" y="2947810"/>
            <a:ext cx="5373286" cy="14865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21" name="矩形: 圆角 20"/>
          <p:cNvSpPr/>
          <p:nvPr/>
        </p:nvSpPr>
        <p:spPr>
          <a:xfrm>
            <a:off x="6342876" y="4941424"/>
            <a:ext cx="5600806" cy="167025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初期数据规模较小，整体运行时间较短，此时环境启动、方法调用等额外开销因素对总运行时间的影响占比较</a:t>
            </a:r>
            <a:r>
              <a:rPr lang="zh-CN" altLang="en-US" dirty="0"/>
              <a:t>小</a:t>
            </a:r>
            <a:r>
              <a:rPr lang="zh-CN" altLang="zh-CN" dirty="0"/>
              <a:t>；而随着数据规模增大，这些因素的影响力相对</a:t>
            </a:r>
            <a:r>
              <a:rPr lang="zh-CN" altLang="en-US" dirty="0"/>
              <a:t>更大</a:t>
            </a:r>
            <a:r>
              <a:rPr lang="zh-CN" altLang="zh-CN" dirty="0"/>
              <a:t>，实际运行时间与理论运行时间</a:t>
            </a:r>
            <a:r>
              <a:rPr lang="zh-CN" altLang="en-US" dirty="0"/>
              <a:t>误差更大</a:t>
            </a:r>
            <a:r>
              <a:rPr lang="zh-CN" altLang="zh-CN" dirty="0"/>
              <a:t>。</a:t>
            </a:r>
          </a:p>
        </p:txBody>
      </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38561" y="3326204"/>
            <a:ext cx="1210588" cy="400110"/>
          </a:xfrm>
          <a:prstGeom prst="rect">
            <a:avLst/>
          </a:prstGeom>
        </p:spPr>
        <p:txBody>
          <a:bodyPr wrap="none">
            <a:spAutoFit/>
          </a:bodyPr>
          <a:lstStyle/>
          <a:p>
            <a:pPr algn="ctr"/>
            <a:r>
              <a:rPr lang="zh-CN" altLang="en-US" sz="2000" b="1" dirty="0">
                <a:solidFill>
                  <a:schemeClr val="bg1"/>
                </a:solidFill>
                <a:cs typeface="+mn-ea"/>
                <a:sym typeface="+mn-lt"/>
              </a:rPr>
              <a:t>测试结果</a:t>
            </a:r>
          </a:p>
        </p:txBody>
      </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1120485" y="7731569"/>
            <a:ext cx="2276532" cy="138366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您的内容打在这里，或者通过复制您的文本后，在此框中选择粘贴，并选择只保留文字。</a:t>
            </a:r>
          </a:p>
        </p:txBody>
      </p:sp>
      <p:sp>
        <p:nvSpPr>
          <p:cNvPr id="26" name="矩形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6484964" y="2511389"/>
            <a:ext cx="697627" cy="400110"/>
          </a:xfrm>
          <a:prstGeom prst="rect">
            <a:avLst/>
          </a:prstGeom>
        </p:spPr>
        <p:txBody>
          <a:bodyPr wrap="none">
            <a:spAutoFit/>
          </a:bodyPr>
          <a:lstStyle/>
          <a:p>
            <a:pPr algn="ctr"/>
            <a:r>
              <a:rPr lang="zh-CN" altLang="en-US" sz="2000" dirty="0">
                <a:cs typeface="+mn-ea"/>
                <a:sym typeface="+mn-lt"/>
              </a:rPr>
              <a:t>总体</a:t>
            </a:r>
          </a:p>
        </p:txBody>
      </p:sp>
      <p:sp>
        <p:nvSpPr>
          <p:cNvPr id="27" name="文本框 26"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6373499" y="3034830"/>
            <a:ext cx="5119777" cy="1200329"/>
          </a:xfrm>
          <a:prstGeom prst="rect">
            <a:avLst/>
          </a:prstGeom>
          <a:noFill/>
        </p:spPr>
        <p:txBody>
          <a:bodyPr wrap="square" rtlCol="0">
            <a:spAutoFit/>
          </a:bodyPr>
          <a:lstStyle/>
          <a:p>
            <a:r>
              <a:rPr lang="zh-CN" altLang="zh-CN" dirty="0"/>
              <a:t>以</a:t>
            </a:r>
            <a:r>
              <a:rPr lang="en-US" altLang="zh-CN" dirty="0"/>
              <a:t> n = 100000 </a:t>
            </a:r>
            <a:r>
              <a:rPr lang="zh-CN" altLang="zh-CN" dirty="0"/>
              <a:t>为观测点，从表中数据可以看出，蛮力法实际运算时间与理论运行时间数值较为接近，基本吻合。但在数据规模</a:t>
            </a:r>
            <a:r>
              <a:rPr lang="zh-CN" altLang="en-US" dirty="0"/>
              <a:t>更大</a:t>
            </a:r>
            <a:r>
              <a:rPr lang="zh-CN" altLang="zh-CN" dirty="0"/>
              <a:t>时，实际时间数值相比理论时间数值略大较为明显。</a:t>
            </a:r>
            <a:endParaRPr lang="zh-CN" altLang="en-US" sz="1400" dirty="0">
              <a:solidFill>
                <a:schemeClr val="bg1"/>
              </a:solidFill>
              <a:cs typeface="+mn-ea"/>
              <a:sym typeface="+mn-lt"/>
            </a:endParaRPr>
          </a:p>
        </p:txBody>
      </p:sp>
      <p:sp>
        <p:nvSpPr>
          <p:cNvPr id="34" name="AutoShape 112"/>
          <p:cNvSpPr/>
          <p:nvPr/>
        </p:nvSpPr>
        <p:spPr bwMode="auto">
          <a:xfrm>
            <a:off x="4322649" y="2611201"/>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nvGrpSpPr>
          <p:cNvPr id="35" name="组合 34"/>
          <p:cNvGrpSpPr/>
          <p:nvPr/>
        </p:nvGrpSpPr>
        <p:grpSpPr>
          <a:xfrm>
            <a:off x="1522884" y="2610303"/>
            <a:ext cx="441943" cy="644224"/>
            <a:chOff x="2528974" y="2863357"/>
            <a:chExt cx="246811" cy="359779"/>
          </a:xfrm>
          <a:solidFill>
            <a:schemeClr val="bg1"/>
          </a:solidFill>
        </p:grpSpPr>
        <p:sp>
          <p:nvSpPr>
            <p:cNvPr id="3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sp>
          <p:nvSpPr>
            <p:cNvPr id="3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sp>
        <p:nvSpPr>
          <p:cNvPr id="3" name="文本框 2">
            <a:extLst>
              <a:ext uri="{FF2B5EF4-FFF2-40B4-BE49-F238E27FC236}">
                <a16:creationId xmlns:a16="http://schemas.microsoft.com/office/drawing/2014/main" id="{69FFAC78-EC1B-2656-8013-4EEA33B7033F}"/>
              </a:ext>
            </a:extLst>
          </p:cNvPr>
          <p:cNvSpPr txBox="1"/>
          <p:nvPr/>
        </p:nvSpPr>
        <p:spPr>
          <a:xfrm>
            <a:off x="-284731" y="1197428"/>
            <a:ext cx="6096000" cy="369332"/>
          </a:xfrm>
          <a:prstGeom prst="rect">
            <a:avLst/>
          </a:prstGeom>
          <a:noFill/>
        </p:spPr>
        <p:txBody>
          <a:bodyPr wrap="square">
            <a:spAutoFit/>
          </a:bodyPr>
          <a:lstStyle/>
          <a:p>
            <a:pPr algn="ctr"/>
            <a:r>
              <a:rPr lang="zh-CN" altLang="en-US" sz="1800" kern="100" dirty="0">
                <a:solidFill>
                  <a:srgbClr val="404040"/>
                </a:solidFill>
                <a:effectLst/>
                <a:latin typeface="+mn-ea"/>
                <a:cs typeface="Times New Roman" panose="02020603050405020304" pitchFamily="18" charset="0"/>
              </a:rPr>
              <a:t>蛮力法 </a:t>
            </a:r>
            <a:r>
              <a:rPr lang="zh-CN" altLang="zh-CN" sz="1800" kern="100" dirty="0">
                <a:solidFill>
                  <a:srgbClr val="404040"/>
                </a:solidFill>
                <a:effectLst/>
                <a:latin typeface="+mn-ea"/>
                <a:cs typeface="Times New Roman" panose="02020603050405020304" pitchFamily="18" charset="0"/>
              </a:rPr>
              <a:t>运行时间与规模表</a:t>
            </a:r>
            <a:endParaRPr lang="zh-CN" altLang="en-US" sz="1800" dirty="0">
              <a:latin typeface="+mn-ea"/>
              <a:cs typeface="+mn-ea"/>
              <a:sym typeface="+mn-lt"/>
            </a:endParaRPr>
          </a:p>
        </p:txBody>
      </p:sp>
      <p:sp>
        <p:nvSpPr>
          <p:cNvPr id="8" name="文本框 7">
            <a:extLst>
              <a:ext uri="{FF2B5EF4-FFF2-40B4-BE49-F238E27FC236}">
                <a16:creationId xmlns:a16="http://schemas.microsoft.com/office/drawing/2014/main" id="{4893080C-9920-96BB-2677-0C55B6C6C489}"/>
              </a:ext>
            </a:extLst>
          </p:cNvPr>
          <p:cNvSpPr txBox="1"/>
          <p:nvPr/>
        </p:nvSpPr>
        <p:spPr>
          <a:xfrm>
            <a:off x="1415744" y="3839741"/>
            <a:ext cx="3095296" cy="369332"/>
          </a:xfrm>
          <a:prstGeom prst="rect">
            <a:avLst/>
          </a:prstGeom>
          <a:noFill/>
        </p:spPr>
        <p:txBody>
          <a:bodyPr wrap="square">
            <a:spAutoFit/>
          </a:bodyPr>
          <a:lstStyle/>
          <a:p>
            <a:r>
              <a:rPr lang="zh-CN" altLang="en-US" sz="1800" kern="100" dirty="0">
                <a:solidFill>
                  <a:srgbClr val="404040"/>
                </a:solidFill>
                <a:effectLst/>
                <a:latin typeface="+mn-ea"/>
                <a:cs typeface="Times New Roman" panose="02020603050405020304" pitchFamily="18" charset="0"/>
              </a:rPr>
              <a:t>蛮力法</a:t>
            </a:r>
            <a:r>
              <a:rPr lang="zh-CN" altLang="zh-CN" sz="1800" kern="100" dirty="0">
                <a:solidFill>
                  <a:srgbClr val="404040"/>
                </a:solidFill>
                <a:effectLst/>
                <a:latin typeface="+mn-ea"/>
                <a:cs typeface="Times New Roman" panose="02020603050405020304" pitchFamily="18" charset="0"/>
              </a:rPr>
              <a:t>的理论</a:t>
            </a:r>
            <a:r>
              <a:rPr lang="en-US" altLang="zh-CN" sz="1800" kern="100" dirty="0">
                <a:solidFill>
                  <a:srgbClr val="404040"/>
                </a:solidFill>
                <a:effectLst/>
                <a:latin typeface="+mn-ea"/>
              </a:rPr>
              <a:t>-</a:t>
            </a:r>
            <a:r>
              <a:rPr lang="zh-CN" altLang="zh-CN" sz="1800" kern="100" dirty="0">
                <a:solidFill>
                  <a:srgbClr val="404040"/>
                </a:solidFill>
                <a:effectLst/>
                <a:latin typeface="+mn-ea"/>
                <a:cs typeface="Times New Roman" panose="02020603050405020304" pitchFamily="18" charset="0"/>
              </a:rPr>
              <a:t>实验对比图</a:t>
            </a:r>
            <a:endParaRPr lang="zh-CN" altLang="en-US" dirty="0">
              <a:latin typeface="+mn-ea"/>
            </a:endParaRPr>
          </a:p>
        </p:txBody>
      </p:sp>
      <p:sp>
        <p:nvSpPr>
          <p:cNvPr id="15" name="文本框 14">
            <a:extLst>
              <a:ext uri="{FF2B5EF4-FFF2-40B4-BE49-F238E27FC236}">
                <a16:creationId xmlns:a16="http://schemas.microsoft.com/office/drawing/2014/main" id="{7C817AA3-ECB6-73C8-D08D-56A35D793635}"/>
              </a:ext>
            </a:extLst>
          </p:cNvPr>
          <p:cNvSpPr txBox="1"/>
          <p:nvPr/>
        </p:nvSpPr>
        <p:spPr>
          <a:xfrm>
            <a:off x="6338278" y="4487822"/>
            <a:ext cx="1033845" cy="400110"/>
          </a:xfrm>
          <a:prstGeom prst="rect">
            <a:avLst/>
          </a:prstGeom>
          <a:noFill/>
        </p:spPr>
        <p:txBody>
          <a:bodyPr wrap="square">
            <a:spAutoFit/>
          </a:bodyPr>
          <a:lstStyle/>
          <a:p>
            <a:pPr algn="ctr"/>
            <a:r>
              <a:rPr lang="zh-CN" altLang="en-US" sz="2000" dirty="0">
                <a:cs typeface="+mn-ea"/>
                <a:sym typeface="+mn-lt"/>
              </a:rPr>
              <a:t>原因</a:t>
            </a:r>
          </a:p>
        </p:txBody>
      </p:sp>
      <p:pic>
        <p:nvPicPr>
          <p:cNvPr id="10" name="图片 9">
            <a:extLst>
              <a:ext uri="{FF2B5EF4-FFF2-40B4-BE49-F238E27FC236}">
                <a16:creationId xmlns:a16="http://schemas.microsoft.com/office/drawing/2014/main" id="{B14FA114-03E1-4C55-B473-0CF3FD747B38}"/>
              </a:ext>
            </a:extLst>
          </p:cNvPr>
          <p:cNvPicPr>
            <a:picLocks noChangeAspect="1"/>
          </p:cNvPicPr>
          <p:nvPr/>
        </p:nvPicPr>
        <p:blipFill>
          <a:blip r:embed="rId3"/>
          <a:stretch>
            <a:fillRect/>
          </a:stretch>
        </p:blipFill>
        <p:spPr>
          <a:xfrm>
            <a:off x="249092" y="1638437"/>
            <a:ext cx="5443573" cy="2077250"/>
          </a:xfrm>
          <a:prstGeom prst="rect">
            <a:avLst/>
          </a:prstGeom>
        </p:spPr>
      </p:pic>
      <p:pic>
        <p:nvPicPr>
          <p:cNvPr id="1026" name="图片 1">
            <a:extLst>
              <a:ext uri="{FF2B5EF4-FFF2-40B4-BE49-F238E27FC236}">
                <a16:creationId xmlns:a16="http://schemas.microsoft.com/office/drawing/2014/main" id="{48E9A327-D86D-4869-A087-89CFAF268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217" y="4258561"/>
            <a:ext cx="3437823" cy="257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文本框 24">
            <a:extLst>
              <a:ext uri="{FF2B5EF4-FFF2-40B4-BE49-F238E27FC236}">
                <a16:creationId xmlns:a16="http://schemas.microsoft.com/office/drawing/2014/main" id="{D4F61632-2A65-47FD-B4DC-DB4F7070D36E}"/>
              </a:ext>
            </a:extLst>
          </p:cNvPr>
          <p:cNvSpPr txBox="1"/>
          <p:nvPr/>
        </p:nvSpPr>
        <p:spPr>
          <a:xfrm>
            <a:off x="6219781" y="1179018"/>
            <a:ext cx="4760317" cy="1096454"/>
          </a:xfrm>
          <a:prstGeom prst="rect">
            <a:avLst/>
          </a:prstGeom>
          <a:noFill/>
        </p:spPr>
        <p:txBody>
          <a:bodyPr wrap="square">
            <a:spAutoFit/>
          </a:bodyPr>
          <a:lstStyle/>
          <a:p>
            <a:pPr marL="457200" indent="266700">
              <a:lnSpc>
                <a:spcPct val="125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时间复杂度：</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457200" indent="266700" algn="just">
              <a:lnSpc>
                <a:spcPct val="125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设有</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个点，要比较的情况有</a:t>
            </a:r>
            <a:r>
              <a:rPr lang="en-US" altLang="zh-CN" sz="1800" kern="100" dirty="0">
                <a:effectLst/>
                <a:latin typeface="Times New Roman" panose="02020603050405020304" pitchFamily="18" charset="0"/>
                <a:ea typeface="宋体" panose="02010600030101010101" pitchFamily="2" charset="-122"/>
              </a:rPr>
              <a:t>n(n-1)/2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种情况，则时间复杂度为</a:t>
            </a:r>
            <a:r>
              <a:rPr lang="en-US" altLang="zh-CN" sz="1800" kern="100" dirty="0">
                <a:effectLst/>
                <a:latin typeface="Times New Roman" panose="02020603050405020304" pitchFamily="18" charset="0"/>
                <a:ea typeface="宋体" panose="02010600030101010101" pitchFamily="2" charset="-122"/>
              </a:rPr>
              <a:t>O(n</a:t>
            </a:r>
            <a:r>
              <a:rPr lang="en-US" altLang="zh-CN" sz="1800" kern="100" baseline="30000" dirty="0">
                <a:effectLst/>
                <a:latin typeface="Times New Roman" panose="02020603050405020304" pitchFamily="18" charset="0"/>
                <a:ea typeface="宋体" panose="02010600030101010101" pitchFamily="2" charset="-122"/>
              </a:rPr>
              <a:t>2</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kern="100" dirty="0">
              <a:effectLst/>
              <a:latin typeface="+mn-ea"/>
            </a:endParaRPr>
          </a:p>
        </p:txBody>
      </p:sp>
    </p:spTree>
    <p:custDataLst>
      <p:tags r:id="rId1"/>
    </p:custData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par>
                                <p:cTn id="45" presetID="1" presetClass="exit"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p:bldP spid="22" grpId="1"/>
      <p:bldP spid="23" grpId="0"/>
      <p:bldP spid="23" grpId="1"/>
      <p:bldP spid="26" grpId="0"/>
      <p:bldP spid="26" grpId="1"/>
      <p:bldP spid="27" grpId="0"/>
      <p:bldP spid="27" grpId="1"/>
      <p:bldP spid="34" grpId="0" animBg="1"/>
      <p:bldP spid="34" grpId="1" animBg="1"/>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62c03e92-a3b1-477d-bfbe-bf6dfdc24804"/>
  <p:tag name="COMMONDATA" val="eyJoZGlkIjoiZjAxMTJhOTdhYmExNjczZmFmMDgzNzk2N2NkOGE2YT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www.2ppt.com">
  <a:themeElements>
    <a:clrScheme name="自定义 71">
      <a:dk1>
        <a:srgbClr val="000000"/>
      </a:dk1>
      <a:lt1>
        <a:srgbClr val="FFFFFF"/>
      </a:lt1>
      <a:dk2>
        <a:srgbClr val="0F1423"/>
      </a:dk2>
      <a:lt2>
        <a:srgbClr val="FFFFFF"/>
      </a:lt2>
      <a:accent1>
        <a:srgbClr val="D7A89A"/>
      </a:accent1>
      <a:accent2>
        <a:srgbClr val="80937D"/>
      </a:accent2>
      <a:accent3>
        <a:srgbClr val="56CA95"/>
      </a:accent3>
      <a:accent4>
        <a:srgbClr val="FFBA55"/>
      </a:accent4>
      <a:accent5>
        <a:srgbClr val="F18870"/>
      </a:accent5>
      <a:accent6>
        <a:srgbClr val="EC5F74"/>
      </a:accent6>
      <a:hlink>
        <a:srgbClr val="0563C1"/>
      </a:hlink>
      <a:folHlink>
        <a:srgbClr val="954D72"/>
      </a:folHlink>
    </a:clrScheme>
    <a:fontScheme name="aiaegrn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1658</Words>
  <Application>Microsoft Office PowerPoint</Application>
  <PresentationFormat>宽屏</PresentationFormat>
  <Paragraphs>79</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16</vt:i4>
      </vt:variant>
    </vt:vector>
  </HeadingPairs>
  <TitlesOfParts>
    <vt:vector size="26" baseType="lpstr">
      <vt:lpstr>等线</vt:lpstr>
      <vt:lpstr>宋体</vt:lpstr>
      <vt:lpstr>微软雅黑</vt:lpstr>
      <vt:lpstr>Arial</vt:lpstr>
      <vt:lpstr>Calibri</vt:lpstr>
      <vt:lpstr>Segoe UI</vt:lpstr>
      <vt:lpstr>Times New Roman</vt:lpstr>
      <vt:lpstr>Wingdings</vt:lpstr>
      <vt:lpstr>www.2ppt.com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www.2ppt.com-爱PPT提供免费下载</dc:title>
  <dc:subject>www.2ppt.com-爱PPT提供免费下载</dc:subject>
  <dc:creator/>
  <cp:keywords>www.2ppt.com-爱PPT提供免费下载</cp:keywords>
  <dc:description>www.2ppt.com-爱PPT提供免费下载</dc:description>
  <cp:lastModifiedBy/>
  <cp:revision>9</cp:revision>
  <dcterms:created xsi:type="dcterms:W3CDTF">2021-07-02T00:44:00Z</dcterms:created>
  <dcterms:modified xsi:type="dcterms:W3CDTF">2025-06-26T09:23:08Z</dcterms:modified>
  <cp:category>www.2ppt.com-爱PPT提供免费下载</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DBB92ECA135049FFBD78322A866C63B0_12</vt:lpwstr>
  </property>
  <property fmtid="{D5CDD505-2E9C-101B-9397-08002B2CF9AE}" pid="3" name="KSOProductBuildVer">
    <vt:lpwstr>2052-11.1.0.14036</vt:lpwstr>
  </property>
</Properties>
</file>