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5" r:id="rId2"/>
  </p:sldMasterIdLst>
  <p:notesMasterIdLst>
    <p:notesMasterId r:id="rId26"/>
  </p:notesMasterIdLst>
  <p:handoutMasterIdLst>
    <p:handoutMasterId r:id="rId27"/>
  </p:handoutMasterIdLst>
  <p:sldIdLst>
    <p:sldId id="523" r:id="rId3"/>
    <p:sldId id="510" r:id="rId4"/>
    <p:sldId id="411" r:id="rId5"/>
    <p:sldId id="502" r:id="rId6"/>
    <p:sldId id="503" r:id="rId7"/>
    <p:sldId id="500" r:id="rId8"/>
    <p:sldId id="504" r:id="rId9"/>
    <p:sldId id="415" r:id="rId10"/>
    <p:sldId id="505" r:id="rId11"/>
    <p:sldId id="506" r:id="rId12"/>
    <p:sldId id="520" r:id="rId13"/>
    <p:sldId id="524" r:id="rId14"/>
    <p:sldId id="512" r:id="rId15"/>
    <p:sldId id="508" r:id="rId16"/>
    <p:sldId id="509" r:id="rId17"/>
    <p:sldId id="507" r:id="rId18"/>
    <p:sldId id="419" r:id="rId19"/>
    <p:sldId id="511" r:id="rId20"/>
    <p:sldId id="514" r:id="rId21"/>
    <p:sldId id="515" r:id="rId22"/>
    <p:sldId id="423" r:id="rId23"/>
    <p:sldId id="517" r:id="rId24"/>
    <p:sldId id="427" r:id="rId25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937D"/>
    <a:srgbClr val="D7A89A"/>
    <a:srgbClr val="FFFFFF"/>
    <a:srgbClr val="DFBBAF"/>
    <a:srgbClr val="577C52"/>
    <a:srgbClr val="DDB6AA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12" y="56"/>
      </p:cViewPr>
      <p:guideLst>
        <p:guide orient="horz" pos="2208"/>
        <p:guide pos="387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58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5F023-A624-4B05-9C69-B2A88D53BD7E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C9EAC-FD61-43EE-ACFF-A97DA62B36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000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9"/>
          <p:cNvSpPr txBox="1"/>
          <p:nvPr userDrawn="1"/>
        </p:nvSpPr>
        <p:spPr>
          <a:xfrm>
            <a:off x="1907704" y="5560038"/>
            <a:ext cx="432049" cy="152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http://www.www.2ppt.com/xiazai/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3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advTm="2000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advTm="2000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advTm="2000">
    <p:wedge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AE6B8FC-446C-EBDF-FB4C-DB4B0C7BAB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89D8308-7029-BD00-7458-1CDFD2FFDF18}"/>
              </a:ext>
            </a:extLst>
          </p:cNvPr>
          <p:cNvSpPr txBox="1"/>
          <p:nvPr/>
        </p:nvSpPr>
        <p:spPr>
          <a:xfrm>
            <a:off x="1370012" y="2415223"/>
            <a:ext cx="9487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80937D"/>
                </a:solidFill>
                <a:cs typeface="+mn-ea"/>
                <a:sym typeface="+mn-lt"/>
              </a:rPr>
              <a:t>实验三 回溯法地图填色问题</a:t>
            </a:r>
            <a:endParaRPr lang="en-US" altLang="zh-CN" sz="4800" b="1" dirty="0">
              <a:solidFill>
                <a:srgbClr val="80937D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755910"/>
      </p:ext>
    </p:extLst>
  </p:cSld>
  <p:clrMapOvr>
    <a:masterClrMapping/>
  </p:clrMapOvr>
  <p:transition advTm="2000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FBCE962E-4FC8-8A02-AF11-711FEC55532D}"/>
              </a:ext>
            </a:extLst>
          </p:cNvPr>
          <p:cNvGrpSpPr/>
          <p:nvPr/>
        </p:nvGrpSpPr>
        <p:grpSpPr>
          <a:xfrm>
            <a:off x="4544377" y="854207"/>
            <a:ext cx="3103245" cy="721995"/>
            <a:chOff x="7522" y="969"/>
            <a:chExt cx="4887" cy="1137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893ED40-259C-5744-6FCA-2A205D32EA9D}"/>
                </a:ext>
              </a:extLst>
            </p:cNvPr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4DEF3A3-2014-572A-6FF7-A80FECBA19E8}"/>
                </a:ext>
              </a:extLst>
            </p:cNvPr>
            <p:cNvSpPr txBox="1"/>
            <p:nvPr/>
          </p:nvSpPr>
          <p:spPr>
            <a:xfrm>
              <a:off x="7522" y="969"/>
              <a:ext cx="4887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 dirty="0">
                  <a:solidFill>
                    <a:srgbClr val="80937D"/>
                  </a:solidFill>
                  <a:cs typeface="+mn-ea"/>
                  <a:sym typeface="+mn-lt"/>
                </a:rPr>
                <a:t>算法优化</a:t>
              </a:r>
              <a:endParaRPr lang="zh-CN" altLang="zh-CN" sz="36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1CBE9EA-93C1-EB0B-6051-7F660F9B40D2}"/>
              </a:ext>
            </a:extLst>
          </p:cNvPr>
          <p:cNvGrpSpPr/>
          <p:nvPr/>
        </p:nvGrpSpPr>
        <p:grpSpPr>
          <a:xfrm>
            <a:off x="1368046" y="1864980"/>
            <a:ext cx="4103656" cy="561633"/>
            <a:chOff x="1170772" y="345147"/>
            <a:chExt cx="7876961" cy="1078054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59597790-6C5B-D4C2-7F49-8023667E8B6B}"/>
                </a:ext>
              </a:extLst>
            </p:cNvPr>
            <p:cNvSpPr/>
            <p:nvPr/>
          </p:nvSpPr>
          <p:spPr>
            <a:xfrm>
              <a:off x="1915551" y="345147"/>
              <a:ext cx="6289010" cy="1078054"/>
            </a:xfrm>
            <a:custGeom>
              <a:avLst/>
              <a:gdLst>
                <a:gd name="connsiteX0" fmla="*/ 0 w 2159000"/>
                <a:gd name="connsiteY0" fmla="*/ 0 h 2971526"/>
                <a:gd name="connsiteX1" fmla="*/ 2159000 w 2159000"/>
                <a:gd name="connsiteY1" fmla="*/ 0 h 2971526"/>
                <a:gd name="connsiteX2" fmla="*/ 2159000 w 2159000"/>
                <a:gd name="connsiteY2" fmla="*/ 2971526 h 2971526"/>
                <a:gd name="connsiteX3" fmla="*/ 0 w 2159000"/>
                <a:gd name="connsiteY3" fmla="*/ 2971526 h 2971526"/>
                <a:gd name="connsiteX4" fmla="*/ 0 w 2159000"/>
                <a:gd name="connsiteY4" fmla="*/ 0 h 297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9000" h="2971526">
                  <a:moveTo>
                    <a:pt x="0" y="0"/>
                  </a:moveTo>
                  <a:lnTo>
                    <a:pt x="2159000" y="0"/>
                  </a:lnTo>
                  <a:lnTo>
                    <a:pt x="2159000" y="2971526"/>
                  </a:lnTo>
                  <a:lnTo>
                    <a:pt x="0" y="2971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优化搜索顺序 </a:t>
              </a: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: </a:t>
              </a: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优先搜索度最大的节点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84833497-A33F-69F2-8BCD-BC1A05B9D74D}"/>
                </a:ext>
              </a:extLst>
            </p:cNvPr>
            <p:cNvSpPr/>
            <p:nvPr/>
          </p:nvSpPr>
          <p:spPr>
            <a:xfrm>
              <a:off x="8204561" y="345147"/>
              <a:ext cx="843172" cy="1078054"/>
            </a:xfrm>
            <a:custGeom>
              <a:avLst/>
              <a:gdLst>
                <a:gd name="connsiteX0" fmla="*/ 0 w 2324102"/>
                <a:gd name="connsiteY0" fmla="*/ 0 h 2971526"/>
                <a:gd name="connsiteX1" fmla="*/ 1754803 w 2324102"/>
                <a:gd name="connsiteY1" fmla="*/ 0 h 2971526"/>
                <a:gd name="connsiteX2" fmla="*/ 2310215 w 2324102"/>
                <a:gd name="connsiteY2" fmla="*/ 690763 h 2971526"/>
                <a:gd name="connsiteX3" fmla="*/ 1907269 w 2324102"/>
                <a:gd name="connsiteY3" fmla="*/ 2523464 h 2971526"/>
                <a:gd name="connsiteX4" fmla="*/ 1351859 w 2324102"/>
                <a:gd name="connsiteY4" fmla="*/ 2971526 h 2971526"/>
                <a:gd name="connsiteX5" fmla="*/ 0 w 2324102"/>
                <a:gd name="connsiteY5" fmla="*/ 2971526 h 2971526"/>
                <a:gd name="connsiteX6" fmla="*/ 0 w 2324102"/>
                <a:gd name="connsiteY6" fmla="*/ 0 h 297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4102" h="2971526">
                  <a:moveTo>
                    <a:pt x="0" y="0"/>
                  </a:moveTo>
                  <a:lnTo>
                    <a:pt x="1754803" y="0"/>
                  </a:lnTo>
                  <a:cubicBezTo>
                    <a:pt x="2118854" y="0"/>
                    <a:pt x="2389559" y="336047"/>
                    <a:pt x="2310215" y="690763"/>
                  </a:cubicBezTo>
                  <a:lnTo>
                    <a:pt x="1907269" y="2523464"/>
                  </a:lnTo>
                  <a:cubicBezTo>
                    <a:pt x="1849706" y="2786390"/>
                    <a:pt x="1619452" y="2971526"/>
                    <a:pt x="1351859" y="2971526"/>
                  </a:cubicBezTo>
                  <a:lnTo>
                    <a:pt x="0" y="2971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9D97B28B-AE08-472D-45BF-93FC7365B1CB}"/>
                </a:ext>
              </a:extLst>
            </p:cNvPr>
            <p:cNvSpPr/>
            <p:nvPr/>
          </p:nvSpPr>
          <p:spPr>
            <a:xfrm flipH="1" flipV="1">
              <a:off x="1170772" y="345147"/>
              <a:ext cx="843172" cy="1078054"/>
            </a:xfrm>
            <a:custGeom>
              <a:avLst/>
              <a:gdLst>
                <a:gd name="connsiteX0" fmla="*/ 0 w 2324102"/>
                <a:gd name="connsiteY0" fmla="*/ 0 h 2971526"/>
                <a:gd name="connsiteX1" fmla="*/ 1754803 w 2324102"/>
                <a:gd name="connsiteY1" fmla="*/ 0 h 2971526"/>
                <a:gd name="connsiteX2" fmla="*/ 2310215 w 2324102"/>
                <a:gd name="connsiteY2" fmla="*/ 690763 h 2971526"/>
                <a:gd name="connsiteX3" fmla="*/ 1907269 w 2324102"/>
                <a:gd name="connsiteY3" fmla="*/ 2523464 h 2971526"/>
                <a:gd name="connsiteX4" fmla="*/ 1351859 w 2324102"/>
                <a:gd name="connsiteY4" fmla="*/ 2971526 h 2971526"/>
                <a:gd name="connsiteX5" fmla="*/ 0 w 2324102"/>
                <a:gd name="connsiteY5" fmla="*/ 2971526 h 2971526"/>
                <a:gd name="connsiteX6" fmla="*/ 0 w 2324102"/>
                <a:gd name="connsiteY6" fmla="*/ 0 h 297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4102" h="2971526">
                  <a:moveTo>
                    <a:pt x="0" y="0"/>
                  </a:moveTo>
                  <a:lnTo>
                    <a:pt x="1754803" y="0"/>
                  </a:lnTo>
                  <a:cubicBezTo>
                    <a:pt x="2118854" y="0"/>
                    <a:pt x="2389559" y="336047"/>
                    <a:pt x="2310215" y="690763"/>
                  </a:cubicBezTo>
                  <a:lnTo>
                    <a:pt x="1907269" y="2523464"/>
                  </a:lnTo>
                  <a:cubicBezTo>
                    <a:pt x="1849706" y="2786390"/>
                    <a:pt x="1619452" y="2971526"/>
                    <a:pt x="1351859" y="2971526"/>
                  </a:cubicBezTo>
                  <a:lnTo>
                    <a:pt x="0" y="2971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530D0522-74DA-60D3-7E97-0331EAF3C94C}"/>
              </a:ext>
            </a:extLst>
          </p:cNvPr>
          <p:cNvSpPr txBox="1"/>
          <p:nvPr/>
        </p:nvSpPr>
        <p:spPr>
          <a:xfrm>
            <a:off x="1462304" y="2790956"/>
            <a:ext cx="5506636" cy="29165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思想：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（</a:t>
            </a:r>
            <a:r>
              <a:rPr lang="en-US" altLang="zh-CN" sz="1200" dirty="0"/>
              <a:t>1</a:t>
            </a:r>
            <a:r>
              <a:rPr lang="zh-CN" altLang="en-US" sz="1200" dirty="0"/>
              <a:t>）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度数越大的点，对其他点的颜色削减就越多，能够减少更多的搜索分支。</a:t>
            </a:r>
            <a:endParaRPr lang="en-US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）优先对度最多的节点进行填色，假设填色为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color</a:t>
            </a: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，使得最多的其他节点</a:t>
            </a:r>
            <a:endParaRPr lang="en-US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都不会去探索填色为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color</a:t>
            </a: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的情况，使得最多的其他节点的填色为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color</a:t>
            </a: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的分枝</a:t>
            </a:r>
            <a:endParaRPr lang="en-US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被剪掉了，从而实现了剪枝，节约了时间</a:t>
            </a:r>
            <a:endParaRPr lang="en-US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0243368"/>
      </p:ext>
    </p:extLst>
  </p:cSld>
  <p:clrMapOvr>
    <a:masterClrMapping/>
  </p:clrMapOvr>
  <p:transition advTm="2000"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FBCE962E-4FC8-8A02-AF11-711FEC55532D}"/>
              </a:ext>
            </a:extLst>
          </p:cNvPr>
          <p:cNvGrpSpPr/>
          <p:nvPr/>
        </p:nvGrpSpPr>
        <p:grpSpPr>
          <a:xfrm>
            <a:off x="4544377" y="854207"/>
            <a:ext cx="3103245" cy="721995"/>
            <a:chOff x="7522" y="969"/>
            <a:chExt cx="4887" cy="1137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893ED40-259C-5744-6FCA-2A205D32EA9D}"/>
                </a:ext>
              </a:extLst>
            </p:cNvPr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4DEF3A3-2014-572A-6FF7-A80FECBA19E8}"/>
                </a:ext>
              </a:extLst>
            </p:cNvPr>
            <p:cNvSpPr txBox="1"/>
            <p:nvPr/>
          </p:nvSpPr>
          <p:spPr>
            <a:xfrm>
              <a:off x="7522" y="969"/>
              <a:ext cx="4887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 dirty="0">
                  <a:solidFill>
                    <a:srgbClr val="80937D"/>
                  </a:solidFill>
                  <a:cs typeface="+mn-ea"/>
                  <a:sym typeface="+mn-lt"/>
                </a:rPr>
                <a:t>算法优化</a:t>
              </a:r>
              <a:endParaRPr lang="zh-CN" altLang="zh-CN" sz="36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1CBE9EA-93C1-EB0B-6051-7F660F9B40D2}"/>
              </a:ext>
            </a:extLst>
          </p:cNvPr>
          <p:cNvGrpSpPr/>
          <p:nvPr/>
        </p:nvGrpSpPr>
        <p:grpSpPr>
          <a:xfrm>
            <a:off x="1368046" y="1864980"/>
            <a:ext cx="4103656" cy="561633"/>
            <a:chOff x="1170772" y="345147"/>
            <a:chExt cx="7876961" cy="1078054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59597790-6C5B-D4C2-7F49-8023667E8B6B}"/>
                </a:ext>
              </a:extLst>
            </p:cNvPr>
            <p:cNvSpPr/>
            <p:nvPr/>
          </p:nvSpPr>
          <p:spPr>
            <a:xfrm>
              <a:off x="1915551" y="345147"/>
              <a:ext cx="6289010" cy="1078054"/>
            </a:xfrm>
            <a:custGeom>
              <a:avLst/>
              <a:gdLst>
                <a:gd name="connsiteX0" fmla="*/ 0 w 2159000"/>
                <a:gd name="connsiteY0" fmla="*/ 0 h 2971526"/>
                <a:gd name="connsiteX1" fmla="*/ 2159000 w 2159000"/>
                <a:gd name="connsiteY1" fmla="*/ 0 h 2971526"/>
                <a:gd name="connsiteX2" fmla="*/ 2159000 w 2159000"/>
                <a:gd name="connsiteY2" fmla="*/ 2971526 h 2971526"/>
                <a:gd name="connsiteX3" fmla="*/ 0 w 2159000"/>
                <a:gd name="connsiteY3" fmla="*/ 2971526 h 2971526"/>
                <a:gd name="connsiteX4" fmla="*/ 0 w 2159000"/>
                <a:gd name="connsiteY4" fmla="*/ 0 h 297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9000" h="2971526">
                  <a:moveTo>
                    <a:pt x="0" y="0"/>
                  </a:moveTo>
                  <a:lnTo>
                    <a:pt x="2159000" y="0"/>
                  </a:lnTo>
                  <a:lnTo>
                    <a:pt x="2159000" y="2971526"/>
                  </a:lnTo>
                  <a:lnTo>
                    <a:pt x="0" y="2971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优化搜索顺序 </a:t>
              </a: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: </a:t>
              </a: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优先搜索度最大的节点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84833497-A33F-69F2-8BCD-BC1A05B9D74D}"/>
                </a:ext>
              </a:extLst>
            </p:cNvPr>
            <p:cNvSpPr/>
            <p:nvPr/>
          </p:nvSpPr>
          <p:spPr>
            <a:xfrm>
              <a:off x="8204561" y="345147"/>
              <a:ext cx="843172" cy="1078054"/>
            </a:xfrm>
            <a:custGeom>
              <a:avLst/>
              <a:gdLst>
                <a:gd name="connsiteX0" fmla="*/ 0 w 2324102"/>
                <a:gd name="connsiteY0" fmla="*/ 0 h 2971526"/>
                <a:gd name="connsiteX1" fmla="*/ 1754803 w 2324102"/>
                <a:gd name="connsiteY1" fmla="*/ 0 h 2971526"/>
                <a:gd name="connsiteX2" fmla="*/ 2310215 w 2324102"/>
                <a:gd name="connsiteY2" fmla="*/ 690763 h 2971526"/>
                <a:gd name="connsiteX3" fmla="*/ 1907269 w 2324102"/>
                <a:gd name="connsiteY3" fmla="*/ 2523464 h 2971526"/>
                <a:gd name="connsiteX4" fmla="*/ 1351859 w 2324102"/>
                <a:gd name="connsiteY4" fmla="*/ 2971526 h 2971526"/>
                <a:gd name="connsiteX5" fmla="*/ 0 w 2324102"/>
                <a:gd name="connsiteY5" fmla="*/ 2971526 h 2971526"/>
                <a:gd name="connsiteX6" fmla="*/ 0 w 2324102"/>
                <a:gd name="connsiteY6" fmla="*/ 0 h 297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4102" h="2971526">
                  <a:moveTo>
                    <a:pt x="0" y="0"/>
                  </a:moveTo>
                  <a:lnTo>
                    <a:pt x="1754803" y="0"/>
                  </a:lnTo>
                  <a:cubicBezTo>
                    <a:pt x="2118854" y="0"/>
                    <a:pt x="2389559" y="336047"/>
                    <a:pt x="2310215" y="690763"/>
                  </a:cubicBezTo>
                  <a:lnTo>
                    <a:pt x="1907269" y="2523464"/>
                  </a:lnTo>
                  <a:cubicBezTo>
                    <a:pt x="1849706" y="2786390"/>
                    <a:pt x="1619452" y="2971526"/>
                    <a:pt x="1351859" y="2971526"/>
                  </a:cubicBezTo>
                  <a:lnTo>
                    <a:pt x="0" y="2971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9D97B28B-AE08-472D-45BF-93FC7365B1CB}"/>
                </a:ext>
              </a:extLst>
            </p:cNvPr>
            <p:cNvSpPr/>
            <p:nvPr/>
          </p:nvSpPr>
          <p:spPr>
            <a:xfrm flipH="1" flipV="1">
              <a:off x="1170772" y="345147"/>
              <a:ext cx="843172" cy="1078054"/>
            </a:xfrm>
            <a:custGeom>
              <a:avLst/>
              <a:gdLst>
                <a:gd name="connsiteX0" fmla="*/ 0 w 2324102"/>
                <a:gd name="connsiteY0" fmla="*/ 0 h 2971526"/>
                <a:gd name="connsiteX1" fmla="*/ 1754803 w 2324102"/>
                <a:gd name="connsiteY1" fmla="*/ 0 h 2971526"/>
                <a:gd name="connsiteX2" fmla="*/ 2310215 w 2324102"/>
                <a:gd name="connsiteY2" fmla="*/ 690763 h 2971526"/>
                <a:gd name="connsiteX3" fmla="*/ 1907269 w 2324102"/>
                <a:gd name="connsiteY3" fmla="*/ 2523464 h 2971526"/>
                <a:gd name="connsiteX4" fmla="*/ 1351859 w 2324102"/>
                <a:gd name="connsiteY4" fmla="*/ 2971526 h 2971526"/>
                <a:gd name="connsiteX5" fmla="*/ 0 w 2324102"/>
                <a:gd name="connsiteY5" fmla="*/ 2971526 h 2971526"/>
                <a:gd name="connsiteX6" fmla="*/ 0 w 2324102"/>
                <a:gd name="connsiteY6" fmla="*/ 0 h 297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4102" h="2971526">
                  <a:moveTo>
                    <a:pt x="0" y="0"/>
                  </a:moveTo>
                  <a:lnTo>
                    <a:pt x="1754803" y="0"/>
                  </a:lnTo>
                  <a:cubicBezTo>
                    <a:pt x="2118854" y="0"/>
                    <a:pt x="2389559" y="336047"/>
                    <a:pt x="2310215" y="690763"/>
                  </a:cubicBezTo>
                  <a:lnTo>
                    <a:pt x="1907269" y="2523464"/>
                  </a:lnTo>
                  <a:cubicBezTo>
                    <a:pt x="1849706" y="2786390"/>
                    <a:pt x="1619452" y="2971526"/>
                    <a:pt x="1351859" y="2971526"/>
                  </a:cubicBezTo>
                  <a:lnTo>
                    <a:pt x="0" y="2971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530D0522-74DA-60D3-7E97-0331EAF3C94C}"/>
              </a:ext>
            </a:extLst>
          </p:cNvPr>
          <p:cNvSpPr txBox="1"/>
          <p:nvPr/>
        </p:nvSpPr>
        <p:spPr>
          <a:xfrm>
            <a:off x="1162864" y="2579166"/>
            <a:ext cx="5265927" cy="4301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思想：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）右图是一个示例，共染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色：</a:t>
            </a:r>
            <a:endParaRPr lang="en-US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节点上红色之后，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共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个节点都无法再染红色，</a:t>
            </a:r>
            <a:endParaRPr lang="en-US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那么他们这些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个节点就都无需再去搜索染红色这个情况的分支，最大程度</a:t>
            </a:r>
            <a:endParaRPr lang="en-US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减少了时间</a:t>
            </a:r>
            <a:endParaRPr lang="en-US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）如果不考虑所有限制，剩下的总方案数是 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4^3 * 3^5 =15552</a:t>
            </a:r>
          </a:p>
          <a:p>
            <a:pPr>
              <a:lnSpc>
                <a:spcPct val="150000"/>
              </a:lnSpc>
            </a:pP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）如果染了度数小的，比如说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节点上红色之后，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共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个节点都</a:t>
            </a:r>
            <a:endParaRPr lang="en-US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无法再染红色，那么只有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个节点无需再去搜索染红色这个情况的分支，减少时间程度较小</a:t>
            </a:r>
            <a:endParaRPr lang="en-US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）如果不考虑所有限制，剩下的总方案数是 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3^3 * 4^5=27648</a:t>
            </a:r>
          </a:p>
          <a:p>
            <a:pPr>
              <a:lnSpc>
                <a:spcPct val="150000"/>
              </a:lnSpc>
            </a:pP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）比较一下，就知道染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节点的方案数较少，自然时间更快</a:t>
            </a:r>
            <a:endParaRPr lang="en-US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7027FE4-E853-0CCE-ABFF-16E6DDAD4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414" y="2652612"/>
            <a:ext cx="4075960" cy="16476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7F1C2AA-3B27-6CCE-0F74-50CD3A648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244" y="4659657"/>
            <a:ext cx="3786711" cy="158509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F318C4F-5132-21E1-123C-9AF7E1F0606D}"/>
              </a:ext>
            </a:extLst>
          </p:cNvPr>
          <p:cNvSpPr txBox="1"/>
          <p:nvPr/>
        </p:nvSpPr>
        <p:spPr>
          <a:xfrm>
            <a:off x="7976915" y="4353684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染度数较大的点情况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5B6DB3-32EB-AF66-A731-0695EB8EB9E8}"/>
              </a:ext>
            </a:extLst>
          </p:cNvPr>
          <p:cNvSpPr txBox="1"/>
          <p:nvPr/>
        </p:nvSpPr>
        <p:spPr>
          <a:xfrm>
            <a:off x="7976915" y="6242950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染度数较小的点情况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5851402"/>
      </p:ext>
    </p:extLst>
  </p:cSld>
  <p:clrMapOvr>
    <a:masterClrMapping/>
  </p:clrMapOvr>
  <p:transition advTm="2000">
    <p:zoom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FBCE962E-4FC8-8A02-AF11-711FEC55532D}"/>
              </a:ext>
            </a:extLst>
          </p:cNvPr>
          <p:cNvGrpSpPr/>
          <p:nvPr/>
        </p:nvGrpSpPr>
        <p:grpSpPr>
          <a:xfrm>
            <a:off x="4544377" y="854207"/>
            <a:ext cx="3103245" cy="721995"/>
            <a:chOff x="7522" y="969"/>
            <a:chExt cx="4887" cy="1137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893ED40-259C-5744-6FCA-2A205D32EA9D}"/>
                </a:ext>
              </a:extLst>
            </p:cNvPr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4DEF3A3-2014-572A-6FF7-A80FECBA19E8}"/>
                </a:ext>
              </a:extLst>
            </p:cNvPr>
            <p:cNvSpPr txBox="1"/>
            <p:nvPr/>
          </p:nvSpPr>
          <p:spPr>
            <a:xfrm>
              <a:off x="7522" y="969"/>
              <a:ext cx="4887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 dirty="0">
                  <a:solidFill>
                    <a:srgbClr val="80937D"/>
                  </a:solidFill>
                  <a:cs typeface="+mn-ea"/>
                  <a:sym typeface="+mn-lt"/>
                </a:rPr>
                <a:t>算法优化</a:t>
              </a:r>
              <a:endParaRPr lang="zh-CN" altLang="zh-CN" sz="36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1CBE9EA-93C1-EB0B-6051-7F660F9B40D2}"/>
              </a:ext>
            </a:extLst>
          </p:cNvPr>
          <p:cNvGrpSpPr/>
          <p:nvPr/>
        </p:nvGrpSpPr>
        <p:grpSpPr>
          <a:xfrm>
            <a:off x="1368046" y="1864980"/>
            <a:ext cx="4103656" cy="561633"/>
            <a:chOff x="1170772" y="345147"/>
            <a:chExt cx="7876961" cy="1078054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59597790-6C5B-D4C2-7F49-8023667E8B6B}"/>
                </a:ext>
              </a:extLst>
            </p:cNvPr>
            <p:cNvSpPr/>
            <p:nvPr/>
          </p:nvSpPr>
          <p:spPr>
            <a:xfrm>
              <a:off x="1915551" y="345147"/>
              <a:ext cx="6289010" cy="1078054"/>
            </a:xfrm>
            <a:custGeom>
              <a:avLst/>
              <a:gdLst>
                <a:gd name="connsiteX0" fmla="*/ 0 w 2159000"/>
                <a:gd name="connsiteY0" fmla="*/ 0 h 2971526"/>
                <a:gd name="connsiteX1" fmla="*/ 2159000 w 2159000"/>
                <a:gd name="connsiteY1" fmla="*/ 0 h 2971526"/>
                <a:gd name="connsiteX2" fmla="*/ 2159000 w 2159000"/>
                <a:gd name="connsiteY2" fmla="*/ 2971526 h 2971526"/>
                <a:gd name="connsiteX3" fmla="*/ 0 w 2159000"/>
                <a:gd name="connsiteY3" fmla="*/ 2971526 h 2971526"/>
                <a:gd name="connsiteX4" fmla="*/ 0 w 2159000"/>
                <a:gd name="connsiteY4" fmla="*/ 0 h 297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9000" h="2971526">
                  <a:moveTo>
                    <a:pt x="0" y="0"/>
                  </a:moveTo>
                  <a:lnTo>
                    <a:pt x="2159000" y="0"/>
                  </a:lnTo>
                  <a:lnTo>
                    <a:pt x="2159000" y="2971526"/>
                  </a:lnTo>
                  <a:lnTo>
                    <a:pt x="0" y="2971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优化搜索顺序 </a:t>
              </a: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: </a:t>
              </a: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优先搜索可填颜色数较少的节点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84833497-A33F-69F2-8BCD-BC1A05B9D74D}"/>
                </a:ext>
              </a:extLst>
            </p:cNvPr>
            <p:cNvSpPr/>
            <p:nvPr/>
          </p:nvSpPr>
          <p:spPr>
            <a:xfrm>
              <a:off x="8204561" y="345147"/>
              <a:ext cx="843172" cy="1078054"/>
            </a:xfrm>
            <a:custGeom>
              <a:avLst/>
              <a:gdLst>
                <a:gd name="connsiteX0" fmla="*/ 0 w 2324102"/>
                <a:gd name="connsiteY0" fmla="*/ 0 h 2971526"/>
                <a:gd name="connsiteX1" fmla="*/ 1754803 w 2324102"/>
                <a:gd name="connsiteY1" fmla="*/ 0 h 2971526"/>
                <a:gd name="connsiteX2" fmla="*/ 2310215 w 2324102"/>
                <a:gd name="connsiteY2" fmla="*/ 690763 h 2971526"/>
                <a:gd name="connsiteX3" fmla="*/ 1907269 w 2324102"/>
                <a:gd name="connsiteY3" fmla="*/ 2523464 h 2971526"/>
                <a:gd name="connsiteX4" fmla="*/ 1351859 w 2324102"/>
                <a:gd name="connsiteY4" fmla="*/ 2971526 h 2971526"/>
                <a:gd name="connsiteX5" fmla="*/ 0 w 2324102"/>
                <a:gd name="connsiteY5" fmla="*/ 2971526 h 2971526"/>
                <a:gd name="connsiteX6" fmla="*/ 0 w 2324102"/>
                <a:gd name="connsiteY6" fmla="*/ 0 h 297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4102" h="2971526">
                  <a:moveTo>
                    <a:pt x="0" y="0"/>
                  </a:moveTo>
                  <a:lnTo>
                    <a:pt x="1754803" y="0"/>
                  </a:lnTo>
                  <a:cubicBezTo>
                    <a:pt x="2118854" y="0"/>
                    <a:pt x="2389559" y="336047"/>
                    <a:pt x="2310215" y="690763"/>
                  </a:cubicBezTo>
                  <a:lnTo>
                    <a:pt x="1907269" y="2523464"/>
                  </a:lnTo>
                  <a:cubicBezTo>
                    <a:pt x="1849706" y="2786390"/>
                    <a:pt x="1619452" y="2971526"/>
                    <a:pt x="1351859" y="2971526"/>
                  </a:cubicBezTo>
                  <a:lnTo>
                    <a:pt x="0" y="2971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9D97B28B-AE08-472D-45BF-93FC7365B1CB}"/>
                </a:ext>
              </a:extLst>
            </p:cNvPr>
            <p:cNvSpPr/>
            <p:nvPr/>
          </p:nvSpPr>
          <p:spPr>
            <a:xfrm flipH="1" flipV="1">
              <a:off x="1170772" y="345147"/>
              <a:ext cx="843172" cy="1078054"/>
            </a:xfrm>
            <a:custGeom>
              <a:avLst/>
              <a:gdLst>
                <a:gd name="connsiteX0" fmla="*/ 0 w 2324102"/>
                <a:gd name="connsiteY0" fmla="*/ 0 h 2971526"/>
                <a:gd name="connsiteX1" fmla="*/ 1754803 w 2324102"/>
                <a:gd name="connsiteY1" fmla="*/ 0 h 2971526"/>
                <a:gd name="connsiteX2" fmla="*/ 2310215 w 2324102"/>
                <a:gd name="connsiteY2" fmla="*/ 690763 h 2971526"/>
                <a:gd name="connsiteX3" fmla="*/ 1907269 w 2324102"/>
                <a:gd name="connsiteY3" fmla="*/ 2523464 h 2971526"/>
                <a:gd name="connsiteX4" fmla="*/ 1351859 w 2324102"/>
                <a:gd name="connsiteY4" fmla="*/ 2971526 h 2971526"/>
                <a:gd name="connsiteX5" fmla="*/ 0 w 2324102"/>
                <a:gd name="connsiteY5" fmla="*/ 2971526 h 2971526"/>
                <a:gd name="connsiteX6" fmla="*/ 0 w 2324102"/>
                <a:gd name="connsiteY6" fmla="*/ 0 h 297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4102" h="2971526">
                  <a:moveTo>
                    <a:pt x="0" y="0"/>
                  </a:moveTo>
                  <a:lnTo>
                    <a:pt x="1754803" y="0"/>
                  </a:lnTo>
                  <a:cubicBezTo>
                    <a:pt x="2118854" y="0"/>
                    <a:pt x="2389559" y="336047"/>
                    <a:pt x="2310215" y="690763"/>
                  </a:cubicBezTo>
                  <a:lnTo>
                    <a:pt x="1907269" y="2523464"/>
                  </a:lnTo>
                  <a:cubicBezTo>
                    <a:pt x="1849706" y="2786390"/>
                    <a:pt x="1619452" y="2971526"/>
                    <a:pt x="1351859" y="2971526"/>
                  </a:cubicBezTo>
                  <a:lnTo>
                    <a:pt x="0" y="2971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530D0522-74DA-60D3-7E97-0331EAF3C94C}"/>
              </a:ext>
            </a:extLst>
          </p:cNvPr>
          <p:cNvSpPr txBox="1"/>
          <p:nvPr/>
        </p:nvSpPr>
        <p:spPr>
          <a:xfrm>
            <a:off x="1060228" y="2715391"/>
            <a:ext cx="6161666" cy="2916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思想：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可染颜色数少的点，受其他点的颜色限制就越多，它相邻的节点很有可能会把它可以用的颜色占据完毕，那这样的一个探索方案就一定是失败的。所以如果我们优先去染色这个可染颜色数较少的点的话，就能避免探索这种无意义的情况出现，节约了时间</a:t>
            </a:r>
            <a:r>
              <a:rPr lang="zh-CN" altLang="en-US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）右图是一个示例，共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色</a:t>
            </a:r>
            <a:endParaRPr lang="en-US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）当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7 8 9</a:t>
            </a: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节点染色之后，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节点就只有一种颜色可以染，而且如果染完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节点之后紧接着染了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节点的话，而且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节点染了最后一种颜色，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节点就没有颜色可以填了，那么这个方案就必然失败了，就得回溯回去。</a:t>
            </a:r>
            <a:endParaRPr lang="en-US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7A27254-899C-49B4-890C-8C5C33AF6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894" y="2915266"/>
            <a:ext cx="4160604" cy="19904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7937861"/>
      </p:ext>
    </p:extLst>
  </p:cSld>
  <p:clrMapOvr>
    <a:masterClrMapping/>
  </p:clrMapOvr>
  <p:transition advTm="2000">
    <p:zoom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FBCE962E-4FC8-8A02-AF11-711FEC55532D}"/>
              </a:ext>
            </a:extLst>
          </p:cNvPr>
          <p:cNvGrpSpPr/>
          <p:nvPr/>
        </p:nvGrpSpPr>
        <p:grpSpPr>
          <a:xfrm>
            <a:off x="4544377" y="854207"/>
            <a:ext cx="3103245" cy="721995"/>
            <a:chOff x="7522" y="969"/>
            <a:chExt cx="4887" cy="1137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893ED40-259C-5744-6FCA-2A205D32EA9D}"/>
                </a:ext>
              </a:extLst>
            </p:cNvPr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4DEF3A3-2014-572A-6FF7-A80FECBA19E8}"/>
                </a:ext>
              </a:extLst>
            </p:cNvPr>
            <p:cNvSpPr txBox="1"/>
            <p:nvPr/>
          </p:nvSpPr>
          <p:spPr>
            <a:xfrm>
              <a:off x="7522" y="969"/>
              <a:ext cx="4887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 dirty="0">
                  <a:solidFill>
                    <a:srgbClr val="80937D"/>
                  </a:solidFill>
                  <a:cs typeface="+mn-ea"/>
                  <a:sym typeface="+mn-lt"/>
                </a:rPr>
                <a:t>算法优化</a:t>
              </a:r>
              <a:endParaRPr lang="zh-CN" altLang="zh-CN" sz="36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1CBE9EA-93C1-EB0B-6051-7F660F9B40D2}"/>
              </a:ext>
            </a:extLst>
          </p:cNvPr>
          <p:cNvGrpSpPr/>
          <p:nvPr/>
        </p:nvGrpSpPr>
        <p:grpSpPr>
          <a:xfrm>
            <a:off x="1368046" y="1864980"/>
            <a:ext cx="4103656" cy="561633"/>
            <a:chOff x="1170772" y="345147"/>
            <a:chExt cx="7876961" cy="1078054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59597790-6C5B-D4C2-7F49-8023667E8B6B}"/>
                </a:ext>
              </a:extLst>
            </p:cNvPr>
            <p:cNvSpPr/>
            <p:nvPr/>
          </p:nvSpPr>
          <p:spPr>
            <a:xfrm>
              <a:off x="1915551" y="345147"/>
              <a:ext cx="6289010" cy="1078054"/>
            </a:xfrm>
            <a:custGeom>
              <a:avLst/>
              <a:gdLst>
                <a:gd name="connsiteX0" fmla="*/ 0 w 2159000"/>
                <a:gd name="connsiteY0" fmla="*/ 0 h 2971526"/>
                <a:gd name="connsiteX1" fmla="*/ 2159000 w 2159000"/>
                <a:gd name="connsiteY1" fmla="*/ 0 h 2971526"/>
                <a:gd name="connsiteX2" fmla="*/ 2159000 w 2159000"/>
                <a:gd name="connsiteY2" fmla="*/ 2971526 h 2971526"/>
                <a:gd name="connsiteX3" fmla="*/ 0 w 2159000"/>
                <a:gd name="connsiteY3" fmla="*/ 2971526 h 2971526"/>
                <a:gd name="connsiteX4" fmla="*/ 0 w 2159000"/>
                <a:gd name="connsiteY4" fmla="*/ 0 h 297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9000" h="2971526">
                  <a:moveTo>
                    <a:pt x="0" y="0"/>
                  </a:moveTo>
                  <a:lnTo>
                    <a:pt x="2159000" y="0"/>
                  </a:lnTo>
                  <a:lnTo>
                    <a:pt x="2159000" y="2971526"/>
                  </a:lnTo>
                  <a:lnTo>
                    <a:pt x="0" y="2971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优化搜索顺序 </a:t>
              </a: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: </a:t>
              </a: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优先搜索可填颜色数较少的节点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84833497-A33F-69F2-8BCD-BC1A05B9D74D}"/>
                </a:ext>
              </a:extLst>
            </p:cNvPr>
            <p:cNvSpPr/>
            <p:nvPr/>
          </p:nvSpPr>
          <p:spPr>
            <a:xfrm>
              <a:off x="8204561" y="345147"/>
              <a:ext cx="843172" cy="1078054"/>
            </a:xfrm>
            <a:custGeom>
              <a:avLst/>
              <a:gdLst>
                <a:gd name="connsiteX0" fmla="*/ 0 w 2324102"/>
                <a:gd name="connsiteY0" fmla="*/ 0 h 2971526"/>
                <a:gd name="connsiteX1" fmla="*/ 1754803 w 2324102"/>
                <a:gd name="connsiteY1" fmla="*/ 0 h 2971526"/>
                <a:gd name="connsiteX2" fmla="*/ 2310215 w 2324102"/>
                <a:gd name="connsiteY2" fmla="*/ 690763 h 2971526"/>
                <a:gd name="connsiteX3" fmla="*/ 1907269 w 2324102"/>
                <a:gd name="connsiteY3" fmla="*/ 2523464 h 2971526"/>
                <a:gd name="connsiteX4" fmla="*/ 1351859 w 2324102"/>
                <a:gd name="connsiteY4" fmla="*/ 2971526 h 2971526"/>
                <a:gd name="connsiteX5" fmla="*/ 0 w 2324102"/>
                <a:gd name="connsiteY5" fmla="*/ 2971526 h 2971526"/>
                <a:gd name="connsiteX6" fmla="*/ 0 w 2324102"/>
                <a:gd name="connsiteY6" fmla="*/ 0 h 297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4102" h="2971526">
                  <a:moveTo>
                    <a:pt x="0" y="0"/>
                  </a:moveTo>
                  <a:lnTo>
                    <a:pt x="1754803" y="0"/>
                  </a:lnTo>
                  <a:cubicBezTo>
                    <a:pt x="2118854" y="0"/>
                    <a:pt x="2389559" y="336047"/>
                    <a:pt x="2310215" y="690763"/>
                  </a:cubicBezTo>
                  <a:lnTo>
                    <a:pt x="1907269" y="2523464"/>
                  </a:lnTo>
                  <a:cubicBezTo>
                    <a:pt x="1849706" y="2786390"/>
                    <a:pt x="1619452" y="2971526"/>
                    <a:pt x="1351859" y="2971526"/>
                  </a:cubicBezTo>
                  <a:lnTo>
                    <a:pt x="0" y="2971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9D97B28B-AE08-472D-45BF-93FC7365B1CB}"/>
                </a:ext>
              </a:extLst>
            </p:cNvPr>
            <p:cNvSpPr/>
            <p:nvPr/>
          </p:nvSpPr>
          <p:spPr>
            <a:xfrm flipH="1" flipV="1">
              <a:off x="1170772" y="345147"/>
              <a:ext cx="843172" cy="1078054"/>
            </a:xfrm>
            <a:custGeom>
              <a:avLst/>
              <a:gdLst>
                <a:gd name="connsiteX0" fmla="*/ 0 w 2324102"/>
                <a:gd name="connsiteY0" fmla="*/ 0 h 2971526"/>
                <a:gd name="connsiteX1" fmla="*/ 1754803 w 2324102"/>
                <a:gd name="connsiteY1" fmla="*/ 0 h 2971526"/>
                <a:gd name="connsiteX2" fmla="*/ 2310215 w 2324102"/>
                <a:gd name="connsiteY2" fmla="*/ 690763 h 2971526"/>
                <a:gd name="connsiteX3" fmla="*/ 1907269 w 2324102"/>
                <a:gd name="connsiteY3" fmla="*/ 2523464 h 2971526"/>
                <a:gd name="connsiteX4" fmla="*/ 1351859 w 2324102"/>
                <a:gd name="connsiteY4" fmla="*/ 2971526 h 2971526"/>
                <a:gd name="connsiteX5" fmla="*/ 0 w 2324102"/>
                <a:gd name="connsiteY5" fmla="*/ 2971526 h 2971526"/>
                <a:gd name="connsiteX6" fmla="*/ 0 w 2324102"/>
                <a:gd name="connsiteY6" fmla="*/ 0 h 297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4102" h="2971526">
                  <a:moveTo>
                    <a:pt x="0" y="0"/>
                  </a:moveTo>
                  <a:lnTo>
                    <a:pt x="1754803" y="0"/>
                  </a:lnTo>
                  <a:cubicBezTo>
                    <a:pt x="2118854" y="0"/>
                    <a:pt x="2389559" y="336047"/>
                    <a:pt x="2310215" y="690763"/>
                  </a:cubicBezTo>
                  <a:lnTo>
                    <a:pt x="1907269" y="2523464"/>
                  </a:lnTo>
                  <a:cubicBezTo>
                    <a:pt x="1849706" y="2786390"/>
                    <a:pt x="1619452" y="2971526"/>
                    <a:pt x="1351859" y="2971526"/>
                  </a:cubicBezTo>
                  <a:lnTo>
                    <a:pt x="0" y="2971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530D0522-74DA-60D3-7E97-0331EAF3C94C}"/>
              </a:ext>
            </a:extLst>
          </p:cNvPr>
          <p:cNvSpPr txBox="1"/>
          <p:nvPr/>
        </p:nvSpPr>
        <p:spPr>
          <a:xfrm>
            <a:off x="1060228" y="2715391"/>
            <a:ext cx="4411474" cy="2085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思想：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左树是选择优先染色可填颜色数少的，右树是优先染色可填颜色数多的，从分支可以看出来。但是无论选择什么策略，你最后染色的总方案数肯定是不变的，但是如果你这个过程尝试染色的次数越多（对应分支越多），那么你浪费的时间自然就更多了。</a:t>
            </a:r>
            <a:endParaRPr lang="en-US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EB1A90-3B45-F75E-2E68-E3EED5B5E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446" y="2610581"/>
            <a:ext cx="4921317" cy="33322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58526014"/>
      </p:ext>
    </p:extLst>
  </p:cSld>
  <p:clrMapOvr>
    <a:masterClrMapping/>
  </p:clrMapOvr>
  <p:transition advTm="2000">
    <p:zoom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FBCE962E-4FC8-8A02-AF11-711FEC55532D}"/>
              </a:ext>
            </a:extLst>
          </p:cNvPr>
          <p:cNvGrpSpPr/>
          <p:nvPr/>
        </p:nvGrpSpPr>
        <p:grpSpPr>
          <a:xfrm>
            <a:off x="4544377" y="854207"/>
            <a:ext cx="3103245" cy="721995"/>
            <a:chOff x="7522" y="969"/>
            <a:chExt cx="4887" cy="1137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893ED40-259C-5744-6FCA-2A205D32EA9D}"/>
                </a:ext>
              </a:extLst>
            </p:cNvPr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4DEF3A3-2014-572A-6FF7-A80FECBA19E8}"/>
                </a:ext>
              </a:extLst>
            </p:cNvPr>
            <p:cNvSpPr txBox="1"/>
            <p:nvPr/>
          </p:nvSpPr>
          <p:spPr>
            <a:xfrm>
              <a:off x="7522" y="969"/>
              <a:ext cx="4887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 dirty="0">
                  <a:solidFill>
                    <a:srgbClr val="80937D"/>
                  </a:solidFill>
                  <a:cs typeface="+mn-ea"/>
                  <a:sym typeface="+mn-lt"/>
                </a:rPr>
                <a:t>算法优化</a:t>
              </a:r>
              <a:endParaRPr lang="zh-CN" altLang="zh-CN" sz="36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1CBE9EA-93C1-EB0B-6051-7F660F9B40D2}"/>
              </a:ext>
            </a:extLst>
          </p:cNvPr>
          <p:cNvGrpSpPr/>
          <p:nvPr/>
        </p:nvGrpSpPr>
        <p:grpSpPr>
          <a:xfrm>
            <a:off x="1368046" y="1864980"/>
            <a:ext cx="4103656" cy="561633"/>
            <a:chOff x="1170772" y="345147"/>
            <a:chExt cx="7876961" cy="1078054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59597790-6C5B-D4C2-7F49-8023667E8B6B}"/>
                </a:ext>
              </a:extLst>
            </p:cNvPr>
            <p:cNvSpPr/>
            <p:nvPr/>
          </p:nvSpPr>
          <p:spPr>
            <a:xfrm>
              <a:off x="1915551" y="345147"/>
              <a:ext cx="6289010" cy="1078054"/>
            </a:xfrm>
            <a:custGeom>
              <a:avLst/>
              <a:gdLst>
                <a:gd name="connsiteX0" fmla="*/ 0 w 2159000"/>
                <a:gd name="connsiteY0" fmla="*/ 0 h 2971526"/>
                <a:gd name="connsiteX1" fmla="*/ 2159000 w 2159000"/>
                <a:gd name="connsiteY1" fmla="*/ 0 h 2971526"/>
                <a:gd name="connsiteX2" fmla="*/ 2159000 w 2159000"/>
                <a:gd name="connsiteY2" fmla="*/ 2971526 h 2971526"/>
                <a:gd name="connsiteX3" fmla="*/ 0 w 2159000"/>
                <a:gd name="connsiteY3" fmla="*/ 2971526 h 2971526"/>
                <a:gd name="connsiteX4" fmla="*/ 0 w 2159000"/>
                <a:gd name="connsiteY4" fmla="*/ 0 h 297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9000" h="2971526">
                  <a:moveTo>
                    <a:pt x="0" y="0"/>
                  </a:moveTo>
                  <a:lnTo>
                    <a:pt x="2159000" y="0"/>
                  </a:lnTo>
                  <a:lnTo>
                    <a:pt x="2159000" y="2971526"/>
                  </a:lnTo>
                  <a:lnTo>
                    <a:pt x="0" y="2971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b="1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sym typeface="+mn-ea"/>
                </a:rPr>
                <a:t>组合计数：用排列组合的方法减少搜索量</a:t>
              </a: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84833497-A33F-69F2-8BCD-BC1A05B9D74D}"/>
                </a:ext>
              </a:extLst>
            </p:cNvPr>
            <p:cNvSpPr/>
            <p:nvPr/>
          </p:nvSpPr>
          <p:spPr>
            <a:xfrm>
              <a:off x="8204561" y="345147"/>
              <a:ext cx="843172" cy="1078054"/>
            </a:xfrm>
            <a:custGeom>
              <a:avLst/>
              <a:gdLst>
                <a:gd name="connsiteX0" fmla="*/ 0 w 2324102"/>
                <a:gd name="connsiteY0" fmla="*/ 0 h 2971526"/>
                <a:gd name="connsiteX1" fmla="*/ 1754803 w 2324102"/>
                <a:gd name="connsiteY1" fmla="*/ 0 h 2971526"/>
                <a:gd name="connsiteX2" fmla="*/ 2310215 w 2324102"/>
                <a:gd name="connsiteY2" fmla="*/ 690763 h 2971526"/>
                <a:gd name="connsiteX3" fmla="*/ 1907269 w 2324102"/>
                <a:gd name="connsiteY3" fmla="*/ 2523464 h 2971526"/>
                <a:gd name="connsiteX4" fmla="*/ 1351859 w 2324102"/>
                <a:gd name="connsiteY4" fmla="*/ 2971526 h 2971526"/>
                <a:gd name="connsiteX5" fmla="*/ 0 w 2324102"/>
                <a:gd name="connsiteY5" fmla="*/ 2971526 h 2971526"/>
                <a:gd name="connsiteX6" fmla="*/ 0 w 2324102"/>
                <a:gd name="connsiteY6" fmla="*/ 0 h 297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4102" h="2971526">
                  <a:moveTo>
                    <a:pt x="0" y="0"/>
                  </a:moveTo>
                  <a:lnTo>
                    <a:pt x="1754803" y="0"/>
                  </a:lnTo>
                  <a:cubicBezTo>
                    <a:pt x="2118854" y="0"/>
                    <a:pt x="2389559" y="336047"/>
                    <a:pt x="2310215" y="690763"/>
                  </a:cubicBezTo>
                  <a:lnTo>
                    <a:pt x="1907269" y="2523464"/>
                  </a:lnTo>
                  <a:cubicBezTo>
                    <a:pt x="1849706" y="2786390"/>
                    <a:pt x="1619452" y="2971526"/>
                    <a:pt x="1351859" y="2971526"/>
                  </a:cubicBezTo>
                  <a:lnTo>
                    <a:pt x="0" y="2971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9D97B28B-AE08-472D-45BF-93FC7365B1CB}"/>
                </a:ext>
              </a:extLst>
            </p:cNvPr>
            <p:cNvSpPr/>
            <p:nvPr/>
          </p:nvSpPr>
          <p:spPr>
            <a:xfrm flipH="1" flipV="1">
              <a:off x="1170772" y="345147"/>
              <a:ext cx="843172" cy="1078054"/>
            </a:xfrm>
            <a:custGeom>
              <a:avLst/>
              <a:gdLst>
                <a:gd name="connsiteX0" fmla="*/ 0 w 2324102"/>
                <a:gd name="connsiteY0" fmla="*/ 0 h 2971526"/>
                <a:gd name="connsiteX1" fmla="*/ 1754803 w 2324102"/>
                <a:gd name="connsiteY1" fmla="*/ 0 h 2971526"/>
                <a:gd name="connsiteX2" fmla="*/ 2310215 w 2324102"/>
                <a:gd name="connsiteY2" fmla="*/ 690763 h 2971526"/>
                <a:gd name="connsiteX3" fmla="*/ 1907269 w 2324102"/>
                <a:gd name="connsiteY3" fmla="*/ 2523464 h 2971526"/>
                <a:gd name="connsiteX4" fmla="*/ 1351859 w 2324102"/>
                <a:gd name="connsiteY4" fmla="*/ 2971526 h 2971526"/>
                <a:gd name="connsiteX5" fmla="*/ 0 w 2324102"/>
                <a:gd name="connsiteY5" fmla="*/ 2971526 h 2971526"/>
                <a:gd name="connsiteX6" fmla="*/ 0 w 2324102"/>
                <a:gd name="connsiteY6" fmla="*/ 0 h 297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4102" h="2971526">
                  <a:moveTo>
                    <a:pt x="0" y="0"/>
                  </a:moveTo>
                  <a:lnTo>
                    <a:pt x="1754803" y="0"/>
                  </a:lnTo>
                  <a:cubicBezTo>
                    <a:pt x="2118854" y="0"/>
                    <a:pt x="2389559" y="336047"/>
                    <a:pt x="2310215" y="690763"/>
                  </a:cubicBezTo>
                  <a:lnTo>
                    <a:pt x="1907269" y="2523464"/>
                  </a:lnTo>
                  <a:cubicBezTo>
                    <a:pt x="1849706" y="2786390"/>
                    <a:pt x="1619452" y="2971526"/>
                    <a:pt x="1351859" y="2971526"/>
                  </a:cubicBezTo>
                  <a:lnTo>
                    <a:pt x="0" y="2971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530D0522-74DA-60D3-7E97-0331EAF3C94C}"/>
              </a:ext>
            </a:extLst>
          </p:cNvPr>
          <p:cNvSpPr txBox="1"/>
          <p:nvPr/>
        </p:nvSpPr>
        <p:spPr>
          <a:xfrm>
            <a:off x="1060228" y="2715391"/>
            <a:ext cx="5312580" cy="310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+mn-ea"/>
              </a:rPr>
              <a:t>思想：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+mn-ea"/>
              </a:rPr>
              <a:t>（</a:t>
            </a:r>
            <a:r>
              <a:rPr lang="en-US" altLang="zh-CN" sz="1200" dirty="0">
                <a:latin typeface="+mn-ea"/>
              </a:rPr>
              <a:t>1</a:t>
            </a:r>
            <a:r>
              <a:rPr lang="zh-CN" altLang="en-US" sz="1200" dirty="0">
                <a:latin typeface="+mn-ea"/>
              </a:rPr>
              <a:t>）</a:t>
            </a:r>
            <a:r>
              <a:rPr lang="zh-CN" altLang="en-US" sz="1200" kern="100" dirty="0">
                <a:effectLst/>
                <a:latin typeface="+mn-ea"/>
              </a:rPr>
              <a:t>先固定几个节点的染色情况，得到一</a:t>
            </a:r>
            <a:r>
              <a:rPr lang="zh-CN" altLang="en-US" sz="1200" kern="100" dirty="0">
                <a:latin typeface="+mn-ea"/>
              </a:rPr>
              <a:t>种染色方案</a:t>
            </a:r>
            <a:r>
              <a:rPr lang="zh-CN" altLang="en-US" sz="1200" kern="100" dirty="0">
                <a:effectLst/>
                <a:latin typeface="+mn-ea"/>
              </a:rPr>
              <a:t>后，</a:t>
            </a:r>
            <a:endParaRPr lang="en-US" altLang="zh-CN" sz="1200" kern="10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kern="100" dirty="0">
                <a:latin typeface="+mn-ea"/>
              </a:rPr>
              <a:t>把</a:t>
            </a:r>
            <a:r>
              <a:rPr lang="zh-CN" altLang="en-US" sz="1200" kern="100" dirty="0">
                <a:effectLst/>
                <a:latin typeface="+mn-ea"/>
              </a:rPr>
              <a:t>固定的几个节点的染色更换，得到另外的一</a:t>
            </a:r>
            <a:r>
              <a:rPr lang="zh-CN" altLang="en-US" sz="1200" kern="100" dirty="0">
                <a:latin typeface="+mn-ea"/>
              </a:rPr>
              <a:t>种染色方案，就可以以此节约了时间</a:t>
            </a:r>
            <a:endParaRPr lang="en-US" altLang="zh-CN" sz="1200" kern="10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zh-CN" sz="1200" kern="10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+mn-ea"/>
              </a:rPr>
              <a:t>（</a:t>
            </a:r>
            <a:r>
              <a:rPr lang="en-US" altLang="zh-CN" sz="1200" dirty="0">
                <a:latin typeface="+mn-ea"/>
              </a:rPr>
              <a:t>2</a:t>
            </a:r>
            <a:r>
              <a:rPr lang="zh-CN" altLang="en-US" sz="1200" dirty="0">
                <a:latin typeface="+mn-ea"/>
              </a:rPr>
              <a:t>）</a:t>
            </a:r>
            <a:r>
              <a:rPr lang="zh-CN" altLang="en-US" sz="1200" kern="100" dirty="0">
                <a:effectLst/>
                <a:latin typeface="+mn-ea"/>
              </a:rPr>
              <a:t>右图是一个示例</a:t>
            </a:r>
            <a:r>
              <a:rPr lang="zh-CN" altLang="en-US" sz="1200" kern="100" dirty="0">
                <a:latin typeface="+mn-ea"/>
              </a:rPr>
              <a:t>，</a:t>
            </a:r>
            <a:r>
              <a:rPr lang="zh-CN" altLang="en-US" sz="1200" dirty="0">
                <a:latin typeface="+mn-ea"/>
              </a:rPr>
              <a:t>图中</a:t>
            </a:r>
            <a:r>
              <a:rPr lang="en-US" altLang="zh-CN" sz="1200" dirty="0">
                <a:latin typeface="+mn-ea"/>
              </a:rPr>
              <a:t>a</a:t>
            </a:r>
            <a:r>
              <a:rPr lang="zh-CN" altLang="en-US" sz="1200" dirty="0">
                <a:latin typeface="+mn-ea"/>
              </a:rPr>
              <a:t>，</a:t>
            </a:r>
            <a:r>
              <a:rPr lang="en-US" altLang="zh-CN" sz="1200" dirty="0">
                <a:latin typeface="+mn-ea"/>
              </a:rPr>
              <a:t>b</a:t>
            </a:r>
            <a:r>
              <a:rPr lang="zh-CN" altLang="en-US" sz="1200" dirty="0">
                <a:latin typeface="+mn-ea"/>
              </a:rPr>
              <a:t>，</a:t>
            </a:r>
            <a:r>
              <a:rPr lang="en-US" altLang="zh-CN" sz="1200" dirty="0">
                <a:latin typeface="+mn-ea"/>
              </a:rPr>
              <a:t>c</a:t>
            </a:r>
            <a:r>
              <a:rPr lang="zh-CN" altLang="en-US" sz="1200" dirty="0">
                <a:latin typeface="+mn-ea"/>
              </a:rPr>
              <a:t>共</a:t>
            </a:r>
            <a:r>
              <a:rPr lang="en-US" altLang="zh-CN" sz="1200" dirty="0">
                <a:latin typeface="+mn-ea"/>
              </a:rPr>
              <a:t>3</a:t>
            </a:r>
            <a:r>
              <a:rPr lang="zh-CN" altLang="en-US" sz="1200" dirty="0">
                <a:latin typeface="+mn-ea"/>
              </a:rPr>
              <a:t>个区域代表一副地图，</a:t>
            </a:r>
            <a:r>
              <a:rPr lang="en-US" altLang="zh-CN" sz="1200" dirty="0">
                <a:latin typeface="+mn-ea"/>
              </a:rPr>
              <a:t>a</a:t>
            </a:r>
            <a:r>
              <a:rPr lang="zh-CN" altLang="en-US" sz="1200" dirty="0">
                <a:latin typeface="+mn-ea"/>
              </a:rPr>
              <a:t>和</a:t>
            </a:r>
            <a:r>
              <a:rPr lang="en-US" altLang="zh-CN" sz="1200" dirty="0">
                <a:latin typeface="+mn-ea"/>
              </a:rPr>
              <a:t>b</a:t>
            </a:r>
            <a:r>
              <a:rPr lang="zh-CN" altLang="en-US" sz="1200" dirty="0">
                <a:latin typeface="+mn-ea"/>
              </a:rPr>
              <a:t>和</a:t>
            </a:r>
            <a:r>
              <a:rPr lang="en-US" altLang="zh-CN" sz="1200" dirty="0">
                <a:latin typeface="+mn-ea"/>
              </a:rPr>
              <a:t>c</a:t>
            </a:r>
            <a:r>
              <a:rPr lang="zh-CN" altLang="en-US" sz="1200" dirty="0">
                <a:latin typeface="+mn-ea"/>
              </a:rPr>
              <a:t>代表一个区域，有</a:t>
            </a:r>
            <a:r>
              <a:rPr lang="en-US" altLang="zh-CN" sz="1200" dirty="0">
                <a:latin typeface="+mn-ea"/>
              </a:rPr>
              <a:t>1</a:t>
            </a:r>
            <a:r>
              <a:rPr lang="zh-CN" altLang="en-US" sz="1200" dirty="0">
                <a:latin typeface="+mn-ea"/>
              </a:rPr>
              <a:t>，</a:t>
            </a:r>
            <a:r>
              <a:rPr lang="en-US" altLang="zh-CN" sz="1200" dirty="0">
                <a:latin typeface="+mn-ea"/>
              </a:rPr>
              <a:t>2</a:t>
            </a:r>
            <a:r>
              <a:rPr lang="zh-CN" altLang="en-US" sz="1200" dirty="0">
                <a:latin typeface="+mn-ea"/>
              </a:rPr>
              <a:t>，</a:t>
            </a:r>
            <a:r>
              <a:rPr lang="en-US" altLang="zh-CN" sz="1200" dirty="0">
                <a:latin typeface="+mn-ea"/>
              </a:rPr>
              <a:t>3</a:t>
            </a:r>
            <a:r>
              <a:rPr lang="zh-CN" altLang="en-US" sz="1200" dirty="0">
                <a:latin typeface="+mn-ea"/>
              </a:rPr>
              <a:t>代表颜色，共有三色。如果试图用三色去填这个地图，我们发现，当固定</a:t>
            </a:r>
            <a:r>
              <a:rPr lang="en-US" altLang="zh-CN" sz="1200" dirty="0">
                <a:latin typeface="+mn-ea"/>
              </a:rPr>
              <a:t>a</a:t>
            </a:r>
            <a:r>
              <a:rPr lang="zh-CN" altLang="en-US" sz="1200" dirty="0">
                <a:latin typeface="+mn-ea"/>
              </a:rPr>
              <a:t>区域和</a:t>
            </a:r>
            <a:r>
              <a:rPr lang="en-US" altLang="zh-CN" sz="1200" dirty="0">
                <a:latin typeface="+mn-ea"/>
              </a:rPr>
              <a:t>b</a:t>
            </a:r>
            <a:r>
              <a:rPr lang="zh-CN" altLang="en-US" sz="1200" dirty="0">
                <a:latin typeface="+mn-ea"/>
              </a:rPr>
              <a:t>区域的颜色后，在此情况下求出</a:t>
            </a:r>
            <a:r>
              <a:rPr lang="en-US" altLang="zh-CN" sz="1200" dirty="0">
                <a:latin typeface="+mn-ea"/>
              </a:rPr>
              <a:t>c</a:t>
            </a:r>
            <a:r>
              <a:rPr lang="zh-CN" altLang="en-US" sz="1200" dirty="0">
                <a:latin typeface="+mn-ea"/>
              </a:rPr>
              <a:t>区域的所有解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+mn-ea"/>
              </a:rPr>
              <a:t>（即</a:t>
            </a:r>
            <a:r>
              <a:rPr lang="en-US" altLang="zh-CN" sz="1200" dirty="0">
                <a:latin typeface="+mn-ea"/>
              </a:rPr>
              <a:t>c</a:t>
            </a:r>
            <a:r>
              <a:rPr lang="zh-CN" altLang="en-US" sz="1200" dirty="0">
                <a:latin typeface="+mn-ea"/>
              </a:rPr>
              <a:t>区域的可染色方案数）后，再乘以</a:t>
            </a:r>
            <a:r>
              <a:rPr lang="en-US" altLang="zh-CN" sz="1200" dirty="0">
                <a:latin typeface="+mn-ea"/>
              </a:rPr>
              <a:t>a</a:t>
            </a:r>
            <a:r>
              <a:rPr lang="zh-CN" altLang="en-US" sz="1200" dirty="0">
                <a:latin typeface="+mn-ea"/>
              </a:rPr>
              <a:t>区域和</a:t>
            </a:r>
            <a:r>
              <a:rPr lang="en-US" altLang="zh-CN" sz="1200" dirty="0">
                <a:latin typeface="+mn-ea"/>
              </a:rPr>
              <a:t>b</a:t>
            </a:r>
            <a:r>
              <a:rPr lang="zh-CN" altLang="en-US" sz="1200" dirty="0">
                <a:latin typeface="+mn-ea"/>
              </a:rPr>
              <a:t>区域可能的染色情况就是最终的地图可染色方案数。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+mn-ea"/>
            </a:endParaRPr>
          </a:p>
        </p:txBody>
      </p:sp>
      <p:pic>
        <p:nvPicPr>
          <p:cNvPr id="4098" name="图片 1">
            <a:extLst>
              <a:ext uri="{FF2B5EF4-FFF2-40B4-BE49-F238E27FC236}">
                <a16:creationId xmlns:a16="http://schemas.microsoft.com/office/drawing/2014/main" id="{86AF984A-C048-05C2-CF40-64F87F259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044" y="2791642"/>
            <a:ext cx="3687763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4712678"/>
      </p:ext>
    </p:extLst>
  </p:cSld>
  <p:clrMapOvr>
    <a:masterClrMapping/>
  </p:clrMapOvr>
  <p:transition advTm="2000">
    <p:zoom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FBCE962E-4FC8-8A02-AF11-711FEC55532D}"/>
              </a:ext>
            </a:extLst>
          </p:cNvPr>
          <p:cNvGrpSpPr/>
          <p:nvPr/>
        </p:nvGrpSpPr>
        <p:grpSpPr>
          <a:xfrm>
            <a:off x="4544377" y="854207"/>
            <a:ext cx="3103245" cy="721995"/>
            <a:chOff x="7522" y="969"/>
            <a:chExt cx="4887" cy="1137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893ED40-259C-5744-6FCA-2A205D32EA9D}"/>
                </a:ext>
              </a:extLst>
            </p:cNvPr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4DEF3A3-2014-572A-6FF7-A80FECBA19E8}"/>
                </a:ext>
              </a:extLst>
            </p:cNvPr>
            <p:cNvSpPr txBox="1"/>
            <p:nvPr/>
          </p:nvSpPr>
          <p:spPr>
            <a:xfrm>
              <a:off x="7522" y="969"/>
              <a:ext cx="4887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 dirty="0">
                  <a:solidFill>
                    <a:srgbClr val="80937D"/>
                  </a:solidFill>
                  <a:cs typeface="+mn-ea"/>
                  <a:sym typeface="+mn-lt"/>
                </a:rPr>
                <a:t>算法优化</a:t>
              </a:r>
              <a:endParaRPr lang="zh-CN" altLang="zh-CN" sz="36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1CBE9EA-93C1-EB0B-6051-7F660F9B40D2}"/>
              </a:ext>
            </a:extLst>
          </p:cNvPr>
          <p:cNvGrpSpPr/>
          <p:nvPr/>
        </p:nvGrpSpPr>
        <p:grpSpPr>
          <a:xfrm>
            <a:off x="1368046" y="1864980"/>
            <a:ext cx="4103656" cy="561633"/>
            <a:chOff x="1170772" y="345147"/>
            <a:chExt cx="7876961" cy="1078054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59597790-6C5B-D4C2-7F49-8023667E8B6B}"/>
                </a:ext>
              </a:extLst>
            </p:cNvPr>
            <p:cNvSpPr/>
            <p:nvPr/>
          </p:nvSpPr>
          <p:spPr>
            <a:xfrm>
              <a:off x="1915551" y="345147"/>
              <a:ext cx="6289010" cy="1078054"/>
            </a:xfrm>
            <a:custGeom>
              <a:avLst/>
              <a:gdLst>
                <a:gd name="connsiteX0" fmla="*/ 0 w 2159000"/>
                <a:gd name="connsiteY0" fmla="*/ 0 h 2971526"/>
                <a:gd name="connsiteX1" fmla="*/ 2159000 w 2159000"/>
                <a:gd name="connsiteY1" fmla="*/ 0 h 2971526"/>
                <a:gd name="connsiteX2" fmla="*/ 2159000 w 2159000"/>
                <a:gd name="connsiteY2" fmla="*/ 2971526 h 2971526"/>
                <a:gd name="connsiteX3" fmla="*/ 0 w 2159000"/>
                <a:gd name="connsiteY3" fmla="*/ 2971526 h 2971526"/>
                <a:gd name="connsiteX4" fmla="*/ 0 w 2159000"/>
                <a:gd name="connsiteY4" fmla="*/ 0 h 297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9000" h="2971526">
                  <a:moveTo>
                    <a:pt x="0" y="0"/>
                  </a:moveTo>
                  <a:lnTo>
                    <a:pt x="2159000" y="0"/>
                  </a:lnTo>
                  <a:lnTo>
                    <a:pt x="2159000" y="2971526"/>
                  </a:lnTo>
                  <a:lnTo>
                    <a:pt x="0" y="2971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b="1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sym typeface="+mn-ea"/>
                </a:rPr>
                <a:t>组合计数：用排列组合的方法减少搜索量</a:t>
              </a: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84833497-A33F-69F2-8BCD-BC1A05B9D74D}"/>
                </a:ext>
              </a:extLst>
            </p:cNvPr>
            <p:cNvSpPr/>
            <p:nvPr/>
          </p:nvSpPr>
          <p:spPr>
            <a:xfrm>
              <a:off x="8204561" y="345147"/>
              <a:ext cx="843172" cy="1078054"/>
            </a:xfrm>
            <a:custGeom>
              <a:avLst/>
              <a:gdLst>
                <a:gd name="connsiteX0" fmla="*/ 0 w 2324102"/>
                <a:gd name="connsiteY0" fmla="*/ 0 h 2971526"/>
                <a:gd name="connsiteX1" fmla="*/ 1754803 w 2324102"/>
                <a:gd name="connsiteY1" fmla="*/ 0 h 2971526"/>
                <a:gd name="connsiteX2" fmla="*/ 2310215 w 2324102"/>
                <a:gd name="connsiteY2" fmla="*/ 690763 h 2971526"/>
                <a:gd name="connsiteX3" fmla="*/ 1907269 w 2324102"/>
                <a:gd name="connsiteY3" fmla="*/ 2523464 h 2971526"/>
                <a:gd name="connsiteX4" fmla="*/ 1351859 w 2324102"/>
                <a:gd name="connsiteY4" fmla="*/ 2971526 h 2971526"/>
                <a:gd name="connsiteX5" fmla="*/ 0 w 2324102"/>
                <a:gd name="connsiteY5" fmla="*/ 2971526 h 2971526"/>
                <a:gd name="connsiteX6" fmla="*/ 0 w 2324102"/>
                <a:gd name="connsiteY6" fmla="*/ 0 h 297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4102" h="2971526">
                  <a:moveTo>
                    <a:pt x="0" y="0"/>
                  </a:moveTo>
                  <a:lnTo>
                    <a:pt x="1754803" y="0"/>
                  </a:lnTo>
                  <a:cubicBezTo>
                    <a:pt x="2118854" y="0"/>
                    <a:pt x="2389559" y="336047"/>
                    <a:pt x="2310215" y="690763"/>
                  </a:cubicBezTo>
                  <a:lnTo>
                    <a:pt x="1907269" y="2523464"/>
                  </a:lnTo>
                  <a:cubicBezTo>
                    <a:pt x="1849706" y="2786390"/>
                    <a:pt x="1619452" y="2971526"/>
                    <a:pt x="1351859" y="2971526"/>
                  </a:cubicBezTo>
                  <a:lnTo>
                    <a:pt x="0" y="2971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9D97B28B-AE08-472D-45BF-93FC7365B1CB}"/>
                </a:ext>
              </a:extLst>
            </p:cNvPr>
            <p:cNvSpPr/>
            <p:nvPr/>
          </p:nvSpPr>
          <p:spPr>
            <a:xfrm flipH="1" flipV="1">
              <a:off x="1170772" y="345147"/>
              <a:ext cx="843172" cy="1078054"/>
            </a:xfrm>
            <a:custGeom>
              <a:avLst/>
              <a:gdLst>
                <a:gd name="connsiteX0" fmla="*/ 0 w 2324102"/>
                <a:gd name="connsiteY0" fmla="*/ 0 h 2971526"/>
                <a:gd name="connsiteX1" fmla="*/ 1754803 w 2324102"/>
                <a:gd name="connsiteY1" fmla="*/ 0 h 2971526"/>
                <a:gd name="connsiteX2" fmla="*/ 2310215 w 2324102"/>
                <a:gd name="connsiteY2" fmla="*/ 690763 h 2971526"/>
                <a:gd name="connsiteX3" fmla="*/ 1907269 w 2324102"/>
                <a:gd name="connsiteY3" fmla="*/ 2523464 h 2971526"/>
                <a:gd name="connsiteX4" fmla="*/ 1351859 w 2324102"/>
                <a:gd name="connsiteY4" fmla="*/ 2971526 h 2971526"/>
                <a:gd name="connsiteX5" fmla="*/ 0 w 2324102"/>
                <a:gd name="connsiteY5" fmla="*/ 2971526 h 2971526"/>
                <a:gd name="connsiteX6" fmla="*/ 0 w 2324102"/>
                <a:gd name="connsiteY6" fmla="*/ 0 h 297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4102" h="2971526">
                  <a:moveTo>
                    <a:pt x="0" y="0"/>
                  </a:moveTo>
                  <a:lnTo>
                    <a:pt x="1754803" y="0"/>
                  </a:lnTo>
                  <a:cubicBezTo>
                    <a:pt x="2118854" y="0"/>
                    <a:pt x="2389559" y="336047"/>
                    <a:pt x="2310215" y="690763"/>
                  </a:cubicBezTo>
                  <a:lnTo>
                    <a:pt x="1907269" y="2523464"/>
                  </a:lnTo>
                  <a:cubicBezTo>
                    <a:pt x="1849706" y="2786390"/>
                    <a:pt x="1619452" y="2971526"/>
                    <a:pt x="1351859" y="2971526"/>
                  </a:cubicBezTo>
                  <a:lnTo>
                    <a:pt x="0" y="2971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530D0522-74DA-60D3-7E97-0331EAF3C94C}"/>
              </a:ext>
            </a:extLst>
          </p:cNvPr>
          <p:cNvSpPr txBox="1"/>
          <p:nvPr/>
        </p:nvSpPr>
        <p:spPr>
          <a:xfrm>
            <a:off x="1060228" y="2715391"/>
            <a:ext cx="6509539" cy="3660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+mn-ea"/>
              </a:rPr>
              <a:t>思想：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+mn-ea"/>
              </a:rPr>
              <a:t>（</a:t>
            </a:r>
            <a:r>
              <a:rPr lang="en-US" altLang="zh-CN" sz="1200" dirty="0">
                <a:latin typeface="+mn-ea"/>
              </a:rPr>
              <a:t>1</a:t>
            </a:r>
            <a:r>
              <a:rPr lang="zh-CN" altLang="en-US" sz="1200" dirty="0">
                <a:latin typeface="+mn-ea"/>
              </a:rPr>
              <a:t>）</a:t>
            </a:r>
            <a:r>
              <a:rPr lang="zh-CN" altLang="zh-CN" sz="1200" kern="100" dirty="0">
                <a:effectLst/>
                <a:latin typeface="+mn-ea"/>
              </a:rPr>
              <a:t>拓展一下，固定的节点数共有</a:t>
            </a:r>
            <a:r>
              <a:rPr lang="en-US" altLang="zh-CN" sz="1200" kern="100" dirty="0">
                <a:effectLst/>
                <a:latin typeface="+mn-ea"/>
              </a:rPr>
              <a:t>3</a:t>
            </a:r>
            <a:r>
              <a:rPr lang="zh-CN" altLang="zh-CN" sz="1200" kern="100" dirty="0">
                <a:effectLst/>
                <a:latin typeface="+mn-ea"/>
              </a:rPr>
              <a:t>种情况</a:t>
            </a:r>
            <a:r>
              <a:rPr lang="zh-CN" altLang="en-US" sz="1200" kern="100" dirty="0">
                <a:latin typeface="+mn-ea"/>
              </a:rPr>
              <a:t>比较容易讨论</a:t>
            </a:r>
            <a:r>
              <a:rPr lang="zh-CN" altLang="zh-CN" sz="1200" kern="100" dirty="0">
                <a:effectLst/>
                <a:latin typeface="+mn-ea"/>
              </a:rPr>
              <a:t>，</a:t>
            </a:r>
          </a:p>
          <a:p>
            <a:pPr indent="266700" algn="just">
              <a:lnSpc>
                <a:spcPct val="150000"/>
              </a:lnSpc>
            </a:pPr>
            <a:r>
              <a:rPr lang="zh-CN" altLang="zh-CN" sz="1200" kern="100" dirty="0">
                <a:effectLst/>
                <a:latin typeface="+mn-ea"/>
              </a:rPr>
              <a:t>（</a:t>
            </a:r>
            <a:r>
              <a:rPr lang="en-US" altLang="zh-CN" sz="1200" kern="100" dirty="0" err="1">
                <a:effectLst/>
                <a:latin typeface="+mn-ea"/>
              </a:rPr>
              <a:t>i</a:t>
            </a:r>
            <a:r>
              <a:rPr lang="zh-CN" altLang="zh-CN" sz="1200" kern="100" dirty="0">
                <a:effectLst/>
                <a:latin typeface="+mn-ea"/>
              </a:rPr>
              <a:t>）当节点数</a:t>
            </a:r>
            <a:r>
              <a:rPr lang="en-US" altLang="zh-CN" sz="1200" kern="100" dirty="0">
                <a:effectLst/>
                <a:latin typeface="+mn-ea"/>
              </a:rPr>
              <a:t>n=1</a:t>
            </a:r>
            <a:r>
              <a:rPr lang="zh-CN" altLang="zh-CN" sz="1200" kern="100" dirty="0">
                <a:effectLst/>
                <a:latin typeface="+mn-ea"/>
              </a:rPr>
              <a:t>时候，区域的染色方案</a:t>
            </a:r>
            <a:r>
              <a:rPr lang="en-US" altLang="zh-CN" sz="1200" kern="100" dirty="0" err="1">
                <a:effectLst/>
                <a:latin typeface="+mn-ea"/>
              </a:rPr>
              <a:t>ans</a:t>
            </a:r>
            <a:r>
              <a:rPr lang="en-US" altLang="zh-CN" sz="1200" kern="100" dirty="0">
                <a:effectLst/>
                <a:latin typeface="+mn-ea"/>
              </a:rPr>
              <a:t> = </a:t>
            </a:r>
            <a:r>
              <a:rPr lang="en-US" altLang="zh-CN" sz="1200" kern="100" dirty="0" err="1">
                <a:effectLst/>
                <a:latin typeface="+mn-ea"/>
              </a:rPr>
              <a:t>maxColor</a:t>
            </a:r>
            <a:r>
              <a:rPr lang="zh-CN" altLang="zh-CN" sz="1200" kern="100" dirty="0">
                <a:effectLst/>
                <a:latin typeface="+mn-ea"/>
              </a:rPr>
              <a:t>（颜色数）</a:t>
            </a:r>
          </a:p>
          <a:p>
            <a:pPr indent="266700" algn="just">
              <a:lnSpc>
                <a:spcPct val="150000"/>
              </a:lnSpc>
            </a:pPr>
            <a:r>
              <a:rPr lang="zh-CN" altLang="zh-CN" sz="1200" kern="100" dirty="0">
                <a:effectLst/>
                <a:latin typeface="+mn-ea"/>
              </a:rPr>
              <a:t>（</a:t>
            </a:r>
            <a:r>
              <a:rPr lang="en-US" altLang="zh-CN" sz="1200" kern="100" dirty="0">
                <a:effectLst/>
                <a:latin typeface="+mn-ea"/>
              </a:rPr>
              <a:t>ii</a:t>
            </a:r>
            <a:r>
              <a:rPr lang="zh-CN" altLang="zh-CN" sz="1200" kern="100" dirty="0">
                <a:effectLst/>
                <a:latin typeface="+mn-ea"/>
              </a:rPr>
              <a:t>）当节点数</a:t>
            </a:r>
            <a:r>
              <a:rPr lang="en-US" altLang="zh-CN" sz="1200" kern="100" dirty="0">
                <a:effectLst/>
                <a:latin typeface="+mn-ea"/>
              </a:rPr>
              <a:t>n=2</a:t>
            </a:r>
            <a:r>
              <a:rPr lang="zh-CN" altLang="zh-CN" sz="1200" kern="100" dirty="0">
                <a:effectLst/>
                <a:latin typeface="+mn-ea"/>
              </a:rPr>
              <a:t>时候，区域的染色方案</a:t>
            </a:r>
            <a:r>
              <a:rPr lang="en-US" altLang="zh-CN" sz="1200" kern="100" dirty="0" err="1">
                <a:effectLst/>
                <a:latin typeface="+mn-ea"/>
              </a:rPr>
              <a:t>ans</a:t>
            </a:r>
            <a:r>
              <a:rPr lang="en-US" altLang="zh-CN" sz="1200" kern="100" dirty="0">
                <a:effectLst/>
                <a:latin typeface="+mn-ea"/>
              </a:rPr>
              <a:t> = </a:t>
            </a:r>
            <a:r>
              <a:rPr lang="en-US" altLang="zh-CN" sz="1200" kern="100" dirty="0" err="1">
                <a:effectLst/>
                <a:latin typeface="+mn-ea"/>
              </a:rPr>
              <a:t>maxColor</a:t>
            </a:r>
            <a:r>
              <a:rPr lang="en-US" altLang="zh-CN" sz="1200" kern="100" dirty="0">
                <a:effectLst/>
                <a:latin typeface="+mn-ea"/>
              </a:rPr>
              <a:t>*</a:t>
            </a:r>
            <a:r>
              <a:rPr lang="zh-CN" altLang="zh-CN" sz="1200" kern="100" dirty="0">
                <a:effectLst/>
                <a:latin typeface="+mn-ea"/>
              </a:rPr>
              <a:t>（</a:t>
            </a:r>
            <a:r>
              <a:rPr lang="en-US" altLang="zh-CN" sz="1200" kern="100" dirty="0" err="1">
                <a:effectLst/>
                <a:latin typeface="+mn-ea"/>
              </a:rPr>
              <a:t>maxColor</a:t>
            </a:r>
            <a:r>
              <a:rPr lang="en-US" altLang="zh-CN" sz="1200" kern="100" dirty="0">
                <a:effectLst/>
                <a:latin typeface="+mn-ea"/>
              </a:rPr>
              <a:t>-1</a:t>
            </a:r>
            <a:r>
              <a:rPr lang="zh-CN" altLang="zh-CN" sz="1200" kern="100" dirty="0">
                <a:effectLst/>
                <a:latin typeface="+mn-ea"/>
              </a:rPr>
              <a:t>）</a:t>
            </a:r>
          </a:p>
          <a:p>
            <a:pPr indent="266700" algn="just">
              <a:lnSpc>
                <a:spcPct val="150000"/>
              </a:lnSpc>
            </a:pPr>
            <a:r>
              <a:rPr lang="zh-CN" altLang="zh-CN" sz="1200" kern="100" dirty="0">
                <a:effectLst/>
                <a:latin typeface="+mn-ea"/>
              </a:rPr>
              <a:t>（</a:t>
            </a:r>
            <a:r>
              <a:rPr lang="en-US" altLang="zh-CN" sz="1200" kern="100" dirty="0">
                <a:effectLst/>
                <a:latin typeface="+mn-ea"/>
              </a:rPr>
              <a:t>iii</a:t>
            </a:r>
            <a:r>
              <a:rPr lang="zh-CN" altLang="zh-CN" sz="1200" kern="100" dirty="0">
                <a:effectLst/>
                <a:latin typeface="+mn-ea"/>
              </a:rPr>
              <a:t>）当节点数</a:t>
            </a:r>
            <a:r>
              <a:rPr lang="en-US" altLang="zh-CN" sz="1200" kern="100" dirty="0">
                <a:effectLst/>
                <a:latin typeface="+mn-ea"/>
              </a:rPr>
              <a:t>n=3</a:t>
            </a:r>
            <a:r>
              <a:rPr lang="zh-CN" altLang="zh-CN" sz="1200" kern="100" dirty="0">
                <a:effectLst/>
                <a:latin typeface="+mn-ea"/>
              </a:rPr>
              <a:t>时候，三个节点可能成链状或者凑在一起（即环状）</a:t>
            </a:r>
          </a:p>
          <a:p>
            <a:pPr indent="266700" algn="just">
              <a:lnSpc>
                <a:spcPct val="150000"/>
              </a:lnSpc>
            </a:pPr>
            <a:r>
              <a:rPr lang="en-US" altLang="zh-CN" sz="1200" kern="100" dirty="0">
                <a:effectLst/>
                <a:latin typeface="+mn-ea"/>
              </a:rPr>
              <a:t>	</a:t>
            </a:r>
            <a:r>
              <a:rPr lang="zh-CN" altLang="zh-CN" sz="1200" kern="100" dirty="0">
                <a:effectLst/>
                <a:latin typeface="+mn-ea"/>
              </a:rPr>
              <a:t>若为链状，按节点</a:t>
            </a:r>
            <a:r>
              <a:rPr lang="en-US" altLang="zh-CN" sz="1200" kern="100" dirty="0">
                <a:effectLst/>
                <a:latin typeface="+mn-ea"/>
              </a:rPr>
              <a:t>1</a:t>
            </a:r>
            <a:r>
              <a:rPr lang="zh-CN" altLang="zh-CN" sz="1200" kern="100" dirty="0">
                <a:effectLst/>
                <a:latin typeface="+mn-ea"/>
              </a:rPr>
              <a:t>和节点</a:t>
            </a:r>
            <a:r>
              <a:rPr lang="en-US" altLang="zh-CN" sz="1200" kern="100" dirty="0">
                <a:effectLst/>
                <a:latin typeface="+mn-ea"/>
              </a:rPr>
              <a:t>3</a:t>
            </a:r>
            <a:r>
              <a:rPr lang="zh-CN" altLang="zh-CN" sz="1200" kern="100" dirty="0">
                <a:effectLst/>
                <a:latin typeface="+mn-ea"/>
              </a:rPr>
              <a:t>是否同色分类，如图</a:t>
            </a:r>
            <a:endParaRPr lang="en-US" altLang="zh-CN" sz="1200" kern="100" dirty="0">
              <a:effectLst/>
              <a:latin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1200" kern="100" dirty="0">
                <a:latin typeface="+mn-ea"/>
              </a:rPr>
              <a:t>                     </a:t>
            </a:r>
            <a:r>
              <a:rPr lang="zh-CN" altLang="zh-CN" sz="1200" kern="100" dirty="0">
                <a:effectLst/>
                <a:latin typeface="+mn-ea"/>
              </a:rPr>
              <a:t>若同色则</a:t>
            </a:r>
            <a:r>
              <a:rPr lang="en-US" altLang="zh-CN" sz="1200" kern="100" dirty="0" err="1">
                <a:effectLst/>
                <a:latin typeface="+mn-ea"/>
              </a:rPr>
              <a:t>ans</a:t>
            </a:r>
            <a:r>
              <a:rPr lang="en-US" altLang="zh-CN" sz="1200" kern="100" dirty="0">
                <a:effectLst/>
                <a:latin typeface="+mn-ea"/>
              </a:rPr>
              <a:t> = </a:t>
            </a:r>
            <a:r>
              <a:rPr lang="en-US" altLang="zh-CN" sz="1200" kern="100" dirty="0" err="1">
                <a:effectLst/>
                <a:latin typeface="+mn-ea"/>
              </a:rPr>
              <a:t>maxColor</a:t>
            </a:r>
            <a:r>
              <a:rPr lang="en-US" altLang="zh-CN" sz="1200" kern="100" dirty="0">
                <a:effectLst/>
                <a:latin typeface="+mn-ea"/>
              </a:rPr>
              <a:t>*</a:t>
            </a:r>
            <a:r>
              <a:rPr lang="zh-CN" altLang="zh-CN" sz="1200" kern="100" dirty="0">
                <a:effectLst/>
                <a:latin typeface="+mn-ea"/>
              </a:rPr>
              <a:t>（</a:t>
            </a:r>
            <a:r>
              <a:rPr lang="en-US" altLang="zh-CN" sz="1200" kern="100" dirty="0" err="1">
                <a:effectLst/>
                <a:latin typeface="+mn-ea"/>
              </a:rPr>
              <a:t>maxColor</a:t>
            </a:r>
            <a:r>
              <a:rPr lang="en-US" altLang="zh-CN" sz="1200" kern="100" dirty="0">
                <a:effectLst/>
                <a:latin typeface="+mn-ea"/>
              </a:rPr>
              <a:t>-1</a:t>
            </a:r>
            <a:r>
              <a:rPr lang="zh-CN" altLang="zh-CN" sz="1200" kern="100" dirty="0">
                <a:effectLst/>
                <a:latin typeface="+mn-ea"/>
              </a:rPr>
              <a:t>）</a:t>
            </a:r>
          </a:p>
          <a:p>
            <a:pPr marL="800100" indent="266700" algn="just">
              <a:lnSpc>
                <a:spcPct val="150000"/>
              </a:lnSpc>
            </a:pPr>
            <a:r>
              <a:rPr lang="en-US" altLang="zh-CN" sz="1200" kern="100" dirty="0">
                <a:effectLst/>
                <a:latin typeface="+mn-ea"/>
              </a:rPr>
              <a:t>   </a:t>
            </a:r>
            <a:r>
              <a:rPr lang="zh-CN" altLang="zh-CN" sz="1200" kern="100" dirty="0">
                <a:effectLst/>
                <a:latin typeface="+mn-ea"/>
              </a:rPr>
              <a:t>若异色则</a:t>
            </a:r>
            <a:r>
              <a:rPr lang="en-US" altLang="zh-CN" sz="1200" kern="100" dirty="0" err="1">
                <a:effectLst/>
                <a:latin typeface="+mn-ea"/>
              </a:rPr>
              <a:t>ans</a:t>
            </a:r>
            <a:r>
              <a:rPr lang="en-US" altLang="zh-CN" sz="1200" kern="100" dirty="0">
                <a:effectLst/>
                <a:latin typeface="+mn-ea"/>
              </a:rPr>
              <a:t> = </a:t>
            </a:r>
            <a:r>
              <a:rPr lang="en-US" altLang="zh-CN" sz="1200" kern="100" dirty="0" err="1">
                <a:effectLst/>
                <a:latin typeface="+mn-ea"/>
              </a:rPr>
              <a:t>maxColor</a:t>
            </a:r>
            <a:r>
              <a:rPr lang="en-US" altLang="zh-CN" sz="1200" kern="100" dirty="0">
                <a:effectLst/>
                <a:latin typeface="+mn-ea"/>
              </a:rPr>
              <a:t>*</a:t>
            </a:r>
            <a:r>
              <a:rPr lang="zh-CN" altLang="zh-CN" sz="1200" kern="100" dirty="0">
                <a:effectLst/>
                <a:latin typeface="+mn-ea"/>
              </a:rPr>
              <a:t>（</a:t>
            </a:r>
            <a:r>
              <a:rPr lang="en-US" altLang="zh-CN" sz="1200" kern="100" dirty="0" err="1">
                <a:effectLst/>
                <a:latin typeface="+mn-ea"/>
              </a:rPr>
              <a:t>maxColor</a:t>
            </a:r>
            <a:r>
              <a:rPr lang="en-US" altLang="zh-CN" sz="1200" kern="100" dirty="0">
                <a:effectLst/>
                <a:latin typeface="+mn-ea"/>
              </a:rPr>
              <a:t>-1</a:t>
            </a:r>
            <a:r>
              <a:rPr lang="zh-CN" altLang="zh-CN" sz="1200" kern="100" dirty="0">
                <a:effectLst/>
                <a:latin typeface="+mn-ea"/>
              </a:rPr>
              <a:t>）</a:t>
            </a:r>
            <a:r>
              <a:rPr lang="en-US" altLang="zh-CN" sz="1200" kern="100" dirty="0">
                <a:effectLst/>
                <a:latin typeface="+mn-ea"/>
              </a:rPr>
              <a:t>*</a:t>
            </a:r>
            <a:r>
              <a:rPr lang="zh-CN" altLang="zh-CN" sz="1200" kern="100" dirty="0">
                <a:effectLst/>
                <a:latin typeface="+mn-ea"/>
              </a:rPr>
              <a:t>（</a:t>
            </a:r>
            <a:r>
              <a:rPr lang="en-US" altLang="zh-CN" sz="1200" kern="100" dirty="0" err="1">
                <a:effectLst/>
                <a:latin typeface="+mn-ea"/>
              </a:rPr>
              <a:t>maxColor</a:t>
            </a:r>
            <a:r>
              <a:rPr lang="en-US" altLang="zh-CN" sz="1200" kern="100" dirty="0">
                <a:effectLst/>
                <a:latin typeface="+mn-ea"/>
              </a:rPr>
              <a:t>-2</a:t>
            </a:r>
            <a:r>
              <a:rPr lang="zh-CN" altLang="zh-CN" sz="1200" kern="100" dirty="0">
                <a:effectLst/>
                <a:latin typeface="+mn-ea"/>
              </a:rPr>
              <a:t>）</a:t>
            </a:r>
            <a:endParaRPr lang="en-US" altLang="zh-CN" sz="1200" kern="1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200" kern="100" dirty="0">
                <a:effectLst/>
                <a:latin typeface="+mn-ea"/>
                <a:cs typeface="Times New Roman" panose="02020603050405020304" pitchFamily="18" charset="0"/>
              </a:rPr>
              <a:t>                     </a:t>
            </a:r>
            <a:r>
              <a:rPr lang="zh-CN" altLang="zh-CN" sz="1200" kern="100" dirty="0">
                <a:effectLst/>
                <a:latin typeface="+mn-ea"/>
                <a:cs typeface="Times New Roman" panose="02020603050405020304" pitchFamily="18" charset="0"/>
              </a:rPr>
              <a:t>若为环状</a:t>
            </a:r>
            <a:endParaRPr lang="en-US" altLang="zh-CN" sz="12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kern="100" dirty="0">
                <a:effectLst/>
                <a:latin typeface="+mn-ea"/>
                <a:cs typeface="Times New Roman" panose="02020603050405020304" pitchFamily="18" charset="0"/>
              </a:rPr>
              <a:t>	       </a:t>
            </a:r>
            <a:r>
              <a:rPr lang="zh-CN" altLang="zh-CN" sz="1200" kern="100" dirty="0">
                <a:effectLst/>
                <a:latin typeface="+mn-ea"/>
              </a:rPr>
              <a:t>则</a:t>
            </a:r>
            <a:r>
              <a:rPr lang="en-US" altLang="zh-CN" sz="1200" kern="100" dirty="0" err="1">
                <a:effectLst/>
                <a:latin typeface="+mn-ea"/>
              </a:rPr>
              <a:t>ans</a:t>
            </a:r>
            <a:r>
              <a:rPr lang="en-US" altLang="zh-CN" sz="1200" kern="100" dirty="0">
                <a:effectLst/>
                <a:latin typeface="+mn-ea"/>
              </a:rPr>
              <a:t> = </a:t>
            </a:r>
            <a:r>
              <a:rPr lang="en-US" altLang="zh-CN" sz="1200" kern="100" dirty="0" err="1">
                <a:effectLst/>
                <a:latin typeface="+mn-ea"/>
              </a:rPr>
              <a:t>maxColor</a:t>
            </a:r>
            <a:r>
              <a:rPr lang="en-US" altLang="zh-CN" sz="1200" kern="100" dirty="0">
                <a:effectLst/>
                <a:latin typeface="+mn-ea"/>
              </a:rPr>
              <a:t>*</a:t>
            </a:r>
            <a:r>
              <a:rPr lang="zh-CN" altLang="zh-CN" sz="1200" kern="100" dirty="0">
                <a:effectLst/>
                <a:latin typeface="+mn-ea"/>
              </a:rPr>
              <a:t>（</a:t>
            </a:r>
            <a:r>
              <a:rPr lang="en-US" altLang="zh-CN" sz="1200" kern="100" dirty="0" err="1">
                <a:effectLst/>
                <a:latin typeface="+mn-ea"/>
              </a:rPr>
              <a:t>maxColor</a:t>
            </a:r>
            <a:r>
              <a:rPr lang="en-US" altLang="zh-CN" sz="1200" kern="100" dirty="0">
                <a:effectLst/>
                <a:latin typeface="+mn-ea"/>
              </a:rPr>
              <a:t>-1</a:t>
            </a:r>
            <a:r>
              <a:rPr lang="zh-CN" altLang="zh-CN" sz="1200" kern="100" dirty="0">
                <a:effectLst/>
                <a:latin typeface="+mn-ea"/>
              </a:rPr>
              <a:t>）</a:t>
            </a:r>
            <a:r>
              <a:rPr lang="en-US" altLang="zh-CN" sz="1200" kern="100" dirty="0">
                <a:effectLst/>
                <a:latin typeface="+mn-ea"/>
              </a:rPr>
              <a:t>*</a:t>
            </a:r>
            <a:r>
              <a:rPr lang="zh-CN" altLang="zh-CN" sz="1200" kern="100" dirty="0">
                <a:effectLst/>
                <a:latin typeface="+mn-ea"/>
              </a:rPr>
              <a:t>（</a:t>
            </a:r>
            <a:r>
              <a:rPr lang="en-US" altLang="zh-CN" sz="1200" kern="100" dirty="0" err="1">
                <a:effectLst/>
                <a:latin typeface="+mn-ea"/>
              </a:rPr>
              <a:t>maxColor</a:t>
            </a:r>
            <a:r>
              <a:rPr lang="en-US" altLang="zh-CN" sz="1200" kern="100" dirty="0">
                <a:effectLst/>
                <a:latin typeface="+mn-ea"/>
              </a:rPr>
              <a:t>-2</a:t>
            </a:r>
            <a:r>
              <a:rPr lang="zh-CN" altLang="zh-CN" sz="1200" kern="100" dirty="0">
                <a:effectLst/>
                <a:latin typeface="+mn-ea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1200" kern="100" dirty="0">
                <a:effectLst/>
                <a:latin typeface="+mn-ea"/>
                <a:cs typeface="Times New Roman" panose="02020603050405020304" pitchFamily="18" charset="0"/>
              </a:rPr>
              <a:t>       </a:t>
            </a:r>
            <a:r>
              <a:rPr lang="zh-CN" altLang="zh-CN" sz="1200" kern="100" dirty="0">
                <a:effectLst/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1200" kern="100" dirty="0" err="1">
                <a:effectLst/>
                <a:latin typeface="+mn-ea"/>
              </a:rPr>
              <a:t>iiii</a:t>
            </a:r>
            <a:r>
              <a:rPr lang="zh-CN" altLang="zh-CN" sz="1200" kern="100" dirty="0">
                <a:effectLst/>
                <a:latin typeface="+mn-ea"/>
                <a:cs typeface="Times New Roman" panose="02020603050405020304" pitchFamily="18" charset="0"/>
              </a:rPr>
              <a:t>）当节点数大于</a:t>
            </a:r>
            <a:r>
              <a:rPr lang="en-US" altLang="zh-CN" sz="1200" kern="100" dirty="0">
                <a:effectLst/>
                <a:latin typeface="+mn-ea"/>
              </a:rPr>
              <a:t>3</a:t>
            </a:r>
            <a:r>
              <a:rPr lang="zh-CN" altLang="zh-CN" sz="1200" kern="100" dirty="0">
                <a:effectLst/>
                <a:latin typeface="+mn-ea"/>
                <a:cs typeface="Times New Roman" panose="02020603050405020304" pitchFamily="18" charset="0"/>
              </a:rPr>
              <a:t>时候，就可以求出前三个区域固定一种方案时候的</a:t>
            </a:r>
            <a:r>
              <a:rPr lang="zh-CN" altLang="en-US" sz="1200" kern="100" dirty="0">
                <a:effectLst/>
                <a:latin typeface="+mn-ea"/>
                <a:cs typeface="Times New Roman" panose="02020603050405020304" pitchFamily="18" charset="0"/>
              </a:rPr>
              <a:t>所有</a:t>
            </a:r>
            <a:r>
              <a:rPr lang="zh-CN" altLang="zh-CN" sz="1200" kern="100" dirty="0">
                <a:effectLst/>
                <a:latin typeface="+mn-ea"/>
                <a:cs typeface="Times New Roman" panose="02020603050405020304" pitchFamily="18" charset="0"/>
              </a:rPr>
              <a:t>可行解</a:t>
            </a:r>
            <a:r>
              <a:rPr lang="en-US" altLang="zh-CN" sz="1200" kern="100" dirty="0">
                <a:effectLst/>
                <a:latin typeface="+mn-ea"/>
              </a:rPr>
              <a:t>res</a:t>
            </a:r>
            <a:r>
              <a:rPr lang="zh-CN" altLang="zh-CN" sz="1200" kern="100" dirty="0">
                <a:effectLst/>
                <a:latin typeface="+mn-ea"/>
                <a:cs typeface="Times New Roman" panose="02020603050405020304" pitchFamily="18" charset="0"/>
              </a:rPr>
              <a:t>，</a:t>
            </a:r>
            <a:endParaRPr lang="en-US" altLang="zh-CN" sz="12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200" kern="100" dirty="0">
                <a:effectLst/>
                <a:latin typeface="+mn-ea"/>
                <a:cs typeface="Times New Roman" panose="02020603050405020304" pitchFamily="18" charset="0"/>
              </a:rPr>
              <a:t>则区域的染色方案</a:t>
            </a:r>
            <a:r>
              <a:rPr lang="en-US" altLang="zh-CN" sz="1200" kern="100" dirty="0" err="1">
                <a:effectLst/>
                <a:latin typeface="+mn-ea"/>
              </a:rPr>
              <a:t>ans</a:t>
            </a:r>
            <a:r>
              <a:rPr lang="en-US" altLang="zh-CN" sz="1200" kern="100" dirty="0">
                <a:effectLst/>
                <a:latin typeface="+mn-ea"/>
              </a:rPr>
              <a:t> = res * </a:t>
            </a:r>
            <a:r>
              <a:rPr lang="en-US" altLang="zh-CN" sz="1200" kern="100" dirty="0" err="1">
                <a:effectLst/>
                <a:latin typeface="+mn-ea"/>
              </a:rPr>
              <a:t>ans</a:t>
            </a:r>
            <a:r>
              <a:rPr lang="zh-CN" altLang="zh-CN" sz="1200" kern="100" dirty="0">
                <a:effectLst/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1200" kern="100" dirty="0">
                <a:effectLst/>
                <a:latin typeface="+mn-ea"/>
              </a:rPr>
              <a:t>3</a:t>
            </a:r>
            <a:r>
              <a:rPr lang="zh-CN" altLang="zh-CN" sz="1200" kern="100" dirty="0">
                <a:effectLst/>
                <a:latin typeface="+mn-ea"/>
                <a:cs typeface="Times New Roman" panose="02020603050405020304" pitchFamily="18" charset="0"/>
              </a:rPr>
              <a:t>），其中</a:t>
            </a:r>
            <a:r>
              <a:rPr lang="en-US" altLang="zh-CN" sz="1200" kern="100" dirty="0" err="1">
                <a:effectLst/>
                <a:latin typeface="+mn-ea"/>
              </a:rPr>
              <a:t>ans</a:t>
            </a:r>
            <a:r>
              <a:rPr lang="zh-CN" altLang="zh-CN" sz="1200" kern="100" dirty="0">
                <a:effectLst/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1200" kern="100" dirty="0">
                <a:effectLst/>
                <a:latin typeface="+mn-ea"/>
              </a:rPr>
              <a:t>3</a:t>
            </a:r>
            <a:r>
              <a:rPr lang="zh-CN" altLang="zh-CN" sz="1200" kern="100" dirty="0">
                <a:effectLst/>
                <a:latin typeface="+mn-ea"/>
                <a:cs typeface="Times New Roman" panose="02020603050405020304" pitchFamily="18" charset="0"/>
              </a:rPr>
              <a:t>）是节点数为</a:t>
            </a:r>
            <a:r>
              <a:rPr lang="en-US" altLang="zh-CN" sz="1200" kern="100" dirty="0">
                <a:effectLst/>
                <a:latin typeface="+mn-ea"/>
              </a:rPr>
              <a:t>3</a:t>
            </a:r>
            <a:r>
              <a:rPr lang="zh-CN" altLang="en-US" sz="1200" kern="100" dirty="0">
                <a:effectLst/>
                <a:latin typeface="+mn-ea"/>
              </a:rPr>
              <a:t>时候的轮换</a:t>
            </a:r>
            <a:r>
              <a:rPr lang="zh-CN" altLang="en-US" sz="1200" kern="100" dirty="0">
                <a:latin typeface="+mn-ea"/>
                <a:cs typeface="Times New Roman" panose="02020603050405020304" pitchFamily="18" charset="0"/>
              </a:rPr>
              <a:t>染色总数</a:t>
            </a:r>
            <a:endParaRPr lang="en-US" altLang="zh-CN" sz="1200" kern="1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kern="100" dirty="0"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1200" kern="1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sz="1200" kern="100" dirty="0">
                <a:latin typeface="+mn-ea"/>
                <a:cs typeface="Times New Roman" panose="02020603050405020304" pitchFamily="18" charset="0"/>
              </a:rPr>
              <a:t>）</a:t>
            </a:r>
            <a:r>
              <a:rPr lang="zh-CN" altLang="en-US" sz="1200" dirty="0">
                <a:latin typeface="+mn-ea"/>
              </a:rPr>
              <a:t>这样子就可以减少了计算分支，节约了时间</a:t>
            </a:r>
          </a:p>
        </p:txBody>
      </p:sp>
      <p:pic>
        <p:nvPicPr>
          <p:cNvPr id="5122" name="图片 1">
            <a:extLst>
              <a:ext uri="{FF2B5EF4-FFF2-40B4-BE49-F238E27FC236}">
                <a16:creationId xmlns:a16="http://schemas.microsoft.com/office/drawing/2014/main" id="{CD65CBB0-5E90-ED30-E164-6EB950AF3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622" y="4198884"/>
            <a:ext cx="29495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1">
            <a:extLst>
              <a:ext uri="{FF2B5EF4-FFF2-40B4-BE49-F238E27FC236}">
                <a16:creationId xmlns:a16="http://schemas.microsoft.com/office/drawing/2014/main" id="{014E91D2-2C42-5EB9-4662-96A78CE1A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042" y="5075184"/>
            <a:ext cx="1660525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22215FD-8920-0D39-2568-EB01B8269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6972" y="3059695"/>
            <a:ext cx="2714286" cy="12434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28767750"/>
      </p:ext>
    </p:extLst>
  </p:cSld>
  <p:clrMapOvr>
    <a:masterClrMapping/>
  </p:clrMapOvr>
  <p:transition advTm="2000">
    <p:zoom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FBCE962E-4FC8-8A02-AF11-711FEC55532D}"/>
              </a:ext>
            </a:extLst>
          </p:cNvPr>
          <p:cNvGrpSpPr/>
          <p:nvPr/>
        </p:nvGrpSpPr>
        <p:grpSpPr>
          <a:xfrm>
            <a:off x="4544377" y="854207"/>
            <a:ext cx="3103245" cy="721995"/>
            <a:chOff x="7522" y="969"/>
            <a:chExt cx="4887" cy="1137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893ED40-259C-5744-6FCA-2A205D32EA9D}"/>
                </a:ext>
              </a:extLst>
            </p:cNvPr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4DEF3A3-2014-572A-6FF7-A80FECBA19E8}"/>
                </a:ext>
              </a:extLst>
            </p:cNvPr>
            <p:cNvSpPr txBox="1"/>
            <p:nvPr/>
          </p:nvSpPr>
          <p:spPr>
            <a:xfrm>
              <a:off x="7522" y="969"/>
              <a:ext cx="4887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 dirty="0">
                  <a:solidFill>
                    <a:srgbClr val="80937D"/>
                  </a:solidFill>
                  <a:cs typeface="+mn-ea"/>
                  <a:sym typeface="+mn-lt"/>
                </a:rPr>
                <a:t>算法优化</a:t>
              </a:r>
              <a:endParaRPr lang="zh-CN" altLang="zh-CN" sz="36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1CBE9EA-93C1-EB0B-6051-7F660F9B40D2}"/>
              </a:ext>
            </a:extLst>
          </p:cNvPr>
          <p:cNvGrpSpPr/>
          <p:nvPr/>
        </p:nvGrpSpPr>
        <p:grpSpPr>
          <a:xfrm>
            <a:off x="1368046" y="1864980"/>
            <a:ext cx="4103656" cy="561633"/>
            <a:chOff x="1170772" y="345147"/>
            <a:chExt cx="7876961" cy="1078054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59597790-6C5B-D4C2-7F49-8023667E8B6B}"/>
                </a:ext>
              </a:extLst>
            </p:cNvPr>
            <p:cNvSpPr/>
            <p:nvPr/>
          </p:nvSpPr>
          <p:spPr>
            <a:xfrm>
              <a:off x="1915551" y="345147"/>
              <a:ext cx="6289010" cy="1078054"/>
            </a:xfrm>
            <a:custGeom>
              <a:avLst/>
              <a:gdLst>
                <a:gd name="connsiteX0" fmla="*/ 0 w 2159000"/>
                <a:gd name="connsiteY0" fmla="*/ 0 h 2971526"/>
                <a:gd name="connsiteX1" fmla="*/ 2159000 w 2159000"/>
                <a:gd name="connsiteY1" fmla="*/ 0 h 2971526"/>
                <a:gd name="connsiteX2" fmla="*/ 2159000 w 2159000"/>
                <a:gd name="connsiteY2" fmla="*/ 2971526 h 2971526"/>
                <a:gd name="connsiteX3" fmla="*/ 0 w 2159000"/>
                <a:gd name="connsiteY3" fmla="*/ 2971526 h 2971526"/>
                <a:gd name="connsiteX4" fmla="*/ 0 w 2159000"/>
                <a:gd name="connsiteY4" fmla="*/ 0 h 297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9000" h="2971526">
                  <a:moveTo>
                    <a:pt x="0" y="0"/>
                  </a:moveTo>
                  <a:lnTo>
                    <a:pt x="2159000" y="0"/>
                  </a:lnTo>
                  <a:lnTo>
                    <a:pt x="2159000" y="2971526"/>
                  </a:lnTo>
                  <a:lnTo>
                    <a:pt x="0" y="2971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b="1" dirty="0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  <a:sym typeface="+mn-ea"/>
                </a:rPr>
                <a:t>提前终止</a:t>
              </a:r>
              <a:r>
                <a:rPr lang="zh-CN" altLang="en-US" sz="1400" b="1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sym typeface="+mn-ea"/>
                </a:rPr>
                <a:t>：及时停止无法得到一组解的搜索路径</a:t>
              </a: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84833497-A33F-69F2-8BCD-BC1A05B9D74D}"/>
                </a:ext>
              </a:extLst>
            </p:cNvPr>
            <p:cNvSpPr/>
            <p:nvPr/>
          </p:nvSpPr>
          <p:spPr>
            <a:xfrm>
              <a:off x="8204561" y="345147"/>
              <a:ext cx="843172" cy="1078054"/>
            </a:xfrm>
            <a:custGeom>
              <a:avLst/>
              <a:gdLst>
                <a:gd name="connsiteX0" fmla="*/ 0 w 2324102"/>
                <a:gd name="connsiteY0" fmla="*/ 0 h 2971526"/>
                <a:gd name="connsiteX1" fmla="*/ 1754803 w 2324102"/>
                <a:gd name="connsiteY1" fmla="*/ 0 h 2971526"/>
                <a:gd name="connsiteX2" fmla="*/ 2310215 w 2324102"/>
                <a:gd name="connsiteY2" fmla="*/ 690763 h 2971526"/>
                <a:gd name="connsiteX3" fmla="*/ 1907269 w 2324102"/>
                <a:gd name="connsiteY3" fmla="*/ 2523464 h 2971526"/>
                <a:gd name="connsiteX4" fmla="*/ 1351859 w 2324102"/>
                <a:gd name="connsiteY4" fmla="*/ 2971526 h 2971526"/>
                <a:gd name="connsiteX5" fmla="*/ 0 w 2324102"/>
                <a:gd name="connsiteY5" fmla="*/ 2971526 h 2971526"/>
                <a:gd name="connsiteX6" fmla="*/ 0 w 2324102"/>
                <a:gd name="connsiteY6" fmla="*/ 0 h 297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4102" h="2971526">
                  <a:moveTo>
                    <a:pt x="0" y="0"/>
                  </a:moveTo>
                  <a:lnTo>
                    <a:pt x="1754803" y="0"/>
                  </a:lnTo>
                  <a:cubicBezTo>
                    <a:pt x="2118854" y="0"/>
                    <a:pt x="2389559" y="336047"/>
                    <a:pt x="2310215" y="690763"/>
                  </a:cubicBezTo>
                  <a:lnTo>
                    <a:pt x="1907269" y="2523464"/>
                  </a:lnTo>
                  <a:cubicBezTo>
                    <a:pt x="1849706" y="2786390"/>
                    <a:pt x="1619452" y="2971526"/>
                    <a:pt x="1351859" y="2971526"/>
                  </a:cubicBezTo>
                  <a:lnTo>
                    <a:pt x="0" y="2971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9D97B28B-AE08-472D-45BF-93FC7365B1CB}"/>
                </a:ext>
              </a:extLst>
            </p:cNvPr>
            <p:cNvSpPr/>
            <p:nvPr/>
          </p:nvSpPr>
          <p:spPr>
            <a:xfrm flipH="1" flipV="1">
              <a:off x="1170772" y="345147"/>
              <a:ext cx="843172" cy="1078054"/>
            </a:xfrm>
            <a:custGeom>
              <a:avLst/>
              <a:gdLst>
                <a:gd name="connsiteX0" fmla="*/ 0 w 2324102"/>
                <a:gd name="connsiteY0" fmla="*/ 0 h 2971526"/>
                <a:gd name="connsiteX1" fmla="*/ 1754803 w 2324102"/>
                <a:gd name="connsiteY1" fmla="*/ 0 h 2971526"/>
                <a:gd name="connsiteX2" fmla="*/ 2310215 w 2324102"/>
                <a:gd name="connsiteY2" fmla="*/ 690763 h 2971526"/>
                <a:gd name="connsiteX3" fmla="*/ 1907269 w 2324102"/>
                <a:gd name="connsiteY3" fmla="*/ 2523464 h 2971526"/>
                <a:gd name="connsiteX4" fmla="*/ 1351859 w 2324102"/>
                <a:gd name="connsiteY4" fmla="*/ 2971526 h 2971526"/>
                <a:gd name="connsiteX5" fmla="*/ 0 w 2324102"/>
                <a:gd name="connsiteY5" fmla="*/ 2971526 h 2971526"/>
                <a:gd name="connsiteX6" fmla="*/ 0 w 2324102"/>
                <a:gd name="connsiteY6" fmla="*/ 0 h 297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4102" h="2971526">
                  <a:moveTo>
                    <a:pt x="0" y="0"/>
                  </a:moveTo>
                  <a:lnTo>
                    <a:pt x="1754803" y="0"/>
                  </a:lnTo>
                  <a:cubicBezTo>
                    <a:pt x="2118854" y="0"/>
                    <a:pt x="2389559" y="336047"/>
                    <a:pt x="2310215" y="690763"/>
                  </a:cubicBezTo>
                  <a:lnTo>
                    <a:pt x="1907269" y="2523464"/>
                  </a:lnTo>
                  <a:cubicBezTo>
                    <a:pt x="1849706" y="2786390"/>
                    <a:pt x="1619452" y="2971526"/>
                    <a:pt x="1351859" y="2971526"/>
                  </a:cubicBezTo>
                  <a:lnTo>
                    <a:pt x="0" y="2971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530D0522-74DA-60D3-7E97-0331EAF3C94C}"/>
              </a:ext>
            </a:extLst>
          </p:cNvPr>
          <p:cNvSpPr txBox="1"/>
          <p:nvPr/>
        </p:nvSpPr>
        <p:spPr>
          <a:xfrm>
            <a:off x="1060228" y="2715391"/>
            <a:ext cx="5286251" cy="1998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+mn-ea"/>
              </a:rPr>
              <a:t>思想：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+mn-ea"/>
              </a:rPr>
              <a:t>（</a:t>
            </a:r>
            <a:r>
              <a:rPr lang="en-US" altLang="zh-CN" sz="1200" dirty="0">
                <a:latin typeface="+mn-ea"/>
              </a:rPr>
              <a:t>1</a:t>
            </a:r>
            <a:r>
              <a:rPr lang="zh-CN" altLang="en-US" sz="1200" dirty="0">
                <a:latin typeface="+mn-ea"/>
              </a:rPr>
              <a:t>）</a:t>
            </a:r>
            <a:r>
              <a:rPr lang="zh-CN" altLang="en-US" sz="1200" kern="100" dirty="0">
                <a:effectLst/>
                <a:latin typeface="+mn-ea"/>
              </a:rPr>
              <a:t>若确定当前方案继续搜索下去无法得到合法解（即该节点染色之后，会导致其相邻节点无色可染）</a:t>
            </a:r>
            <a:r>
              <a:rPr lang="en-US" altLang="zh-CN" sz="1200" kern="100" dirty="0">
                <a:effectLst/>
                <a:latin typeface="+mn-ea"/>
              </a:rPr>
              <a:t>, </a:t>
            </a:r>
            <a:r>
              <a:rPr lang="zh-CN" altLang="en-US" sz="1200" kern="100" dirty="0">
                <a:effectLst/>
                <a:latin typeface="+mn-ea"/>
              </a:rPr>
              <a:t>则不再向下搜索</a:t>
            </a:r>
            <a:r>
              <a:rPr lang="zh-CN" altLang="en-US" sz="1200" kern="100" dirty="0">
                <a:latin typeface="+mn-ea"/>
              </a:rPr>
              <a:t>，</a:t>
            </a:r>
            <a:r>
              <a:rPr lang="zh-CN" altLang="en-US" sz="1200" kern="100" dirty="0">
                <a:effectLst/>
                <a:latin typeface="+mn-ea"/>
              </a:rPr>
              <a:t>就节约了时间，直接回溯</a:t>
            </a:r>
            <a:r>
              <a:rPr lang="en-US" altLang="zh-CN" sz="1200" kern="100" dirty="0">
                <a:effectLst/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zh-CN" altLang="zh-CN" sz="1200" kern="10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+mn-ea"/>
              </a:rPr>
              <a:t>（</a:t>
            </a:r>
            <a:r>
              <a:rPr lang="en-US" altLang="zh-CN" sz="1200" dirty="0">
                <a:latin typeface="+mn-ea"/>
              </a:rPr>
              <a:t>2</a:t>
            </a:r>
            <a:r>
              <a:rPr lang="zh-CN" altLang="en-US" sz="1200" dirty="0">
                <a:latin typeface="+mn-ea"/>
              </a:rPr>
              <a:t>）在本题中，</a:t>
            </a:r>
            <a:r>
              <a:rPr lang="zh-CN" altLang="en-US" sz="1200" kern="100" dirty="0">
                <a:effectLst/>
                <a:latin typeface="+mn-ea"/>
              </a:rPr>
              <a:t>在给一个节点染色之后，对当前节点的相邻节点进行遍历，</a:t>
            </a:r>
            <a:endParaRPr lang="en-US" altLang="zh-CN" sz="1200" kern="100" dirty="0"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200" kern="100" dirty="0">
                <a:effectLst/>
                <a:latin typeface="+mn-ea"/>
              </a:rPr>
              <a:t>判断他的邻近节点是否还有颜色，如果没有任何颜色可选，则这个方案一定是失败的，提前终止。</a:t>
            </a:r>
            <a:endParaRPr lang="en-US" altLang="zh-CN" sz="1200" kern="100" dirty="0">
              <a:effectLst/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2D5A75-DBE2-581A-F61C-A2CE773BC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975" y="2715391"/>
            <a:ext cx="4505504" cy="302562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A7F8266-1E6C-189B-AD86-855509AB3BE4}"/>
              </a:ext>
            </a:extLst>
          </p:cNvPr>
          <p:cNvSpPr txBox="1"/>
          <p:nvPr/>
        </p:nvSpPr>
        <p:spPr>
          <a:xfrm>
            <a:off x="1060227" y="4863370"/>
            <a:ext cx="5286251" cy="1444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1200" kern="1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200" kern="100" dirty="0"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1200" dirty="0">
                <a:latin typeface="+mn-ea"/>
              </a:rPr>
              <a:t>3</a:t>
            </a:r>
            <a:r>
              <a:rPr lang="zh-CN" altLang="en-US" sz="1200" kern="100" dirty="0">
                <a:latin typeface="+mn-ea"/>
                <a:cs typeface="Times New Roman" panose="02020603050405020304" pitchFamily="18" charset="0"/>
              </a:rPr>
              <a:t>）</a:t>
            </a:r>
            <a:r>
              <a:rPr lang="zh-CN" altLang="en-US" sz="1200" kern="100" dirty="0">
                <a:effectLst/>
                <a:latin typeface="+mn-ea"/>
              </a:rPr>
              <a:t>右图是一个示例，</a:t>
            </a:r>
            <a:r>
              <a:rPr lang="zh-CN" altLang="zh-CN" sz="1200" kern="100" dirty="0">
                <a:effectLst/>
                <a:latin typeface="+mn-ea"/>
                <a:cs typeface="Times New Roman" panose="02020603050405020304" pitchFamily="18" charset="0"/>
              </a:rPr>
              <a:t>图中数字代表颜色，共有</a:t>
            </a:r>
            <a:r>
              <a:rPr lang="en-US" altLang="zh-CN" sz="1200" kern="100" dirty="0">
                <a:effectLst/>
                <a:latin typeface="+mn-ea"/>
              </a:rPr>
              <a:t>1</a:t>
            </a:r>
            <a:r>
              <a:rPr lang="zh-CN" altLang="zh-CN" sz="1200" kern="100" dirty="0">
                <a:effectLst/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1200" kern="100" dirty="0">
                <a:effectLst/>
                <a:latin typeface="+mn-ea"/>
              </a:rPr>
              <a:t>2</a:t>
            </a:r>
            <a:r>
              <a:rPr lang="zh-CN" altLang="zh-CN" sz="1200" kern="100" dirty="0">
                <a:effectLst/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1200" kern="100" dirty="0">
                <a:effectLst/>
                <a:latin typeface="+mn-ea"/>
              </a:rPr>
              <a:t>3</a:t>
            </a:r>
            <a:r>
              <a:rPr lang="zh-CN" altLang="zh-CN" sz="1200" kern="100" dirty="0">
                <a:effectLst/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sz="1200" kern="100" dirty="0">
                <a:effectLst/>
                <a:latin typeface="+mn-ea"/>
              </a:rPr>
              <a:t>4</a:t>
            </a:r>
            <a:r>
              <a:rPr lang="zh-CN" altLang="zh-CN" sz="1200" kern="100" dirty="0">
                <a:effectLst/>
                <a:latin typeface="+mn-ea"/>
                <a:cs typeface="Times New Roman" panose="02020603050405020304" pitchFamily="18" charset="0"/>
              </a:rPr>
              <a:t>，四种颜色，当前三块区域填涂完毕，准备填涂第四块区域时候，颜色的选择不同导致了结果不同。其中左箭头所指向的图选择了</a:t>
            </a:r>
            <a:r>
              <a:rPr lang="en-US" altLang="zh-CN" sz="1200" kern="100" dirty="0">
                <a:effectLst/>
                <a:latin typeface="+mn-ea"/>
              </a:rPr>
              <a:t>4</a:t>
            </a:r>
            <a:r>
              <a:rPr lang="zh-CN" altLang="zh-CN" sz="1200" kern="100" dirty="0">
                <a:effectLst/>
                <a:latin typeface="+mn-ea"/>
                <a:cs typeface="Times New Roman" panose="02020603050405020304" pitchFamily="18" charset="0"/>
              </a:rPr>
              <a:t>这个颜色，导致中间块区域无颜色可选，此图就必然是错误的，就可以在染色时候提前发现，终止搜索</a:t>
            </a:r>
            <a:endParaRPr lang="en-US" altLang="zh-CN" sz="12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5098581"/>
      </p:ext>
    </p:extLst>
  </p:cSld>
  <p:clrMapOvr>
    <a:masterClrMapping/>
  </p:clrMapOvr>
  <p:transition advTm="2000">
    <p:zoom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199005" y="2507615"/>
            <a:ext cx="8625840" cy="1688465"/>
            <a:chOff x="4272" y="3369"/>
            <a:chExt cx="13584" cy="2659"/>
          </a:xfrm>
        </p:grpSpPr>
        <p:sp>
          <p:nvSpPr>
            <p:cNvPr id="21" name="文本框 20"/>
            <p:cNvSpPr txBox="1"/>
            <p:nvPr/>
          </p:nvSpPr>
          <p:spPr>
            <a:xfrm>
              <a:off x="7091" y="3369"/>
              <a:ext cx="10765" cy="1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7200" b="1" dirty="0">
                  <a:solidFill>
                    <a:srgbClr val="80937D"/>
                  </a:solidFill>
                  <a:cs typeface="+mn-ea"/>
                  <a:sym typeface="+mn-lt"/>
                </a:rPr>
                <a:t>性能分析</a:t>
              </a:r>
              <a:endParaRPr lang="zh-CN" altLang="zh-CN" sz="72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4272" y="3498"/>
              <a:ext cx="2530" cy="2530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274" y="3892"/>
              <a:ext cx="2528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</p:spTree>
    <p:custDataLst>
      <p:tags r:id="rId1"/>
    </p:custDataLst>
  </p:cSld>
  <p:clrMapOvr>
    <a:masterClrMapping/>
  </p:clrMapOvr>
  <p:transition advTm="200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B75629C-FE3E-C66B-FAE9-F909798FCEA8}"/>
              </a:ext>
            </a:extLst>
          </p:cNvPr>
          <p:cNvGrpSpPr/>
          <p:nvPr/>
        </p:nvGrpSpPr>
        <p:grpSpPr>
          <a:xfrm>
            <a:off x="4180114" y="790833"/>
            <a:ext cx="3699601" cy="721995"/>
            <a:chOff x="7522" y="969"/>
            <a:chExt cx="4887" cy="113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26D4124-79EC-0133-123E-5C333FCAFE1B}"/>
                </a:ext>
              </a:extLst>
            </p:cNvPr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6E8C140-B9A1-C780-8923-A17533310AB3}"/>
                </a:ext>
              </a:extLst>
            </p:cNvPr>
            <p:cNvSpPr txBox="1"/>
            <p:nvPr/>
          </p:nvSpPr>
          <p:spPr>
            <a:xfrm>
              <a:off x="7522" y="969"/>
              <a:ext cx="4887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 dirty="0">
                  <a:solidFill>
                    <a:srgbClr val="80937D"/>
                  </a:solidFill>
                  <a:cs typeface="+mn-ea"/>
                  <a:sym typeface="+mn-lt"/>
                </a:rPr>
                <a:t>性能分析</a:t>
              </a:r>
              <a:endParaRPr lang="zh-CN" altLang="zh-CN" sz="36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5E42B27-CF99-9257-34A3-6F2E61A82A49}"/>
              </a:ext>
            </a:extLst>
          </p:cNvPr>
          <p:cNvGrpSpPr/>
          <p:nvPr/>
        </p:nvGrpSpPr>
        <p:grpSpPr>
          <a:xfrm>
            <a:off x="1368046" y="1864980"/>
            <a:ext cx="2253340" cy="561633"/>
            <a:chOff x="1170772" y="345147"/>
            <a:chExt cx="7876961" cy="1078054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F3D9D841-F99E-1FE8-5B4D-11E74ACB65B1}"/>
                </a:ext>
              </a:extLst>
            </p:cNvPr>
            <p:cNvSpPr/>
            <p:nvPr/>
          </p:nvSpPr>
          <p:spPr>
            <a:xfrm>
              <a:off x="1915551" y="345147"/>
              <a:ext cx="6289010" cy="1078054"/>
            </a:xfrm>
            <a:custGeom>
              <a:avLst/>
              <a:gdLst>
                <a:gd name="connsiteX0" fmla="*/ 0 w 2159000"/>
                <a:gd name="connsiteY0" fmla="*/ 0 h 2971526"/>
                <a:gd name="connsiteX1" fmla="*/ 2159000 w 2159000"/>
                <a:gd name="connsiteY1" fmla="*/ 0 h 2971526"/>
                <a:gd name="connsiteX2" fmla="*/ 2159000 w 2159000"/>
                <a:gd name="connsiteY2" fmla="*/ 2971526 h 2971526"/>
                <a:gd name="connsiteX3" fmla="*/ 0 w 2159000"/>
                <a:gd name="connsiteY3" fmla="*/ 2971526 h 2971526"/>
                <a:gd name="connsiteX4" fmla="*/ 0 w 2159000"/>
                <a:gd name="connsiteY4" fmla="*/ 0 h 297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9000" h="2971526">
                  <a:moveTo>
                    <a:pt x="0" y="0"/>
                  </a:moveTo>
                  <a:lnTo>
                    <a:pt x="2159000" y="0"/>
                  </a:lnTo>
                  <a:lnTo>
                    <a:pt x="2159000" y="2971526"/>
                  </a:lnTo>
                  <a:lnTo>
                    <a:pt x="0" y="2971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小地图</a:t>
              </a:r>
              <a:r>
                <a:rPr lang="en-US" altLang="zh-CN" sz="14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+</a:t>
              </a: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三组样例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B1E399D2-D369-2A14-442E-08F055CA70AF}"/>
                </a:ext>
              </a:extLst>
            </p:cNvPr>
            <p:cNvSpPr/>
            <p:nvPr/>
          </p:nvSpPr>
          <p:spPr>
            <a:xfrm>
              <a:off x="8204561" y="345147"/>
              <a:ext cx="843172" cy="1078054"/>
            </a:xfrm>
            <a:custGeom>
              <a:avLst/>
              <a:gdLst>
                <a:gd name="connsiteX0" fmla="*/ 0 w 2324102"/>
                <a:gd name="connsiteY0" fmla="*/ 0 h 2971526"/>
                <a:gd name="connsiteX1" fmla="*/ 1754803 w 2324102"/>
                <a:gd name="connsiteY1" fmla="*/ 0 h 2971526"/>
                <a:gd name="connsiteX2" fmla="*/ 2310215 w 2324102"/>
                <a:gd name="connsiteY2" fmla="*/ 690763 h 2971526"/>
                <a:gd name="connsiteX3" fmla="*/ 1907269 w 2324102"/>
                <a:gd name="connsiteY3" fmla="*/ 2523464 h 2971526"/>
                <a:gd name="connsiteX4" fmla="*/ 1351859 w 2324102"/>
                <a:gd name="connsiteY4" fmla="*/ 2971526 h 2971526"/>
                <a:gd name="connsiteX5" fmla="*/ 0 w 2324102"/>
                <a:gd name="connsiteY5" fmla="*/ 2971526 h 2971526"/>
                <a:gd name="connsiteX6" fmla="*/ 0 w 2324102"/>
                <a:gd name="connsiteY6" fmla="*/ 0 h 297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4102" h="2971526">
                  <a:moveTo>
                    <a:pt x="0" y="0"/>
                  </a:moveTo>
                  <a:lnTo>
                    <a:pt x="1754803" y="0"/>
                  </a:lnTo>
                  <a:cubicBezTo>
                    <a:pt x="2118854" y="0"/>
                    <a:pt x="2389559" y="336047"/>
                    <a:pt x="2310215" y="690763"/>
                  </a:cubicBezTo>
                  <a:lnTo>
                    <a:pt x="1907269" y="2523464"/>
                  </a:lnTo>
                  <a:cubicBezTo>
                    <a:pt x="1849706" y="2786390"/>
                    <a:pt x="1619452" y="2971526"/>
                    <a:pt x="1351859" y="2971526"/>
                  </a:cubicBezTo>
                  <a:lnTo>
                    <a:pt x="0" y="2971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DB55DE50-ABF7-6002-A279-D17CE58F184E}"/>
                </a:ext>
              </a:extLst>
            </p:cNvPr>
            <p:cNvSpPr/>
            <p:nvPr/>
          </p:nvSpPr>
          <p:spPr>
            <a:xfrm flipH="1" flipV="1">
              <a:off x="1170772" y="345147"/>
              <a:ext cx="843172" cy="1078054"/>
            </a:xfrm>
            <a:custGeom>
              <a:avLst/>
              <a:gdLst>
                <a:gd name="connsiteX0" fmla="*/ 0 w 2324102"/>
                <a:gd name="connsiteY0" fmla="*/ 0 h 2971526"/>
                <a:gd name="connsiteX1" fmla="*/ 1754803 w 2324102"/>
                <a:gd name="connsiteY1" fmla="*/ 0 h 2971526"/>
                <a:gd name="connsiteX2" fmla="*/ 2310215 w 2324102"/>
                <a:gd name="connsiteY2" fmla="*/ 690763 h 2971526"/>
                <a:gd name="connsiteX3" fmla="*/ 1907269 w 2324102"/>
                <a:gd name="connsiteY3" fmla="*/ 2523464 h 2971526"/>
                <a:gd name="connsiteX4" fmla="*/ 1351859 w 2324102"/>
                <a:gd name="connsiteY4" fmla="*/ 2971526 h 2971526"/>
                <a:gd name="connsiteX5" fmla="*/ 0 w 2324102"/>
                <a:gd name="connsiteY5" fmla="*/ 2971526 h 2971526"/>
                <a:gd name="connsiteX6" fmla="*/ 0 w 2324102"/>
                <a:gd name="connsiteY6" fmla="*/ 0 h 297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4102" h="2971526">
                  <a:moveTo>
                    <a:pt x="0" y="0"/>
                  </a:moveTo>
                  <a:lnTo>
                    <a:pt x="1754803" y="0"/>
                  </a:lnTo>
                  <a:cubicBezTo>
                    <a:pt x="2118854" y="0"/>
                    <a:pt x="2389559" y="336047"/>
                    <a:pt x="2310215" y="690763"/>
                  </a:cubicBezTo>
                  <a:lnTo>
                    <a:pt x="1907269" y="2523464"/>
                  </a:lnTo>
                  <a:cubicBezTo>
                    <a:pt x="1849706" y="2786390"/>
                    <a:pt x="1619452" y="2971526"/>
                    <a:pt x="1351859" y="2971526"/>
                  </a:cubicBezTo>
                  <a:lnTo>
                    <a:pt x="0" y="2971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510F9BED-295B-AFD6-F913-CEFB6FE8F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609" y="2727130"/>
            <a:ext cx="3647619" cy="129523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1DDBE4C-5CFC-C5C5-90B8-A7E7330161DA}"/>
              </a:ext>
            </a:extLst>
          </p:cNvPr>
          <p:cNvSpPr txBox="1"/>
          <p:nvPr/>
        </p:nvSpPr>
        <p:spPr>
          <a:xfrm>
            <a:off x="1131360" y="2778244"/>
            <a:ext cx="6097508" cy="1023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20204"/>
                <a:ea typeface="微软雅黑" panose="020B0503020204020204" charset="-122"/>
              </a:rPr>
              <a:t>右侧图是最初没有优化的回溯时间图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从图中可以看出，仅能运行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word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文档中给的小规模地图样例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20204"/>
                <a:ea typeface="微软雅黑" panose="020B0503020204020204" charset="-122"/>
              </a:rPr>
              <a:t>对于附近中的大规模地图跑不出时间</a:t>
            </a:r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AE297AD-C13F-5948-7322-798F89CE0AEC}"/>
              </a:ext>
            </a:extLst>
          </p:cNvPr>
          <p:cNvSpPr txBox="1"/>
          <p:nvPr/>
        </p:nvSpPr>
        <p:spPr>
          <a:xfrm>
            <a:off x="1131360" y="4542555"/>
            <a:ext cx="6097508" cy="700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20204"/>
                <a:ea typeface="微软雅黑" panose="020B0503020204020204" charset="-122"/>
              </a:rPr>
              <a:t>右侧图是优化后的回溯时间图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20204"/>
                <a:ea typeface="微软雅黑" panose="020B0503020204020204" charset="-122"/>
              </a:rPr>
              <a:t>对于</a:t>
            </a:r>
            <a:r>
              <a:rPr lang="en-US" altLang="zh-CN" sz="1400" dirty="0" err="1">
                <a:solidFill>
                  <a:srgbClr val="000000"/>
                </a:solidFill>
                <a:latin typeface="Arial" panose="020B0604020202020204"/>
                <a:ea typeface="微软雅黑" panose="020B0503020204020204" charset="-122"/>
              </a:rPr>
              <a:t>dfsPro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20204"/>
                <a:ea typeface="微软雅黑" panose="020B0503020204020204" charset="-122"/>
              </a:rPr>
              <a:t>方法，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/>
                <a:ea typeface="微软雅黑" panose="020B0503020204020204" charset="-122"/>
              </a:rPr>
              <a:t>450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20204"/>
                <a:ea typeface="微软雅黑" panose="020B0503020204020204" charset="-122"/>
              </a:rPr>
              <a:t>点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/>
                <a:ea typeface="微软雅黑" panose="020B0503020204020204" charset="-122"/>
              </a:rPr>
              <a:t>15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20204"/>
                <a:ea typeface="微软雅黑" panose="020B0503020204020204" charset="-122"/>
              </a:rPr>
              <a:t>色依然跑不出来的第一组解</a:t>
            </a:r>
            <a:endParaRPr lang="en-US" altLang="zh-CN" sz="1400" dirty="0">
              <a:solidFill>
                <a:srgbClr val="000000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2051" name="图片 1">
            <a:extLst>
              <a:ext uri="{FF2B5EF4-FFF2-40B4-BE49-F238E27FC236}">
                <a16:creationId xmlns:a16="http://schemas.microsoft.com/office/drawing/2014/main" id="{267FCFE1-A8A9-4D8F-988A-F5AACA23A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844" y="4640165"/>
            <a:ext cx="4425397" cy="129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6469703"/>
      </p:ext>
    </p:extLst>
  </p:cSld>
  <p:clrMapOvr>
    <a:masterClrMapping/>
  </p:clrMapOvr>
  <p:transition advTm="2000">
    <p:split orient="vert" dir="in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B75629C-FE3E-C66B-FAE9-F909798FCEA8}"/>
              </a:ext>
            </a:extLst>
          </p:cNvPr>
          <p:cNvGrpSpPr/>
          <p:nvPr/>
        </p:nvGrpSpPr>
        <p:grpSpPr>
          <a:xfrm>
            <a:off x="4180114" y="790833"/>
            <a:ext cx="3699601" cy="721995"/>
            <a:chOff x="7522" y="969"/>
            <a:chExt cx="4887" cy="113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26D4124-79EC-0133-123E-5C333FCAFE1B}"/>
                </a:ext>
              </a:extLst>
            </p:cNvPr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6E8C140-B9A1-C780-8923-A17533310AB3}"/>
                </a:ext>
              </a:extLst>
            </p:cNvPr>
            <p:cNvSpPr txBox="1"/>
            <p:nvPr/>
          </p:nvSpPr>
          <p:spPr>
            <a:xfrm>
              <a:off x="7522" y="969"/>
              <a:ext cx="4887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 dirty="0">
                  <a:solidFill>
                    <a:srgbClr val="80937D"/>
                  </a:solidFill>
                  <a:cs typeface="+mn-ea"/>
                  <a:sym typeface="+mn-lt"/>
                </a:rPr>
                <a:t>性能分析</a:t>
              </a:r>
              <a:endParaRPr lang="zh-CN" altLang="zh-CN" sz="36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5E42B27-CF99-9257-34A3-6F2E61A82A49}"/>
              </a:ext>
            </a:extLst>
          </p:cNvPr>
          <p:cNvGrpSpPr/>
          <p:nvPr/>
        </p:nvGrpSpPr>
        <p:grpSpPr>
          <a:xfrm>
            <a:off x="1368046" y="1864980"/>
            <a:ext cx="2253340" cy="561633"/>
            <a:chOff x="1170772" y="345147"/>
            <a:chExt cx="7876961" cy="1078054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F3D9D841-F99E-1FE8-5B4D-11E74ACB65B1}"/>
                </a:ext>
              </a:extLst>
            </p:cNvPr>
            <p:cNvSpPr/>
            <p:nvPr/>
          </p:nvSpPr>
          <p:spPr>
            <a:xfrm>
              <a:off x="1915551" y="345147"/>
              <a:ext cx="6289010" cy="1078054"/>
            </a:xfrm>
            <a:custGeom>
              <a:avLst/>
              <a:gdLst>
                <a:gd name="connsiteX0" fmla="*/ 0 w 2159000"/>
                <a:gd name="connsiteY0" fmla="*/ 0 h 2971526"/>
                <a:gd name="connsiteX1" fmla="*/ 2159000 w 2159000"/>
                <a:gd name="connsiteY1" fmla="*/ 0 h 2971526"/>
                <a:gd name="connsiteX2" fmla="*/ 2159000 w 2159000"/>
                <a:gd name="connsiteY2" fmla="*/ 2971526 h 2971526"/>
                <a:gd name="connsiteX3" fmla="*/ 0 w 2159000"/>
                <a:gd name="connsiteY3" fmla="*/ 2971526 h 2971526"/>
                <a:gd name="connsiteX4" fmla="*/ 0 w 2159000"/>
                <a:gd name="connsiteY4" fmla="*/ 0 h 297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9000" h="2971526">
                  <a:moveTo>
                    <a:pt x="0" y="0"/>
                  </a:moveTo>
                  <a:lnTo>
                    <a:pt x="2159000" y="0"/>
                  </a:lnTo>
                  <a:lnTo>
                    <a:pt x="2159000" y="2971526"/>
                  </a:lnTo>
                  <a:lnTo>
                    <a:pt x="0" y="2971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自测运行</a:t>
              </a:r>
              <a:r>
                <a:rPr lang="en-US" altLang="zh-CN" sz="1400" b="1" dirty="0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</a:rPr>
                <a:t>---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点的规模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B1E399D2-D369-2A14-442E-08F055CA70AF}"/>
                </a:ext>
              </a:extLst>
            </p:cNvPr>
            <p:cNvSpPr/>
            <p:nvPr/>
          </p:nvSpPr>
          <p:spPr>
            <a:xfrm>
              <a:off x="8204561" y="345147"/>
              <a:ext cx="843172" cy="1078054"/>
            </a:xfrm>
            <a:custGeom>
              <a:avLst/>
              <a:gdLst>
                <a:gd name="connsiteX0" fmla="*/ 0 w 2324102"/>
                <a:gd name="connsiteY0" fmla="*/ 0 h 2971526"/>
                <a:gd name="connsiteX1" fmla="*/ 1754803 w 2324102"/>
                <a:gd name="connsiteY1" fmla="*/ 0 h 2971526"/>
                <a:gd name="connsiteX2" fmla="*/ 2310215 w 2324102"/>
                <a:gd name="connsiteY2" fmla="*/ 690763 h 2971526"/>
                <a:gd name="connsiteX3" fmla="*/ 1907269 w 2324102"/>
                <a:gd name="connsiteY3" fmla="*/ 2523464 h 2971526"/>
                <a:gd name="connsiteX4" fmla="*/ 1351859 w 2324102"/>
                <a:gd name="connsiteY4" fmla="*/ 2971526 h 2971526"/>
                <a:gd name="connsiteX5" fmla="*/ 0 w 2324102"/>
                <a:gd name="connsiteY5" fmla="*/ 2971526 h 2971526"/>
                <a:gd name="connsiteX6" fmla="*/ 0 w 2324102"/>
                <a:gd name="connsiteY6" fmla="*/ 0 h 297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4102" h="2971526">
                  <a:moveTo>
                    <a:pt x="0" y="0"/>
                  </a:moveTo>
                  <a:lnTo>
                    <a:pt x="1754803" y="0"/>
                  </a:lnTo>
                  <a:cubicBezTo>
                    <a:pt x="2118854" y="0"/>
                    <a:pt x="2389559" y="336047"/>
                    <a:pt x="2310215" y="690763"/>
                  </a:cubicBezTo>
                  <a:lnTo>
                    <a:pt x="1907269" y="2523464"/>
                  </a:lnTo>
                  <a:cubicBezTo>
                    <a:pt x="1849706" y="2786390"/>
                    <a:pt x="1619452" y="2971526"/>
                    <a:pt x="1351859" y="2971526"/>
                  </a:cubicBezTo>
                  <a:lnTo>
                    <a:pt x="0" y="2971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DB55DE50-ABF7-6002-A279-D17CE58F184E}"/>
                </a:ext>
              </a:extLst>
            </p:cNvPr>
            <p:cNvSpPr/>
            <p:nvPr/>
          </p:nvSpPr>
          <p:spPr>
            <a:xfrm flipH="1" flipV="1">
              <a:off x="1170772" y="345147"/>
              <a:ext cx="843172" cy="1078054"/>
            </a:xfrm>
            <a:custGeom>
              <a:avLst/>
              <a:gdLst>
                <a:gd name="connsiteX0" fmla="*/ 0 w 2324102"/>
                <a:gd name="connsiteY0" fmla="*/ 0 h 2971526"/>
                <a:gd name="connsiteX1" fmla="*/ 1754803 w 2324102"/>
                <a:gd name="connsiteY1" fmla="*/ 0 h 2971526"/>
                <a:gd name="connsiteX2" fmla="*/ 2310215 w 2324102"/>
                <a:gd name="connsiteY2" fmla="*/ 690763 h 2971526"/>
                <a:gd name="connsiteX3" fmla="*/ 1907269 w 2324102"/>
                <a:gd name="connsiteY3" fmla="*/ 2523464 h 2971526"/>
                <a:gd name="connsiteX4" fmla="*/ 1351859 w 2324102"/>
                <a:gd name="connsiteY4" fmla="*/ 2971526 h 2971526"/>
                <a:gd name="connsiteX5" fmla="*/ 0 w 2324102"/>
                <a:gd name="connsiteY5" fmla="*/ 2971526 h 2971526"/>
                <a:gd name="connsiteX6" fmla="*/ 0 w 2324102"/>
                <a:gd name="connsiteY6" fmla="*/ 0 h 297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4102" h="2971526">
                  <a:moveTo>
                    <a:pt x="0" y="0"/>
                  </a:moveTo>
                  <a:lnTo>
                    <a:pt x="1754803" y="0"/>
                  </a:lnTo>
                  <a:cubicBezTo>
                    <a:pt x="2118854" y="0"/>
                    <a:pt x="2389559" y="336047"/>
                    <a:pt x="2310215" y="690763"/>
                  </a:cubicBezTo>
                  <a:lnTo>
                    <a:pt x="1907269" y="2523464"/>
                  </a:lnTo>
                  <a:cubicBezTo>
                    <a:pt x="1849706" y="2786390"/>
                    <a:pt x="1619452" y="2971526"/>
                    <a:pt x="1351859" y="2971526"/>
                  </a:cubicBezTo>
                  <a:lnTo>
                    <a:pt x="0" y="2971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9AE297AD-C13F-5948-7322-798F89CE0AEC}"/>
              </a:ext>
            </a:extLst>
          </p:cNvPr>
          <p:cNvSpPr txBox="1"/>
          <p:nvPr/>
        </p:nvSpPr>
        <p:spPr>
          <a:xfrm>
            <a:off x="1131360" y="2786191"/>
            <a:ext cx="6097508" cy="2314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从图中可以看出当图的规模逐步增大，即节点数逐步增大的时候，求解的时间也越来越长</a:t>
            </a:r>
            <a:r>
              <a:rPr lang="zh-CN" altLang="en-US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20204"/>
                <a:ea typeface="微软雅黑" panose="020B0503020204020204" charset="-122"/>
              </a:rPr>
              <a:t>随着点的个数增多，那么回溯树的深度就越深，整棵树也就更为庞大，故算法的运行时间也随之增大</a:t>
            </a:r>
            <a:endParaRPr lang="en-US" altLang="zh-CN" sz="1400" dirty="0">
              <a:solidFill>
                <a:srgbClr val="000000"/>
              </a:solidFill>
              <a:latin typeface="Arial" panose="020B0604020202020204"/>
              <a:ea typeface="微软雅黑" panose="020B0503020204020204" charset="-122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20204"/>
                <a:ea typeface="微软雅黑" panose="020B0503020204020204" charset="-122"/>
              </a:rPr>
              <a:t>如下例子，如果没有任何限制，对于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/>
                <a:ea typeface="微软雅黑" panose="020B0503020204020204" charset="-122"/>
              </a:rPr>
              <a:t>5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20204"/>
                <a:ea typeface="微软雅黑" panose="020B0503020204020204" charset="-122"/>
              </a:rPr>
              <a:t>个节点，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/>
                <a:ea typeface="微软雅黑" panose="020B0503020204020204" charset="-122"/>
              </a:rPr>
              <a:t>4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20204"/>
                <a:ea typeface="微软雅黑" panose="020B0503020204020204" charset="-122"/>
              </a:rPr>
              <a:t>色，共有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/>
                <a:ea typeface="微软雅黑" panose="020B0503020204020204" charset="-122"/>
              </a:rPr>
              <a:t>4^5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20204"/>
                <a:ea typeface="微软雅黑" panose="020B0503020204020204" charset="-122"/>
              </a:rPr>
              <a:t>个方案，而对于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/>
                <a:ea typeface="微软雅黑" panose="020B0503020204020204" charset="-122"/>
              </a:rPr>
              <a:t>10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20204"/>
                <a:ea typeface="微软雅黑" panose="020B0503020204020204" charset="-122"/>
              </a:rPr>
              <a:t>个节点，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/>
                <a:ea typeface="微软雅黑" panose="020B0503020204020204" charset="-122"/>
              </a:rPr>
              <a:t>4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20204"/>
                <a:ea typeface="微软雅黑" panose="020B0503020204020204" charset="-122"/>
              </a:rPr>
              <a:t>色，共有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/>
                <a:ea typeface="微软雅黑" panose="020B0503020204020204" charset="-122"/>
              </a:rPr>
              <a:t>4^10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20204"/>
                <a:ea typeface="微软雅黑" panose="020B0503020204020204" charset="-122"/>
              </a:rPr>
              <a:t>个方案，方案数越多自然时间就越多</a:t>
            </a:r>
            <a:endParaRPr lang="en-US" altLang="zh-CN" sz="1400" dirty="0">
              <a:solidFill>
                <a:srgbClr val="000000"/>
              </a:solidFill>
              <a:latin typeface="Arial" panose="020B0604020202020204"/>
              <a:ea typeface="微软雅黑" panose="020B0503020204020204" charset="-122"/>
            </a:endParaRPr>
          </a:p>
          <a:p>
            <a:pPr marR="0" lvl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altLang="zh-CN" sz="1400" dirty="0">
              <a:solidFill>
                <a:srgbClr val="000000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4098" name="图片 1">
            <a:extLst>
              <a:ext uri="{FF2B5EF4-FFF2-40B4-BE49-F238E27FC236}">
                <a16:creationId xmlns:a16="http://schemas.microsoft.com/office/drawing/2014/main" id="{30AB6A92-2A3B-22AF-922D-724948E16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340" y="2786191"/>
            <a:ext cx="3543300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39092103"/>
      </p:ext>
    </p:extLst>
  </p:cSld>
  <p:clrMapOvr>
    <a:masterClrMapping/>
  </p:clrMapOvr>
  <p:transition advTm="2000">
    <p:split orient="vert"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21130" y="587375"/>
            <a:ext cx="8611235" cy="4366260"/>
            <a:chOff x="2558" y="925"/>
            <a:chExt cx="13561" cy="6876"/>
          </a:xfrm>
        </p:grpSpPr>
        <p:grpSp>
          <p:nvGrpSpPr>
            <p:cNvPr id="16" name="组合 15"/>
            <p:cNvGrpSpPr/>
            <p:nvPr/>
          </p:nvGrpSpPr>
          <p:grpSpPr>
            <a:xfrm>
              <a:off x="2558" y="925"/>
              <a:ext cx="3916" cy="1743"/>
              <a:chOff x="5482" y="1379"/>
              <a:chExt cx="3916" cy="1743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5482" y="1379"/>
                <a:ext cx="1213" cy="1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600" b="1">
                    <a:solidFill>
                      <a:srgbClr val="80937D"/>
                    </a:solidFill>
                    <a:cs typeface="+mn-ea"/>
                    <a:sym typeface="+mn-lt"/>
                  </a:rPr>
                  <a:t>C</a:t>
                </a: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536" y="2320"/>
                <a:ext cx="2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b="1" dirty="0">
                    <a:solidFill>
                      <a:srgbClr val="80937D"/>
                    </a:solidFill>
                    <a:cs typeface="+mn-ea"/>
                    <a:sym typeface="+mn-lt"/>
                  </a:rPr>
                  <a:t>CONTENT</a:t>
                </a: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536" y="1714"/>
                <a:ext cx="2862" cy="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400" b="1" dirty="0">
                    <a:solidFill>
                      <a:srgbClr val="80937D"/>
                    </a:solidFill>
                    <a:cs typeface="+mn-ea"/>
                    <a:sym typeface="+mn-lt"/>
                  </a:rPr>
                  <a:t>实验内容</a:t>
                </a:r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3635" y="4025"/>
              <a:ext cx="1099" cy="1099"/>
            </a:xfrm>
            <a:prstGeom prst="ellipse">
              <a:avLst/>
            </a:prstGeom>
            <a:solidFill>
              <a:srgbClr val="809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0513" y="4025"/>
              <a:ext cx="1099" cy="1099"/>
            </a:xfrm>
            <a:prstGeom prst="ellipse">
              <a:avLst/>
            </a:prstGeom>
            <a:solidFill>
              <a:srgbClr val="DFBB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635" y="6702"/>
              <a:ext cx="1099" cy="1099"/>
            </a:xfrm>
            <a:prstGeom prst="ellipse">
              <a:avLst/>
            </a:prstGeom>
            <a:solidFill>
              <a:srgbClr val="DFBB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0513" y="6702"/>
              <a:ext cx="1099" cy="1099"/>
            </a:xfrm>
            <a:prstGeom prst="ellipse">
              <a:avLst/>
            </a:prstGeom>
            <a:solidFill>
              <a:srgbClr val="809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793" y="3865"/>
              <a:ext cx="404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b="1" dirty="0">
                  <a:solidFill>
                    <a:srgbClr val="80937D"/>
                  </a:solidFill>
                  <a:cs typeface="+mn-ea"/>
                  <a:sym typeface="+mn-lt"/>
                </a:rPr>
                <a:t>算法原理</a:t>
              </a:r>
              <a:endParaRPr lang="zh-CN" sz="28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734" y="6517"/>
              <a:ext cx="4264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b="1" dirty="0">
                  <a:solidFill>
                    <a:srgbClr val="80937D"/>
                  </a:solidFill>
                  <a:cs typeface="+mn-ea"/>
                  <a:sym typeface="+mn-lt"/>
                </a:rPr>
                <a:t>性能分析</a:t>
              </a:r>
              <a:endParaRPr lang="zh-CN" sz="28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1855" y="3863"/>
              <a:ext cx="4044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b="1" dirty="0">
                  <a:solidFill>
                    <a:srgbClr val="80937D"/>
                  </a:solidFill>
                  <a:cs typeface="+mn-ea"/>
                  <a:sym typeface="+mn-lt"/>
                </a:rPr>
                <a:t>算法优化</a:t>
              </a:r>
              <a:endParaRPr lang="zh-CN" sz="28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1855" y="6517"/>
              <a:ext cx="4264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b="1" dirty="0">
                  <a:solidFill>
                    <a:srgbClr val="80937D"/>
                  </a:solidFill>
                  <a:cs typeface="+mn-ea"/>
                  <a:sym typeface="+mn-lt"/>
                </a:rPr>
                <a:t>总结</a:t>
              </a:r>
              <a:endParaRPr lang="zh-CN" sz="28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612" y="4164"/>
              <a:ext cx="115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513" y="4164"/>
              <a:ext cx="115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605" y="6841"/>
              <a:ext cx="115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0506" y="6841"/>
              <a:ext cx="115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6564366-44F1-8CE8-C39D-BDE4AA3CA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5" y="1625845"/>
            <a:ext cx="7946390" cy="42395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6641114"/>
      </p:ext>
    </p:extLst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B75629C-FE3E-C66B-FAE9-F909798FCEA8}"/>
              </a:ext>
            </a:extLst>
          </p:cNvPr>
          <p:cNvGrpSpPr/>
          <p:nvPr/>
        </p:nvGrpSpPr>
        <p:grpSpPr>
          <a:xfrm>
            <a:off x="4180114" y="790833"/>
            <a:ext cx="3699601" cy="721995"/>
            <a:chOff x="7522" y="969"/>
            <a:chExt cx="4887" cy="113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26D4124-79EC-0133-123E-5C333FCAFE1B}"/>
                </a:ext>
              </a:extLst>
            </p:cNvPr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6E8C140-B9A1-C780-8923-A17533310AB3}"/>
                </a:ext>
              </a:extLst>
            </p:cNvPr>
            <p:cNvSpPr txBox="1"/>
            <p:nvPr/>
          </p:nvSpPr>
          <p:spPr>
            <a:xfrm>
              <a:off x="7522" y="969"/>
              <a:ext cx="4887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 dirty="0">
                  <a:solidFill>
                    <a:srgbClr val="80937D"/>
                  </a:solidFill>
                  <a:cs typeface="+mn-ea"/>
                  <a:sym typeface="+mn-lt"/>
                </a:rPr>
                <a:t>性能分析</a:t>
              </a:r>
              <a:endParaRPr lang="zh-CN" altLang="zh-CN" sz="36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5E42B27-CF99-9257-34A3-6F2E61A82A49}"/>
              </a:ext>
            </a:extLst>
          </p:cNvPr>
          <p:cNvGrpSpPr/>
          <p:nvPr/>
        </p:nvGrpSpPr>
        <p:grpSpPr>
          <a:xfrm>
            <a:off x="1368046" y="1864980"/>
            <a:ext cx="2253340" cy="561633"/>
            <a:chOff x="1170772" y="345147"/>
            <a:chExt cx="7876961" cy="1078054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F3D9D841-F99E-1FE8-5B4D-11E74ACB65B1}"/>
                </a:ext>
              </a:extLst>
            </p:cNvPr>
            <p:cNvSpPr/>
            <p:nvPr/>
          </p:nvSpPr>
          <p:spPr>
            <a:xfrm>
              <a:off x="1915551" y="345147"/>
              <a:ext cx="6289010" cy="1078054"/>
            </a:xfrm>
            <a:custGeom>
              <a:avLst/>
              <a:gdLst>
                <a:gd name="connsiteX0" fmla="*/ 0 w 2159000"/>
                <a:gd name="connsiteY0" fmla="*/ 0 h 2971526"/>
                <a:gd name="connsiteX1" fmla="*/ 2159000 w 2159000"/>
                <a:gd name="connsiteY1" fmla="*/ 0 h 2971526"/>
                <a:gd name="connsiteX2" fmla="*/ 2159000 w 2159000"/>
                <a:gd name="connsiteY2" fmla="*/ 2971526 h 2971526"/>
                <a:gd name="connsiteX3" fmla="*/ 0 w 2159000"/>
                <a:gd name="connsiteY3" fmla="*/ 2971526 h 2971526"/>
                <a:gd name="connsiteX4" fmla="*/ 0 w 2159000"/>
                <a:gd name="connsiteY4" fmla="*/ 0 h 297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9000" h="2971526">
                  <a:moveTo>
                    <a:pt x="0" y="0"/>
                  </a:moveTo>
                  <a:lnTo>
                    <a:pt x="2159000" y="0"/>
                  </a:lnTo>
                  <a:lnTo>
                    <a:pt x="2159000" y="2971526"/>
                  </a:lnTo>
                  <a:lnTo>
                    <a:pt x="0" y="2971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自测运行</a:t>
              </a:r>
              <a:r>
                <a:rPr lang="en-US" altLang="zh-CN" sz="1400" b="1" dirty="0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</a:rPr>
                <a:t>---</a:t>
              </a:r>
              <a:r>
                <a:rPr lang="zh-CN" altLang="en-US" sz="1400" b="1" dirty="0">
                  <a:solidFill>
                    <a:srgbClr val="FFFFFF"/>
                  </a:solidFill>
                  <a:latin typeface="Arial" panose="020B0604020202020204"/>
                  <a:ea typeface="微软雅黑" panose="020B0503020204020204" charset="-122"/>
                </a:rPr>
                <a:t>边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的规模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B1E399D2-D369-2A14-442E-08F055CA70AF}"/>
                </a:ext>
              </a:extLst>
            </p:cNvPr>
            <p:cNvSpPr/>
            <p:nvPr/>
          </p:nvSpPr>
          <p:spPr>
            <a:xfrm>
              <a:off x="8204561" y="345147"/>
              <a:ext cx="843172" cy="1078054"/>
            </a:xfrm>
            <a:custGeom>
              <a:avLst/>
              <a:gdLst>
                <a:gd name="connsiteX0" fmla="*/ 0 w 2324102"/>
                <a:gd name="connsiteY0" fmla="*/ 0 h 2971526"/>
                <a:gd name="connsiteX1" fmla="*/ 1754803 w 2324102"/>
                <a:gd name="connsiteY1" fmla="*/ 0 h 2971526"/>
                <a:gd name="connsiteX2" fmla="*/ 2310215 w 2324102"/>
                <a:gd name="connsiteY2" fmla="*/ 690763 h 2971526"/>
                <a:gd name="connsiteX3" fmla="*/ 1907269 w 2324102"/>
                <a:gd name="connsiteY3" fmla="*/ 2523464 h 2971526"/>
                <a:gd name="connsiteX4" fmla="*/ 1351859 w 2324102"/>
                <a:gd name="connsiteY4" fmla="*/ 2971526 h 2971526"/>
                <a:gd name="connsiteX5" fmla="*/ 0 w 2324102"/>
                <a:gd name="connsiteY5" fmla="*/ 2971526 h 2971526"/>
                <a:gd name="connsiteX6" fmla="*/ 0 w 2324102"/>
                <a:gd name="connsiteY6" fmla="*/ 0 h 297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4102" h="2971526">
                  <a:moveTo>
                    <a:pt x="0" y="0"/>
                  </a:moveTo>
                  <a:lnTo>
                    <a:pt x="1754803" y="0"/>
                  </a:lnTo>
                  <a:cubicBezTo>
                    <a:pt x="2118854" y="0"/>
                    <a:pt x="2389559" y="336047"/>
                    <a:pt x="2310215" y="690763"/>
                  </a:cubicBezTo>
                  <a:lnTo>
                    <a:pt x="1907269" y="2523464"/>
                  </a:lnTo>
                  <a:cubicBezTo>
                    <a:pt x="1849706" y="2786390"/>
                    <a:pt x="1619452" y="2971526"/>
                    <a:pt x="1351859" y="2971526"/>
                  </a:cubicBezTo>
                  <a:lnTo>
                    <a:pt x="0" y="2971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DB55DE50-ABF7-6002-A279-D17CE58F184E}"/>
                </a:ext>
              </a:extLst>
            </p:cNvPr>
            <p:cNvSpPr/>
            <p:nvPr/>
          </p:nvSpPr>
          <p:spPr>
            <a:xfrm flipH="1" flipV="1">
              <a:off x="1170772" y="345147"/>
              <a:ext cx="843172" cy="1078054"/>
            </a:xfrm>
            <a:custGeom>
              <a:avLst/>
              <a:gdLst>
                <a:gd name="connsiteX0" fmla="*/ 0 w 2324102"/>
                <a:gd name="connsiteY0" fmla="*/ 0 h 2971526"/>
                <a:gd name="connsiteX1" fmla="*/ 1754803 w 2324102"/>
                <a:gd name="connsiteY1" fmla="*/ 0 h 2971526"/>
                <a:gd name="connsiteX2" fmla="*/ 2310215 w 2324102"/>
                <a:gd name="connsiteY2" fmla="*/ 690763 h 2971526"/>
                <a:gd name="connsiteX3" fmla="*/ 1907269 w 2324102"/>
                <a:gd name="connsiteY3" fmla="*/ 2523464 h 2971526"/>
                <a:gd name="connsiteX4" fmla="*/ 1351859 w 2324102"/>
                <a:gd name="connsiteY4" fmla="*/ 2971526 h 2971526"/>
                <a:gd name="connsiteX5" fmla="*/ 0 w 2324102"/>
                <a:gd name="connsiteY5" fmla="*/ 2971526 h 2971526"/>
                <a:gd name="connsiteX6" fmla="*/ 0 w 2324102"/>
                <a:gd name="connsiteY6" fmla="*/ 0 h 297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4102" h="2971526">
                  <a:moveTo>
                    <a:pt x="0" y="0"/>
                  </a:moveTo>
                  <a:lnTo>
                    <a:pt x="1754803" y="0"/>
                  </a:lnTo>
                  <a:cubicBezTo>
                    <a:pt x="2118854" y="0"/>
                    <a:pt x="2389559" y="336047"/>
                    <a:pt x="2310215" y="690763"/>
                  </a:cubicBezTo>
                  <a:lnTo>
                    <a:pt x="1907269" y="2523464"/>
                  </a:lnTo>
                  <a:cubicBezTo>
                    <a:pt x="1849706" y="2786390"/>
                    <a:pt x="1619452" y="2971526"/>
                    <a:pt x="1351859" y="2971526"/>
                  </a:cubicBezTo>
                  <a:lnTo>
                    <a:pt x="0" y="2971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9AE297AD-C13F-5948-7322-798F89CE0AEC}"/>
              </a:ext>
            </a:extLst>
          </p:cNvPr>
          <p:cNvSpPr txBox="1"/>
          <p:nvPr/>
        </p:nvSpPr>
        <p:spPr>
          <a:xfrm>
            <a:off x="974606" y="2794348"/>
            <a:ext cx="6097508" cy="2639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400" kern="100" dirty="0">
                <a:effectLst/>
                <a:latin typeface="+mn-ea"/>
                <a:cs typeface="Times New Roman" panose="02020603050405020304" pitchFamily="18" charset="0"/>
              </a:rPr>
              <a:t>从图中可以看出当边逐渐增多的时候，求解的时间越来</a:t>
            </a:r>
            <a:r>
              <a:rPr lang="zh-CN" altLang="en-US" sz="1400" kern="100" dirty="0">
                <a:effectLst/>
                <a:latin typeface="+mn-ea"/>
                <a:cs typeface="Times New Roman" panose="02020603050405020304" pitchFamily="18" charset="0"/>
              </a:rPr>
              <a:t>越短</a:t>
            </a:r>
            <a:endParaRPr lang="en-US" altLang="zh-CN" sz="14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285750" indent="-285750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1400" kern="100" dirty="0">
                <a:effectLst/>
                <a:latin typeface="+mn-ea"/>
                <a:cs typeface="Times New Roman" panose="02020603050405020304" pitchFamily="18" charset="0"/>
              </a:rPr>
              <a:t>对固定的节点数，随着边的个数增多，各个节点之间受到的限制也就更多，可选色就更少，在递归树中，虽然深度没变，但是宽度变了，每个节点的</a:t>
            </a:r>
            <a:r>
              <a:rPr lang="zh-CN" altLang="en-US" sz="1400" kern="100" dirty="0">
                <a:effectLst/>
                <a:latin typeface="+mn-ea"/>
                <a:cs typeface="Times New Roman" panose="02020603050405020304" pitchFamily="18" charset="0"/>
              </a:rPr>
              <a:t>搜索</a:t>
            </a:r>
            <a:r>
              <a:rPr lang="zh-CN" altLang="zh-CN" sz="1400" kern="100" dirty="0">
                <a:effectLst/>
                <a:latin typeface="+mn-ea"/>
                <a:cs typeface="Times New Roman" panose="02020603050405020304" pitchFamily="18" charset="0"/>
              </a:rPr>
              <a:t>分支变少了，那么最后的总方案自然变少了，故算法的运行时间也随之减小。</a:t>
            </a:r>
            <a:endParaRPr lang="en-US" altLang="zh-CN" sz="14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285750" indent="-285750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4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而且现在随着边数的增加，点的平均可染色数量变少了，那么对于某个点来说，提前终止优化策略能剪掉的分枝就变多了，深度规模不变，剪枝多了，自然时间减小</a:t>
            </a:r>
            <a:endParaRPr lang="en-US" altLang="zh-CN" sz="14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3CFC39-C981-D13C-F831-FC0C1268E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385" y="2786191"/>
            <a:ext cx="4135986" cy="22095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02360198"/>
      </p:ext>
    </p:extLst>
  </p:cSld>
  <p:clrMapOvr>
    <a:masterClrMapping/>
  </p:clrMapOvr>
  <p:transition advTm="2000">
    <p:split orient="vert"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199005" y="2589530"/>
            <a:ext cx="8345170" cy="1606550"/>
            <a:chOff x="4272" y="3498"/>
            <a:chExt cx="13142" cy="2530"/>
          </a:xfrm>
        </p:grpSpPr>
        <p:sp>
          <p:nvSpPr>
            <p:cNvPr id="21" name="文本框 20"/>
            <p:cNvSpPr txBox="1"/>
            <p:nvPr/>
          </p:nvSpPr>
          <p:spPr>
            <a:xfrm>
              <a:off x="6963" y="3745"/>
              <a:ext cx="10451" cy="1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rgbClr val="80937D"/>
                  </a:solidFill>
                  <a:cs typeface="+mn-ea"/>
                  <a:sym typeface="+mn-lt"/>
                </a:rPr>
                <a:t>总结</a:t>
              </a:r>
              <a:endParaRPr lang="zh-CN" altLang="zh-CN" sz="72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4272" y="3498"/>
              <a:ext cx="2530" cy="2530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274" y="3892"/>
              <a:ext cx="2528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</p:grpSp>
    </p:spTree>
    <p:custDataLst>
      <p:tags r:id="rId1"/>
    </p:custDataLst>
  </p:cSld>
  <p:clrMapOvr>
    <a:masterClrMapping/>
  </p:clrMapOvr>
  <p:transition advTm="2000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E472A6A-30AF-457F-22D8-994F84B67A94}"/>
              </a:ext>
            </a:extLst>
          </p:cNvPr>
          <p:cNvGrpSpPr/>
          <p:nvPr/>
        </p:nvGrpSpPr>
        <p:grpSpPr>
          <a:xfrm>
            <a:off x="4180114" y="790833"/>
            <a:ext cx="3699601" cy="721995"/>
            <a:chOff x="7522" y="969"/>
            <a:chExt cx="4887" cy="113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0AEB561-F1A7-A7A0-4370-2641398C9EF9}"/>
                </a:ext>
              </a:extLst>
            </p:cNvPr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AA51B02-6CAD-06A3-5141-8BA7F678192F}"/>
                </a:ext>
              </a:extLst>
            </p:cNvPr>
            <p:cNvSpPr txBox="1"/>
            <p:nvPr/>
          </p:nvSpPr>
          <p:spPr>
            <a:xfrm>
              <a:off x="7522" y="969"/>
              <a:ext cx="4887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rgbClr val="80937D"/>
                  </a:solidFill>
                  <a:cs typeface="+mn-ea"/>
                  <a:sym typeface="+mn-lt"/>
                </a:rPr>
                <a:t>总结</a:t>
              </a:r>
              <a:endParaRPr lang="zh-CN" altLang="zh-CN" sz="36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D402DB7-C23C-144E-BF09-69B33A856B0E}"/>
              </a:ext>
            </a:extLst>
          </p:cNvPr>
          <p:cNvGrpSpPr/>
          <p:nvPr/>
        </p:nvGrpSpPr>
        <p:grpSpPr>
          <a:xfrm>
            <a:off x="3920937" y="1898950"/>
            <a:ext cx="4217953" cy="4796952"/>
            <a:chOff x="1706687" y="2061912"/>
            <a:chExt cx="4217953" cy="408781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9BBCCC0-D797-9AF4-0074-8E60C41D97F7}"/>
                </a:ext>
              </a:extLst>
            </p:cNvPr>
            <p:cNvSpPr/>
            <p:nvPr/>
          </p:nvSpPr>
          <p:spPr bwMode="auto">
            <a:xfrm>
              <a:off x="1706687" y="2190078"/>
              <a:ext cx="4217953" cy="3615186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>
              <a:solidFill>
                <a:srgbClr val="FFFFFF">
                  <a:lumMod val="85000"/>
                </a:srgb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20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9B3292F-A7DC-8BEC-00F5-E16A625FE8D9}"/>
                </a:ext>
              </a:extLst>
            </p:cNvPr>
            <p:cNvSpPr/>
            <p:nvPr/>
          </p:nvSpPr>
          <p:spPr bwMode="auto">
            <a:xfrm>
              <a:off x="1965587" y="2061912"/>
              <a:ext cx="3562213" cy="127898"/>
            </a:xfrm>
            <a:custGeom>
              <a:avLst/>
              <a:gdLst>
                <a:gd name="T0" fmla="*/ 285 w 4236"/>
                <a:gd name="T1" fmla="*/ 0 h 186"/>
                <a:gd name="T2" fmla="*/ 3967 w 4236"/>
                <a:gd name="T3" fmla="*/ 0 h 186"/>
                <a:gd name="T4" fmla="*/ 4236 w 4236"/>
                <a:gd name="T5" fmla="*/ 186 h 186"/>
                <a:gd name="T6" fmla="*/ 0 w 4236"/>
                <a:gd name="T7" fmla="*/ 186 h 186"/>
                <a:gd name="T8" fmla="*/ 285 w 4236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6" h="186">
                  <a:moveTo>
                    <a:pt x="285" y="0"/>
                  </a:moveTo>
                  <a:lnTo>
                    <a:pt x="3967" y="0"/>
                  </a:lnTo>
                  <a:lnTo>
                    <a:pt x="4236" y="186"/>
                  </a:lnTo>
                  <a:lnTo>
                    <a:pt x="0" y="186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414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2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78A879A0-B95B-0622-004C-2498BC1B3AB6}"/>
                </a:ext>
              </a:extLst>
            </p:cNvPr>
            <p:cNvSpPr/>
            <p:nvPr/>
          </p:nvSpPr>
          <p:spPr bwMode="auto">
            <a:xfrm>
              <a:off x="2203505" y="2061912"/>
              <a:ext cx="3097148" cy="745630"/>
            </a:xfrm>
            <a:custGeom>
              <a:avLst/>
              <a:gdLst>
                <a:gd name="T0" fmla="*/ 0 w 3682"/>
                <a:gd name="T1" fmla="*/ 0 h 786"/>
                <a:gd name="T2" fmla="*/ 3682 w 3682"/>
                <a:gd name="T3" fmla="*/ 0 h 786"/>
                <a:gd name="T4" fmla="*/ 3682 w 3682"/>
                <a:gd name="T5" fmla="*/ 637 h 786"/>
                <a:gd name="T6" fmla="*/ 1823 w 3682"/>
                <a:gd name="T7" fmla="*/ 786 h 786"/>
                <a:gd name="T8" fmla="*/ 0 w 3682"/>
                <a:gd name="T9" fmla="*/ 637 h 786"/>
                <a:gd name="T10" fmla="*/ 0 w 3682"/>
                <a:gd name="T11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2" h="786">
                  <a:moveTo>
                    <a:pt x="0" y="0"/>
                  </a:moveTo>
                  <a:lnTo>
                    <a:pt x="3682" y="0"/>
                  </a:lnTo>
                  <a:lnTo>
                    <a:pt x="3682" y="637"/>
                  </a:lnTo>
                  <a:lnTo>
                    <a:pt x="1823" y="786"/>
                  </a:lnTo>
                  <a:lnTo>
                    <a:pt x="0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200" i="0" u="none" strike="noStrike" kern="0" cap="none" spc="0" normalizeH="0" baseline="0" noProof="0">
                <a:ln>
                  <a:noFill/>
                </a:ln>
                <a:solidFill>
                  <a:srgbClr val="54A0D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7BB8D2C-45A7-4ABD-0600-523442A59E41}"/>
                </a:ext>
              </a:extLst>
            </p:cNvPr>
            <p:cNvSpPr/>
            <p:nvPr/>
          </p:nvSpPr>
          <p:spPr>
            <a:xfrm>
              <a:off x="3640720" y="221984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8B900C44-4793-8C0D-343F-6920B4CB81A4}"/>
                </a:ext>
              </a:extLst>
            </p:cNvPr>
            <p:cNvSpPr txBox="1"/>
            <p:nvPr/>
          </p:nvSpPr>
          <p:spPr>
            <a:xfrm>
              <a:off x="1994846" y="2970046"/>
              <a:ext cx="3691991" cy="3179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4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4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14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回溯法的本质就是枚举，在数据规模较小的情况下，暴力的回溯法还是可以解决问题的</a:t>
              </a:r>
              <a:endPara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sz="1400" kern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400" kern="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14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但是在大数据下，回溯法必须做优化，常见的优化策略有，采用更合理的搜索的顺序，增加部分搜索的约束条件，采用数学</a:t>
              </a:r>
              <a:r>
                <a:rPr lang="zh-CN" altLang="en-US" sz="14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原理</a:t>
              </a:r>
              <a:r>
                <a:rPr lang="zh-CN" altLang="zh-CN" sz="14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等等。</a:t>
              </a:r>
              <a:endParaRPr lang="en-US" altLang="zh-CN" sz="1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14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但由于回溯法本身就是庞大的递归，无论如何做优化</a:t>
              </a:r>
              <a:r>
                <a:rPr lang="zh-CN" altLang="en-US" sz="14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也改不了回溯法就是穷举的本质</a:t>
              </a:r>
              <a:r>
                <a:rPr lang="zh-CN" altLang="zh-CN" sz="14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，受规模影响，其时间</a:t>
              </a:r>
              <a:r>
                <a:rPr lang="zh-CN" altLang="en-US" sz="14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增长</a:t>
              </a:r>
              <a:r>
                <a:rPr lang="zh-CN" altLang="en-US" sz="1400" kern="1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往往</a:t>
              </a:r>
              <a:r>
                <a:rPr lang="zh-CN" altLang="zh-CN" sz="1400" kern="100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是指数级别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50000"/>
                </a:lnSpc>
              </a:pPr>
              <a:endParaRPr lang="zh-CN" altLang="zh-CN" sz="20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32870175"/>
      </p:ext>
    </p:extLst>
  </p:cSld>
  <p:clrMapOvr>
    <a:masterClrMapping/>
  </p:clrMapOvr>
  <p:transition advTm="2000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09" y="0"/>
            <a:ext cx="12192000" cy="68580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370012" y="2415223"/>
            <a:ext cx="9487535" cy="139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500" b="1" dirty="0">
                <a:solidFill>
                  <a:srgbClr val="80937D"/>
                </a:solidFill>
                <a:cs typeface="+mn-ea"/>
                <a:sym typeface="+mn-lt"/>
              </a:rPr>
              <a:t>谢谢观看！</a:t>
            </a:r>
            <a:endParaRPr lang="en-US" altLang="zh-CN" sz="8500" b="1" dirty="0">
              <a:solidFill>
                <a:srgbClr val="80937D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advTm="2000"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199005" y="2507615"/>
            <a:ext cx="7793355" cy="1688465"/>
            <a:chOff x="4272" y="3369"/>
            <a:chExt cx="12273" cy="2659"/>
          </a:xfrm>
        </p:grpSpPr>
        <p:sp>
          <p:nvSpPr>
            <p:cNvPr id="21" name="文本框 20"/>
            <p:cNvSpPr txBox="1"/>
            <p:nvPr/>
          </p:nvSpPr>
          <p:spPr>
            <a:xfrm>
              <a:off x="7091" y="3369"/>
              <a:ext cx="9454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7200" b="1" dirty="0">
                  <a:solidFill>
                    <a:srgbClr val="80937D"/>
                  </a:solidFill>
                  <a:cs typeface="+mn-ea"/>
                  <a:sym typeface="+mn-lt"/>
                </a:rPr>
                <a:t>算法原理</a:t>
              </a:r>
              <a:endParaRPr lang="zh-CN" altLang="zh-CN" sz="72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4272" y="3498"/>
              <a:ext cx="2530" cy="2530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274" y="3892"/>
              <a:ext cx="2528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</p:spTree>
    <p:custDataLst>
      <p:tags r:id="rId1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FBCE962E-4FC8-8A02-AF11-711FEC55532D}"/>
              </a:ext>
            </a:extLst>
          </p:cNvPr>
          <p:cNvGrpSpPr/>
          <p:nvPr/>
        </p:nvGrpSpPr>
        <p:grpSpPr>
          <a:xfrm>
            <a:off x="4544377" y="854207"/>
            <a:ext cx="3103245" cy="721995"/>
            <a:chOff x="7522" y="969"/>
            <a:chExt cx="4887" cy="1137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893ED40-259C-5744-6FCA-2A205D32EA9D}"/>
                </a:ext>
              </a:extLst>
            </p:cNvPr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4DEF3A3-2014-572A-6FF7-A80FECBA19E8}"/>
                </a:ext>
              </a:extLst>
            </p:cNvPr>
            <p:cNvSpPr txBox="1"/>
            <p:nvPr/>
          </p:nvSpPr>
          <p:spPr>
            <a:xfrm>
              <a:off x="7522" y="969"/>
              <a:ext cx="4887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 dirty="0">
                  <a:solidFill>
                    <a:srgbClr val="80937D"/>
                  </a:solidFill>
                  <a:cs typeface="+mn-ea"/>
                  <a:sym typeface="+mn-lt"/>
                </a:rPr>
                <a:t>算法原理</a:t>
              </a:r>
              <a:endParaRPr lang="zh-CN" altLang="zh-CN" sz="36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1CBE9EA-93C1-EB0B-6051-7F660F9B40D2}"/>
              </a:ext>
            </a:extLst>
          </p:cNvPr>
          <p:cNvGrpSpPr/>
          <p:nvPr/>
        </p:nvGrpSpPr>
        <p:grpSpPr>
          <a:xfrm>
            <a:off x="1368046" y="1864980"/>
            <a:ext cx="4103656" cy="561633"/>
            <a:chOff x="1170772" y="345147"/>
            <a:chExt cx="7876961" cy="1078054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59597790-6C5B-D4C2-7F49-8023667E8B6B}"/>
                </a:ext>
              </a:extLst>
            </p:cNvPr>
            <p:cNvSpPr/>
            <p:nvPr/>
          </p:nvSpPr>
          <p:spPr>
            <a:xfrm>
              <a:off x="1915551" y="345147"/>
              <a:ext cx="6289010" cy="1078054"/>
            </a:xfrm>
            <a:custGeom>
              <a:avLst/>
              <a:gdLst>
                <a:gd name="connsiteX0" fmla="*/ 0 w 2159000"/>
                <a:gd name="connsiteY0" fmla="*/ 0 h 2971526"/>
                <a:gd name="connsiteX1" fmla="*/ 2159000 w 2159000"/>
                <a:gd name="connsiteY1" fmla="*/ 0 h 2971526"/>
                <a:gd name="connsiteX2" fmla="*/ 2159000 w 2159000"/>
                <a:gd name="connsiteY2" fmla="*/ 2971526 h 2971526"/>
                <a:gd name="connsiteX3" fmla="*/ 0 w 2159000"/>
                <a:gd name="connsiteY3" fmla="*/ 2971526 h 2971526"/>
                <a:gd name="connsiteX4" fmla="*/ 0 w 2159000"/>
                <a:gd name="connsiteY4" fmla="*/ 0 h 297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9000" h="2971526">
                  <a:moveTo>
                    <a:pt x="0" y="0"/>
                  </a:moveTo>
                  <a:lnTo>
                    <a:pt x="2159000" y="0"/>
                  </a:lnTo>
                  <a:lnTo>
                    <a:pt x="2159000" y="2971526"/>
                  </a:lnTo>
                  <a:lnTo>
                    <a:pt x="0" y="2971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回溯法简介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84833497-A33F-69F2-8BCD-BC1A05B9D74D}"/>
                </a:ext>
              </a:extLst>
            </p:cNvPr>
            <p:cNvSpPr/>
            <p:nvPr/>
          </p:nvSpPr>
          <p:spPr>
            <a:xfrm>
              <a:off x="8204561" y="345147"/>
              <a:ext cx="843172" cy="1078054"/>
            </a:xfrm>
            <a:custGeom>
              <a:avLst/>
              <a:gdLst>
                <a:gd name="connsiteX0" fmla="*/ 0 w 2324102"/>
                <a:gd name="connsiteY0" fmla="*/ 0 h 2971526"/>
                <a:gd name="connsiteX1" fmla="*/ 1754803 w 2324102"/>
                <a:gd name="connsiteY1" fmla="*/ 0 h 2971526"/>
                <a:gd name="connsiteX2" fmla="*/ 2310215 w 2324102"/>
                <a:gd name="connsiteY2" fmla="*/ 690763 h 2971526"/>
                <a:gd name="connsiteX3" fmla="*/ 1907269 w 2324102"/>
                <a:gd name="connsiteY3" fmla="*/ 2523464 h 2971526"/>
                <a:gd name="connsiteX4" fmla="*/ 1351859 w 2324102"/>
                <a:gd name="connsiteY4" fmla="*/ 2971526 h 2971526"/>
                <a:gd name="connsiteX5" fmla="*/ 0 w 2324102"/>
                <a:gd name="connsiteY5" fmla="*/ 2971526 h 2971526"/>
                <a:gd name="connsiteX6" fmla="*/ 0 w 2324102"/>
                <a:gd name="connsiteY6" fmla="*/ 0 h 297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4102" h="2971526">
                  <a:moveTo>
                    <a:pt x="0" y="0"/>
                  </a:moveTo>
                  <a:lnTo>
                    <a:pt x="1754803" y="0"/>
                  </a:lnTo>
                  <a:cubicBezTo>
                    <a:pt x="2118854" y="0"/>
                    <a:pt x="2389559" y="336047"/>
                    <a:pt x="2310215" y="690763"/>
                  </a:cubicBezTo>
                  <a:lnTo>
                    <a:pt x="1907269" y="2523464"/>
                  </a:lnTo>
                  <a:cubicBezTo>
                    <a:pt x="1849706" y="2786390"/>
                    <a:pt x="1619452" y="2971526"/>
                    <a:pt x="1351859" y="2971526"/>
                  </a:cubicBezTo>
                  <a:lnTo>
                    <a:pt x="0" y="2971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9D97B28B-AE08-472D-45BF-93FC7365B1CB}"/>
                </a:ext>
              </a:extLst>
            </p:cNvPr>
            <p:cNvSpPr/>
            <p:nvPr/>
          </p:nvSpPr>
          <p:spPr>
            <a:xfrm flipH="1" flipV="1">
              <a:off x="1170772" y="345147"/>
              <a:ext cx="843172" cy="1078054"/>
            </a:xfrm>
            <a:custGeom>
              <a:avLst/>
              <a:gdLst>
                <a:gd name="connsiteX0" fmla="*/ 0 w 2324102"/>
                <a:gd name="connsiteY0" fmla="*/ 0 h 2971526"/>
                <a:gd name="connsiteX1" fmla="*/ 1754803 w 2324102"/>
                <a:gd name="connsiteY1" fmla="*/ 0 h 2971526"/>
                <a:gd name="connsiteX2" fmla="*/ 2310215 w 2324102"/>
                <a:gd name="connsiteY2" fmla="*/ 690763 h 2971526"/>
                <a:gd name="connsiteX3" fmla="*/ 1907269 w 2324102"/>
                <a:gd name="connsiteY3" fmla="*/ 2523464 h 2971526"/>
                <a:gd name="connsiteX4" fmla="*/ 1351859 w 2324102"/>
                <a:gd name="connsiteY4" fmla="*/ 2971526 h 2971526"/>
                <a:gd name="connsiteX5" fmla="*/ 0 w 2324102"/>
                <a:gd name="connsiteY5" fmla="*/ 2971526 h 2971526"/>
                <a:gd name="connsiteX6" fmla="*/ 0 w 2324102"/>
                <a:gd name="connsiteY6" fmla="*/ 0 h 297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4102" h="2971526">
                  <a:moveTo>
                    <a:pt x="0" y="0"/>
                  </a:moveTo>
                  <a:lnTo>
                    <a:pt x="1754803" y="0"/>
                  </a:lnTo>
                  <a:cubicBezTo>
                    <a:pt x="2118854" y="0"/>
                    <a:pt x="2389559" y="336047"/>
                    <a:pt x="2310215" y="690763"/>
                  </a:cubicBezTo>
                  <a:lnTo>
                    <a:pt x="1907269" y="2523464"/>
                  </a:lnTo>
                  <a:cubicBezTo>
                    <a:pt x="1849706" y="2786390"/>
                    <a:pt x="1619452" y="2971526"/>
                    <a:pt x="1351859" y="2971526"/>
                  </a:cubicBezTo>
                  <a:lnTo>
                    <a:pt x="0" y="2971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2BB9AA3-D5A7-0724-C7C3-5E34D6CA3665}"/>
              </a:ext>
            </a:extLst>
          </p:cNvPr>
          <p:cNvSpPr txBox="1"/>
          <p:nvPr/>
        </p:nvSpPr>
        <p:spPr>
          <a:xfrm>
            <a:off x="1368046" y="2531058"/>
            <a:ext cx="6097508" cy="1020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回溯算法基本可以抽象为一个树形结构，基本思想就是沿着某一个树的分支一直走，到</a:t>
            </a:r>
            <a:r>
              <a:rPr lang="zh-CN" altLang="en-US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叶子节点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的时候（即遇上终止条件）就得到一个答案，然后</a:t>
            </a:r>
            <a:r>
              <a:rPr lang="zh-CN" altLang="en-US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回溯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，继续寻找另一分支</a:t>
            </a:r>
            <a:r>
              <a:rPr lang="zh-CN" altLang="en-US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直到走完所有分支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58CD9E-B884-7109-C87B-3E6A13381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046" y="3979654"/>
            <a:ext cx="5304762" cy="27523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33320376"/>
      </p:ext>
    </p:extLst>
  </p:cSld>
  <p:clrMapOvr>
    <a:masterClrMapping/>
  </p:clrMapOvr>
  <p:transition advTm="2000"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FBCE962E-4FC8-8A02-AF11-711FEC55532D}"/>
              </a:ext>
            </a:extLst>
          </p:cNvPr>
          <p:cNvGrpSpPr/>
          <p:nvPr/>
        </p:nvGrpSpPr>
        <p:grpSpPr>
          <a:xfrm>
            <a:off x="4544377" y="854207"/>
            <a:ext cx="3103245" cy="721995"/>
            <a:chOff x="7522" y="969"/>
            <a:chExt cx="4887" cy="1137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893ED40-259C-5744-6FCA-2A205D32EA9D}"/>
                </a:ext>
              </a:extLst>
            </p:cNvPr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4DEF3A3-2014-572A-6FF7-A80FECBA19E8}"/>
                </a:ext>
              </a:extLst>
            </p:cNvPr>
            <p:cNvSpPr txBox="1"/>
            <p:nvPr/>
          </p:nvSpPr>
          <p:spPr>
            <a:xfrm>
              <a:off x="7522" y="969"/>
              <a:ext cx="4887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 dirty="0">
                  <a:solidFill>
                    <a:srgbClr val="80937D"/>
                  </a:solidFill>
                  <a:cs typeface="+mn-ea"/>
                  <a:sym typeface="+mn-lt"/>
                </a:rPr>
                <a:t>算法原理</a:t>
              </a:r>
              <a:endParaRPr lang="zh-CN" altLang="zh-CN" sz="36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1CBE9EA-93C1-EB0B-6051-7F660F9B40D2}"/>
              </a:ext>
            </a:extLst>
          </p:cNvPr>
          <p:cNvGrpSpPr/>
          <p:nvPr/>
        </p:nvGrpSpPr>
        <p:grpSpPr>
          <a:xfrm>
            <a:off x="1368046" y="1864980"/>
            <a:ext cx="4103656" cy="561633"/>
            <a:chOff x="1170772" y="345147"/>
            <a:chExt cx="7876961" cy="1078054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59597790-6C5B-D4C2-7F49-8023667E8B6B}"/>
                </a:ext>
              </a:extLst>
            </p:cNvPr>
            <p:cNvSpPr/>
            <p:nvPr/>
          </p:nvSpPr>
          <p:spPr>
            <a:xfrm>
              <a:off x="1915551" y="345147"/>
              <a:ext cx="6289010" cy="1078054"/>
            </a:xfrm>
            <a:custGeom>
              <a:avLst/>
              <a:gdLst>
                <a:gd name="connsiteX0" fmla="*/ 0 w 2159000"/>
                <a:gd name="connsiteY0" fmla="*/ 0 h 2971526"/>
                <a:gd name="connsiteX1" fmla="*/ 2159000 w 2159000"/>
                <a:gd name="connsiteY1" fmla="*/ 0 h 2971526"/>
                <a:gd name="connsiteX2" fmla="*/ 2159000 w 2159000"/>
                <a:gd name="connsiteY2" fmla="*/ 2971526 h 2971526"/>
                <a:gd name="connsiteX3" fmla="*/ 0 w 2159000"/>
                <a:gd name="connsiteY3" fmla="*/ 2971526 h 2971526"/>
                <a:gd name="connsiteX4" fmla="*/ 0 w 2159000"/>
                <a:gd name="connsiteY4" fmla="*/ 0 h 297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9000" h="2971526">
                  <a:moveTo>
                    <a:pt x="0" y="0"/>
                  </a:moveTo>
                  <a:lnTo>
                    <a:pt x="2159000" y="0"/>
                  </a:lnTo>
                  <a:lnTo>
                    <a:pt x="2159000" y="2971526"/>
                  </a:lnTo>
                  <a:lnTo>
                    <a:pt x="0" y="2971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回溯法简介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84833497-A33F-69F2-8BCD-BC1A05B9D74D}"/>
                </a:ext>
              </a:extLst>
            </p:cNvPr>
            <p:cNvSpPr/>
            <p:nvPr/>
          </p:nvSpPr>
          <p:spPr>
            <a:xfrm>
              <a:off x="8204561" y="345147"/>
              <a:ext cx="843172" cy="1078054"/>
            </a:xfrm>
            <a:custGeom>
              <a:avLst/>
              <a:gdLst>
                <a:gd name="connsiteX0" fmla="*/ 0 w 2324102"/>
                <a:gd name="connsiteY0" fmla="*/ 0 h 2971526"/>
                <a:gd name="connsiteX1" fmla="*/ 1754803 w 2324102"/>
                <a:gd name="connsiteY1" fmla="*/ 0 h 2971526"/>
                <a:gd name="connsiteX2" fmla="*/ 2310215 w 2324102"/>
                <a:gd name="connsiteY2" fmla="*/ 690763 h 2971526"/>
                <a:gd name="connsiteX3" fmla="*/ 1907269 w 2324102"/>
                <a:gd name="connsiteY3" fmla="*/ 2523464 h 2971526"/>
                <a:gd name="connsiteX4" fmla="*/ 1351859 w 2324102"/>
                <a:gd name="connsiteY4" fmla="*/ 2971526 h 2971526"/>
                <a:gd name="connsiteX5" fmla="*/ 0 w 2324102"/>
                <a:gd name="connsiteY5" fmla="*/ 2971526 h 2971526"/>
                <a:gd name="connsiteX6" fmla="*/ 0 w 2324102"/>
                <a:gd name="connsiteY6" fmla="*/ 0 h 297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4102" h="2971526">
                  <a:moveTo>
                    <a:pt x="0" y="0"/>
                  </a:moveTo>
                  <a:lnTo>
                    <a:pt x="1754803" y="0"/>
                  </a:lnTo>
                  <a:cubicBezTo>
                    <a:pt x="2118854" y="0"/>
                    <a:pt x="2389559" y="336047"/>
                    <a:pt x="2310215" y="690763"/>
                  </a:cubicBezTo>
                  <a:lnTo>
                    <a:pt x="1907269" y="2523464"/>
                  </a:lnTo>
                  <a:cubicBezTo>
                    <a:pt x="1849706" y="2786390"/>
                    <a:pt x="1619452" y="2971526"/>
                    <a:pt x="1351859" y="2971526"/>
                  </a:cubicBezTo>
                  <a:lnTo>
                    <a:pt x="0" y="2971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9D97B28B-AE08-472D-45BF-93FC7365B1CB}"/>
                </a:ext>
              </a:extLst>
            </p:cNvPr>
            <p:cNvSpPr/>
            <p:nvPr/>
          </p:nvSpPr>
          <p:spPr>
            <a:xfrm flipH="1" flipV="1">
              <a:off x="1170772" y="345147"/>
              <a:ext cx="843172" cy="1078054"/>
            </a:xfrm>
            <a:custGeom>
              <a:avLst/>
              <a:gdLst>
                <a:gd name="connsiteX0" fmla="*/ 0 w 2324102"/>
                <a:gd name="connsiteY0" fmla="*/ 0 h 2971526"/>
                <a:gd name="connsiteX1" fmla="*/ 1754803 w 2324102"/>
                <a:gd name="connsiteY1" fmla="*/ 0 h 2971526"/>
                <a:gd name="connsiteX2" fmla="*/ 2310215 w 2324102"/>
                <a:gd name="connsiteY2" fmla="*/ 690763 h 2971526"/>
                <a:gd name="connsiteX3" fmla="*/ 1907269 w 2324102"/>
                <a:gd name="connsiteY3" fmla="*/ 2523464 h 2971526"/>
                <a:gd name="connsiteX4" fmla="*/ 1351859 w 2324102"/>
                <a:gd name="connsiteY4" fmla="*/ 2971526 h 2971526"/>
                <a:gd name="connsiteX5" fmla="*/ 0 w 2324102"/>
                <a:gd name="connsiteY5" fmla="*/ 2971526 h 2971526"/>
                <a:gd name="connsiteX6" fmla="*/ 0 w 2324102"/>
                <a:gd name="connsiteY6" fmla="*/ 0 h 297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4102" h="2971526">
                  <a:moveTo>
                    <a:pt x="0" y="0"/>
                  </a:moveTo>
                  <a:lnTo>
                    <a:pt x="1754803" y="0"/>
                  </a:lnTo>
                  <a:cubicBezTo>
                    <a:pt x="2118854" y="0"/>
                    <a:pt x="2389559" y="336047"/>
                    <a:pt x="2310215" y="690763"/>
                  </a:cubicBezTo>
                  <a:lnTo>
                    <a:pt x="1907269" y="2523464"/>
                  </a:lnTo>
                  <a:cubicBezTo>
                    <a:pt x="1849706" y="2786390"/>
                    <a:pt x="1619452" y="2971526"/>
                    <a:pt x="1351859" y="2971526"/>
                  </a:cubicBezTo>
                  <a:lnTo>
                    <a:pt x="0" y="2971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2BB9AA3-D5A7-0724-C7C3-5E34D6CA3665}"/>
              </a:ext>
            </a:extLst>
          </p:cNvPr>
          <p:cNvSpPr txBox="1"/>
          <p:nvPr/>
        </p:nvSpPr>
        <p:spPr>
          <a:xfrm>
            <a:off x="1368046" y="2531058"/>
            <a:ext cx="6097508" cy="69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在本题当中以数字作为颜色，每一块需要尝试所有颜色，约束条件为相邻区域不能同色</a:t>
            </a:r>
            <a:r>
              <a:rPr lang="zh-CN" altLang="en-US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，每次的分支其实就是对于图里的某个节点尝试不同的颜色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A1B8D5-D364-F122-9A9D-B828F81D2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046" y="3461657"/>
            <a:ext cx="5228571" cy="28476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5240851"/>
      </p:ext>
    </p:extLst>
  </p:cSld>
  <p:clrMapOvr>
    <a:masterClrMapping/>
  </p:clrMapOvr>
  <p:transition advTm="2000"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1288610-2878-C038-94F5-D5464BBE3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926" y="3429000"/>
            <a:ext cx="4009207" cy="30171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9D0622-8BF6-8C61-8E77-180CE61E3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713" y="3422759"/>
            <a:ext cx="4620285" cy="3017109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FBCE962E-4FC8-8A02-AF11-711FEC55532D}"/>
              </a:ext>
            </a:extLst>
          </p:cNvPr>
          <p:cNvGrpSpPr/>
          <p:nvPr/>
        </p:nvGrpSpPr>
        <p:grpSpPr>
          <a:xfrm>
            <a:off x="4544377" y="854207"/>
            <a:ext cx="3103245" cy="721995"/>
            <a:chOff x="7522" y="969"/>
            <a:chExt cx="4887" cy="1137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893ED40-259C-5744-6FCA-2A205D32EA9D}"/>
                </a:ext>
              </a:extLst>
            </p:cNvPr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4DEF3A3-2014-572A-6FF7-A80FECBA19E8}"/>
                </a:ext>
              </a:extLst>
            </p:cNvPr>
            <p:cNvSpPr txBox="1"/>
            <p:nvPr/>
          </p:nvSpPr>
          <p:spPr>
            <a:xfrm>
              <a:off x="7522" y="969"/>
              <a:ext cx="4887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 dirty="0">
                  <a:solidFill>
                    <a:srgbClr val="80937D"/>
                  </a:solidFill>
                  <a:cs typeface="+mn-ea"/>
                  <a:sym typeface="+mn-lt"/>
                </a:rPr>
                <a:t>算法原理</a:t>
              </a:r>
              <a:endParaRPr lang="zh-CN" altLang="zh-CN" sz="36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1CBE9EA-93C1-EB0B-6051-7F660F9B40D2}"/>
              </a:ext>
            </a:extLst>
          </p:cNvPr>
          <p:cNvGrpSpPr/>
          <p:nvPr/>
        </p:nvGrpSpPr>
        <p:grpSpPr>
          <a:xfrm>
            <a:off x="1368046" y="1864980"/>
            <a:ext cx="4103656" cy="561633"/>
            <a:chOff x="1170772" y="345147"/>
            <a:chExt cx="7876961" cy="1078054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59597790-6C5B-D4C2-7F49-8023667E8B6B}"/>
                </a:ext>
              </a:extLst>
            </p:cNvPr>
            <p:cNvSpPr/>
            <p:nvPr/>
          </p:nvSpPr>
          <p:spPr>
            <a:xfrm>
              <a:off x="1915551" y="345147"/>
              <a:ext cx="6289010" cy="1078054"/>
            </a:xfrm>
            <a:custGeom>
              <a:avLst/>
              <a:gdLst>
                <a:gd name="connsiteX0" fmla="*/ 0 w 2159000"/>
                <a:gd name="connsiteY0" fmla="*/ 0 h 2971526"/>
                <a:gd name="connsiteX1" fmla="*/ 2159000 w 2159000"/>
                <a:gd name="connsiteY1" fmla="*/ 0 h 2971526"/>
                <a:gd name="connsiteX2" fmla="*/ 2159000 w 2159000"/>
                <a:gd name="connsiteY2" fmla="*/ 2971526 h 2971526"/>
                <a:gd name="connsiteX3" fmla="*/ 0 w 2159000"/>
                <a:gd name="connsiteY3" fmla="*/ 2971526 h 2971526"/>
                <a:gd name="connsiteX4" fmla="*/ 0 w 2159000"/>
                <a:gd name="connsiteY4" fmla="*/ 0 h 297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9000" h="2971526">
                  <a:moveTo>
                    <a:pt x="0" y="0"/>
                  </a:moveTo>
                  <a:lnTo>
                    <a:pt x="2159000" y="0"/>
                  </a:lnTo>
                  <a:lnTo>
                    <a:pt x="2159000" y="2971526"/>
                  </a:lnTo>
                  <a:lnTo>
                    <a:pt x="0" y="2971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将地图转化成图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84833497-A33F-69F2-8BCD-BC1A05B9D74D}"/>
                </a:ext>
              </a:extLst>
            </p:cNvPr>
            <p:cNvSpPr/>
            <p:nvPr/>
          </p:nvSpPr>
          <p:spPr>
            <a:xfrm>
              <a:off x="8204561" y="345147"/>
              <a:ext cx="843172" cy="1078054"/>
            </a:xfrm>
            <a:custGeom>
              <a:avLst/>
              <a:gdLst>
                <a:gd name="connsiteX0" fmla="*/ 0 w 2324102"/>
                <a:gd name="connsiteY0" fmla="*/ 0 h 2971526"/>
                <a:gd name="connsiteX1" fmla="*/ 1754803 w 2324102"/>
                <a:gd name="connsiteY1" fmla="*/ 0 h 2971526"/>
                <a:gd name="connsiteX2" fmla="*/ 2310215 w 2324102"/>
                <a:gd name="connsiteY2" fmla="*/ 690763 h 2971526"/>
                <a:gd name="connsiteX3" fmla="*/ 1907269 w 2324102"/>
                <a:gd name="connsiteY3" fmla="*/ 2523464 h 2971526"/>
                <a:gd name="connsiteX4" fmla="*/ 1351859 w 2324102"/>
                <a:gd name="connsiteY4" fmla="*/ 2971526 h 2971526"/>
                <a:gd name="connsiteX5" fmla="*/ 0 w 2324102"/>
                <a:gd name="connsiteY5" fmla="*/ 2971526 h 2971526"/>
                <a:gd name="connsiteX6" fmla="*/ 0 w 2324102"/>
                <a:gd name="connsiteY6" fmla="*/ 0 h 297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4102" h="2971526">
                  <a:moveTo>
                    <a:pt x="0" y="0"/>
                  </a:moveTo>
                  <a:lnTo>
                    <a:pt x="1754803" y="0"/>
                  </a:lnTo>
                  <a:cubicBezTo>
                    <a:pt x="2118854" y="0"/>
                    <a:pt x="2389559" y="336047"/>
                    <a:pt x="2310215" y="690763"/>
                  </a:cubicBezTo>
                  <a:lnTo>
                    <a:pt x="1907269" y="2523464"/>
                  </a:lnTo>
                  <a:cubicBezTo>
                    <a:pt x="1849706" y="2786390"/>
                    <a:pt x="1619452" y="2971526"/>
                    <a:pt x="1351859" y="2971526"/>
                  </a:cubicBezTo>
                  <a:lnTo>
                    <a:pt x="0" y="2971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9D97B28B-AE08-472D-45BF-93FC7365B1CB}"/>
                </a:ext>
              </a:extLst>
            </p:cNvPr>
            <p:cNvSpPr/>
            <p:nvPr/>
          </p:nvSpPr>
          <p:spPr>
            <a:xfrm flipH="1" flipV="1">
              <a:off x="1170772" y="345147"/>
              <a:ext cx="843172" cy="1078054"/>
            </a:xfrm>
            <a:custGeom>
              <a:avLst/>
              <a:gdLst>
                <a:gd name="connsiteX0" fmla="*/ 0 w 2324102"/>
                <a:gd name="connsiteY0" fmla="*/ 0 h 2971526"/>
                <a:gd name="connsiteX1" fmla="*/ 1754803 w 2324102"/>
                <a:gd name="connsiteY1" fmla="*/ 0 h 2971526"/>
                <a:gd name="connsiteX2" fmla="*/ 2310215 w 2324102"/>
                <a:gd name="connsiteY2" fmla="*/ 690763 h 2971526"/>
                <a:gd name="connsiteX3" fmla="*/ 1907269 w 2324102"/>
                <a:gd name="connsiteY3" fmla="*/ 2523464 h 2971526"/>
                <a:gd name="connsiteX4" fmla="*/ 1351859 w 2324102"/>
                <a:gd name="connsiteY4" fmla="*/ 2971526 h 2971526"/>
                <a:gd name="connsiteX5" fmla="*/ 0 w 2324102"/>
                <a:gd name="connsiteY5" fmla="*/ 2971526 h 2971526"/>
                <a:gd name="connsiteX6" fmla="*/ 0 w 2324102"/>
                <a:gd name="connsiteY6" fmla="*/ 0 h 297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4102" h="2971526">
                  <a:moveTo>
                    <a:pt x="0" y="0"/>
                  </a:moveTo>
                  <a:lnTo>
                    <a:pt x="1754803" y="0"/>
                  </a:lnTo>
                  <a:cubicBezTo>
                    <a:pt x="2118854" y="0"/>
                    <a:pt x="2389559" y="336047"/>
                    <a:pt x="2310215" y="690763"/>
                  </a:cubicBezTo>
                  <a:lnTo>
                    <a:pt x="1907269" y="2523464"/>
                  </a:lnTo>
                  <a:cubicBezTo>
                    <a:pt x="1849706" y="2786390"/>
                    <a:pt x="1619452" y="2971526"/>
                    <a:pt x="1351859" y="2971526"/>
                  </a:cubicBezTo>
                  <a:lnTo>
                    <a:pt x="0" y="2971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C2E665F8-6A7D-036D-C6E9-10CEDD45FA6D}"/>
              </a:ext>
            </a:extLst>
          </p:cNvPr>
          <p:cNvSpPr txBox="1"/>
          <p:nvPr/>
        </p:nvSpPr>
        <p:spPr>
          <a:xfrm>
            <a:off x="1475713" y="2572348"/>
            <a:ext cx="4357283" cy="700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将地图的各区域编号，然后当作一个节点</a:t>
            </a:r>
            <a:r>
              <a:rPr lang="en-US" altLang="zh-CN" sz="1400" dirty="0"/>
              <a:t>, </a:t>
            </a:r>
          </a:p>
          <a:p>
            <a:pPr>
              <a:lnSpc>
                <a:spcPct val="150000"/>
              </a:lnSpc>
            </a:pPr>
            <a:r>
              <a:rPr lang="zh-CN" altLang="en-US" sz="1400" dirty="0"/>
              <a:t>依照地图的相邻区域，给节点连边，将地图转化为图</a:t>
            </a:r>
            <a:r>
              <a:rPr lang="en-US" altLang="zh-CN" sz="1400" dirty="0"/>
              <a:t>.</a:t>
            </a:r>
            <a:endParaRPr lang="zh-CN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6614929"/>
      </p:ext>
    </p:extLst>
  </p:cSld>
  <p:clrMapOvr>
    <a:masterClrMapping/>
  </p:clrMapOvr>
  <p:transition advTm="2000"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FBCE962E-4FC8-8A02-AF11-711FEC55532D}"/>
              </a:ext>
            </a:extLst>
          </p:cNvPr>
          <p:cNvGrpSpPr/>
          <p:nvPr/>
        </p:nvGrpSpPr>
        <p:grpSpPr>
          <a:xfrm>
            <a:off x="4544377" y="854207"/>
            <a:ext cx="3103245" cy="721995"/>
            <a:chOff x="7522" y="969"/>
            <a:chExt cx="4887" cy="1137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893ED40-259C-5744-6FCA-2A205D32EA9D}"/>
                </a:ext>
              </a:extLst>
            </p:cNvPr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4DEF3A3-2014-572A-6FF7-A80FECBA19E8}"/>
                </a:ext>
              </a:extLst>
            </p:cNvPr>
            <p:cNvSpPr txBox="1"/>
            <p:nvPr/>
          </p:nvSpPr>
          <p:spPr>
            <a:xfrm>
              <a:off x="7522" y="969"/>
              <a:ext cx="4887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 dirty="0">
                  <a:solidFill>
                    <a:srgbClr val="80937D"/>
                  </a:solidFill>
                  <a:cs typeface="+mn-ea"/>
                  <a:sym typeface="+mn-lt"/>
                </a:rPr>
                <a:t>算法原理</a:t>
              </a:r>
              <a:endParaRPr lang="zh-CN" altLang="zh-CN" sz="36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1CBE9EA-93C1-EB0B-6051-7F660F9B40D2}"/>
              </a:ext>
            </a:extLst>
          </p:cNvPr>
          <p:cNvGrpSpPr/>
          <p:nvPr/>
        </p:nvGrpSpPr>
        <p:grpSpPr>
          <a:xfrm>
            <a:off x="1368046" y="1864980"/>
            <a:ext cx="4103656" cy="561633"/>
            <a:chOff x="1170772" y="345147"/>
            <a:chExt cx="7876961" cy="1078054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59597790-6C5B-D4C2-7F49-8023667E8B6B}"/>
                </a:ext>
              </a:extLst>
            </p:cNvPr>
            <p:cNvSpPr/>
            <p:nvPr/>
          </p:nvSpPr>
          <p:spPr>
            <a:xfrm>
              <a:off x="1915551" y="345147"/>
              <a:ext cx="6289010" cy="1078054"/>
            </a:xfrm>
            <a:custGeom>
              <a:avLst/>
              <a:gdLst>
                <a:gd name="connsiteX0" fmla="*/ 0 w 2159000"/>
                <a:gd name="connsiteY0" fmla="*/ 0 h 2971526"/>
                <a:gd name="connsiteX1" fmla="*/ 2159000 w 2159000"/>
                <a:gd name="connsiteY1" fmla="*/ 0 h 2971526"/>
                <a:gd name="connsiteX2" fmla="*/ 2159000 w 2159000"/>
                <a:gd name="connsiteY2" fmla="*/ 2971526 h 2971526"/>
                <a:gd name="connsiteX3" fmla="*/ 0 w 2159000"/>
                <a:gd name="connsiteY3" fmla="*/ 2971526 h 2971526"/>
                <a:gd name="connsiteX4" fmla="*/ 0 w 2159000"/>
                <a:gd name="connsiteY4" fmla="*/ 0 h 297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9000" h="2971526">
                  <a:moveTo>
                    <a:pt x="0" y="0"/>
                  </a:moveTo>
                  <a:lnTo>
                    <a:pt x="2159000" y="0"/>
                  </a:lnTo>
                  <a:lnTo>
                    <a:pt x="2159000" y="2971526"/>
                  </a:lnTo>
                  <a:lnTo>
                    <a:pt x="0" y="2971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b="1" dirty="0">
                  <a:solidFill>
                    <a:schemeClr val="bg1"/>
                  </a:solidFill>
                  <a:latin typeface="Arial" panose="020B0604020202020204"/>
                  <a:ea typeface="微软雅黑" panose="020B0503020204020204" charset="-122"/>
                </a:rPr>
                <a:t>思维导图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84833497-A33F-69F2-8BCD-BC1A05B9D74D}"/>
                </a:ext>
              </a:extLst>
            </p:cNvPr>
            <p:cNvSpPr/>
            <p:nvPr/>
          </p:nvSpPr>
          <p:spPr>
            <a:xfrm>
              <a:off x="8204561" y="345147"/>
              <a:ext cx="843172" cy="1078054"/>
            </a:xfrm>
            <a:custGeom>
              <a:avLst/>
              <a:gdLst>
                <a:gd name="connsiteX0" fmla="*/ 0 w 2324102"/>
                <a:gd name="connsiteY0" fmla="*/ 0 h 2971526"/>
                <a:gd name="connsiteX1" fmla="*/ 1754803 w 2324102"/>
                <a:gd name="connsiteY1" fmla="*/ 0 h 2971526"/>
                <a:gd name="connsiteX2" fmla="*/ 2310215 w 2324102"/>
                <a:gd name="connsiteY2" fmla="*/ 690763 h 2971526"/>
                <a:gd name="connsiteX3" fmla="*/ 1907269 w 2324102"/>
                <a:gd name="connsiteY3" fmla="*/ 2523464 h 2971526"/>
                <a:gd name="connsiteX4" fmla="*/ 1351859 w 2324102"/>
                <a:gd name="connsiteY4" fmla="*/ 2971526 h 2971526"/>
                <a:gd name="connsiteX5" fmla="*/ 0 w 2324102"/>
                <a:gd name="connsiteY5" fmla="*/ 2971526 h 2971526"/>
                <a:gd name="connsiteX6" fmla="*/ 0 w 2324102"/>
                <a:gd name="connsiteY6" fmla="*/ 0 h 297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4102" h="2971526">
                  <a:moveTo>
                    <a:pt x="0" y="0"/>
                  </a:moveTo>
                  <a:lnTo>
                    <a:pt x="1754803" y="0"/>
                  </a:lnTo>
                  <a:cubicBezTo>
                    <a:pt x="2118854" y="0"/>
                    <a:pt x="2389559" y="336047"/>
                    <a:pt x="2310215" y="690763"/>
                  </a:cubicBezTo>
                  <a:lnTo>
                    <a:pt x="1907269" y="2523464"/>
                  </a:lnTo>
                  <a:cubicBezTo>
                    <a:pt x="1849706" y="2786390"/>
                    <a:pt x="1619452" y="2971526"/>
                    <a:pt x="1351859" y="2971526"/>
                  </a:cubicBezTo>
                  <a:lnTo>
                    <a:pt x="0" y="2971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9D97B28B-AE08-472D-45BF-93FC7365B1CB}"/>
                </a:ext>
              </a:extLst>
            </p:cNvPr>
            <p:cNvSpPr/>
            <p:nvPr/>
          </p:nvSpPr>
          <p:spPr>
            <a:xfrm flipH="1" flipV="1">
              <a:off x="1170772" y="345147"/>
              <a:ext cx="843172" cy="1078054"/>
            </a:xfrm>
            <a:custGeom>
              <a:avLst/>
              <a:gdLst>
                <a:gd name="connsiteX0" fmla="*/ 0 w 2324102"/>
                <a:gd name="connsiteY0" fmla="*/ 0 h 2971526"/>
                <a:gd name="connsiteX1" fmla="*/ 1754803 w 2324102"/>
                <a:gd name="connsiteY1" fmla="*/ 0 h 2971526"/>
                <a:gd name="connsiteX2" fmla="*/ 2310215 w 2324102"/>
                <a:gd name="connsiteY2" fmla="*/ 690763 h 2971526"/>
                <a:gd name="connsiteX3" fmla="*/ 1907269 w 2324102"/>
                <a:gd name="connsiteY3" fmla="*/ 2523464 h 2971526"/>
                <a:gd name="connsiteX4" fmla="*/ 1351859 w 2324102"/>
                <a:gd name="connsiteY4" fmla="*/ 2971526 h 2971526"/>
                <a:gd name="connsiteX5" fmla="*/ 0 w 2324102"/>
                <a:gd name="connsiteY5" fmla="*/ 2971526 h 2971526"/>
                <a:gd name="connsiteX6" fmla="*/ 0 w 2324102"/>
                <a:gd name="connsiteY6" fmla="*/ 0 h 297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4102" h="2971526">
                  <a:moveTo>
                    <a:pt x="0" y="0"/>
                  </a:moveTo>
                  <a:lnTo>
                    <a:pt x="1754803" y="0"/>
                  </a:lnTo>
                  <a:cubicBezTo>
                    <a:pt x="2118854" y="0"/>
                    <a:pt x="2389559" y="336047"/>
                    <a:pt x="2310215" y="690763"/>
                  </a:cubicBezTo>
                  <a:lnTo>
                    <a:pt x="1907269" y="2523464"/>
                  </a:lnTo>
                  <a:cubicBezTo>
                    <a:pt x="1849706" y="2786390"/>
                    <a:pt x="1619452" y="2971526"/>
                    <a:pt x="1351859" y="2971526"/>
                  </a:cubicBezTo>
                  <a:lnTo>
                    <a:pt x="0" y="2971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F95450DA-30C4-6761-FA1E-F034667CEB7E}"/>
              </a:ext>
            </a:extLst>
          </p:cNvPr>
          <p:cNvSpPr txBox="1"/>
          <p:nvPr/>
        </p:nvSpPr>
        <p:spPr>
          <a:xfrm>
            <a:off x="1516773" y="2622377"/>
            <a:ext cx="3954929" cy="700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流程图针对从开始节点到叶子节点的一条路径，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即一个可涂色方案的流程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614586-D071-64B1-9420-402662BAF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773" y="3429000"/>
            <a:ext cx="4209644" cy="2574793"/>
          </a:xfrm>
          <a:prstGeom prst="rect">
            <a:avLst/>
          </a:prstGeom>
        </p:spPr>
      </p:pic>
      <p:pic>
        <p:nvPicPr>
          <p:cNvPr id="1027" name="图片 1">
            <a:extLst>
              <a:ext uri="{FF2B5EF4-FFF2-40B4-BE49-F238E27FC236}">
                <a16:creationId xmlns:a16="http://schemas.microsoft.com/office/drawing/2014/main" id="{3EF7FDBD-6CD0-4FCA-AD1B-498E39FA6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145796"/>
            <a:ext cx="5175170" cy="3902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4515673"/>
      </p:ext>
    </p:extLst>
  </p:cSld>
  <p:clrMapOvr>
    <a:masterClrMapping/>
  </p:clrMapOvr>
  <p:transition advTm="2000"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199005" y="2507615"/>
            <a:ext cx="7793355" cy="1688465"/>
            <a:chOff x="4272" y="3369"/>
            <a:chExt cx="12273" cy="2659"/>
          </a:xfrm>
        </p:grpSpPr>
        <p:sp>
          <p:nvSpPr>
            <p:cNvPr id="21" name="文本框 20"/>
            <p:cNvSpPr txBox="1"/>
            <p:nvPr/>
          </p:nvSpPr>
          <p:spPr>
            <a:xfrm>
              <a:off x="7091" y="3369"/>
              <a:ext cx="9454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7200" b="1" dirty="0">
                  <a:solidFill>
                    <a:srgbClr val="80937D"/>
                  </a:solidFill>
                  <a:cs typeface="+mn-ea"/>
                  <a:sym typeface="+mn-lt"/>
                </a:rPr>
                <a:t>算法优化</a:t>
              </a:r>
              <a:endParaRPr lang="zh-CN" altLang="zh-CN" sz="72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4272" y="3498"/>
              <a:ext cx="2530" cy="2530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274" y="3892"/>
              <a:ext cx="2528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</p:spTree>
    <p:custDataLst>
      <p:tags r:id="rId1"/>
    </p:custDataLst>
  </p:cSld>
  <p:clrMapOvr>
    <a:masterClrMapping/>
  </p:clrMapOvr>
  <p:transition advTm="2000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7A4AD90-F4EB-D680-E08E-ED1CDD603B6E}"/>
              </a:ext>
            </a:extLst>
          </p:cNvPr>
          <p:cNvGrpSpPr/>
          <p:nvPr/>
        </p:nvGrpSpPr>
        <p:grpSpPr>
          <a:xfrm>
            <a:off x="4803630" y="872314"/>
            <a:ext cx="3103245" cy="721995"/>
            <a:chOff x="7522" y="969"/>
            <a:chExt cx="4887" cy="113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CCD658B-D8F0-DE2F-0974-8D052674CA92}"/>
                </a:ext>
              </a:extLst>
            </p:cNvPr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7291785-E362-0EFF-170F-EFE4DB1053AC}"/>
                </a:ext>
              </a:extLst>
            </p:cNvPr>
            <p:cNvSpPr txBox="1"/>
            <p:nvPr/>
          </p:nvSpPr>
          <p:spPr>
            <a:xfrm>
              <a:off x="7522" y="969"/>
              <a:ext cx="4887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 dirty="0">
                  <a:solidFill>
                    <a:srgbClr val="80937D"/>
                  </a:solidFill>
                  <a:cs typeface="+mn-ea"/>
                  <a:sym typeface="+mn-lt"/>
                </a:rPr>
                <a:t>算法优化</a:t>
              </a:r>
              <a:endParaRPr lang="zh-CN" altLang="zh-CN" sz="36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F6BFF473-19A9-DCB8-E868-61986A37E478}"/>
              </a:ext>
            </a:extLst>
          </p:cNvPr>
          <p:cNvSpPr txBox="1"/>
          <p:nvPr/>
        </p:nvSpPr>
        <p:spPr>
          <a:xfrm>
            <a:off x="3982210" y="2196059"/>
            <a:ext cx="6261947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400" dirty="0">
                <a:sym typeface="+mn-ea"/>
              </a:rPr>
              <a:t>优化搜索顺序：核心</a:t>
            </a:r>
            <a:r>
              <a:rPr lang="zh-CN" altLang="en-US" sz="1400" b="1" dirty="0">
                <a:sym typeface="+mn-ea"/>
              </a:rPr>
              <a:t>在于选择搜索分支的时候应该优先选择限制比较多的分支</a:t>
            </a:r>
            <a:endParaRPr lang="zh-CN" altLang="en-US" sz="1400" dirty="0">
              <a:sym typeface="+mn-ea"/>
            </a:endParaRPr>
          </a:p>
        </p:txBody>
      </p:sp>
      <p:sp>
        <p:nvSpPr>
          <p:cNvPr id="9" name="î$1íḑe">
            <a:extLst>
              <a:ext uri="{FF2B5EF4-FFF2-40B4-BE49-F238E27FC236}">
                <a16:creationId xmlns:a16="http://schemas.microsoft.com/office/drawing/2014/main" id="{A4FEFF89-C626-203B-D812-6B7793EEB981}"/>
              </a:ext>
            </a:extLst>
          </p:cNvPr>
          <p:cNvSpPr/>
          <p:nvPr/>
        </p:nvSpPr>
        <p:spPr>
          <a:xfrm>
            <a:off x="2405040" y="2007356"/>
            <a:ext cx="789924" cy="789920"/>
          </a:xfrm>
          <a:prstGeom prst="ellipse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一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íṡḷíḋê">
            <a:extLst>
              <a:ext uri="{FF2B5EF4-FFF2-40B4-BE49-F238E27FC236}">
                <a16:creationId xmlns:a16="http://schemas.microsoft.com/office/drawing/2014/main" id="{8D11B606-DAB3-F96C-6774-A6E5D03DA683}"/>
              </a:ext>
            </a:extLst>
          </p:cNvPr>
          <p:cNvSpPr/>
          <p:nvPr/>
        </p:nvSpPr>
        <p:spPr>
          <a:xfrm>
            <a:off x="2836719" y="3665765"/>
            <a:ext cx="789924" cy="789920"/>
          </a:xfrm>
          <a:prstGeom prst="ellipse">
            <a:avLst/>
          </a:prstGeom>
          <a:solidFill>
            <a:schemeClr val="accent2"/>
          </a:solidFill>
          <a:ln w="38100" cap="flat" cmpd="sng" algn="ctr">
            <a:noFill/>
            <a:prstDash val="solid"/>
            <a:rou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二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í$1îḍe">
            <a:extLst>
              <a:ext uri="{FF2B5EF4-FFF2-40B4-BE49-F238E27FC236}">
                <a16:creationId xmlns:a16="http://schemas.microsoft.com/office/drawing/2014/main" id="{677A1E2F-D4FD-F227-D5FB-C2501D0D5430}"/>
              </a:ext>
            </a:extLst>
          </p:cNvPr>
          <p:cNvSpPr/>
          <p:nvPr/>
        </p:nvSpPr>
        <p:spPr>
          <a:xfrm>
            <a:off x="2592478" y="4944157"/>
            <a:ext cx="789924" cy="789920"/>
          </a:xfrm>
          <a:prstGeom prst="ellipse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三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íṡḷiḋè">
            <a:extLst>
              <a:ext uri="{FF2B5EF4-FFF2-40B4-BE49-F238E27FC236}">
                <a16:creationId xmlns:a16="http://schemas.microsoft.com/office/drawing/2014/main" id="{19E050A9-87EF-7C40-C737-AF33F9AA04B6}"/>
              </a:ext>
            </a:extLst>
          </p:cNvPr>
          <p:cNvSpPr/>
          <p:nvPr/>
        </p:nvSpPr>
        <p:spPr>
          <a:xfrm rot="5400000">
            <a:off x="220511" y="2307604"/>
            <a:ext cx="4369058" cy="3768562"/>
          </a:xfrm>
          <a:prstGeom prst="blockArc">
            <a:avLst>
              <a:gd name="adj1" fmla="val 12357386"/>
              <a:gd name="adj2" fmla="val 20163184"/>
              <a:gd name="adj3" fmla="val 6776"/>
            </a:avLst>
          </a:prstGeom>
          <a:gradFill>
            <a:gsLst>
              <a:gs pos="0">
                <a:sysClr val="window" lastClr="FFFFFF">
                  <a:lumMod val="85000"/>
                  <a:alpha val="51000"/>
                </a:sysClr>
              </a:gs>
              <a:gs pos="100000">
                <a:sysClr val="window" lastClr="FFFFFF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AFA397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80783E6-1B10-2BD0-E2F7-05541F84507C}"/>
              </a:ext>
            </a:extLst>
          </p:cNvPr>
          <p:cNvSpPr txBox="1"/>
          <p:nvPr/>
        </p:nvSpPr>
        <p:spPr>
          <a:xfrm>
            <a:off x="4146649" y="5202286"/>
            <a:ext cx="6097508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400" dirty="0">
                <a:sym typeface="+mn-ea"/>
              </a:rPr>
              <a:t>提前终止：核心</a:t>
            </a:r>
            <a:r>
              <a:rPr lang="zh-CN" altLang="en-US" sz="1400" b="1" dirty="0">
                <a:sym typeface="+mn-ea"/>
              </a:rPr>
              <a:t>在于提前结束已经必然不能得到解的情况</a:t>
            </a:r>
            <a:endParaRPr lang="zh-CN" altLang="en-US" sz="1400" dirty="0">
              <a:sym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A9D306-744B-4B5E-D3A1-27811AB9D2C6}"/>
              </a:ext>
            </a:extLst>
          </p:cNvPr>
          <p:cNvSpPr txBox="1"/>
          <p:nvPr/>
        </p:nvSpPr>
        <p:spPr>
          <a:xfrm>
            <a:off x="4477389" y="3732976"/>
            <a:ext cx="609750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defTabSz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1400" dirty="0">
                <a:sym typeface="+mn-ea"/>
              </a:rPr>
              <a:t>组合计数：核心</a:t>
            </a:r>
            <a:r>
              <a:rPr lang="zh-CN" altLang="en-US" sz="1400" b="1" dirty="0">
                <a:sym typeface="+mn-ea"/>
              </a:rPr>
              <a:t>在于简化了前三层的解</a:t>
            </a:r>
            <a:r>
              <a:rPr lang="zh-CN" altLang="en-US" sz="1800" b="1" dirty="0">
                <a:sym typeface="+mn-ea"/>
              </a:rPr>
              <a:t>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4909135"/>
      </p:ext>
    </p:extLst>
  </p:cSld>
  <p:clrMapOvr>
    <a:masterClrMapping/>
  </p:clrMapOvr>
  <p:transition advTm="2000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2c03e92-a3b1-477d-bfbe-bf6dfdc24804"/>
  <p:tag name="COMMONDATA" val="eyJoZGlkIjoiZjAxMTJhOTdhYmExNjczZmFmMDgzNzk2N2NkOGE2YT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www.2ppt.com">
  <a:themeElements>
    <a:clrScheme name="自定义 71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D7A89A"/>
      </a:accent1>
      <a:accent2>
        <a:srgbClr val="80937D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aiaegrnj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1881</Words>
  <Application>Microsoft Office PowerPoint</Application>
  <PresentationFormat>宽屏</PresentationFormat>
  <Paragraphs>131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</vt:lpstr>
      <vt:lpstr>微软雅黑</vt:lpstr>
      <vt:lpstr>Arial</vt:lpstr>
      <vt:lpstr>Calibri</vt:lpstr>
      <vt:lpstr>Times New Roman</vt:lpstr>
      <vt:lpstr>Wingdings</vt:lpstr>
      <vt:lpstr>www.2ppt.com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www.2ppt.com-爱PPT提供免费下载</dc:title>
  <dc:subject>www.2ppt.com-爱PPT提供免费下载</dc:subject>
  <dc:creator/>
  <cp:keywords>www.2ppt.com-爱PPT提供免费下载</cp:keywords>
  <dc:description>www.2ppt.com-爱PPT提供免费下载</dc:description>
  <cp:lastModifiedBy/>
  <cp:revision>9</cp:revision>
  <dcterms:created xsi:type="dcterms:W3CDTF">2021-07-02T00:44:00Z</dcterms:created>
  <dcterms:modified xsi:type="dcterms:W3CDTF">2025-06-26T09:23:52Z</dcterms:modified>
  <cp:category>www.2ppt.com-爱PPT提供免费下载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DBB92ECA135049FFBD78322A866C63B0_12</vt:lpwstr>
  </property>
  <property fmtid="{D5CDD505-2E9C-101B-9397-08002B2CF9AE}" pid="3" name="KSOProductBuildVer">
    <vt:lpwstr>2052-11.1.0.14036</vt:lpwstr>
  </property>
</Properties>
</file>