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ags/tag2.xml" ContentType="application/vnd.openxmlformats-officedocument.presentationml.tags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648" r:id="rId1"/>
    <p:sldMasterId id="2147483665" r:id="rId2"/>
  </p:sldMasterIdLst>
  <p:notesMasterIdLst>
    <p:notesMasterId r:id="rId23"/>
  </p:notesMasterIdLst>
  <p:handoutMasterIdLst>
    <p:handoutMasterId r:id="rId24"/>
  </p:handoutMasterIdLst>
  <p:sldIdLst>
    <p:sldId id="409" r:id="rId3"/>
    <p:sldId id="410" r:id="rId4"/>
    <p:sldId id="411" r:id="rId5"/>
    <p:sldId id="414" r:id="rId6"/>
    <p:sldId id="415" r:id="rId7"/>
    <p:sldId id="417" r:id="rId8"/>
    <p:sldId id="419" r:id="rId9"/>
    <p:sldId id="416" r:id="rId10"/>
    <p:sldId id="421" r:id="rId11"/>
    <p:sldId id="455" r:id="rId12"/>
    <p:sldId id="420" r:id="rId13"/>
    <p:sldId id="466" r:id="rId14"/>
    <p:sldId id="467" r:id="rId15"/>
    <p:sldId id="468" r:id="rId16"/>
    <p:sldId id="493" r:id="rId17"/>
    <p:sldId id="494" r:id="rId18"/>
    <p:sldId id="495" r:id="rId19"/>
    <p:sldId id="423" r:id="rId20"/>
    <p:sldId id="435" r:id="rId21"/>
    <p:sldId id="427" r:id="rId22"/>
  </p:sldIdLst>
  <p:sldSz cx="12192000" cy="6858000"/>
  <p:notesSz cx="6858000" cy="9144000"/>
  <p:custDataLst>
    <p:tags r:id="rId25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08" userDrawn="1">
          <p15:clr>
            <a:srgbClr val="A4A3A4"/>
          </p15:clr>
        </p15:guide>
        <p15:guide id="2" pos="3877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937D"/>
    <a:srgbClr val="D7A89A"/>
    <a:srgbClr val="FFFFFF"/>
    <a:srgbClr val="DFBBAF"/>
    <a:srgbClr val="577C52"/>
    <a:srgbClr val="DDB6AA"/>
    <a:srgbClr val="DCDCDC"/>
    <a:srgbClr val="F0F0F0"/>
    <a:srgbClr val="E6E6E6"/>
    <a:srgbClr val="C8C8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63" d="100"/>
          <a:sy n="63" d="100"/>
        </p:scale>
        <p:origin x="812" y="56"/>
      </p:cViewPr>
      <p:guideLst>
        <p:guide orient="horz" pos="2208"/>
        <p:guide pos="3877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582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gs" Target="tags/tag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notesMaster" Target="notesMasters/notesMaster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D5F023-A624-4B05-9C69-B2A88D53BD7E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CC9EAC-FD61-43EE-ACFF-A97DA62B366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1ppt.com/xiazai/" TargetMode="External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advTm="2000">
    <p:wedg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TextBox 9"/>
          <p:cNvSpPr txBox="1"/>
          <p:nvPr userDrawn="1"/>
        </p:nvSpPr>
        <p:spPr>
          <a:xfrm>
            <a:off x="1907704" y="5560038"/>
            <a:ext cx="432049" cy="1524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hlinkClick r:id="rId2"/>
              </a:rPr>
              <a:t>下载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http://www.www.2ppt.com/xiazai/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2E3AAC11-D570-4EA9-AFC0-30FB72BA45EB}" type="datetimeFigureOut">
              <a:rPr lang="zh-CN" altLang="en-US" smtClean="0"/>
              <a:t>2025/6/26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55ECCFAA-F4FB-487C-9F1E-C8836D0C3DC9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自定义版式"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 advClick="0" advTm="3000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advTm="2000">
    <p:wedg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</p:cSld>
  <p:clrMapOvr>
    <a:masterClrMapping/>
  </p:clrMapOvr>
  <p:transition advTm="2000">
    <p:wedg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  <p:transition advTm="2000">
    <p:wedg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ags" Target="../tags/tag2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9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transition advTm="2000">
    <p:wedge/>
  </p:transition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1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Arial" panose="020B0604020202020204" pitchFamily="34" charset="0"/>
          <a:ea typeface="微软雅黑" panose="020B0503020204020204" pitchFamily="34" charset="-122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2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tags" Target="../tags/tag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9"/>
          <p:cNvSpPr txBox="1"/>
          <p:nvPr/>
        </p:nvSpPr>
        <p:spPr>
          <a:xfrm>
            <a:off x="508979" y="250695"/>
            <a:ext cx="453651" cy="1219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下载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</a:rPr>
              <a:t>http://www.www.2ppt.com/xiazai/</a:t>
            </a:r>
          </a:p>
        </p:txBody>
      </p:sp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70012" y="2415223"/>
            <a:ext cx="948753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4800" b="1" dirty="0">
                <a:solidFill>
                  <a:srgbClr val="80937D"/>
                </a:solidFill>
                <a:cs typeface="+mn-ea"/>
                <a:sym typeface="+mn-lt"/>
              </a:rPr>
              <a:t>实验四 动态规划</a:t>
            </a:r>
            <a:r>
              <a:rPr lang="en-US" altLang="zh-CN" sz="4800" b="1" dirty="0">
                <a:solidFill>
                  <a:srgbClr val="80937D"/>
                </a:solidFill>
                <a:cs typeface="+mn-ea"/>
                <a:sym typeface="+mn-lt"/>
              </a:rPr>
              <a:t>-</a:t>
            </a:r>
            <a:r>
              <a:rPr lang="zh-CN" altLang="en-US" sz="4800" b="1" dirty="0">
                <a:solidFill>
                  <a:srgbClr val="80937D"/>
                </a:solidFill>
                <a:cs typeface="+mn-ea"/>
                <a:sym typeface="+mn-lt"/>
              </a:rPr>
              <a:t>鸡蛋掉落问题</a:t>
            </a:r>
            <a:endParaRPr lang="en-US" altLang="zh-CN" sz="4800" b="1" dirty="0">
              <a:solidFill>
                <a:srgbClr val="80937D"/>
              </a:solidFill>
              <a:cs typeface="+mn-ea"/>
              <a:sym typeface="+mn-lt"/>
            </a:endParaRPr>
          </a:p>
        </p:txBody>
      </p:sp>
      <p:sp>
        <p:nvSpPr>
          <p:cNvPr id="27" name="圆角矩形 18"/>
          <p:cNvSpPr/>
          <p:nvPr/>
        </p:nvSpPr>
        <p:spPr>
          <a:xfrm>
            <a:off x="7922260" y="713105"/>
            <a:ext cx="3463290" cy="379730"/>
          </a:xfrm>
          <a:prstGeom prst="roundRect">
            <a:avLst/>
          </a:prstGeom>
          <a:noFill/>
          <a:ln w="0">
            <a:solidFill>
              <a:srgbClr val="DDB6AA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wedg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/>
          <p:cNvCxnSpPr/>
          <p:nvPr/>
        </p:nvCxnSpPr>
        <p:spPr>
          <a:xfrm>
            <a:off x="997040" y="3888831"/>
            <a:ext cx="100336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0" y="1440748"/>
            <a:ext cx="132905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noProof="0" dirty="0">
                <a:sym typeface="+mn-lt"/>
              </a:rPr>
              <a:t>伪代码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8B68FF-7E95-30A1-8BF6-65BE5D71514F}"/>
              </a:ext>
            </a:extLst>
          </p:cNvPr>
          <p:cNvSpPr txBox="1"/>
          <p:nvPr/>
        </p:nvSpPr>
        <p:spPr>
          <a:xfrm>
            <a:off x="1329055" y="1440748"/>
            <a:ext cx="60960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en-US" altLang="zh-CN" sz="1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1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）递归终止条件：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若楼层数为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0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，无需尝试（返回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0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）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若楼层数为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1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，只需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1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次尝试（返回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1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）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若只有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1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个鸡蛋，必须从最低层逐层尝试，尝试次数等于楼层数（返回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f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）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400" kern="100" dirty="0">
                <a:solidFill>
                  <a:srgbClr val="000000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  <a:cs typeface="Segoe UI" panose="020B0502040204020203" pitchFamily="34" charset="0"/>
              </a:rPr>
              <a:t>2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）递归过程：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对于每个可能的楼层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（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1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≤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≤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f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），考虑两种情况：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鸡蛋碎了：阈值楼层在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层以下，剩余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e-1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个鸡蛋，需测试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k-1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鸡蛋未碎：阈值楼层在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层以上，剩余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e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个鸡蛋，需测试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f-k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选择上述两种情况中的较大值（最坏情况），并加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1 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次当前尝试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遍历所有</a:t>
            </a:r>
            <a:r>
              <a:rPr lang="en-US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</a:t>
            </a:r>
            <a:r>
              <a:rPr lang="zh-CN" altLang="zh-CN" sz="14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，取最小值作为当前状态的最优解</a:t>
            </a:r>
            <a:endParaRPr lang="zh-CN" altLang="zh-CN" sz="14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FBC3FC-982C-AB97-EDBD-9A96997A71BA}"/>
              </a:ext>
            </a:extLst>
          </p:cNvPr>
          <p:cNvSpPr txBox="1"/>
          <p:nvPr/>
        </p:nvSpPr>
        <p:spPr>
          <a:xfrm>
            <a:off x="-2472557" y="4003724"/>
            <a:ext cx="6096000" cy="352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lt"/>
              </a:rPr>
              <a:t>性能分析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pic>
        <p:nvPicPr>
          <p:cNvPr id="2050" name="图片 1">
            <a:extLst>
              <a:ext uri="{FF2B5EF4-FFF2-40B4-BE49-F238E27FC236}">
                <a16:creationId xmlns:a16="http://schemas.microsoft.com/office/drawing/2014/main" id="{72F2975A-55C1-4873-B6D3-0E41AC50E3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6314" y="1653783"/>
            <a:ext cx="3248646" cy="3550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A36667B6-9CE6-4626-80F2-B1E461676BF0}"/>
              </a:ext>
            </a:extLst>
          </p:cNvPr>
          <p:cNvSpPr txBox="1"/>
          <p:nvPr/>
        </p:nvSpPr>
        <p:spPr>
          <a:xfrm>
            <a:off x="1231238" y="4522997"/>
            <a:ext cx="6276119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时间复杂度：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O(f!)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每递归一层，问题规模减小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，但需尝试所有可能的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值，递归树的节点数为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f!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级别，导致时间复杂度极高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空间复杂度：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O(f)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递归调用栈的最大深度为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f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（每次递归减少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1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层）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60BF36CF-6AC7-4DDC-9895-88C4548A96CD}"/>
              </a:ext>
            </a:extLst>
          </p:cNvPr>
          <p:cNvGrpSpPr/>
          <p:nvPr/>
        </p:nvGrpSpPr>
        <p:grpSpPr>
          <a:xfrm>
            <a:off x="4897120" y="586740"/>
            <a:ext cx="3329305" cy="735965"/>
            <a:chOff x="7712" y="947"/>
            <a:chExt cx="5243" cy="1159"/>
          </a:xfrm>
        </p:grpSpPr>
        <p:sp>
          <p:nvSpPr>
            <p:cNvPr id="18" name="椭圆 17">
              <a:extLst>
                <a:ext uri="{FF2B5EF4-FFF2-40B4-BE49-F238E27FC236}">
                  <a16:creationId xmlns:a16="http://schemas.microsoft.com/office/drawing/2014/main" id="{7A281BE8-B4A8-4A03-B02E-D0962D41F217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AE0FD699-35BC-4A8B-9AFF-0EDF7597EBF7}"/>
                </a:ext>
              </a:extLst>
            </p:cNvPr>
            <p:cNvSpPr txBox="1"/>
            <p:nvPr/>
          </p:nvSpPr>
          <p:spPr>
            <a:xfrm>
              <a:off x="8068" y="947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蛮力法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673349796"/>
      </p:ext>
    </p:ext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718081" y="269217"/>
            <a:ext cx="6783705" cy="721995"/>
            <a:chOff x="4855" y="969"/>
            <a:chExt cx="10683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855" y="969"/>
              <a:ext cx="1068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实验结果与分析</a:t>
              </a:r>
              <a:endParaRPr lang="zh-CN" altLang="en-US" sz="3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1138561" y="33262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测试结果</a:t>
            </a:r>
          </a:p>
        </p:txBody>
      </p:sp>
      <p:sp>
        <p:nvSpPr>
          <p:cNvPr id="23" name="文本框 22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1120485" y="7731569"/>
            <a:ext cx="22765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34" name="AutoShape 112"/>
          <p:cNvSpPr/>
          <p:nvPr/>
        </p:nvSpPr>
        <p:spPr bwMode="auto">
          <a:xfrm>
            <a:off x="4322649" y="2611201"/>
            <a:ext cx="645271" cy="64242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22884" y="2610303"/>
            <a:ext cx="441943" cy="64422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9FFAC78-EC1B-2656-8013-4EEA33B7033F}"/>
              </a:ext>
            </a:extLst>
          </p:cNvPr>
          <p:cNvSpPr txBox="1"/>
          <p:nvPr/>
        </p:nvSpPr>
        <p:spPr>
          <a:xfrm>
            <a:off x="2983149" y="13469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rgbClr val="404040"/>
                </a:solidFill>
                <a:effectLst/>
                <a:latin typeface="+mn-ea"/>
                <a:cs typeface="Times New Roman" panose="02020603050405020304" pitchFamily="18" charset="0"/>
              </a:rPr>
              <a:t>蛮力法 小数据集验证</a:t>
            </a:r>
            <a:endParaRPr lang="zh-CN" altLang="en-US" sz="1800" dirty="0">
              <a:latin typeface="+mn-ea"/>
              <a:cs typeface="+mn-ea"/>
              <a:sym typeface="+mn-lt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FDD524E9-E01E-4E0B-B975-BD9395BE1A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2303934"/>
              </p:ext>
            </p:extLst>
          </p:nvPr>
        </p:nvGraphicFramePr>
        <p:xfrm>
          <a:off x="5901448" y="3326204"/>
          <a:ext cx="4376110" cy="14338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77438">
                  <a:extLst>
                    <a:ext uri="{9D8B030D-6E8A-4147-A177-3AD203B41FA5}">
                      <a16:colId xmlns:a16="http://schemas.microsoft.com/office/drawing/2014/main" val="3714436181"/>
                    </a:ext>
                  </a:extLst>
                </a:gridCol>
                <a:gridCol w="449834">
                  <a:extLst>
                    <a:ext uri="{9D8B030D-6E8A-4147-A177-3AD203B41FA5}">
                      <a16:colId xmlns:a16="http://schemas.microsoft.com/office/drawing/2014/main" val="2629325860"/>
                    </a:ext>
                  </a:extLst>
                </a:gridCol>
                <a:gridCol w="449834">
                  <a:extLst>
                    <a:ext uri="{9D8B030D-6E8A-4147-A177-3AD203B41FA5}">
                      <a16:colId xmlns:a16="http://schemas.microsoft.com/office/drawing/2014/main" val="823168069"/>
                    </a:ext>
                  </a:extLst>
                </a:gridCol>
                <a:gridCol w="449834">
                  <a:extLst>
                    <a:ext uri="{9D8B030D-6E8A-4147-A177-3AD203B41FA5}">
                      <a16:colId xmlns:a16="http://schemas.microsoft.com/office/drawing/2014/main" val="3896300256"/>
                    </a:ext>
                  </a:extLst>
                </a:gridCol>
                <a:gridCol w="449834">
                  <a:extLst>
                    <a:ext uri="{9D8B030D-6E8A-4147-A177-3AD203B41FA5}">
                      <a16:colId xmlns:a16="http://schemas.microsoft.com/office/drawing/2014/main" val="440862260"/>
                    </a:ext>
                  </a:extLst>
                </a:gridCol>
                <a:gridCol w="449834">
                  <a:extLst>
                    <a:ext uri="{9D8B030D-6E8A-4147-A177-3AD203B41FA5}">
                      <a16:colId xmlns:a16="http://schemas.microsoft.com/office/drawing/2014/main" val="205782135"/>
                    </a:ext>
                  </a:extLst>
                </a:gridCol>
                <a:gridCol w="449834">
                  <a:extLst>
                    <a:ext uri="{9D8B030D-6E8A-4147-A177-3AD203B41FA5}">
                      <a16:colId xmlns:a16="http://schemas.microsoft.com/office/drawing/2014/main" val="2617334153"/>
                    </a:ext>
                  </a:extLst>
                </a:gridCol>
                <a:gridCol w="449834">
                  <a:extLst>
                    <a:ext uri="{9D8B030D-6E8A-4147-A177-3AD203B41FA5}">
                      <a16:colId xmlns:a16="http://schemas.microsoft.com/office/drawing/2014/main" val="1114482313"/>
                    </a:ext>
                  </a:extLst>
                </a:gridCol>
                <a:gridCol w="449834">
                  <a:extLst>
                    <a:ext uri="{9D8B030D-6E8A-4147-A177-3AD203B41FA5}">
                      <a16:colId xmlns:a16="http://schemas.microsoft.com/office/drawing/2014/main" val="3659786171"/>
                    </a:ext>
                  </a:extLst>
                </a:gridCol>
              </a:tblGrid>
              <a:tr h="472832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楼层数</a:t>
                      </a:r>
                      <a:r>
                        <a:rPr lang="en-US" sz="1050" kern="100">
                          <a:effectLst/>
                        </a:rPr>
                        <a:t>f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6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026644793"/>
                  </a:ext>
                </a:extLst>
              </a:tr>
              <a:tr h="472832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鸡蛋数</a:t>
                      </a:r>
                      <a:r>
                        <a:rPr lang="en-US" sz="1050" kern="100">
                          <a:effectLst/>
                        </a:rPr>
                        <a:t>e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14996869"/>
                  </a:ext>
                </a:extLst>
              </a:tr>
              <a:tr h="488201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测试次数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871822428"/>
                  </a:ext>
                </a:extLst>
              </a:tr>
            </a:tbl>
          </a:graphicData>
        </a:graphic>
      </p:graphicFrame>
      <p:pic>
        <p:nvPicPr>
          <p:cNvPr id="3073" name="图片 1">
            <a:extLst>
              <a:ext uri="{FF2B5EF4-FFF2-40B4-BE49-F238E27FC236}">
                <a16:creationId xmlns:a16="http://schemas.microsoft.com/office/drawing/2014/main" id="{DF1A6F42-E8C3-4B5A-87C9-DECF3F3AA2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5270" y="2332458"/>
            <a:ext cx="4462239" cy="3095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2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34" grpId="0" animBg="1"/>
      <p:bldP spid="34" grpId="1" animBg="1"/>
      <p:bldP spid="3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897120" y="586740"/>
            <a:ext cx="3329305" cy="735965"/>
            <a:chOff x="7712" y="947"/>
            <a:chExt cx="5243" cy="1159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8" y="947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动态规划</a:t>
              </a:r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978752" y="5086695"/>
            <a:ext cx="100336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48606" y="1425153"/>
            <a:ext cx="132905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dirty="0"/>
              <a:t>原理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8B68FF-7E95-30A1-8BF6-65BE5D71514F}"/>
              </a:ext>
            </a:extLst>
          </p:cNvPr>
          <p:cNvSpPr txBox="1"/>
          <p:nvPr/>
        </p:nvSpPr>
        <p:spPr>
          <a:xfrm>
            <a:off x="2351314" y="1425153"/>
            <a:ext cx="6096000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给定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个鸡蛋和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f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层楼，找到确定阈值楼层（鸡蛋首次破碎的最低楼层）所需的最少尝试次数。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每次尝试后，问题规模会缩小（楼层数减少）。若鸡蛋碎了，需测试更低的楼层；若未碎，需测试更高的楼层。最优策略需平衡两种情况的最坏情况（最大化中的最小化）。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对于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&gt; 1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j &gt; 1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的情况，考虑从第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层扔下鸡蛋（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1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≤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≤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j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）：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若鸡蛋碎了：阈值楼层在第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层以下，剩余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i-1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个鸡蛋，需测试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k-1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层，即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dp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[i-1][k-1]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若鸡蛋未碎：阈值楼层在第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层以上，剩余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个鸡蛋，需测试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j-k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层，即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dp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[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][j-k]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F199B5CE-7B17-41A7-A244-1BF95C28A2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48" y="5432847"/>
            <a:ext cx="7603889" cy="6671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293583108"/>
      </p:ext>
    </p:ext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/>
          <p:cNvCxnSpPr/>
          <p:nvPr/>
        </p:nvCxnSpPr>
        <p:spPr>
          <a:xfrm>
            <a:off x="993043" y="3844569"/>
            <a:ext cx="100336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0" y="1440748"/>
            <a:ext cx="132905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noProof="0" dirty="0">
                <a:sym typeface="+mn-lt"/>
              </a:rPr>
              <a:t>伪代码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8B68FF-7E95-30A1-8BF6-65BE5D71514F}"/>
              </a:ext>
            </a:extLst>
          </p:cNvPr>
          <p:cNvSpPr txBox="1"/>
          <p:nvPr/>
        </p:nvSpPr>
        <p:spPr>
          <a:xfrm>
            <a:off x="1329055" y="1440746"/>
            <a:ext cx="4819954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状态定义：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dp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[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][j]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表示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i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个鸡蛋、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j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层楼的最少尝试次数。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初始化：处理边界情况（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0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层、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个鸡蛋）。</a:t>
            </a: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状态转移：遍历所有可能的楼层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k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，计算最坏情况下的尝试次数（碎与不碎的最大值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+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当前尝试），取最小值更新状态。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FBC3FC-982C-AB97-EDBD-9A96997A71BA}"/>
              </a:ext>
            </a:extLst>
          </p:cNvPr>
          <p:cNvSpPr txBox="1"/>
          <p:nvPr/>
        </p:nvSpPr>
        <p:spPr>
          <a:xfrm>
            <a:off x="-2488328" y="4040705"/>
            <a:ext cx="6096000" cy="352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lt"/>
              </a:rPr>
              <a:t>性能分析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9EB7589B-40BC-4DC1-9B84-005948501028}"/>
              </a:ext>
            </a:extLst>
          </p:cNvPr>
          <p:cNvSpPr txBox="1"/>
          <p:nvPr/>
        </p:nvSpPr>
        <p:spPr>
          <a:xfrm>
            <a:off x="1522344" y="4627159"/>
            <a:ext cx="73383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时间复杂度：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O(e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·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f</a:t>
            </a:r>
            <a:r>
              <a:rPr lang="en-US" altLang="zh-CN" sz="1800" kern="100" baseline="300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2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，对于每个鸡蛋数和楼层数，遍历所有可能的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空间复杂度：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O(e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·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f)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，存储二维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DP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表。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5122" name="图片 1">
            <a:extLst>
              <a:ext uri="{FF2B5EF4-FFF2-40B4-BE49-F238E27FC236}">
                <a16:creationId xmlns:a16="http://schemas.microsoft.com/office/drawing/2014/main" id="{70BFC396-8830-4046-8677-AC5859325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2184" y="1418234"/>
            <a:ext cx="4737100" cy="233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13">
            <a:extLst>
              <a:ext uri="{FF2B5EF4-FFF2-40B4-BE49-F238E27FC236}">
                <a16:creationId xmlns:a16="http://schemas.microsoft.com/office/drawing/2014/main" id="{43078E4D-5C22-49D8-AB2F-E6BBEBBAE455}"/>
              </a:ext>
            </a:extLst>
          </p:cNvPr>
          <p:cNvGrpSpPr/>
          <p:nvPr/>
        </p:nvGrpSpPr>
        <p:grpSpPr>
          <a:xfrm>
            <a:off x="4897120" y="586740"/>
            <a:ext cx="3329305" cy="735965"/>
            <a:chOff x="7712" y="947"/>
            <a:chExt cx="5243" cy="1159"/>
          </a:xfrm>
        </p:grpSpPr>
        <p:sp>
          <p:nvSpPr>
            <p:cNvPr id="15" name="椭圆 14">
              <a:extLst>
                <a:ext uri="{FF2B5EF4-FFF2-40B4-BE49-F238E27FC236}">
                  <a16:creationId xmlns:a16="http://schemas.microsoft.com/office/drawing/2014/main" id="{F5D2B9DD-89AC-4666-9CC2-BBF643032DDD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6" name="文本框 15">
              <a:extLst>
                <a:ext uri="{FF2B5EF4-FFF2-40B4-BE49-F238E27FC236}">
                  <a16:creationId xmlns:a16="http://schemas.microsoft.com/office/drawing/2014/main" id="{6CDD4507-CA5A-49DD-ABA4-A5AFC0392598}"/>
                </a:ext>
              </a:extLst>
            </p:cNvPr>
            <p:cNvSpPr txBox="1"/>
            <p:nvPr/>
          </p:nvSpPr>
          <p:spPr>
            <a:xfrm>
              <a:off x="8068" y="947"/>
              <a:ext cx="4887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动态规划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134245138"/>
      </p:ext>
    </p:ext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718081" y="269217"/>
            <a:ext cx="6783705" cy="721995"/>
            <a:chOff x="4855" y="969"/>
            <a:chExt cx="10683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855" y="969"/>
              <a:ext cx="1068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实验结果与分析</a:t>
              </a:r>
              <a:endParaRPr lang="zh-CN" altLang="en-US" sz="3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2" name="矩形 21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1138561" y="3326204"/>
            <a:ext cx="121058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测试结果</a:t>
            </a:r>
          </a:p>
        </p:txBody>
      </p:sp>
      <p:sp>
        <p:nvSpPr>
          <p:cNvPr id="23" name="文本框 22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1120485" y="7731569"/>
            <a:ext cx="22765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4" name="矩形 23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/>
          <p:nvPr/>
        </p:nvSpPr>
        <p:spPr>
          <a:xfrm>
            <a:off x="3764273" y="3326204"/>
            <a:ext cx="176202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zh-CN" altLang="en-US" sz="2000" b="1" dirty="0">
                <a:solidFill>
                  <a:schemeClr val="bg1"/>
                </a:solidFill>
                <a:cs typeface="+mn-ea"/>
                <a:sym typeface="+mn-lt"/>
              </a:rPr>
              <a:t>添加文字内容</a:t>
            </a:r>
          </a:p>
        </p:txBody>
      </p:sp>
      <p:sp>
        <p:nvSpPr>
          <p:cNvPr id="34" name="AutoShape 112"/>
          <p:cNvSpPr/>
          <p:nvPr/>
        </p:nvSpPr>
        <p:spPr bwMode="auto">
          <a:xfrm>
            <a:off x="4322649" y="2611201"/>
            <a:ext cx="645271" cy="642427"/>
          </a:xfrm>
          <a:custGeom>
            <a:avLst/>
            <a:gdLst>
              <a:gd name="T0" fmla="*/ 10510 w 21020"/>
              <a:gd name="T1" fmla="*/ 10800 h 21600"/>
              <a:gd name="T2" fmla="*/ 10510 w 21020"/>
              <a:gd name="T3" fmla="*/ 10800 h 21600"/>
              <a:gd name="T4" fmla="*/ 10510 w 21020"/>
              <a:gd name="T5" fmla="*/ 10800 h 21600"/>
              <a:gd name="T6" fmla="*/ 10510 w 21020"/>
              <a:gd name="T7" fmla="*/ 10800 h 21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21020" h="21600">
                <a:moveTo>
                  <a:pt x="18846" y="7946"/>
                </a:moveTo>
                <a:lnTo>
                  <a:pt x="17740" y="9091"/>
                </a:lnTo>
                <a:cubicBezTo>
                  <a:pt x="17740" y="8939"/>
                  <a:pt x="17758" y="8792"/>
                  <a:pt x="17744" y="8636"/>
                </a:cubicBezTo>
                <a:cubicBezTo>
                  <a:pt x="17629" y="7331"/>
                  <a:pt x="17036" y="6068"/>
                  <a:pt x="16074" y="5080"/>
                </a:cubicBezTo>
                <a:cubicBezTo>
                  <a:pt x="15004" y="3980"/>
                  <a:pt x="13585" y="3348"/>
                  <a:pt x="12180" y="3345"/>
                </a:cubicBezTo>
                <a:lnTo>
                  <a:pt x="13268" y="2218"/>
                </a:lnTo>
                <a:cubicBezTo>
                  <a:pt x="13812" y="1659"/>
                  <a:pt x="14572" y="1350"/>
                  <a:pt x="15403" y="1350"/>
                </a:cubicBezTo>
                <a:cubicBezTo>
                  <a:pt x="16460" y="1350"/>
                  <a:pt x="17546" y="1840"/>
                  <a:pt x="18381" y="2696"/>
                </a:cubicBezTo>
                <a:cubicBezTo>
                  <a:pt x="19165" y="3500"/>
                  <a:pt x="19631" y="4499"/>
                  <a:pt x="19698" y="5510"/>
                </a:cubicBezTo>
                <a:cubicBezTo>
                  <a:pt x="19760" y="6453"/>
                  <a:pt x="19457" y="7317"/>
                  <a:pt x="18846" y="7946"/>
                </a:cubicBezTo>
                <a:moveTo>
                  <a:pt x="5828" y="19329"/>
                </a:moveTo>
                <a:cubicBezTo>
                  <a:pt x="5813" y="18424"/>
                  <a:pt x="5454" y="17481"/>
                  <a:pt x="4730" y="16739"/>
                </a:cubicBezTo>
                <a:cubicBezTo>
                  <a:pt x="4046" y="16034"/>
                  <a:pt x="3150" y="15628"/>
                  <a:pt x="2257" y="15592"/>
                </a:cubicBezTo>
                <a:lnTo>
                  <a:pt x="2911" y="13157"/>
                </a:lnTo>
                <a:cubicBezTo>
                  <a:pt x="2959" y="12995"/>
                  <a:pt x="3052" y="12835"/>
                  <a:pt x="3168" y="12695"/>
                </a:cubicBezTo>
                <a:cubicBezTo>
                  <a:pt x="4485" y="11726"/>
                  <a:pt x="6512" y="12012"/>
                  <a:pt x="7920" y="13460"/>
                </a:cubicBezTo>
                <a:cubicBezTo>
                  <a:pt x="9409" y="14990"/>
                  <a:pt x="9639" y="17230"/>
                  <a:pt x="8492" y="18568"/>
                </a:cubicBezTo>
                <a:cubicBezTo>
                  <a:pt x="8416" y="18609"/>
                  <a:pt x="8339" y="18648"/>
                  <a:pt x="8256" y="18675"/>
                </a:cubicBezTo>
                <a:cubicBezTo>
                  <a:pt x="8256" y="18675"/>
                  <a:pt x="5828" y="19329"/>
                  <a:pt x="5828" y="19329"/>
                </a:cubicBezTo>
                <a:close/>
                <a:moveTo>
                  <a:pt x="2737" y="20164"/>
                </a:moveTo>
                <a:cubicBezTo>
                  <a:pt x="2665" y="20181"/>
                  <a:pt x="2443" y="20239"/>
                  <a:pt x="2291" y="20249"/>
                </a:cubicBezTo>
                <a:cubicBezTo>
                  <a:pt x="1751" y="20244"/>
                  <a:pt x="1313" y="19792"/>
                  <a:pt x="1313" y="19237"/>
                </a:cubicBezTo>
                <a:cubicBezTo>
                  <a:pt x="1321" y="19124"/>
                  <a:pt x="1365" y="18929"/>
                  <a:pt x="1380" y="18857"/>
                </a:cubicBezTo>
                <a:lnTo>
                  <a:pt x="2071" y="16283"/>
                </a:lnTo>
                <a:cubicBezTo>
                  <a:pt x="2822" y="16261"/>
                  <a:pt x="3630" y="16562"/>
                  <a:pt x="4265" y="17215"/>
                </a:cubicBezTo>
                <a:cubicBezTo>
                  <a:pt x="4911" y="17878"/>
                  <a:pt x="5214" y="18725"/>
                  <a:pt x="5181" y="19504"/>
                </a:cubicBezTo>
                <a:cubicBezTo>
                  <a:pt x="5181" y="19504"/>
                  <a:pt x="2737" y="20164"/>
                  <a:pt x="2737" y="20164"/>
                </a:cubicBezTo>
                <a:close/>
                <a:moveTo>
                  <a:pt x="6888" y="11179"/>
                </a:moveTo>
                <a:cubicBezTo>
                  <a:pt x="6280" y="10927"/>
                  <a:pt x="5642" y="10783"/>
                  <a:pt x="5004" y="10774"/>
                </a:cubicBezTo>
                <a:lnTo>
                  <a:pt x="10063" y="5536"/>
                </a:lnTo>
                <a:cubicBezTo>
                  <a:pt x="10838" y="4759"/>
                  <a:pt x="11966" y="4536"/>
                  <a:pt x="13077" y="4819"/>
                </a:cubicBezTo>
                <a:cubicBezTo>
                  <a:pt x="13077" y="4819"/>
                  <a:pt x="6888" y="11179"/>
                  <a:pt x="6888" y="11179"/>
                </a:cubicBezTo>
                <a:close/>
                <a:moveTo>
                  <a:pt x="9717" y="13672"/>
                </a:moveTo>
                <a:cubicBezTo>
                  <a:pt x="9473" y="13258"/>
                  <a:pt x="9194" y="12859"/>
                  <a:pt x="8848" y="12505"/>
                </a:cubicBezTo>
                <a:cubicBezTo>
                  <a:pt x="8447" y="12093"/>
                  <a:pt x="7986" y="11770"/>
                  <a:pt x="7507" y="11498"/>
                </a:cubicBezTo>
                <a:lnTo>
                  <a:pt x="13767" y="5064"/>
                </a:lnTo>
                <a:cubicBezTo>
                  <a:pt x="14259" y="5288"/>
                  <a:pt x="14729" y="5607"/>
                  <a:pt x="15145" y="6035"/>
                </a:cubicBezTo>
                <a:cubicBezTo>
                  <a:pt x="15500" y="6398"/>
                  <a:pt x="15775" y="6806"/>
                  <a:pt x="15987" y="7229"/>
                </a:cubicBezTo>
                <a:cubicBezTo>
                  <a:pt x="15987" y="7229"/>
                  <a:pt x="9717" y="13672"/>
                  <a:pt x="9717" y="13672"/>
                </a:cubicBezTo>
                <a:close/>
                <a:moveTo>
                  <a:pt x="10519" y="16061"/>
                </a:moveTo>
                <a:cubicBezTo>
                  <a:pt x="10465" y="15452"/>
                  <a:pt x="10298" y="14854"/>
                  <a:pt x="10047" y="14288"/>
                </a:cubicBezTo>
                <a:lnTo>
                  <a:pt x="16257" y="7906"/>
                </a:lnTo>
                <a:cubicBezTo>
                  <a:pt x="16637" y="9140"/>
                  <a:pt x="16442" y="10429"/>
                  <a:pt x="15610" y="11284"/>
                </a:cubicBezTo>
                <a:cubicBezTo>
                  <a:pt x="15604" y="11290"/>
                  <a:pt x="15598" y="11293"/>
                  <a:pt x="15593" y="11298"/>
                </a:cubicBezTo>
                <a:lnTo>
                  <a:pt x="15602" y="11306"/>
                </a:lnTo>
                <a:lnTo>
                  <a:pt x="10525" y="16565"/>
                </a:lnTo>
                <a:cubicBezTo>
                  <a:pt x="10527" y="16397"/>
                  <a:pt x="10534" y="16232"/>
                  <a:pt x="10519" y="16061"/>
                </a:cubicBezTo>
                <a:moveTo>
                  <a:pt x="19308" y="1741"/>
                </a:moveTo>
                <a:cubicBezTo>
                  <a:pt x="18228" y="632"/>
                  <a:pt x="16805" y="0"/>
                  <a:pt x="15403" y="0"/>
                </a:cubicBezTo>
                <a:cubicBezTo>
                  <a:pt x="14220" y="0"/>
                  <a:pt x="13131" y="450"/>
                  <a:pt x="12335" y="1266"/>
                </a:cubicBezTo>
                <a:lnTo>
                  <a:pt x="9138" y="4577"/>
                </a:lnTo>
                <a:cubicBezTo>
                  <a:pt x="9129" y="4585"/>
                  <a:pt x="9118" y="4592"/>
                  <a:pt x="9108" y="4602"/>
                </a:cubicBezTo>
                <a:cubicBezTo>
                  <a:pt x="9103" y="4608"/>
                  <a:pt x="9100" y="4614"/>
                  <a:pt x="9095" y="4620"/>
                </a:cubicBezTo>
                <a:lnTo>
                  <a:pt x="9096" y="4621"/>
                </a:lnTo>
                <a:lnTo>
                  <a:pt x="2310" y="11647"/>
                </a:lnTo>
                <a:cubicBezTo>
                  <a:pt x="1998" y="11966"/>
                  <a:pt x="1771" y="12364"/>
                  <a:pt x="1645" y="12797"/>
                </a:cubicBezTo>
                <a:lnTo>
                  <a:pt x="102" y="18541"/>
                </a:lnTo>
                <a:cubicBezTo>
                  <a:pt x="100" y="18557"/>
                  <a:pt x="0" y="19008"/>
                  <a:pt x="0" y="19237"/>
                </a:cubicBezTo>
                <a:cubicBezTo>
                  <a:pt x="0" y="20541"/>
                  <a:pt x="1030" y="21599"/>
                  <a:pt x="2302" y="21599"/>
                </a:cubicBezTo>
                <a:cubicBezTo>
                  <a:pt x="2554" y="21599"/>
                  <a:pt x="3044" y="21475"/>
                  <a:pt x="3062" y="21473"/>
                </a:cubicBezTo>
                <a:lnTo>
                  <a:pt x="8630" y="19969"/>
                </a:lnTo>
                <a:cubicBezTo>
                  <a:pt x="9054" y="19839"/>
                  <a:pt x="9439" y="19604"/>
                  <a:pt x="9750" y="19283"/>
                </a:cubicBezTo>
                <a:lnTo>
                  <a:pt x="19776" y="8899"/>
                </a:lnTo>
                <a:cubicBezTo>
                  <a:pt x="21600" y="7023"/>
                  <a:pt x="21394" y="3881"/>
                  <a:pt x="19308" y="1741"/>
                </a:cubicBezTo>
              </a:path>
            </a:pathLst>
          </a:custGeom>
          <a:solidFill>
            <a:schemeClr val="bg1"/>
          </a:solidFill>
          <a:ln>
            <a:noFill/>
          </a:ln>
          <a:effectLst/>
        </p:spPr>
        <p:txBody>
          <a:bodyPr lIns="25400" tIns="25400" rIns="25400" bIns="25400" anchor="ctr"/>
          <a:lstStyle/>
          <a:p>
            <a:pPr marL="0" marR="0" lvl="0" indent="0" algn="ctr" defTabSz="228600" eaLnBrk="1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20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>
                <a:outerShdw blurRad="38100" dist="38100" dir="2700000" algn="tl">
                  <a:srgbClr val="000000"/>
                </a:outerShdw>
              </a:effectLst>
              <a:uLnTx/>
              <a:uFillTx/>
              <a:cs typeface="+mn-ea"/>
              <a:sym typeface="+mn-lt"/>
            </a:endParaRPr>
          </a:p>
        </p:txBody>
      </p:sp>
      <p:grpSp>
        <p:nvGrpSpPr>
          <p:cNvPr id="35" name="组合 34"/>
          <p:cNvGrpSpPr/>
          <p:nvPr/>
        </p:nvGrpSpPr>
        <p:grpSpPr>
          <a:xfrm>
            <a:off x="1522884" y="2610303"/>
            <a:ext cx="441943" cy="644224"/>
            <a:chOff x="2528974" y="2863357"/>
            <a:chExt cx="246811" cy="359779"/>
          </a:xfrm>
          <a:solidFill>
            <a:schemeClr val="bg1"/>
          </a:solidFill>
        </p:grpSpPr>
        <p:sp>
          <p:nvSpPr>
            <p:cNvPr id="36" name="AutoShape 113"/>
            <p:cNvSpPr/>
            <p:nvPr/>
          </p:nvSpPr>
          <p:spPr bwMode="auto">
            <a:xfrm>
              <a:off x="2528974" y="2863357"/>
              <a:ext cx="246811" cy="359779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5386" y="14175"/>
                  </a:moveTo>
                  <a:lnTo>
                    <a:pt x="6223" y="14175"/>
                  </a:lnTo>
                  <a:cubicBezTo>
                    <a:pt x="5734" y="13446"/>
                    <a:pt x="5147" y="12716"/>
                    <a:pt x="4568" y="12003"/>
                  </a:cubicBezTo>
                  <a:cubicBezTo>
                    <a:pt x="3287" y="10427"/>
                    <a:pt x="1963" y="8797"/>
                    <a:pt x="1963" y="7425"/>
                  </a:cubicBezTo>
                  <a:cubicBezTo>
                    <a:pt x="1963" y="4075"/>
                    <a:pt x="5927" y="1350"/>
                    <a:pt x="10800" y="1350"/>
                  </a:cubicBezTo>
                  <a:cubicBezTo>
                    <a:pt x="15672" y="1350"/>
                    <a:pt x="19636" y="4075"/>
                    <a:pt x="19636" y="7425"/>
                  </a:cubicBezTo>
                  <a:cubicBezTo>
                    <a:pt x="19636" y="8787"/>
                    <a:pt x="18312" y="10425"/>
                    <a:pt x="17029" y="12011"/>
                  </a:cubicBezTo>
                  <a:cubicBezTo>
                    <a:pt x="16455" y="12723"/>
                    <a:pt x="15873" y="13449"/>
                    <a:pt x="15386" y="14175"/>
                  </a:cubicBezTo>
                  <a:moveTo>
                    <a:pt x="10800" y="20249"/>
                  </a:moveTo>
                  <a:cubicBezTo>
                    <a:pt x="9805" y="20249"/>
                    <a:pt x="9347" y="20171"/>
                    <a:pt x="8839" y="19406"/>
                  </a:cubicBezTo>
                  <a:lnTo>
                    <a:pt x="13000" y="19048"/>
                  </a:lnTo>
                  <a:cubicBezTo>
                    <a:pt x="12398" y="20164"/>
                    <a:pt x="11959" y="20249"/>
                    <a:pt x="10800" y="20249"/>
                  </a:cubicBezTo>
                  <a:moveTo>
                    <a:pt x="7595" y="16813"/>
                  </a:moveTo>
                  <a:cubicBezTo>
                    <a:pt x="7417" y="16407"/>
                    <a:pt x="7215" y="15978"/>
                    <a:pt x="6991" y="15525"/>
                  </a:cubicBezTo>
                  <a:lnTo>
                    <a:pt x="14616" y="15525"/>
                  </a:lnTo>
                  <a:cubicBezTo>
                    <a:pt x="14496" y="15767"/>
                    <a:pt x="14375" y="16010"/>
                    <a:pt x="14270" y="16239"/>
                  </a:cubicBezTo>
                  <a:cubicBezTo>
                    <a:pt x="14270" y="16239"/>
                    <a:pt x="7595" y="16813"/>
                    <a:pt x="7595" y="16813"/>
                  </a:cubicBezTo>
                  <a:close/>
                  <a:moveTo>
                    <a:pt x="13345" y="18343"/>
                  </a:moveTo>
                  <a:lnTo>
                    <a:pt x="8476" y="18762"/>
                  </a:lnTo>
                  <a:cubicBezTo>
                    <a:pt x="8303" y="18416"/>
                    <a:pt x="8116" y="18011"/>
                    <a:pt x="7890" y="17483"/>
                  </a:cubicBezTo>
                  <a:cubicBezTo>
                    <a:pt x="7887" y="17477"/>
                    <a:pt x="7883" y="17469"/>
                    <a:pt x="7881" y="17462"/>
                  </a:cubicBezTo>
                  <a:lnTo>
                    <a:pt x="13957" y="16941"/>
                  </a:lnTo>
                  <a:cubicBezTo>
                    <a:pt x="13871" y="17140"/>
                    <a:pt x="13778" y="17350"/>
                    <a:pt x="13698" y="17537"/>
                  </a:cubicBezTo>
                  <a:cubicBezTo>
                    <a:pt x="13569" y="17841"/>
                    <a:pt x="13453" y="18104"/>
                    <a:pt x="13345" y="18343"/>
                  </a:cubicBezTo>
                  <a:moveTo>
                    <a:pt x="10800" y="0"/>
                  </a:moveTo>
                  <a:cubicBezTo>
                    <a:pt x="4835" y="0"/>
                    <a:pt x="0" y="3324"/>
                    <a:pt x="0" y="7425"/>
                  </a:cubicBezTo>
                  <a:cubicBezTo>
                    <a:pt x="0" y="10146"/>
                    <a:pt x="3621" y="13029"/>
                    <a:pt x="4939" y="15562"/>
                  </a:cubicBezTo>
                  <a:cubicBezTo>
                    <a:pt x="6906" y="19339"/>
                    <a:pt x="6688" y="21599"/>
                    <a:pt x="10800" y="21599"/>
                  </a:cubicBezTo>
                  <a:cubicBezTo>
                    <a:pt x="14972" y="21599"/>
                    <a:pt x="14692" y="19349"/>
                    <a:pt x="16660" y="15577"/>
                  </a:cubicBezTo>
                  <a:cubicBezTo>
                    <a:pt x="17983" y="13039"/>
                    <a:pt x="21600" y="10124"/>
                    <a:pt x="21600" y="7425"/>
                  </a:cubicBezTo>
                  <a:cubicBezTo>
                    <a:pt x="21600" y="3324"/>
                    <a:pt x="16764" y="0"/>
                    <a:pt x="10800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37" name="AutoShape 114"/>
            <p:cNvSpPr/>
            <p:nvPr/>
          </p:nvSpPr>
          <p:spPr bwMode="auto">
            <a:xfrm>
              <a:off x="2584843" y="2919841"/>
              <a:ext cx="73061" cy="73061"/>
            </a:xfrm>
            <a:custGeom>
              <a:avLst/>
              <a:gdLst>
                <a:gd name="T0" fmla="*/ 10800 w 21600"/>
                <a:gd name="T1" fmla="*/ 10800 h 21600"/>
                <a:gd name="T2" fmla="*/ 10800 w 21600"/>
                <a:gd name="T3" fmla="*/ 10800 h 21600"/>
                <a:gd name="T4" fmla="*/ 10800 w 21600"/>
                <a:gd name="T5" fmla="*/ 10800 h 21600"/>
                <a:gd name="T6" fmla="*/ 10800 w 21600"/>
                <a:gd name="T7" fmla="*/ 108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1600" h="21600">
                  <a:moveTo>
                    <a:pt x="19938" y="0"/>
                  </a:moveTo>
                  <a:cubicBezTo>
                    <a:pt x="8943" y="0"/>
                    <a:pt x="0" y="8942"/>
                    <a:pt x="0" y="19938"/>
                  </a:cubicBezTo>
                  <a:cubicBezTo>
                    <a:pt x="0" y="20855"/>
                    <a:pt x="743" y="21600"/>
                    <a:pt x="1661" y="21600"/>
                  </a:cubicBezTo>
                  <a:cubicBezTo>
                    <a:pt x="2579" y="21600"/>
                    <a:pt x="3323" y="20855"/>
                    <a:pt x="3323" y="19938"/>
                  </a:cubicBezTo>
                  <a:cubicBezTo>
                    <a:pt x="3323" y="10777"/>
                    <a:pt x="10777" y="3323"/>
                    <a:pt x="19938" y="3323"/>
                  </a:cubicBezTo>
                  <a:cubicBezTo>
                    <a:pt x="20856" y="3323"/>
                    <a:pt x="21600" y="2578"/>
                    <a:pt x="21600" y="1661"/>
                  </a:cubicBezTo>
                  <a:cubicBezTo>
                    <a:pt x="21600" y="744"/>
                    <a:pt x="20856" y="0"/>
                    <a:pt x="19938" y="0"/>
                  </a:cubicBezTo>
                </a:path>
              </a:pathLst>
            </a:custGeom>
            <a:grpFill/>
            <a:ln>
              <a:noFill/>
            </a:ln>
            <a:effectLst/>
          </p:spPr>
          <p:txBody>
            <a:bodyPr lIns="25400" tIns="25400" rIns="25400" bIns="25400" anchor="ctr"/>
            <a:lstStyle/>
            <a:p>
              <a:pPr marL="0" marR="0" lvl="0" indent="0" algn="ctr" defTabSz="228600" eaLnBrk="1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uLnTx/>
                <a:uFillTx/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69FFAC78-EC1B-2656-8013-4EEA33B7033F}"/>
              </a:ext>
            </a:extLst>
          </p:cNvPr>
          <p:cNvSpPr txBox="1"/>
          <p:nvPr/>
        </p:nvSpPr>
        <p:spPr>
          <a:xfrm>
            <a:off x="0" y="1380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rgbClr val="404040"/>
                </a:solidFill>
                <a:effectLst/>
                <a:latin typeface="+mn-ea"/>
                <a:cs typeface="Times New Roman" panose="02020603050405020304" pitchFamily="18" charset="0"/>
              </a:rPr>
              <a:t>动态规划</a:t>
            </a:r>
            <a:r>
              <a:rPr lang="zh-CN" altLang="zh-CN" sz="1800" kern="10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zh-CN" altLang="zh-CN" sz="1800" kern="100" dirty="0">
                <a:solidFill>
                  <a:srgbClr val="404040"/>
                </a:solidFill>
                <a:effectLst/>
                <a:latin typeface="+mn-ea"/>
                <a:cs typeface="Times New Roman" panose="02020603050405020304" pitchFamily="18" charset="0"/>
              </a:rPr>
              <a:t>运行时间与规模表</a:t>
            </a:r>
            <a:endParaRPr lang="zh-CN" altLang="en-US" sz="1800" dirty="0">
              <a:latin typeface="+mn-ea"/>
              <a:cs typeface="+mn-ea"/>
              <a:sym typeface="+mn-lt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893080C-9920-96BB-2677-0C55B6C6C489}"/>
              </a:ext>
            </a:extLst>
          </p:cNvPr>
          <p:cNvSpPr txBox="1"/>
          <p:nvPr/>
        </p:nvSpPr>
        <p:spPr>
          <a:xfrm>
            <a:off x="7245855" y="1197428"/>
            <a:ext cx="3095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动态规划</a:t>
            </a:r>
            <a:r>
              <a:rPr lang="zh-CN" altLang="zh-CN" sz="1800" kern="100" dirty="0">
                <a:solidFill>
                  <a:srgbClr val="404040"/>
                </a:solidFill>
                <a:effectLst/>
                <a:latin typeface="+mn-ea"/>
                <a:cs typeface="Times New Roman" panose="02020603050405020304" pitchFamily="18" charset="0"/>
              </a:rPr>
              <a:t>的理论</a:t>
            </a:r>
            <a:r>
              <a:rPr lang="en-US" altLang="zh-CN" sz="1800" kern="100" dirty="0">
                <a:solidFill>
                  <a:srgbClr val="404040"/>
                </a:solidFill>
                <a:effectLst/>
                <a:latin typeface="+mn-ea"/>
              </a:rPr>
              <a:t>-</a:t>
            </a:r>
            <a:r>
              <a:rPr lang="zh-CN" altLang="zh-CN" sz="1800" kern="100" dirty="0">
                <a:solidFill>
                  <a:srgbClr val="404040"/>
                </a:solidFill>
                <a:effectLst/>
                <a:latin typeface="+mn-ea"/>
                <a:cs typeface="Times New Roman" panose="02020603050405020304" pitchFamily="18" charset="0"/>
              </a:rPr>
              <a:t>实验对比图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17329351-7978-4236-8787-3E6BD26F1EA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45717212"/>
              </p:ext>
            </p:extLst>
          </p:nvPr>
        </p:nvGraphicFramePr>
        <p:xfrm>
          <a:off x="233791" y="1985502"/>
          <a:ext cx="5729457" cy="15827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842">
                  <a:extLst>
                    <a:ext uri="{9D8B030D-6E8A-4147-A177-3AD203B41FA5}">
                      <a16:colId xmlns:a16="http://schemas.microsoft.com/office/drawing/2014/main" val="758566844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2108306910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1865410680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1500266232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4124515818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3572204795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701846616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4229775660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3670116781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3670508915"/>
                    </a:ext>
                  </a:extLst>
                </a:gridCol>
                <a:gridCol w="491158">
                  <a:extLst>
                    <a:ext uri="{9D8B030D-6E8A-4147-A177-3AD203B41FA5}">
                      <a16:colId xmlns:a16="http://schemas.microsoft.com/office/drawing/2014/main" val="2405570850"/>
                    </a:ext>
                  </a:extLst>
                </a:gridCol>
              </a:tblGrid>
              <a:tr h="467558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楼层数</a:t>
                      </a: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22911467"/>
                  </a:ext>
                </a:extLst>
              </a:tr>
              <a:tr h="312815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鸡蛋数</a:t>
                      </a:r>
                      <a:r>
                        <a:rPr lang="en-US" sz="1050" kern="1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77296423"/>
                  </a:ext>
                </a:extLst>
              </a:tr>
              <a:tr h="472904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实际运行时间</a:t>
                      </a:r>
                      <a:r>
                        <a:rPr lang="en-US" sz="1050" kern="100">
                          <a:effectLst/>
                        </a:rPr>
                        <a:t> (ms)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223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330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444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589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946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895270915"/>
                  </a:ext>
                </a:extLst>
              </a:tr>
              <a:tr h="329430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理论运行时间</a:t>
                      </a:r>
                      <a:r>
                        <a:rPr lang="en-US" sz="1050" kern="100">
                          <a:effectLst/>
                        </a:rPr>
                        <a:t>(ms)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142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223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321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437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571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723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892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43166224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2191AF5A-673A-4E7C-96BB-572400D147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1474762"/>
              </p:ext>
            </p:extLst>
          </p:nvPr>
        </p:nvGraphicFramePr>
        <p:xfrm>
          <a:off x="233791" y="4471387"/>
          <a:ext cx="5729454" cy="14722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3839">
                  <a:extLst>
                    <a:ext uri="{9D8B030D-6E8A-4147-A177-3AD203B41FA5}">
                      <a16:colId xmlns:a16="http://schemas.microsoft.com/office/drawing/2014/main" val="3895251784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2624077978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1179104802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2254113840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3248352790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3236735687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2353577050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3889201891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3551857031"/>
                    </a:ext>
                  </a:extLst>
                </a:gridCol>
                <a:gridCol w="488273">
                  <a:extLst>
                    <a:ext uri="{9D8B030D-6E8A-4147-A177-3AD203B41FA5}">
                      <a16:colId xmlns:a16="http://schemas.microsoft.com/office/drawing/2014/main" val="840036947"/>
                    </a:ext>
                  </a:extLst>
                </a:gridCol>
                <a:gridCol w="491158">
                  <a:extLst>
                    <a:ext uri="{9D8B030D-6E8A-4147-A177-3AD203B41FA5}">
                      <a16:colId xmlns:a16="http://schemas.microsoft.com/office/drawing/2014/main" val="66354084"/>
                    </a:ext>
                  </a:extLst>
                </a:gridCol>
              </a:tblGrid>
              <a:tr h="392596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楼层数</a:t>
                      </a: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7475217"/>
                  </a:ext>
                </a:extLst>
              </a:tr>
              <a:tr h="294447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鸡蛋数</a:t>
                      </a:r>
                      <a:r>
                        <a:rPr lang="en-US" sz="1050" kern="1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977052249"/>
                  </a:ext>
                </a:extLst>
              </a:tr>
              <a:tr h="392596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实际运行时间</a:t>
                      </a:r>
                      <a:r>
                        <a:rPr lang="en-US" sz="1050" kern="100">
                          <a:effectLst/>
                        </a:rPr>
                        <a:t>(ms)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1878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2992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4026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5005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5979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7073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8196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9005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10074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99653692"/>
                  </a:ext>
                </a:extLst>
              </a:tr>
              <a:tr h="392596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理论运行时间</a:t>
                      </a:r>
                      <a:r>
                        <a:rPr lang="en-US" sz="1050" kern="100">
                          <a:effectLst/>
                        </a:rPr>
                        <a:t>(ms)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2002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3003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4004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5005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6006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7007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8008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9009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10010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70702335"/>
                  </a:ext>
                </a:extLst>
              </a:tr>
            </a:tbl>
          </a:graphicData>
        </a:graphic>
      </p:graphicFrame>
      <p:pic>
        <p:nvPicPr>
          <p:cNvPr id="6145" name="图片 1">
            <a:extLst>
              <a:ext uri="{FF2B5EF4-FFF2-40B4-BE49-F238E27FC236}">
                <a16:creationId xmlns:a16="http://schemas.microsoft.com/office/drawing/2014/main" id="{EBD283DA-D169-46EA-9F52-38134387F9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2109" y="1812683"/>
            <a:ext cx="3409042" cy="21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46" name="图片 1">
            <a:extLst>
              <a:ext uri="{FF2B5EF4-FFF2-40B4-BE49-F238E27FC236}">
                <a16:creationId xmlns:a16="http://schemas.microsoft.com/office/drawing/2014/main" id="{32B52960-3FA1-4A6A-9863-580884E116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5754" y="4185247"/>
            <a:ext cx="3709685" cy="2340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008052470"/>
      </p:ext>
    </p:extLst>
  </p:cSld>
  <p:clrMapOvr>
    <a:masterClrMapping/>
  </p:clrMapOvr>
  <p:transition advTm="2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2" grpId="1"/>
      <p:bldP spid="23" grpId="0"/>
      <p:bldP spid="23" grpId="1"/>
      <p:bldP spid="24" grpId="0"/>
      <p:bldP spid="24" grpId="1"/>
      <p:bldP spid="34" grpId="0" animBg="1"/>
      <p:bldP spid="34" grpId="1" animBg="1"/>
      <p:bldP spid="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3898265" y="539750"/>
            <a:ext cx="4838065" cy="782955"/>
            <a:chOff x="6139" y="873"/>
            <a:chExt cx="7619" cy="1233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6139" y="873"/>
              <a:ext cx="7619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优化动态规划（二分）</a:t>
              </a:r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1033291" y="4503489"/>
            <a:ext cx="100336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48606" y="1425153"/>
            <a:ext cx="132905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dirty="0"/>
              <a:t>原理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8B68FF-7E95-30A1-8BF6-65BE5D71514F}"/>
              </a:ext>
            </a:extLst>
          </p:cNvPr>
          <p:cNvSpPr txBox="1"/>
          <p:nvPr/>
        </p:nvSpPr>
        <p:spPr>
          <a:xfrm>
            <a:off x="2354026" y="1622410"/>
            <a:ext cx="7926542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碎函数：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broken(k) =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dp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[i-1][k-1]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表示鸡蛋在第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层碎了后，剩余问题的解。随着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增大，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broken(k)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单调递增（因为测试的楼层数增多）。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不碎函数：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not_broken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(k) =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dp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[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i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][j-k]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表示鸡蛋在第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层没碎后，剩余问题的解。随着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k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增大，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not_broken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(k)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单调递减（因为测试的楼层数减少）。</a:t>
            </a:r>
            <a:endParaRPr lang="en-US" altLang="zh-CN" sz="1800" kern="100" dirty="0">
              <a:solidFill>
                <a:srgbClr val="000000"/>
              </a:solidFill>
              <a:effectLst/>
              <a:latin typeface="Times New Roman" panose="02020603050405020304" pitchFamily="18" charset="0"/>
              <a:ea typeface="宋体" panose="02010600030101010101" pitchFamily="2" charset="-122"/>
              <a:cs typeface="Segoe UI" panose="020B0502040204020203" pitchFamily="34" charset="0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我们需要找到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max(broken(k),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not_broken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(k)) 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的最小值。由于这两个函数一个递增、一个递减，它们的最大值在交点附近达到最小。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7170" name="图片 1">
            <a:extLst>
              <a:ext uri="{FF2B5EF4-FFF2-40B4-BE49-F238E27FC236}">
                <a16:creationId xmlns:a16="http://schemas.microsoft.com/office/drawing/2014/main" id="{34C8EDB4-3962-4E3C-A573-60D28B4920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3133" y="5273502"/>
            <a:ext cx="9290625" cy="8853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4234569097"/>
      </p:ext>
    </p:ext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直接箭头连接符 33"/>
          <p:cNvCxnSpPr/>
          <p:nvPr/>
        </p:nvCxnSpPr>
        <p:spPr>
          <a:xfrm>
            <a:off x="1079182" y="3559647"/>
            <a:ext cx="100336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0" y="1440748"/>
            <a:ext cx="132905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noProof="0" dirty="0">
                <a:sym typeface="+mn-lt"/>
              </a:rPr>
              <a:t>伪代码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8B68FF-7E95-30A1-8BF6-65BE5D71514F}"/>
              </a:ext>
            </a:extLst>
          </p:cNvPr>
          <p:cNvSpPr txBox="1"/>
          <p:nvPr/>
        </p:nvSpPr>
        <p:spPr>
          <a:xfrm>
            <a:off x="1329055" y="1451209"/>
            <a:ext cx="604197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初始化：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low=1, high=j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二分查找：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）计算中间点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mid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）比较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broken(mid)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和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not_broken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(mid)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）如果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broken(mid) &gt; </a:t>
            </a:r>
            <a:r>
              <a:rPr lang="en-US" altLang="zh-CN" sz="1800" kern="100" dirty="0" err="1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not_broken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(mid)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，说明最优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在左侧（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high=mid-1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）；否则，最优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 k 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在右侧（</a:t>
            </a:r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low=mid+1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</a:t>
            </a:r>
          </a:p>
          <a:p>
            <a:pPr algn="just"/>
            <a:r>
              <a:rPr lang="en-US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  <a:r>
              <a:rPr lang="zh-CN" altLang="zh-CN" sz="1800" kern="100" dirty="0">
                <a:effectLst/>
                <a:latin typeface="Times New Roman" panose="02020603050405020304" pitchFamily="18" charset="0"/>
                <a:ea typeface="宋体" panose="02010600030101010101" pitchFamily="2" charset="-122"/>
              </a:rPr>
              <a:t>）更新最小值：在每次比较时记录当前的最小值</a:t>
            </a:r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9AC5B482-B65E-FEF7-B56C-9E5EF1D2F372}"/>
              </a:ext>
            </a:extLst>
          </p:cNvPr>
          <p:cNvSpPr txBox="1"/>
          <p:nvPr/>
        </p:nvSpPr>
        <p:spPr>
          <a:xfrm>
            <a:off x="1329055" y="4134802"/>
            <a:ext cx="5798077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时间复杂度：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O(e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·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f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·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logf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外层循环遍历鸡蛋数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，中层循环遍历楼层数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f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，内层二分查找时间为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 </a:t>
            </a:r>
            <a:r>
              <a:rPr lang="en-US" altLang="zh-CN" sz="1800" kern="1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logf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空间复杂度：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O(e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·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f)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r>
              <a:rPr lang="zh-CN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Segoe UI" panose="020B0502040204020203" pitchFamily="34" charset="0"/>
              </a:rPr>
              <a:t>需要二维数组存储子问题解</a:t>
            </a:r>
            <a:endParaRPr lang="zh-CN" altLang="zh-CN" sz="1400" kern="100" dirty="0">
              <a:effectLst/>
              <a:latin typeface="+mn-ea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3CFBC3FC-982C-AB97-EDBD-9A96997A71BA}"/>
              </a:ext>
            </a:extLst>
          </p:cNvPr>
          <p:cNvSpPr txBox="1"/>
          <p:nvPr/>
        </p:nvSpPr>
        <p:spPr>
          <a:xfrm>
            <a:off x="-159125" y="3713874"/>
            <a:ext cx="1823333" cy="3527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dirty="0">
                <a:ln>
                  <a:noFill/>
                </a:ln>
                <a:effectLst/>
                <a:uLnTx/>
                <a:uFillTx/>
                <a:latin typeface="+mn-ea"/>
                <a:cs typeface="+mn-ea"/>
                <a:sym typeface="+mn-lt"/>
              </a:rPr>
              <a:t>性能分析</a:t>
            </a:r>
            <a:endParaRPr lang="en-US" altLang="zh-CN" sz="1800" noProof="0" dirty="0">
              <a:ln>
                <a:noFill/>
              </a:ln>
              <a:effectLst/>
              <a:uLnTx/>
              <a:uFillTx/>
              <a:latin typeface="+mn-ea"/>
              <a:cs typeface="+mn-ea"/>
              <a:sym typeface="+mn-lt"/>
            </a:endParaRPr>
          </a:p>
        </p:txBody>
      </p: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1CD1C99E-F00F-4EFB-8F91-4E336AEF6958}"/>
              </a:ext>
            </a:extLst>
          </p:cNvPr>
          <p:cNvGrpSpPr/>
          <p:nvPr/>
        </p:nvGrpSpPr>
        <p:grpSpPr>
          <a:xfrm>
            <a:off x="3898265" y="539750"/>
            <a:ext cx="4838065" cy="782955"/>
            <a:chOff x="6139" y="873"/>
            <a:chExt cx="7619" cy="1233"/>
          </a:xfrm>
        </p:grpSpPr>
        <p:sp>
          <p:nvSpPr>
            <p:cNvPr id="12" name="椭圆 11">
              <a:extLst>
                <a:ext uri="{FF2B5EF4-FFF2-40B4-BE49-F238E27FC236}">
                  <a16:creationId xmlns:a16="http://schemas.microsoft.com/office/drawing/2014/main" id="{C5BE8A65-B4F1-475C-86E5-17B9F2D5D68C}"/>
                </a:ext>
              </a:extLst>
            </p:cNvPr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8B707127-FB09-4B31-8C0D-5A6D12F1B2B0}"/>
                </a:ext>
              </a:extLst>
            </p:cNvPr>
            <p:cNvSpPr txBox="1"/>
            <p:nvPr/>
          </p:nvSpPr>
          <p:spPr>
            <a:xfrm>
              <a:off x="6139" y="873"/>
              <a:ext cx="7619" cy="10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优化动态规划（二分）</a:t>
              </a:r>
            </a:p>
          </p:txBody>
        </p:sp>
      </p:grpSp>
      <p:pic>
        <p:nvPicPr>
          <p:cNvPr id="8195" name="图片 1">
            <a:extLst>
              <a:ext uri="{FF2B5EF4-FFF2-40B4-BE49-F238E27FC236}">
                <a16:creationId xmlns:a16="http://schemas.microsoft.com/office/drawing/2014/main" id="{EC3D34E3-AC46-43E9-9480-D6D9B3C0DA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064" y="1440748"/>
            <a:ext cx="3651250" cy="4406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225975101"/>
      </p:ext>
    </p:ext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2704147" y="259692"/>
            <a:ext cx="6783705" cy="721995"/>
            <a:chOff x="4855" y="969"/>
            <a:chExt cx="10683" cy="1137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4855" y="969"/>
              <a:ext cx="10683" cy="9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200" dirty="0"/>
                <a:t>实验结果与分析</a:t>
              </a:r>
              <a:endParaRPr lang="zh-CN" altLang="en-US" sz="3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23" name="文本框 22" descr="e7d195523061f1c09e9d68d7cf438b91ef959ecb14fc25d26BBA7F7DBC18E55DFF4014AF651F0BF2569D4B6C1DA7F1A4683A481403BD872FC687266AD13265C1DE7C373772FD8728ABDD69ADD03BFF5BE2862BC891DBB79ED9A64E36B760F04717825CA1B175CEA4ADF1757C5F6972E159830655E44B4550EA1D996165CF5BB730B85CA0F0A8227A550C067FE8CB48054934EB960F2C1710"/>
          <p:cNvSpPr txBox="1"/>
          <p:nvPr/>
        </p:nvSpPr>
        <p:spPr>
          <a:xfrm>
            <a:off x="1120485" y="7731569"/>
            <a:ext cx="2276532" cy="1383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zh-CN" altLang="en-US" sz="1400" dirty="0">
                <a:solidFill>
                  <a:schemeClr val="bg1"/>
                </a:solidFill>
                <a:cs typeface="+mn-ea"/>
                <a:sym typeface="+mn-lt"/>
              </a:rPr>
              <a:t>您的内容打在这里，或者通过复制您的文本后，在此框中选择粘贴，并选择只保留文字。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49E7E5C5-3C8A-4FA0-B320-7479F05FB3A8}"/>
              </a:ext>
            </a:extLst>
          </p:cNvPr>
          <p:cNvSpPr txBox="1"/>
          <p:nvPr/>
        </p:nvSpPr>
        <p:spPr>
          <a:xfrm>
            <a:off x="0" y="13809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zh-CN" altLang="en-US" sz="1800" kern="100" dirty="0">
                <a:solidFill>
                  <a:srgbClr val="404040"/>
                </a:solidFill>
                <a:effectLst/>
                <a:latin typeface="+mn-ea"/>
                <a:cs typeface="Times New Roman" panose="02020603050405020304" pitchFamily="18" charset="0"/>
              </a:rPr>
              <a:t>优化动态规划</a:t>
            </a:r>
            <a:r>
              <a:rPr lang="zh-CN" altLang="zh-CN" sz="1800" kern="100" dirty="0">
                <a:solidFill>
                  <a:srgbClr val="404040"/>
                </a:solidFill>
                <a:effectLst/>
                <a:latin typeface="+mn-ea"/>
              </a:rPr>
              <a:t> </a:t>
            </a:r>
            <a:r>
              <a:rPr lang="zh-CN" altLang="zh-CN" sz="1800" kern="100" dirty="0">
                <a:solidFill>
                  <a:srgbClr val="404040"/>
                </a:solidFill>
                <a:effectLst/>
                <a:latin typeface="+mn-ea"/>
                <a:cs typeface="Times New Roman" panose="02020603050405020304" pitchFamily="18" charset="0"/>
              </a:rPr>
              <a:t>运行时间与规模表</a:t>
            </a:r>
            <a:endParaRPr lang="zh-CN" altLang="en-US" sz="1800" dirty="0">
              <a:latin typeface="+mn-ea"/>
              <a:cs typeface="+mn-ea"/>
              <a:sym typeface="+mn-lt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D051EEF6-5125-47A4-8E12-5E332AA009C0}"/>
              </a:ext>
            </a:extLst>
          </p:cNvPr>
          <p:cNvSpPr txBox="1"/>
          <p:nvPr/>
        </p:nvSpPr>
        <p:spPr>
          <a:xfrm>
            <a:off x="7011850" y="1221931"/>
            <a:ext cx="35842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kern="100" dirty="0">
                <a:solidFill>
                  <a:srgbClr val="404040"/>
                </a:solidFill>
                <a:latin typeface="+mn-ea"/>
                <a:cs typeface="Times New Roman" panose="02020603050405020304" pitchFamily="18" charset="0"/>
              </a:rPr>
              <a:t>优化动态规划</a:t>
            </a:r>
            <a:r>
              <a:rPr lang="zh-CN" altLang="zh-CN" sz="1800" kern="100" dirty="0">
                <a:solidFill>
                  <a:srgbClr val="404040"/>
                </a:solidFill>
                <a:effectLst/>
                <a:latin typeface="+mn-ea"/>
                <a:cs typeface="Times New Roman" panose="02020603050405020304" pitchFamily="18" charset="0"/>
              </a:rPr>
              <a:t>的理论</a:t>
            </a:r>
            <a:r>
              <a:rPr lang="en-US" altLang="zh-CN" sz="1800" kern="100" dirty="0">
                <a:solidFill>
                  <a:srgbClr val="404040"/>
                </a:solidFill>
                <a:effectLst/>
                <a:latin typeface="+mn-ea"/>
              </a:rPr>
              <a:t>-</a:t>
            </a:r>
            <a:r>
              <a:rPr lang="zh-CN" altLang="zh-CN" sz="1800" kern="100" dirty="0">
                <a:solidFill>
                  <a:srgbClr val="404040"/>
                </a:solidFill>
                <a:effectLst/>
                <a:latin typeface="+mn-ea"/>
                <a:cs typeface="Times New Roman" panose="02020603050405020304" pitchFamily="18" charset="0"/>
              </a:rPr>
              <a:t>实验对比图</a:t>
            </a:r>
            <a:endParaRPr lang="zh-CN" altLang="en-US" dirty="0">
              <a:latin typeface="+mn-ea"/>
            </a:endParaRPr>
          </a:p>
        </p:txBody>
      </p:sp>
      <p:graphicFrame>
        <p:nvGraphicFramePr>
          <p:cNvPr id="2" name="表格 1">
            <a:extLst>
              <a:ext uri="{FF2B5EF4-FFF2-40B4-BE49-F238E27FC236}">
                <a16:creationId xmlns:a16="http://schemas.microsoft.com/office/drawing/2014/main" id="{231A5F02-7D7B-48F0-94FC-A3671824F1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3552684"/>
              </p:ext>
            </p:extLst>
          </p:nvPr>
        </p:nvGraphicFramePr>
        <p:xfrm>
          <a:off x="360055" y="2087539"/>
          <a:ext cx="5735944" cy="153763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795">
                  <a:extLst>
                    <a:ext uri="{9D8B030D-6E8A-4147-A177-3AD203B41FA5}">
                      <a16:colId xmlns:a16="http://schemas.microsoft.com/office/drawing/2014/main" val="2461246609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1363101441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3413583218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2097786841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2169371719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1368069080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2990834616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3244259724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734129082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2777792423"/>
                    </a:ext>
                  </a:extLst>
                </a:gridCol>
                <a:gridCol w="491715">
                  <a:extLst>
                    <a:ext uri="{9D8B030D-6E8A-4147-A177-3AD203B41FA5}">
                      <a16:colId xmlns:a16="http://schemas.microsoft.com/office/drawing/2014/main" val="3845266367"/>
                    </a:ext>
                  </a:extLst>
                </a:gridCol>
              </a:tblGrid>
              <a:tr h="291341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楼层数</a:t>
                      </a: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4000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5000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6000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7000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8000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9000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74017005"/>
                  </a:ext>
                </a:extLst>
              </a:tr>
              <a:tr h="339898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鸡蛋数</a:t>
                      </a:r>
                      <a:r>
                        <a:rPr lang="en-US" sz="1050" kern="1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98299720"/>
                  </a:ext>
                </a:extLst>
              </a:tr>
              <a:tr h="453198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实际运行时间</a:t>
                      </a:r>
                      <a:r>
                        <a:rPr lang="en-US" sz="1050" kern="100">
                          <a:effectLst/>
                        </a:rPr>
                        <a:t>(ms)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269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565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1294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1633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2026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2345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2734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3115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3522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84526104"/>
                  </a:ext>
                </a:extLst>
              </a:tr>
              <a:tr h="453198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理论运行时间</a:t>
                      </a:r>
                      <a:r>
                        <a:rPr lang="en-US" sz="1050" kern="100">
                          <a:effectLst/>
                        </a:rPr>
                        <a:t>(ms)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265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583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921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1272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1633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2002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2377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2757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3142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 dirty="0">
                          <a:effectLst/>
                        </a:rPr>
                        <a:t>3532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03370109"/>
                  </a:ext>
                </a:extLst>
              </a:tr>
            </a:tbl>
          </a:graphicData>
        </a:graphic>
      </p:graphicFrame>
      <p:graphicFrame>
        <p:nvGraphicFramePr>
          <p:cNvPr id="7" name="表格 6">
            <a:extLst>
              <a:ext uri="{FF2B5EF4-FFF2-40B4-BE49-F238E27FC236}">
                <a16:creationId xmlns:a16="http://schemas.microsoft.com/office/drawing/2014/main" id="{3422F2B7-58C2-439D-94CB-E72C5380D2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9770725"/>
              </p:ext>
            </p:extLst>
          </p:nvPr>
        </p:nvGraphicFramePr>
        <p:xfrm>
          <a:off x="360055" y="4422178"/>
          <a:ext cx="5735944" cy="187683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44795">
                  <a:extLst>
                    <a:ext uri="{9D8B030D-6E8A-4147-A177-3AD203B41FA5}">
                      <a16:colId xmlns:a16="http://schemas.microsoft.com/office/drawing/2014/main" val="1399053414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46663317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1143481538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1671549886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2425390401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98346085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1203861774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1585145974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3746501490"/>
                    </a:ext>
                  </a:extLst>
                </a:gridCol>
                <a:gridCol w="488826">
                  <a:extLst>
                    <a:ext uri="{9D8B030D-6E8A-4147-A177-3AD203B41FA5}">
                      <a16:colId xmlns:a16="http://schemas.microsoft.com/office/drawing/2014/main" val="1477278072"/>
                    </a:ext>
                  </a:extLst>
                </a:gridCol>
                <a:gridCol w="491715">
                  <a:extLst>
                    <a:ext uri="{9D8B030D-6E8A-4147-A177-3AD203B41FA5}">
                      <a16:colId xmlns:a16="http://schemas.microsoft.com/office/drawing/2014/main" val="1081682754"/>
                    </a:ext>
                  </a:extLst>
                </a:gridCol>
              </a:tblGrid>
              <a:tr h="331206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楼层数</a:t>
                      </a:r>
                      <a:r>
                        <a:rPr lang="en-US" sz="1050" kern="100">
                          <a:effectLst/>
                        </a:rPr>
                        <a:t>n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49958702"/>
                  </a:ext>
                </a:extLst>
              </a:tr>
              <a:tr h="515209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鸡蛋数</a:t>
                      </a:r>
                      <a:r>
                        <a:rPr lang="en-US" sz="1050" kern="100">
                          <a:effectLst/>
                        </a:rPr>
                        <a:t>m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200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300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400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500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600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700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800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900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 kern="100">
                          <a:effectLst/>
                        </a:rPr>
                        <a:t>1000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31217131"/>
                  </a:ext>
                </a:extLst>
              </a:tr>
              <a:tr h="515209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实际运行时间</a:t>
                      </a:r>
                      <a:r>
                        <a:rPr lang="en-US" sz="1050" kern="100">
                          <a:effectLst/>
                        </a:rPr>
                        <a:t>(ms)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3736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7173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10942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14742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18492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22204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26120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29181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33043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36921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46850746"/>
                  </a:ext>
                </a:extLst>
              </a:tr>
              <a:tr h="515209">
                <a:tc>
                  <a:txBody>
                    <a:bodyPr/>
                    <a:lstStyle/>
                    <a:p>
                      <a:pPr algn="ctr"/>
                      <a:r>
                        <a:rPr lang="zh-CN" sz="1050" kern="100">
                          <a:effectLst/>
                        </a:rPr>
                        <a:t>理论运行时间</a:t>
                      </a:r>
                      <a:r>
                        <a:rPr lang="en-US" sz="1050" kern="100">
                          <a:effectLst/>
                        </a:rPr>
                        <a:t>(ms)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3698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7397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11095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14794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18492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22190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25889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29587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>
                          <a:effectLst/>
                        </a:rPr>
                        <a:t>33286</a:t>
                      </a:r>
                      <a:endParaRPr lang="zh-CN" sz="1050" kern="10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900" kern="100" dirty="0">
                          <a:effectLst/>
                        </a:rPr>
                        <a:t>36984</a:t>
                      </a:r>
                      <a:endParaRPr lang="zh-CN" sz="1050" kern="100" dirty="0"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12516045"/>
                  </a:ext>
                </a:extLst>
              </a:tr>
            </a:tbl>
          </a:graphicData>
        </a:graphic>
      </p:graphicFrame>
      <p:pic>
        <p:nvPicPr>
          <p:cNvPr id="9217" name="图片 1">
            <a:extLst>
              <a:ext uri="{FF2B5EF4-FFF2-40B4-BE49-F238E27FC236}">
                <a16:creationId xmlns:a16="http://schemas.microsoft.com/office/drawing/2014/main" id="{FEAD4B2D-179E-4F87-B110-7C3A86A0E9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9744" y="1630173"/>
            <a:ext cx="3708485" cy="2359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18" name="图片 1">
            <a:extLst>
              <a:ext uri="{FF2B5EF4-FFF2-40B4-BE49-F238E27FC236}">
                <a16:creationId xmlns:a16="http://schemas.microsoft.com/office/drawing/2014/main" id="{E0F99378-727D-4C07-9A8D-C832FC21B5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48187" y="4224988"/>
            <a:ext cx="3911600" cy="247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111288889"/>
      </p:ext>
    </p:extLst>
  </p:cSld>
  <p:clrMapOvr>
    <a:masterClrMapping/>
  </p:clrMapOvr>
  <p:transition advTm="2000">
    <p:blinds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3" grpId="1"/>
      <p:bldP spid="2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8426450" cy="1688465"/>
            <a:chOff x="4272" y="3369"/>
            <a:chExt cx="13270" cy="2659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10451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实验结论与体会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diamond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plus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544695" y="600710"/>
            <a:ext cx="3502025" cy="1200150"/>
            <a:chOff x="7522" y="969"/>
            <a:chExt cx="4887" cy="1890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实验结论与体会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2C8F52A7-19F4-9937-DD3E-3E30CA88F581}"/>
              </a:ext>
            </a:extLst>
          </p:cNvPr>
          <p:cNvSpPr txBox="1"/>
          <p:nvPr/>
        </p:nvSpPr>
        <p:spPr>
          <a:xfrm>
            <a:off x="3120390" y="1417407"/>
            <a:ext cx="6036580" cy="28342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1600" kern="2200" dirty="0">
                <a:latin typeface="+mn-ea"/>
              </a:rPr>
              <a:t>暴力法求解鸡蛋坠落问题涉及到大量冗余计算</a:t>
            </a:r>
            <a:r>
              <a:rPr lang="en-US" altLang="zh-CN" sz="1600" kern="2200" dirty="0">
                <a:latin typeface="+mn-ea"/>
              </a:rPr>
              <a:t>, </a:t>
            </a:r>
            <a:r>
              <a:rPr lang="zh-CN" altLang="zh-CN" sz="1600" kern="2200" dirty="0">
                <a:latin typeface="+mn-ea"/>
              </a:rPr>
              <a:t>导致运行效率较低。动态规划</a:t>
            </a:r>
            <a:r>
              <a:rPr lang="en-US" altLang="zh-CN" sz="1600" kern="2200" dirty="0">
                <a:latin typeface="+mn-ea"/>
              </a:rPr>
              <a:t>DP</a:t>
            </a:r>
            <a:r>
              <a:rPr lang="zh-CN" altLang="zh-CN" sz="1600" kern="2200" dirty="0">
                <a:latin typeface="+mn-ea"/>
              </a:rPr>
              <a:t>通过引入记忆化</a:t>
            </a:r>
            <a:r>
              <a:rPr lang="en-US" altLang="zh-CN" sz="1600" kern="2200" dirty="0">
                <a:latin typeface="+mn-ea"/>
              </a:rPr>
              <a:t>, </a:t>
            </a:r>
            <a:r>
              <a:rPr lang="zh-CN" altLang="zh-CN" sz="1600" kern="2200" dirty="0">
                <a:latin typeface="+mn-ea"/>
              </a:rPr>
              <a:t>使得每个状态只需计算一次</a:t>
            </a:r>
            <a:r>
              <a:rPr lang="en-US" altLang="zh-CN" sz="1600" kern="2200" dirty="0">
                <a:latin typeface="+mn-ea"/>
              </a:rPr>
              <a:t>, </a:t>
            </a:r>
            <a:r>
              <a:rPr lang="zh-CN" altLang="zh-CN" sz="1600" kern="2200" dirty="0">
                <a:latin typeface="+mn-ea"/>
              </a:rPr>
              <a:t>进而提高效率</a:t>
            </a:r>
            <a:r>
              <a:rPr lang="zh-CN" altLang="en-US" sz="1600" kern="2200" dirty="0">
                <a:latin typeface="+mn-ea"/>
              </a:rPr>
              <a:t>。</a:t>
            </a:r>
            <a:endParaRPr lang="en-US" altLang="zh-CN" sz="1600" kern="2200" dirty="0">
              <a:latin typeface="+mn-ea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US" altLang="zh-CN" sz="1600" kern="2200" dirty="0">
                <a:latin typeface="+mn-ea"/>
              </a:rPr>
              <a:t>DP</a:t>
            </a:r>
            <a:r>
              <a:rPr lang="zh-CN" altLang="zh-CN" sz="1600" kern="2200" dirty="0">
                <a:latin typeface="+mn-ea"/>
              </a:rPr>
              <a:t>的本质是对包含所有方案的集合的划分。对求方案数的</a:t>
            </a:r>
            <a:r>
              <a:rPr lang="en-US" altLang="zh-CN" sz="1600" kern="2200" dirty="0">
                <a:latin typeface="+mn-ea"/>
              </a:rPr>
              <a:t>DP</a:t>
            </a:r>
            <a:r>
              <a:rPr lang="zh-CN" altLang="zh-CN" sz="1600" kern="2200" dirty="0">
                <a:latin typeface="+mn-ea"/>
              </a:rPr>
              <a:t>问题</a:t>
            </a:r>
            <a:r>
              <a:rPr lang="en-US" altLang="zh-CN" sz="1600" kern="2200" dirty="0">
                <a:latin typeface="+mn-ea"/>
              </a:rPr>
              <a:t>, </a:t>
            </a:r>
            <a:r>
              <a:rPr lang="zh-CN" altLang="zh-CN" sz="1600" kern="2200" dirty="0">
                <a:latin typeface="+mn-ea"/>
              </a:rPr>
              <a:t>要求集合的划分不重不漏</a:t>
            </a:r>
            <a:r>
              <a:rPr lang="en-US" altLang="zh-CN" sz="1600" kern="2200" dirty="0">
                <a:latin typeface="+mn-ea"/>
              </a:rPr>
              <a:t>; </a:t>
            </a:r>
            <a:r>
              <a:rPr lang="zh-CN" altLang="zh-CN" sz="1600" kern="2200" dirty="0">
                <a:latin typeface="+mn-ea"/>
              </a:rPr>
              <a:t>对可重复贡献的</a:t>
            </a:r>
            <a:r>
              <a:rPr lang="en-US" altLang="zh-CN" sz="1600" kern="2200" dirty="0">
                <a:latin typeface="+mn-ea"/>
              </a:rPr>
              <a:t>DP</a:t>
            </a:r>
            <a:r>
              <a:rPr lang="zh-CN" altLang="zh-CN" sz="1600" kern="2200" dirty="0">
                <a:latin typeface="+mn-ea"/>
              </a:rPr>
              <a:t>问题</a:t>
            </a:r>
            <a:r>
              <a:rPr lang="en-US" altLang="zh-CN" sz="1600" kern="2200" dirty="0">
                <a:latin typeface="+mn-ea"/>
              </a:rPr>
              <a:t>, </a:t>
            </a:r>
            <a:r>
              <a:rPr lang="zh-CN" altLang="zh-CN" sz="1600" kern="2200" dirty="0">
                <a:latin typeface="+mn-ea"/>
              </a:rPr>
              <a:t>如求</a:t>
            </a:r>
            <a:r>
              <a:rPr lang="en-US" altLang="zh-CN" sz="1600" kern="2200" dirty="0">
                <a:latin typeface="+mn-ea"/>
              </a:rPr>
              <a:t>min</a:t>
            </a:r>
            <a:r>
              <a:rPr lang="zh-CN" altLang="zh-CN" sz="1600" kern="2200" dirty="0">
                <a:latin typeface="+mn-ea"/>
              </a:rPr>
              <a:t>、求</a:t>
            </a:r>
            <a:r>
              <a:rPr lang="en-US" altLang="zh-CN" sz="1600" kern="2200" dirty="0">
                <a:latin typeface="+mn-ea"/>
              </a:rPr>
              <a:t>max</a:t>
            </a:r>
            <a:r>
              <a:rPr lang="zh-CN" altLang="zh-CN" sz="1600" kern="2200" dirty="0">
                <a:latin typeface="+mn-ea"/>
              </a:rPr>
              <a:t>、求</a:t>
            </a:r>
            <a:r>
              <a:rPr lang="en-US" altLang="zh-CN" sz="1600" kern="2200" dirty="0" err="1">
                <a:latin typeface="+mn-ea"/>
              </a:rPr>
              <a:t>gcd</a:t>
            </a:r>
            <a:r>
              <a:rPr lang="zh-CN" altLang="zh-CN" sz="1600" kern="2200" dirty="0">
                <a:latin typeface="+mn-ea"/>
              </a:rPr>
              <a:t>等</a:t>
            </a:r>
            <a:r>
              <a:rPr lang="en-US" altLang="zh-CN" sz="1600" kern="2200" dirty="0">
                <a:latin typeface="+mn-ea"/>
              </a:rPr>
              <a:t>, </a:t>
            </a:r>
            <a:r>
              <a:rPr lang="zh-CN" altLang="zh-CN" sz="1600" kern="2200" dirty="0">
                <a:latin typeface="+mn-ea"/>
              </a:rPr>
              <a:t>集合的划分可重叠。</a:t>
            </a:r>
            <a:endParaRPr lang="en-US" altLang="zh-CN" sz="1600" kern="2200" dirty="0">
              <a:latin typeface="+mn-ea"/>
            </a:endParaRPr>
          </a:p>
          <a:p>
            <a:pPr marL="342900" indent="-342900">
              <a:lnSpc>
                <a:spcPct val="125000"/>
              </a:lnSpc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zh-CN" altLang="zh-CN" sz="1600" b="0" kern="2200" dirty="0">
                <a:effectLst/>
                <a:latin typeface="+mn-ea"/>
              </a:rPr>
              <a:t>在</a:t>
            </a:r>
            <a:r>
              <a:rPr lang="zh-CN" altLang="zh-CN" sz="1600" kern="2200" dirty="0">
                <a:latin typeface="+mn-ea"/>
              </a:rPr>
              <a:t>对包含</a:t>
            </a:r>
            <a:r>
              <a:rPr lang="en-US" altLang="zh-CN" sz="1600" kern="2200" dirty="0">
                <a:latin typeface="+mn-ea"/>
              </a:rPr>
              <a:t>min</a:t>
            </a:r>
            <a:r>
              <a:rPr lang="zh-CN" altLang="zh-CN" sz="1600" kern="2200" dirty="0">
                <a:latin typeface="+mn-ea"/>
              </a:rPr>
              <a:t>和</a:t>
            </a:r>
            <a:r>
              <a:rPr lang="en-US" altLang="zh-CN" sz="1600" kern="2200" dirty="0">
                <a:latin typeface="+mn-ea"/>
              </a:rPr>
              <a:t>max</a:t>
            </a:r>
            <a:r>
              <a:rPr lang="zh-CN" altLang="zh-CN" sz="1600" kern="2200" dirty="0">
                <a:latin typeface="+mn-ea"/>
              </a:rPr>
              <a:t>的状态转移方程</a:t>
            </a:r>
            <a:r>
              <a:rPr lang="en-US" altLang="zh-CN" sz="1600" kern="2200" dirty="0">
                <a:latin typeface="+mn-ea"/>
              </a:rPr>
              <a:t>, </a:t>
            </a:r>
            <a:r>
              <a:rPr lang="zh-CN" altLang="zh-CN" sz="1600" kern="2200" dirty="0">
                <a:latin typeface="+mn-ea"/>
              </a:rPr>
              <a:t>若</a:t>
            </a:r>
            <a:r>
              <a:rPr lang="en-US" altLang="zh-CN" sz="1600" kern="2200" dirty="0">
                <a:latin typeface="+mn-ea"/>
              </a:rPr>
              <a:t>DP</a:t>
            </a:r>
            <a:r>
              <a:rPr lang="zh-CN" altLang="zh-CN" sz="1600" kern="2200" dirty="0">
                <a:latin typeface="+mn-ea"/>
              </a:rPr>
              <a:t>值有单调性</a:t>
            </a:r>
            <a:r>
              <a:rPr lang="en-US" altLang="zh-CN" sz="1600" kern="2200" dirty="0">
                <a:latin typeface="+mn-ea"/>
              </a:rPr>
              <a:t>, </a:t>
            </a:r>
            <a:r>
              <a:rPr lang="zh-CN" altLang="zh-CN" sz="1600" kern="2200" dirty="0">
                <a:latin typeface="+mn-ea"/>
              </a:rPr>
              <a:t>则最优转移点有单调性</a:t>
            </a:r>
            <a:r>
              <a:rPr lang="en-US" altLang="zh-CN" sz="1600" kern="2200" dirty="0">
                <a:latin typeface="+mn-ea"/>
              </a:rPr>
              <a:t>, </a:t>
            </a:r>
            <a:r>
              <a:rPr lang="zh-CN" altLang="zh-CN" sz="1600" kern="2200" dirty="0">
                <a:latin typeface="+mn-ea"/>
              </a:rPr>
              <a:t>可通过二分的方式实现快速转移。</a:t>
            </a:r>
          </a:p>
        </p:txBody>
      </p:sp>
    </p:spTree>
    <p:custDataLst>
      <p:tags r:id="rId1"/>
    </p:custDataLst>
  </p:cSld>
  <p:clrMapOvr>
    <a:masterClrMapping/>
  </p:clrMapOvr>
  <p:transition advTm="2000">
    <p:split orient="vert" dir="in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1421130" y="587375"/>
            <a:ext cx="8515985" cy="4366260"/>
            <a:chOff x="2558" y="925"/>
            <a:chExt cx="13411" cy="6876"/>
          </a:xfrm>
        </p:grpSpPr>
        <p:grpSp>
          <p:nvGrpSpPr>
            <p:cNvPr id="16" name="组合 15"/>
            <p:cNvGrpSpPr/>
            <p:nvPr/>
          </p:nvGrpSpPr>
          <p:grpSpPr>
            <a:xfrm>
              <a:off x="2558" y="925"/>
              <a:ext cx="3916" cy="1743"/>
              <a:chOff x="5482" y="1379"/>
              <a:chExt cx="3916" cy="1743"/>
            </a:xfrm>
          </p:grpSpPr>
          <p:sp>
            <p:nvSpPr>
              <p:cNvPr id="13" name="文本框 12"/>
              <p:cNvSpPr txBox="1"/>
              <p:nvPr/>
            </p:nvSpPr>
            <p:spPr>
              <a:xfrm>
                <a:off x="5482" y="1379"/>
                <a:ext cx="1213" cy="17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6600" b="1">
                    <a:solidFill>
                      <a:srgbClr val="80937D"/>
                    </a:solidFill>
                    <a:cs typeface="+mn-ea"/>
                    <a:sym typeface="+mn-lt"/>
                  </a:rPr>
                  <a:t>C</a:t>
                </a:r>
              </a:p>
            </p:txBody>
          </p:sp>
          <p:sp>
            <p:nvSpPr>
              <p:cNvPr id="14" name="文本框 13"/>
              <p:cNvSpPr txBox="1"/>
              <p:nvPr/>
            </p:nvSpPr>
            <p:spPr>
              <a:xfrm>
                <a:off x="6536" y="2320"/>
                <a:ext cx="2862" cy="5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en-US" altLang="zh-CN" b="1">
                    <a:solidFill>
                      <a:srgbClr val="80937D"/>
                    </a:solidFill>
                    <a:cs typeface="+mn-ea"/>
                    <a:sym typeface="+mn-lt"/>
                  </a:rPr>
                  <a:t>ONTENT</a:t>
                </a: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6536" y="1714"/>
                <a:ext cx="2862" cy="72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lang="zh-CN" altLang="en-US" sz="2400" b="1" dirty="0">
                    <a:solidFill>
                      <a:srgbClr val="80937D"/>
                    </a:solidFill>
                    <a:cs typeface="+mn-ea"/>
                    <a:sym typeface="+mn-lt"/>
                  </a:rPr>
                  <a:t>实验内容</a:t>
                </a:r>
              </a:p>
            </p:txBody>
          </p:sp>
        </p:grpSp>
        <p:sp>
          <p:nvSpPr>
            <p:cNvPr id="17" name="椭圆 16"/>
            <p:cNvSpPr/>
            <p:nvPr/>
          </p:nvSpPr>
          <p:spPr>
            <a:xfrm>
              <a:off x="3635" y="4025"/>
              <a:ext cx="1099" cy="1099"/>
            </a:xfrm>
            <a:prstGeom prst="ellipse">
              <a:avLst/>
            </a:prstGeom>
            <a:solidFill>
              <a:srgbClr val="809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0513" y="4025"/>
              <a:ext cx="1099" cy="1099"/>
            </a:xfrm>
            <a:prstGeom prst="ellipse">
              <a:avLst/>
            </a:prstGeom>
            <a:solidFill>
              <a:srgbClr val="DFB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19" name="椭圆 18"/>
            <p:cNvSpPr/>
            <p:nvPr/>
          </p:nvSpPr>
          <p:spPr>
            <a:xfrm>
              <a:off x="3635" y="6702"/>
              <a:ext cx="1099" cy="1099"/>
            </a:xfrm>
            <a:prstGeom prst="ellipse">
              <a:avLst/>
            </a:prstGeom>
            <a:solidFill>
              <a:srgbClr val="DFBB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10513" y="6702"/>
              <a:ext cx="1099" cy="1099"/>
            </a:xfrm>
            <a:prstGeom prst="ellipse">
              <a:avLst/>
            </a:prstGeom>
            <a:solidFill>
              <a:srgbClr val="80937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4770" y="4187"/>
              <a:ext cx="4044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实验目的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4734" y="6849"/>
              <a:ext cx="4264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实验原理与分析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5" name="文本框 24"/>
            <p:cNvSpPr txBox="1"/>
            <p:nvPr/>
          </p:nvSpPr>
          <p:spPr>
            <a:xfrm>
              <a:off x="11705" y="4162"/>
              <a:ext cx="4044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实验步骤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7" name="文本框 26"/>
            <p:cNvSpPr txBox="1"/>
            <p:nvPr/>
          </p:nvSpPr>
          <p:spPr>
            <a:xfrm>
              <a:off x="11705" y="6849"/>
              <a:ext cx="4264" cy="82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2800" b="1" dirty="0">
                  <a:solidFill>
                    <a:srgbClr val="80937D"/>
                  </a:solidFill>
                  <a:cs typeface="+mn-ea"/>
                  <a:sym typeface="+mn-lt"/>
                </a:rPr>
                <a:t>实验结论与体会</a:t>
              </a:r>
              <a:endParaRPr lang="zh-CN" sz="28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3612" y="4164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30" name="文本框 29"/>
            <p:cNvSpPr txBox="1"/>
            <p:nvPr/>
          </p:nvSpPr>
          <p:spPr>
            <a:xfrm>
              <a:off x="10513" y="4164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31" name="文本框 30"/>
            <p:cNvSpPr txBox="1"/>
            <p:nvPr/>
          </p:nvSpPr>
          <p:spPr>
            <a:xfrm>
              <a:off x="3605" y="6841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32" name="文本框 31"/>
            <p:cNvSpPr txBox="1"/>
            <p:nvPr/>
          </p:nvSpPr>
          <p:spPr>
            <a:xfrm>
              <a:off x="10506" y="6841"/>
              <a:ext cx="1158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2800" b="1" dirty="0">
                  <a:solidFill>
                    <a:schemeClr val="bg1"/>
                  </a:solidFill>
                  <a:cs typeface="+mn-ea"/>
                  <a:sym typeface="+mn-lt"/>
                </a:rPr>
                <a:t>04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wheel spokes="2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图片 1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1" name="文本框 20"/>
          <p:cNvSpPr txBox="1"/>
          <p:nvPr/>
        </p:nvSpPr>
        <p:spPr>
          <a:xfrm>
            <a:off x="1370012" y="2415223"/>
            <a:ext cx="9487535" cy="13989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8500" b="1" dirty="0">
                <a:solidFill>
                  <a:srgbClr val="80937D"/>
                </a:solidFill>
                <a:cs typeface="+mn-ea"/>
                <a:sym typeface="+mn-lt"/>
              </a:rPr>
              <a:t>谢谢观看！</a:t>
            </a:r>
            <a:endParaRPr lang="en-US" altLang="zh-CN" sz="8500" b="1" dirty="0">
              <a:solidFill>
                <a:srgbClr val="80937D"/>
              </a:solidFill>
              <a:cs typeface="+mn-ea"/>
              <a:sym typeface="+mn-lt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4900929" y="4577080"/>
            <a:ext cx="239014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600" b="1" dirty="0">
                <a:ln w="0">
                  <a:noFill/>
                </a:ln>
                <a:solidFill>
                  <a:schemeClr val="bg1"/>
                </a:solidFill>
                <a:cs typeface="+mn-ea"/>
                <a:sym typeface="+mn-lt"/>
              </a:rPr>
              <a:t>www.2ppt.com</a:t>
            </a:r>
          </a:p>
        </p:txBody>
      </p:sp>
      <p:sp>
        <p:nvSpPr>
          <p:cNvPr id="27" name="圆角矩形 18"/>
          <p:cNvSpPr/>
          <p:nvPr/>
        </p:nvSpPr>
        <p:spPr>
          <a:xfrm>
            <a:off x="7922260" y="713105"/>
            <a:ext cx="3463290" cy="379730"/>
          </a:xfrm>
          <a:prstGeom prst="roundRect">
            <a:avLst/>
          </a:prstGeom>
          <a:noFill/>
          <a:ln w="0">
            <a:solidFill>
              <a:srgbClr val="DDB6AA"/>
            </a:solidFill>
            <a:prstDash val="sysDot"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check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7793355" cy="1688465"/>
            <a:chOff x="4272" y="3369"/>
            <a:chExt cx="12273" cy="2659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945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实验目的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01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102610" cy="721360"/>
            <a:chOff x="7522" y="969"/>
            <a:chExt cx="4886" cy="1136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实验目的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706687" y="2061912"/>
            <a:ext cx="4217953" cy="3743352"/>
            <a:chOff x="1706687" y="2061912"/>
            <a:chExt cx="4217953" cy="3743352"/>
          </a:xfrm>
        </p:grpSpPr>
        <p:sp>
          <p:nvSpPr>
            <p:cNvPr id="41" name="矩形 40"/>
            <p:cNvSpPr/>
            <p:nvPr/>
          </p:nvSpPr>
          <p:spPr bwMode="auto">
            <a:xfrm>
              <a:off x="1706687" y="2190078"/>
              <a:ext cx="4217953" cy="361518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>
              <a:solidFill>
                <a:srgbClr val="FFFFFF">
                  <a:lumMod val="85000"/>
                </a:srgb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6" name="Freeform 6"/>
            <p:cNvSpPr/>
            <p:nvPr/>
          </p:nvSpPr>
          <p:spPr bwMode="auto">
            <a:xfrm>
              <a:off x="1965587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7" name="Freeform 7"/>
            <p:cNvSpPr/>
            <p:nvPr/>
          </p:nvSpPr>
          <p:spPr bwMode="auto">
            <a:xfrm>
              <a:off x="2203505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8" name="矩形 47"/>
            <p:cNvSpPr/>
            <p:nvPr/>
          </p:nvSpPr>
          <p:spPr>
            <a:xfrm>
              <a:off x="3640720" y="2219842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49" name="TextBox 10"/>
            <p:cNvSpPr txBox="1"/>
            <p:nvPr/>
          </p:nvSpPr>
          <p:spPr>
            <a:xfrm>
              <a:off x="1994846" y="2970046"/>
              <a:ext cx="3691991" cy="4378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 algn="just">
                <a:lnSpc>
                  <a:spcPct val="125000"/>
                </a:lnSpc>
                <a:buFont typeface="+mj-lt"/>
                <a:buAutoNum type="arabicPeriod"/>
              </a:pPr>
              <a:r>
                <a:rPr lang="zh-CN" altLang="zh-CN" sz="20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掌握动态规划算法设计思想。</a:t>
              </a: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216660" y="2061912"/>
            <a:ext cx="4217953" cy="3743352"/>
            <a:chOff x="6216660" y="2061912"/>
            <a:chExt cx="4217953" cy="3743352"/>
          </a:xfrm>
        </p:grpSpPr>
        <p:sp>
          <p:nvSpPr>
            <p:cNvPr id="51" name="矩形 50"/>
            <p:cNvSpPr/>
            <p:nvPr/>
          </p:nvSpPr>
          <p:spPr bwMode="auto">
            <a:xfrm>
              <a:off x="6216660" y="2190078"/>
              <a:ext cx="4217953" cy="3615186"/>
            </a:xfrm>
            <a:prstGeom prst="rect">
              <a:avLst/>
            </a:prstGeom>
            <a:solidFill>
              <a:srgbClr val="FFFFFF">
                <a:lumMod val="95000"/>
              </a:srgbClr>
            </a:solidFill>
            <a:ln>
              <a:solidFill>
                <a:srgbClr val="FFFFFF">
                  <a:lumMod val="85000"/>
                </a:srgbClr>
              </a:solidFill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4D4D4D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3" name="Freeform 6"/>
            <p:cNvSpPr/>
            <p:nvPr/>
          </p:nvSpPr>
          <p:spPr bwMode="auto">
            <a:xfrm>
              <a:off x="6546985" y="2061912"/>
              <a:ext cx="3562213" cy="127898"/>
            </a:xfrm>
            <a:custGeom>
              <a:avLst/>
              <a:gdLst>
                <a:gd name="T0" fmla="*/ 285 w 4236"/>
                <a:gd name="T1" fmla="*/ 0 h 186"/>
                <a:gd name="T2" fmla="*/ 3967 w 4236"/>
                <a:gd name="T3" fmla="*/ 0 h 186"/>
                <a:gd name="T4" fmla="*/ 4236 w 4236"/>
                <a:gd name="T5" fmla="*/ 186 h 186"/>
                <a:gd name="T6" fmla="*/ 0 w 4236"/>
                <a:gd name="T7" fmla="*/ 186 h 186"/>
                <a:gd name="T8" fmla="*/ 285 w 4236"/>
                <a:gd name="T9" fmla="*/ 0 h 1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236" h="186">
                  <a:moveTo>
                    <a:pt x="285" y="0"/>
                  </a:moveTo>
                  <a:lnTo>
                    <a:pt x="3967" y="0"/>
                  </a:lnTo>
                  <a:lnTo>
                    <a:pt x="4236" y="186"/>
                  </a:lnTo>
                  <a:lnTo>
                    <a:pt x="0" y="186"/>
                  </a:lnTo>
                  <a:lnTo>
                    <a:pt x="285" y="0"/>
                  </a:lnTo>
                  <a:close/>
                </a:path>
              </a:pathLst>
            </a:custGeom>
            <a:solidFill>
              <a:srgbClr val="41464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4" name="Freeform 7"/>
            <p:cNvSpPr/>
            <p:nvPr/>
          </p:nvSpPr>
          <p:spPr bwMode="auto">
            <a:xfrm>
              <a:off x="6784903" y="2061912"/>
              <a:ext cx="3097148" cy="745630"/>
            </a:xfrm>
            <a:custGeom>
              <a:avLst/>
              <a:gdLst>
                <a:gd name="T0" fmla="*/ 0 w 3682"/>
                <a:gd name="T1" fmla="*/ 0 h 786"/>
                <a:gd name="T2" fmla="*/ 3682 w 3682"/>
                <a:gd name="T3" fmla="*/ 0 h 786"/>
                <a:gd name="T4" fmla="*/ 3682 w 3682"/>
                <a:gd name="T5" fmla="*/ 637 h 786"/>
                <a:gd name="T6" fmla="*/ 1823 w 3682"/>
                <a:gd name="T7" fmla="*/ 786 h 786"/>
                <a:gd name="T8" fmla="*/ 0 w 3682"/>
                <a:gd name="T9" fmla="*/ 637 h 786"/>
                <a:gd name="T10" fmla="*/ 0 w 3682"/>
                <a:gd name="T11" fmla="*/ 0 h 78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3682" h="786">
                  <a:moveTo>
                    <a:pt x="0" y="0"/>
                  </a:moveTo>
                  <a:lnTo>
                    <a:pt x="3682" y="0"/>
                  </a:lnTo>
                  <a:lnTo>
                    <a:pt x="3682" y="637"/>
                  </a:lnTo>
                  <a:lnTo>
                    <a:pt x="1823" y="786"/>
                  </a:lnTo>
                  <a:lnTo>
                    <a:pt x="0" y="63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sz="1200" i="0" u="none" strike="noStrike" kern="0" cap="none" spc="0" normalizeH="0" baseline="0" noProof="0">
                <a:ln>
                  <a:noFill/>
                </a:ln>
                <a:solidFill>
                  <a:srgbClr val="54A0D8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321027" y="2215327"/>
              <a:ext cx="2092844" cy="369332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defRPr/>
              </a:pPr>
              <a:endParaRPr kumimoji="0" lang="zh-CN" altLang="en-US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cs typeface="+mn-ea"/>
                <a:sym typeface="+mn-lt"/>
              </a:endParaRPr>
            </a:p>
          </p:txBody>
        </p:sp>
        <p:sp>
          <p:nvSpPr>
            <p:cNvPr id="57" name="TextBox 15"/>
            <p:cNvSpPr txBox="1"/>
            <p:nvPr/>
          </p:nvSpPr>
          <p:spPr>
            <a:xfrm>
              <a:off x="6546985" y="2970046"/>
              <a:ext cx="3650169" cy="8225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>
                <a:lnSpc>
                  <a:spcPct val="125000"/>
                </a:lnSpc>
              </a:pPr>
              <a:r>
                <a:rPr lang="en-US" altLang="zh-CN" sz="20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2.</a:t>
              </a:r>
              <a:r>
                <a:rPr lang="zh-CN" altLang="zh-CN" sz="2000" kern="1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掌握鸡蛋坠落问题的动态规划解法。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7793355" cy="1688465"/>
            <a:chOff x="4272" y="3369"/>
            <a:chExt cx="12273" cy="2659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9454" cy="188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实验步骤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02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zoom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5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2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776470" y="600710"/>
            <a:ext cx="3102610" cy="721360"/>
            <a:chOff x="7522" y="969"/>
            <a:chExt cx="4886" cy="1136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实验步骤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sp>
        <p:nvSpPr>
          <p:cNvPr id="58" name="íṡḷiḋè"/>
          <p:cNvSpPr/>
          <p:nvPr/>
        </p:nvSpPr>
        <p:spPr>
          <a:xfrm rot="5400000">
            <a:off x="-213648" y="2126645"/>
            <a:ext cx="4369058" cy="3768562"/>
          </a:xfrm>
          <a:prstGeom prst="blockArc">
            <a:avLst>
              <a:gd name="adj1" fmla="val 12357386"/>
              <a:gd name="adj2" fmla="val 20163184"/>
              <a:gd name="adj3" fmla="val 6776"/>
            </a:avLst>
          </a:prstGeom>
          <a:gradFill>
            <a:gsLst>
              <a:gs pos="0">
                <a:sysClr val="window" lastClr="FFFFFF">
                  <a:lumMod val="85000"/>
                  <a:alpha val="51000"/>
                </a:sysClr>
              </a:gs>
              <a:gs pos="100000">
                <a:sysClr val="window" lastClr="FFFFFF"/>
              </a:gs>
            </a:gsLst>
            <a:lin ang="54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lIns="91440" tIns="45720" rIns="91440" bIns="45720" rtlCol="0" anchor="ctr">
            <a:norm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i="0" u="none" strike="noStrike" kern="0" cap="none" spc="0" normalizeH="0" baseline="0" noProof="0">
              <a:ln>
                <a:noFill/>
              </a:ln>
              <a:solidFill>
                <a:srgbClr val="AFA397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4161116" y="1678774"/>
            <a:ext cx="4024973" cy="696286"/>
            <a:chOff x="5964155" y="1296926"/>
            <a:chExt cx="4024973" cy="696286"/>
          </a:xfrm>
        </p:grpSpPr>
        <p:sp>
          <p:nvSpPr>
            <p:cNvPr id="60" name="文本框 59"/>
            <p:cNvSpPr txBox="1"/>
            <p:nvPr/>
          </p:nvSpPr>
          <p:spPr>
            <a:xfrm>
              <a:off x="5964155" y="1615801"/>
              <a:ext cx="4024973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50000"/>
                </a:lnSpc>
                <a:spcAft>
                  <a:spcPct val="0"/>
                </a:spcAft>
              </a:pPr>
              <a:r>
                <a:rPr lang="zh-CN" altLang="en-US" sz="1400" b="0" i="0" dirty="0">
                  <a:solidFill>
                    <a:srgbClr val="3B3B3B"/>
                  </a:solidFill>
                  <a:effectLst/>
                  <a:latin typeface="-apple-system"/>
                </a:rPr>
                <a:t>给出解决问题的动态规划方程；</a:t>
              </a:r>
              <a:endParaRPr lang="zh-CN" altLang="en-US" sz="1400" dirty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lt"/>
              </a:endParaRPr>
            </a:p>
          </p:txBody>
        </p:sp>
        <p:sp>
          <p:nvSpPr>
            <p:cNvPr id="61" name="文本框 60"/>
            <p:cNvSpPr txBox="1"/>
            <p:nvPr/>
          </p:nvSpPr>
          <p:spPr>
            <a:xfrm>
              <a:off x="5964156" y="1296926"/>
              <a:ext cx="1783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63" name="文本框 62"/>
          <p:cNvSpPr txBox="1"/>
          <p:nvPr/>
        </p:nvSpPr>
        <p:spPr>
          <a:xfrm>
            <a:off x="4148690" y="3201888"/>
            <a:ext cx="4024972" cy="13469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1400" b="0" i="0" dirty="0">
                <a:solidFill>
                  <a:srgbClr val="3B3B3B"/>
                </a:solidFill>
                <a:effectLst/>
                <a:latin typeface="-apple-system"/>
              </a:rPr>
              <a:t>随机产生</a:t>
            </a:r>
            <a:r>
              <a:rPr lang="en-US" altLang="zh-CN" sz="1400" b="0" i="0" dirty="0">
                <a:solidFill>
                  <a:srgbClr val="3B3B3B"/>
                </a:solidFill>
                <a:effectLst/>
                <a:latin typeface="-apple-system"/>
              </a:rPr>
              <a:t>f</a:t>
            </a:r>
            <a:r>
              <a:rPr lang="zh-CN" altLang="en-US" sz="1400" b="0" i="0" dirty="0">
                <a:solidFill>
                  <a:srgbClr val="3B3B3B"/>
                </a:solidFill>
                <a:effectLst/>
                <a:latin typeface="-apple-system"/>
              </a:rPr>
              <a:t>，</a:t>
            </a:r>
            <a:r>
              <a:rPr lang="en-US" altLang="zh-CN" sz="1400" b="0" i="0" dirty="0">
                <a:solidFill>
                  <a:srgbClr val="3B3B3B"/>
                </a:solidFill>
                <a:effectLst/>
                <a:latin typeface="-apple-system"/>
              </a:rPr>
              <a:t>e</a:t>
            </a:r>
            <a:r>
              <a:rPr lang="zh-CN" altLang="en-US" sz="1400" b="0" i="0" dirty="0">
                <a:solidFill>
                  <a:srgbClr val="3B3B3B"/>
                </a:solidFill>
                <a:effectLst/>
                <a:latin typeface="-apple-system"/>
              </a:rPr>
              <a:t>的值，对小数据模型利用蛮力法测试算法的正确性；</a:t>
            </a:r>
            <a:endParaRPr lang="en-US" altLang="zh-CN" sz="1400" b="0" i="0" dirty="0">
              <a:solidFill>
                <a:srgbClr val="3B3B3B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  <a:spcAft>
                <a:spcPct val="0"/>
              </a:spcAft>
            </a:pPr>
            <a:r>
              <a:rPr lang="zh-CN" altLang="en-US" sz="1400" b="0" i="0" dirty="0">
                <a:solidFill>
                  <a:srgbClr val="3B3B3B"/>
                </a:solidFill>
                <a:effectLst/>
                <a:latin typeface="-apple-system"/>
              </a:rPr>
              <a:t>随机产生</a:t>
            </a:r>
            <a:r>
              <a:rPr lang="en-US" altLang="zh-CN" sz="1400" b="0" i="0" dirty="0">
                <a:solidFill>
                  <a:srgbClr val="3B3B3B"/>
                </a:solidFill>
                <a:effectLst/>
                <a:latin typeface="-apple-system"/>
              </a:rPr>
              <a:t>f </a:t>
            </a:r>
            <a:r>
              <a:rPr lang="zh-CN" altLang="en-US" sz="1400" b="0" i="0" dirty="0">
                <a:solidFill>
                  <a:srgbClr val="3B3B3B"/>
                </a:solidFill>
                <a:effectLst/>
                <a:latin typeface="-apple-system"/>
              </a:rPr>
              <a:t>，</a:t>
            </a:r>
            <a:r>
              <a:rPr lang="en-US" altLang="zh-CN" sz="1400" b="0" i="0" dirty="0">
                <a:solidFill>
                  <a:srgbClr val="3B3B3B"/>
                </a:solidFill>
                <a:effectLst/>
                <a:latin typeface="-apple-system"/>
              </a:rPr>
              <a:t>e</a:t>
            </a:r>
            <a:r>
              <a:rPr lang="zh-CN" altLang="en-US" sz="1400" b="0" i="0" dirty="0">
                <a:solidFill>
                  <a:srgbClr val="3B3B3B"/>
                </a:solidFill>
                <a:effectLst/>
                <a:latin typeface="-apple-system"/>
              </a:rPr>
              <a:t>的值，对不同数据规模测试算法效率，并与理论效率进行比对；</a:t>
            </a:r>
            <a:endParaRPr lang="zh-CN" altLang="en-US" sz="1200" dirty="0">
              <a:solidFill>
                <a:schemeClr val="tx1">
                  <a:lumMod val="75000"/>
                  <a:lumOff val="25000"/>
                </a:schemeClr>
              </a:solidFill>
              <a:cs typeface="+mn-ea"/>
              <a:sym typeface="+mn-lt"/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4161116" y="5029089"/>
            <a:ext cx="4024972" cy="696286"/>
            <a:chOff x="5964156" y="5047708"/>
            <a:chExt cx="4024972" cy="696286"/>
          </a:xfrm>
        </p:grpSpPr>
        <p:sp>
          <p:nvSpPr>
            <p:cNvPr id="66" name="文本框 65"/>
            <p:cNvSpPr txBox="1"/>
            <p:nvPr/>
          </p:nvSpPr>
          <p:spPr>
            <a:xfrm>
              <a:off x="5964156" y="5366583"/>
              <a:ext cx="4024972" cy="3774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defTabSz="457200">
                <a:lnSpc>
                  <a:spcPct val="150000"/>
                </a:lnSpc>
              </a:pPr>
              <a:r>
                <a:rPr lang="zh-CN" altLang="en-US" sz="1400" b="0" i="0" dirty="0">
                  <a:solidFill>
                    <a:srgbClr val="3B3B3B"/>
                  </a:solidFill>
                  <a:effectLst/>
                  <a:latin typeface="-apple-system"/>
                </a:rPr>
                <a:t>算法效率提高</a:t>
              </a:r>
              <a:endParaRPr lang="zh-CN" altLang="en-US" sz="1200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  <p:sp>
          <p:nvSpPr>
            <p:cNvPr id="67" name="文本框 66"/>
            <p:cNvSpPr txBox="1"/>
            <p:nvPr/>
          </p:nvSpPr>
          <p:spPr>
            <a:xfrm>
              <a:off x="5964156" y="5047708"/>
              <a:ext cx="178312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zh-CN" altLang="en-US" dirty="0">
                <a:solidFill>
                  <a:schemeClr val="tx1">
                    <a:lumMod val="75000"/>
                    <a:lumOff val="25000"/>
                  </a:schemeClr>
                </a:solidFill>
                <a:cs typeface="+mn-ea"/>
                <a:sym typeface="+mn-lt"/>
              </a:endParaRPr>
            </a:p>
          </p:txBody>
        </p:sp>
      </p:grpSp>
      <p:sp>
        <p:nvSpPr>
          <p:cNvPr id="70" name="î$1íḑe"/>
          <p:cNvSpPr/>
          <p:nvPr/>
        </p:nvSpPr>
        <p:spPr>
          <a:xfrm>
            <a:off x="2405040" y="2007356"/>
            <a:ext cx="789924" cy="789920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一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3" name="íṡḷíḋê"/>
          <p:cNvSpPr/>
          <p:nvPr/>
        </p:nvSpPr>
        <p:spPr>
          <a:xfrm>
            <a:off x="2914714" y="3500149"/>
            <a:ext cx="789924" cy="789920"/>
          </a:xfrm>
          <a:prstGeom prst="ellipse">
            <a:avLst/>
          </a:prstGeom>
          <a:solidFill>
            <a:schemeClr val="accent2"/>
          </a:soli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二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76" name="í$1îḍe"/>
          <p:cNvSpPr/>
          <p:nvPr/>
        </p:nvSpPr>
        <p:spPr>
          <a:xfrm>
            <a:off x="2405040" y="5238913"/>
            <a:ext cx="789924" cy="789920"/>
          </a:xfrm>
          <a:prstGeom prst="ellipse">
            <a:avLst/>
          </a:prstGeom>
          <a:solidFill>
            <a:schemeClr val="accent1"/>
          </a:solidFill>
          <a:ln w="38100" cap="flat" cmpd="sng" algn="ctr">
            <a:noFill/>
            <a:prstDash val="solid"/>
            <a:round/>
          </a:ln>
          <a:effectLst/>
        </p:spPr>
        <p:txBody>
          <a:bodyPr rot="0" spcFirstLastPara="0" vert="horz" wrap="square" lIns="91440" tIns="45720" rIns="91440" bIns="45720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zh-CN" altLang="en-US" sz="180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cs typeface="+mn-ea"/>
                <a:sym typeface="+mn-lt"/>
              </a:rPr>
              <a:t>三</a:t>
            </a:r>
            <a:endParaRPr kumimoji="0" lang="en-US" sz="180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+mn-ea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p:transition advTm="2000">
    <p:wedg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199005" y="2507615"/>
            <a:ext cx="8625840" cy="1688465"/>
            <a:chOff x="4272" y="3369"/>
            <a:chExt cx="13584" cy="2659"/>
          </a:xfrm>
        </p:grpSpPr>
        <p:sp>
          <p:nvSpPr>
            <p:cNvPr id="21" name="文本框 20"/>
            <p:cNvSpPr txBox="1"/>
            <p:nvPr/>
          </p:nvSpPr>
          <p:spPr>
            <a:xfrm>
              <a:off x="7091" y="3369"/>
              <a:ext cx="10765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7200" b="1" dirty="0">
                  <a:solidFill>
                    <a:srgbClr val="80937D"/>
                  </a:solidFill>
                  <a:cs typeface="+mn-ea"/>
                  <a:sym typeface="+mn-lt"/>
                </a:rPr>
                <a:t>实验原理与分析</a:t>
              </a:r>
              <a:endParaRPr lang="zh-CN" altLang="zh-CN" sz="72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4272" y="3498"/>
              <a:ext cx="2530" cy="2530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29" name="文本框 28"/>
            <p:cNvSpPr txBox="1"/>
            <p:nvPr/>
          </p:nvSpPr>
          <p:spPr>
            <a:xfrm>
              <a:off x="4274" y="3892"/>
              <a:ext cx="2528" cy="17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6600" b="1">
                  <a:solidFill>
                    <a:schemeClr val="bg1"/>
                  </a:solidFill>
                  <a:cs typeface="+mn-ea"/>
                  <a:sym typeface="+mn-lt"/>
                </a:rPr>
                <a:t>03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split orient="vert"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180114" y="600710"/>
            <a:ext cx="3699601" cy="1200150"/>
            <a:chOff x="7522" y="969"/>
            <a:chExt cx="4887" cy="1890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7522" y="969"/>
              <a:ext cx="4887" cy="189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dist"/>
              <a:r>
                <a:rPr lang="zh-CN" altLang="en-US" sz="3600" b="1" dirty="0">
                  <a:solidFill>
                    <a:srgbClr val="80937D"/>
                  </a:solidFill>
                  <a:cs typeface="+mn-ea"/>
                  <a:sym typeface="+mn-lt"/>
                </a:rPr>
                <a:t>实验原理与分析</a:t>
              </a:r>
              <a:endParaRPr lang="zh-CN" altLang="zh-CN" sz="3600" b="1" dirty="0">
                <a:solidFill>
                  <a:srgbClr val="80937D"/>
                </a:solidFill>
                <a:cs typeface="+mn-ea"/>
                <a:sym typeface="+mn-lt"/>
              </a:endParaRPr>
            </a:p>
          </p:txBody>
        </p:sp>
      </p:grpSp>
      <p:grpSp>
        <p:nvGrpSpPr>
          <p:cNvPr id="59" name="组合 58"/>
          <p:cNvGrpSpPr/>
          <p:nvPr/>
        </p:nvGrpSpPr>
        <p:grpSpPr>
          <a:xfrm>
            <a:off x="976665" y="1774015"/>
            <a:ext cx="2458454" cy="629655"/>
            <a:chOff x="5971177" y="1812130"/>
            <a:chExt cx="2458454" cy="629655"/>
          </a:xfrm>
        </p:grpSpPr>
        <p:sp>
          <p:nvSpPr>
            <p:cNvPr id="60" name="Oval 4"/>
            <p:cNvSpPr/>
            <p:nvPr/>
          </p:nvSpPr>
          <p:spPr>
            <a:xfrm>
              <a:off x="5971177" y="1812130"/>
              <a:ext cx="629655" cy="6296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01</a:t>
              </a:r>
            </a:p>
          </p:txBody>
        </p:sp>
        <p:sp>
          <p:nvSpPr>
            <p:cNvPr id="62" name="文本框 61"/>
            <p:cNvSpPr txBox="1"/>
            <p:nvPr/>
          </p:nvSpPr>
          <p:spPr>
            <a:xfrm>
              <a:off x="6600832" y="1976577"/>
              <a:ext cx="182879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蛮力法</a:t>
              </a:r>
            </a:p>
          </p:txBody>
        </p:sp>
      </p:grpSp>
      <p:grpSp>
        <p:nvGrpSpPr>
          <p:cNvPr id="63" name="组合 62"/>
          <p:cNvGrpSpPr/>
          <p:nvPr/>
        </p:nvGrpSpPr>
        <p:grpSpPr>
          <a:xfrm>
            <a:off x="842991" y="3516370"/>
            <a:ext cx="2665452" cy="629655"/>
            <a:chOff x="5971177" y="2880809"/>
            <a:chExt cx="2665452" cy="629655"/>
          </a:xfrm>
        </p:grpSpPr>
        <p:sp>
          <p:nvSpPr>
            <p:cNvPr id="64" name="Oval 19"/>
            <p:cNvSpPr/>
            <p:nvPr/>
          </p:nvSpPr>
          <p:spPr>
            <a:xfrm>
              <a:off x="5971177" y="2880809"/>
              <a:ext cx="629655" cy="629655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02</a:t>
              </a:r>
            </a:p>
          </p:txBody>
        </p:sp>
        <p:sp>
          <p:nvSpPr>
            <p:cNvPr id="66" name="文本框 65"/>
            <p:cNvSpPr txBox="1"/>
            <p:nvPr/>
          </p:nvSpPr>
          <p:spPr>
            <a:xfrm>
              <a:off x="6600832" y="2954780"/>
              <a:ext cx="2035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普通动态规划</a:t>
              </a:r>
            </a:p>
          </p:txBody>
        </p:sp>
      </p:grpSp>
      <p:grpSp>
        <p:nvGrpSpPr>
          <p:cNvPr id="67" name="组合 66"/>
          <p:cNvGrpSpPr/>
          <p:nvPr/>
        </p:nvGrpSpPr>
        <p:grpSpPr>
          <a:xfrm>
            <a:off x="857948" y="5046708"/>
            <a:ext cx="2851533" cy="629655"/>
            <a:chOff x="5971177" y="4054466"/>
            <a:chExt cx="2851533" cy="629655"/>
          </a:xfrm>
        </p:grpSpPr>
        <p:sp>
          <p:nvSpPr>
            <p:cNvPr id="68" name="Oval 25"/>
            <p:cNvSpPr/>
            <p:nvPr/>
          </p:nvSpPr>
          <p:spPr>
            <a:xfrm>
              <a:off x="5971177" y="4054466"/>
              <a:ext cx="629655" cy="62965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 defTabSz="866775" fontAlgn="base">
                <a:lnSpc>
                  <a:spcPct val="120000"/>
                </a:lnSpc>
              </a:pPr>
              <a:r>
                <a:rPr lang="en-US" sz="1325" dirty="0">
                  <a:solidFill>
                    <a:prstClr val="white"/>
                  </a:solidFill>
                  <a:cs typeface="+mn-ea"/>
                  <a:sym typeface="+mn-lt"/>
                </a:rPr>
                <a:t>03</a:t>
              </a:r>
            </a:p>
          </p:txBody>
        </p:sp>
        <p:sp>
          <p:nvSpPr>
            <p:cNvPr id="70" name="文本框 69"/>
            <p:cNvSpPr txBox="1"/>
            <p:nvPr/>
          </p:nvSpPr>
          <p:spPr>
            <a:xfrm>
              <a:off x="6600831" y="4154102"/>
              <a:ext cx="222187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pc="400" dirty="0">
                  <a:solidFill>
                    <a:schemeClr val="tx1">
                      <a:lumMod val="75000"/>
                      <a:lumOff val="25000"/>
                    </a:schemeClr>
                  </a:solidFill>
                  <a:cs typeface="+mn-ea"/>
                  <a:sym typeface="+mn-lt"/>
                </a:rPr>
                <a:t>优化动态规划</a:t>
              </a:r>
            </a:p>
          </p:txBody>
        </p:sp>
      </p:grpSp>
    </p:spTree>
    <p:custDataLst>
      <p:tags r:id="rId1"/>
    </p:custDataLst>
  </p:cSld>
  <p:clrMapOvr>
    <a:masterClrMapping/>
  </p:clrMapOvr>
  <p:transition advTm="2000">
    <p:wheel spokes="2"/>
  </p:transition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 p14:presetBounceEnd="4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40000">
                                          <p:cBhvr additive="base">
                                            <p:cTn id="1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40000">
                                          <p:cBhvr additive="base">
                                            <p:cTn id="1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  <p:cond evt="onBegin" delay="0">
                              <p:tn val="2"/>
                            </p:cond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8" dur="500" fill="hold"/>
                                            <p:tgtEl>
                                              <p:spTgt spid="59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9" fill="hold">
                                <p:stCondLst>
                                  <p:cond delay="500"/>
                                </p:stCondLst>
                                <p:childTnLst>
                                  <p:par>
                                    <p:cTn id="1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500" fill="hold"/>
                                            <p:tgtEl>
                                              <p:spTgt spid="63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4" fill="hold">
                                <p:stCondLst>
                                  <p:cond delay="1000"/>
                                </p:stCondLst>
                                <p:childTnLst>
                                  <p:par>
                                    <p:cTn id="1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7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8" dur="500" fill="hold"/>
                                            <p:tgtEl>
                                              <p:spTgt spid="67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19" fill="hold">
                                <p:stCondLst>
                                  <p:cond delay="1500"/>
                                </p:stCondLst>
                                <p:childTnLst>
                                  <p:par>
                                    <p:cTn id="20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2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3" dur="500" fill="hold"/>
                                            <p:tgtEl>
                                              <p:spTgt spid="71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  <p:par>
                              <p:cTn id="24" fill="hold">
                                <p:stCondLst>
                                  <p:cond delay="2000"/>
                                </p:stCondLst>
                                <p:childTnLst>
                                  <p:par>
                                    <p:cTn id="25" presetID="2" presetClass="entr" presetSubtype="2" fill="hold" nodeType="after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7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8" dur="500" fill="hold"/>
                                            <p:tgtEl>
                                              <p:spTgt spid="2"/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</p:timing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/>
          <p:cNvGrpSpPr/>
          <p:nvPr/>
        </p:nvGrpSpPr>
        <p:grpSpPr>
          <a:xfrm>
            <a:off x="4897120" y="586740"/>
            <a:ext cx="3329305" cy="735965"/>
            <a:chOff x="7712" y="947"/>
            <a:chExt cx="5243" cy="1159"/>
          </a:xfrm>
        </p:grpSpPr>
        <p:sp>
          <p:nvSpPr>
            <p:cNvPr id="5" name="椭圆 4"/>
            <p:cNvSpPr/>
            <p:nvPr/>
          </p:nvSpPr>
          <p:spPr>
            <a:xfrm flipV="1">
              <a:off x="7712" y="1985"/>
              <a:ext cx="4507" cy="121"/>
            </a:xfrm>
            <a:prstGeom prst="ellipse">
              <a:avLst/>
            </a:prstGeom>
            <a:solidFill>
              <a:srgbClr val="D7A8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8068" y="947"/>
              <a:ext cx="4887" cy="10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zh-CN" altLang="en-US" sz="3600" i="0" u="none" strike="noStrike" kern="1200" cap="none" spc="400" normalizeH="0" baseline="0" noProof="0" dirty="0">
                  <a:ln>
                    <a:noFill/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effectLst/>
                  <a:uLnTx/>
                  <a:uFillTx/>
                  <a:cs typeface="+mn-ea"/>
                  <a:sym typeface="+mn-lt"/>
                </a:rPr>
                <a:t>蛮力法</a:t>
              </a:r>
            </a:p>
          </p:txBody>
        </p:sp>
      </p:grpSp>
      <p:cxnSp>
        <p:nvCxnSpPr>
          <p:cNvPr id="34" name="直接箭头连接符 33"/>
          <p:cNvCxnSpPr/>
          <p:nvPr/>
        </p:nvCxnSpPr>
        <p:spPr>
          <a:xfrm>
            <a:off x="997040" y="3888831"/>
            <a:ext cx="10033635" cy="0"/>
          </a:xfrm>
          <a:prstGeom prst="straightConnector1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本框 55"/>
          <p:cNvSpPr txBox="1"/>
          <p:nvPr/>
        </p:nvSpPr>
        <p:spPr>
          <a:xfrm>
            <a:off x="648606" y="1425153"/>
            <a:ext cx="1329055" cy="439479"/>
          </a:xfrm>
          <a:prstGeom prst="rect">
            <a:avLst/>
          </a:prstGeom>
          <a:noFill/>
        </p:spPr>
        <p:txBody>
          <a:bodyPr wrap="squar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lvl="0" algn="ctr">
              <a:lnSpc>
                <a:spcPct val="94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defRPr/>
            </a:pPr>
            <a:r>
              <a:rPr lang="zh-CN" altLang="en-US" sz="2400" dirty="0"/>
              <a:t>原理</a:t>
            </a:r>
            <a:endParaRPr lang="en-US" altLang="zh-CN" sz="2400" b="1" noProof="0" dirty="0">
              <a:ln>
                <a:noFill/>
              </a:ln>
              <a:solidFill>
                <a:schemeClr val="tx1">
                  <a:lumMod val="65000"/>
                  <a:lumOff val="35000"/>
                </a:schemeClr>
              </a:solidFill>
              <a:effectLst/>
              <a:uLnTx/>
              <a:uFillTx/>
              <a:cs typeface="+mn-ea"/>
              <a:sym typeface="+mn-lt"/>
            </a:endParaRP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28B68FF-7E95-30A1-8BF6-65BE5D71514F}"/>
              </a:ext>
            </a:extLst>
          </p:cNvPr>
          <p:cNvSpPr txBox="1"/>
          <p:nvPr/>
        </p:nvSpPr>
        <p:spPr>
          <a:xfrm>
            <a:off x="2351314" y="1425153"/>
            <a:ext cx="6096000" cy="750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266700" algn="just">
              <a:lnSpc>
                <a:spcPct val="125000"/>
              </a:lnSpc>
            </a:pPr>
            <a:r>
              <a:rPr lang="zh-CN" altLang="zh-CN" sz="1800" kern="100" dirty="0">
                <a:solidFill>
                  <a:srgbClr val="000000"/>
                </a:solidFill>
                <a:effectLst/>
                <a:ea typeface="宋体" panose="02010600030101010101" pitchFamily="2" charset="-122"/>
                <a:cs typeface="Segoe UI" panose="020B0502040204020203" pitchFamily="34" charset="0"/>
              </a:rPr>
              <a:t>（递归回溯）通过尝试所有可能的楼层选择，计算最坏情况下的最少尝试次数。</a:t>
            </a:r>
            <a:endParaRPr lang="zh-CN" altLang="zh-CN" sz="1400" kern="100" dirty="0">
              <a:effectLst/>
              <a:latin typeface="+mn-ea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D1C82680-4205-1BA3-1BB4-4334F39D8B14}"/>
              </a:ext>
            </a:extLst>
          </p:cNvPr>
          <p:cNvSpPr txBox="1"/>
          <p:nvPr/>
        </p:nvSpPr>
        <p:spPr>
          <a:xfrm>
            <a:off x="2351314" y="2700043"/>
            <a:ext cx="6403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对于每一层楼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，有两种可能的结果：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鸡蛋碎了：阈值楼层在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层以下，剩余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e-1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个鸡蛋，需测试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k-1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algn="just"/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鸡蛋未碎：阈值楼层在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层以上，剩余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e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个鸡蛋，需测试</a:t>
            </a:r>
            <a:r>
              <a:rPr lang="en-US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f-k</a:t>
            </a:r>
            <a:r>
              <a:rPr lang="zh-CN" altLang="zh-CN" sz="1800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  <a:cs typeface="Segoe UI" panose="020B0502040204020203" pitchFamily="34" charset="0"/>
              </a:rPr>
              <a:t>层</a:t>
            </a:r>
            <a:endParaRPr lang="zh-CN" altLang="zh-CN" sz="1800" kern="100" dirty="0">
              <a:effectLst/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42C68B2C-1ADD-40A8-B1AF-3C1A66992D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1891" y="4536014"/>
            <a:ext cx="7061626" cy="13770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custDataLst>
      <p:tags r:id="rId1"/>
    </p:custDataLst>
  </p:cSld>
  <p:clrMapOvr>
    <a:masterClrMapping/>
  </p:clrMapOvr>
  <p:transition advTm="2000">
    <p:comb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56" grpId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2c03e92-a3b1-477d-bfbe-bf6dfdc24804"/>
  <p:tag name="COMMONDATA" val="eyJoZGlkIjoiZjAxMTJhOTdhYmExNjczZmFmMDgzNzk2N2NkOGE2YTMifQ=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www.2ppt.com">
  <a:themeElements>
    <a:clrScheme name="自定义 71">
      <a:dk1>
        <a:srgbClr val="000000"/>
      </a:dk1>
      <a:lt1>
        <a:srgbClr val="FFFFFF"/>
      </a:lt1>
      <a:dk2>
        <a:srgbClr val="0F1423"/>
      </a:dk2>
      <a:lt2>
        <a:srgbClr val="FFFFFF"/>
      </a:lt2>
      <a:accent1>
        <a:srgbClr val="D7A89A"/>
      </a:accent1>
      <a:accent2>
        <a:srgbClr val="80937D"/>
      </a:accent2>
      <a:accent3>
        <a:srgbClr val="56CA95"/>
      </a:accent3>
      <a:accent4>
        <a:srgbClr val="FFBA55"/>
      </a:accent4>
      <a:accent5>
        <a:srgbClr val="F18870"/>
      </a:accent5>
      <a:accent6>
        <a:srgbClr val="EC5F74"/>
      </a:accent6>
      <a:hlink>
        <a:srgbClr val="0563C1"/>
      </a:hlink>
      <a:folHlink>
        <a:srgbClr val="954D72"/>
      </a:folHlink>
    </a:clrScheme>
    <a:fontScheme name="aiaegrnj">
      <a:majorFont>
        <a:latin typeface="微软雅黑"/>
        <a:ea typeface="微软雅黑"/>
        <a:cs typeface=""/>
      </a:majorFont>
      <a:minorFont>
        <a:latin typeface="微软雅黑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自定义设计方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1551</Words>
  <Application>Microsoft Office PowerPoint</Application>
  <PresentationFormat>宽屏</PresentationFormat>
  <Paragraphs>320</Paragraphs>
  <Slides>20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8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20</vt:i4>
      </vt:variant>
    </vt:vector>
  </HeadingPairs>
  <TitlesOfParts>
    <vt:vector size="30" baseType="lpstr">
      <vt:lpstr>-apple-system</vt:lpstr>
      <vt:lpstr>等线</vt:lpstr>
      <vt:lpstr>宋体</vt:lpstr>
      <vt:lpstr>微软雅黑</vt:lpstr>
      <vt:lpstr>Arial</vt:lpstr>
      <vt:lpstr>Calibri</vt:lpstr>
      <vt:lpstr>Times New Roman</vt:lpstr>
      <vt:lpstr>Wingdings</vt:lpstr>
      <vt:lpstr>www.2ppt.com</vt:lpstr>
      <vt:lpstr>自定义设计方案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www.2ppt.com-爱PPT提供免费下载</dc:title>
  <dc:subject>www.2ppt.com-爱PPT提供免费下载</dc:subject>
  <dc:creator/>
  <cp:keywords>www.2ppt.com-爱PPT提供免费下载</cp:keywords>
  <dc:description>www.2ppt.com-爱PPT提供免费下载</dc:description>
  <cp:lastModifiedBy/>
  <cp:revision>9</cp:revision>
  <dcterms:created xsi:type="dcterms:W3CDTF">2021-07-02T00:44:00Z</dcterms:created>
  <dcterms:modified xsi:type="dcterms:W3CDTF">2025-06-26T09:24:30Z</dcterms:modified>
  <cp:category>www.2ppt.com-爱PPT提供免费下载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DBB92ECA135049FFBD78322A866C63B0_12</vt:lpwstr>
  </property>
  <property fmtid="{D5CDD505-2E9C-101B-9397-08002B2CF9AE}" pid="3" name="KSOProductBuildVer">
    <vt:lpwstr>2052-11.1.0.14036</vt:lpwstr>
  </property>
</Properties>
</file>