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409" r:id="rId3"/>
    <p:sldId id="410" r:id="rId4"/>
    <p:sldId id="411" r:id="rId5"/>
    <p:sldId id="414" r:id="rId6"/>
    <p:sldId id="415" r:id="rId7"/>
    <p:sldId id="417" r:id="rId8"/>
    <p:sldId id="419" r:id="rId9"/>
    <p:sldId id="416" r:id="rId10"/>
    <p:sldId id="421" r:id="rId11"/>
    <p:sldId id="455" r:id="rId12"/>
    <p:sldId id="420" r:id="rId13"/>
    <p:sldId id="466" r:id="rId14"/>
    <p:sldId id="467" r:id="rId15"/>
    <p:sldId id="468" r:id="rId16"/>
    <p:sldId id="423" r:id="rId17"/>
    <p:sldId id="435" r:id="rId18"/>
    <p:sldId id="427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37D"/>
    <a:srgbClr val="D7A89A"/>
    <a:srgbClr val="FFFFFF"/>
    <a:srgbClr val="DFBBAF"/>
    <a:srgbClr val="577C52"/>
    <a:srgbClr val="DDB6AA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12" y="56"/>
      </p:cViewPr>
      <p:guideLst>
        <p:guide orient="horz" pos="2208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5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5F023-A624-4B05-9C69-B2A88D53BD7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9EAC-FD61-43EE-ACFF-A97DA62B36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/>
          <p:cNvSpPr txBox="1"/>
          <p:nvPr userDrawn="1"/>
        </p:nvSpPr>
        <p:spPr>
          <a:xfrm>
            <a:off x="1907704" y="5560038"/>
            <a:ext cx="432049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http://www.www.2ppt.com/xiazai/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508979" y="250695"/>
            <a:ext cx="453651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http://www.www.2ppt.com/xiazai/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80937D"/>
                </a:solidFill>
                <a:cs typeface="+mn-ea"/>
                <a:sym typeface="+mn-lt"/>
              </a:rPr>
              <a:t>实验五 图论（桥）</a:t>
            </a:r>
            <a:endParaRPr lang="en-US" altLang="zh-CN" sz="48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7" name="圆角矩形 18"/>
          <p:cNvSpPr/>
          <p:nvPr/>
        </p:nvSpPr>
        <p:spPr>
          <a:xfrm>
            <a:off x="7922260" y="713105"/>
            <a:ext cx="3463290" cy="379730"/>
          </a:xfrm>
          <a:prstGeom prst="roundRect">
            <a:avLst/>
          </a:prstGeom>
          <a:noFill/>
          <a:ln w="0">
            <a:solidFill>
              <a:srgbClr val="DDB6AA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1079182" y="3719244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1440748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ym typeface="+mn-lt"/>
              </a:rPr>
              <a:t>伪代码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BC3FC-982C-AB97-EDBD-9A96997A71BA}"/>
              </a:ext>
            </a:extLst>
          </p:cNvPr>
          <p:cNvSpPr txBox="1"/>
          <p:nvPr/>
        </p:nvSpPr>
        <p:spPr>
          <a:xfrm>
            <a:off x="-2472557" y="3800895"/>
            <a:ext cx="6096000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性能分析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5F374-4B21-401E-8EC6-FA9EE6F11EC2}"/>
              </a:ext>
            </a:extLst>
          </p:cNvPr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E9CDA4D-76A6-4327-9DBC-4DB400A44762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77AAC5-D7AF-4AED-B425-26D39C117C15}"/>
                </a:ext>
              </a:extLst>
            </p:cNvPr>
            <p:cNvSpPr txBox="1"/>
            <p:nvPr/>
          </p:nvSpPr>
          <p:spPr>
            <a:xfrm>
              <a:off x="8068" y="947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基准算</a:t>
              </a: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法</a:t>
              </a:r>
            </a:p>
          </p:txBody>
        </p:sp>
      </p:grpSp>
      <p:pic>
        <p:nvPicPr>
          <p:cNvPr id="1026" name="图片 1">
            <a:extLst>
              <a:ext uri="{FF2B5EF4-FFF2-40B4-BE49-F238E27FC236}">
                <a16:creationId xmlns:a16="http://schemas.microsoft.com/office/drawing/2014/main" id="{3C6ADA9F-1DB9-45D3-8D01-ECFCDE62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962" y="1880227"/>
            <a:ext cx="25908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1AC1E3D0-E324-4D52-951E-02687E67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37" y="4032909"/>
            <a:ext cx="2533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3A700AD-AA3F-43DF-8699-3A991D861773}"/>
              </a:ext>
            </a:extLst>
          </p:cNvPr>
          <p:cNvSpPr txBox="1"/>
          <p:nvPr/>
        </p:nvSpPr>
        <p:spPr>
          <a:xfrm>
            <a:off x="575443" y="1440747"/>
            <a:ext cx="7699829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6675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）：用邻接矩阵存储图</a:t>
            </a:r>
          </a:p>
          <a:p>
            <a:pPr indent="66675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递归搜索原图的连通分支数量，记作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6675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循环遍历每条边，删去边后用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继续递归得到连通分支数量，记作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6675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）：比较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的值，如果不相同，则删去的边为桥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B3B03F-076E-4077-88AD-FB77A11D80BC}"/>
              </a:ext>
            </a:extLst>
          </p:cNvPr>
          <p:cNvSpPr txBox="1"/>
          <p:nvPr/>
        </p:nvSpPr>
        <p:spPr>
          <a:xfrm>
            <a:off x="1087927" y="3868451"/>
            <a:ext cx="733044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主函数时间复杂度： 主函数遍历每一条边（共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m 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条边），并对每条边执行以下操作：删除边、调用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count_components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 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计算连通分量数、恢复边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主函数时间复杂度为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kern="1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count_components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1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核心函数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count_components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 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count_components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 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函数通过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DFS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遍历所有顶点和边，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初始化访问数组、对每个未访问顶点每次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DFS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遍历一个连通分量的所有顶点和边，总时间为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O(n + 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（图的一次完整遍历）因此，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count_components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的时间复杂度为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O(n + m)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结合主函数和核心函数的复杂度，基准算法的总时间复杂度为：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O(m *(n + m))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349796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18081" y="269217"/>
            <a:ext cx="6783705" cy="721995"/>
            <a:chOff x="4855" y="969"/>
            <a:chExt cx="10683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5" y="969"/>
              <a:ext cx="1068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实验结果与分析</a:t>
              </a:r>
              <a:endParaRPr lang="zh-CN" altLang="en-US" sz="3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1138561" y="3326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测试结果</a:t>
            </a:r>
          </a:p>
        </p:txBody>
      </p:sp>
      <p:sp>
        <p:nvSpPr>
          <p:cNvPr id="23" name="文本框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1120485" y="773156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AutoShape 112"/>
          <p:cNvSpPr/>
          <p:nvPr/>
        </p:nvSpPr>
        <p:spPr bwMode="auto">
          <a:xfrm>
            <a:off x="4322649" y="2611201"/>
            <a:ext cx="645271" cy="64242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22884" y="2610303"/>
            <a:ext cx="441943" cy="64422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9FFAC78-EC1B-2656-8013-4EEA33B7033F}"/>
              </a:ext>
            </a:extLst>
          </p:cNvPr>
          <p:cNvSpPr txBox="1"/>
          <p:nvPr/>
        </p:nvSpPr>
        <p:spPr>
          <a:xfrm>
            <a:off x="2983149" y="1346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基准算法</a:t>
            </a:r>
            <a:endParaRPr lang="zh-CN" altLang="en-US" sz="1800" dirty="0">
              <a:latin typeface="+mn-ea"/>
              <a:cs typeface="+mn-ea"/>
              <a:sym typeface="+mn-lt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F6FF31A6-B1D0-4D52-82BB-519BE396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61" y="2776856"/>
            <a:ext cx="2476581" cy="275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3" descr="https://upload.wikimedia.org/wikipedia/commons/thumb/d/df/Graph_cut_edges.svg/200px-Graph_cut_edges.svg.png">
            <a:extLst>
              <a:ext uri="{FF2B5EF4-FFF2-40B4-BE49-F238E27FC236}">
                <a16:creationId xmlns:a16="http://schemas.microsoft.com/office/drawing/2014/main" id="{EEAB6D01-5339-40CE-A246-8F8CD705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30" y="335566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734FB801-500D-4384-962F-E29A73E1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64" y="2776856"/>
            <a:ext cx="3197856" cy="79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">
            <a:extLst>
              <a:ext uri="{FF2B5EF4-FFF2-40B4-BE49-F238E27FC236}">
                <a16:creationId xmlns:a16="http://schemas.microsoft.com/office/drawing/2014/main" id="{BB068321-01D3-446F-9601-8F5A63A32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45" y="4129800"/>
            <a:ext cx="4107695" cy="148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2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34" grpId="0" animBg="1"/>
      <p:bldP spid="34" grpId="1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485" y="576580"/>
            <a:ext cx="3878580" cy="746125"/>
            <a:chOff x="6911" y="931"/>
            <a:chExt cx="6108" cy="1175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911" y="931"/>
              <a:ext cx="610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高效并查集算法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0" y="1345565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dirty="0"/>
              <a:t>原理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607DBE-8046-4131-97FA-E02DDA3D7E7A}"/>
              </a:ext>
            </a:extLst>
          </p:cNvPr>
          <p:cNvSpPr txBox="1"/>
          <p:nvPr/>
        </p:nvSpPr>
        <p:spPr>
          <a:xfrm>
            <a:off x="1509760" y="1345565"/>
            <a:ext cx="10033634" cy="419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）并查集原理：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）：并查集常用来解决连通性问题。我们将三个元素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（分别是数字）放在同一个集合，其实就是将三个元素连通在一起，只需要用一个一维数组来表示，即：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father[A] = B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father[B] = C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这样就表述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连通了。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）：核心可分为三个方法。方法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节点寻根。方法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将两个元素添加到一个集合中。方法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判断两个元素是否在同一个集合里。</a:t>
            </a: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）使用可撒销并查集：在普通并査集的基础上增加了一项关键功能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撤销最近的合并操作。这种特性在处理动态连通性问题时尤为有用，比如在不断变化的图结构中动态查询节点间的连通性。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）：使用按秩合并：按秩合并不与路径压缩一同使用，因为一旦做路径压缩，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记录的高度就不准了，根据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来判断如何合并就没有意义。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表示树的高度，即树中结点层次的最大值。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583108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810163" y="4931689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1440748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ym typeface="+mn-lt"/>
              </a:rPr>
              <a:t>伪代码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BC3FC-982C-AB97-EDBD-9A96997A71BA}"/>
              </a:ext>
            </a:extLst>
          </p:cNvPr>
          <p:cNvSpPr txBox="1"/>
          <p:nvPr/>
        </p:nvSpPr>
        <p:spPr>
          <a:xfrm>
            <a:off x="-2383473" y="5059855"/>
            <a:ext cx="6096000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性能分析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C5CE333-F946-4D60-815F-EACBFFC640E7}"/>
              </a:ext>
            </a:extLst>
          </p:cNvPr>
          <p:cNvGrpSpPr/>
          <p:nvPr/>
        </p:nvGrpSpPr>
        <p:grpSpPr>
          <a:xfrm>
            <a:off x="4388485" y="576580"/>
            <a:ext cx="3878580" cy="746125"/>
            <a:chOff x="6911" y="931"/>
            <a:chExt cx="6108" cy="117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8047EC0-DA6D-43D3-B458-0119A436540A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1047B4-E851-4F0B-A08D-4AABEA668296}"/>
                </a:ext>
              </a:extLst>
            </p:cNvPr>
            <p:cNvSpPr txBox="1"/>
            <p:nvPr/>
          </p:nvSpPr>
          <p:spPr>
            <a:xfrm>
              <a:off x="6911" y="931"/>
              <a:ext cx="610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高效并查集算法</a:t>
              </a:r>
            </a:p>
          </p:txBody>
        </p:sp>
      </p:grpSp>
      <p:pic>
        <p:nvPicPr>
          <p:cNvPr id="3074" name="图片 1">
            <a:extLst>
              <a:ext uri="{FF2B5EF4-FFF2-40B4-BE49-F238E27FC236}">
                <a16:creationId xmlns:a16="http://schemas.microsoft.com/office/drawing/2014/main" id="{549F84BB-1DA4-4618-BAB3-FFC5DA4E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185" y="1356039"/>
            <a:ext cx="3541757" cy="388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205C811-8958-46E1-AB72-BFB622F27B94}"/>
              </a:ext>
            </a:extLst>
          </p:cNvPr>
          <p:cNvSpPr txBox="1"/>
          <p:nvPr/>
        </p:nvSpPr>
        <p:spPr>
          <a:xfrm>
            <a:off x="1045845" y="1356039"/>
            <a:ext cx="72212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6225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检查边的起点和顶点是否在同一个集合，如果在不同一个集合说明是桥，反之则不是桥。先判断第一条边是不是桥，将剩余的边倒序加入并查集，查询第一条边的起点和顶点是否在同一个集合。然后判断第二条边是不是桥，撤销第二条边加入并查集的操作，将第一条边加入并查集，查询第二条边的起点和顶点是否在同一个集合，以此类推。由于此种操作需要一条边一条边的处理，依然比较慢，故使用线段树优化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76225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）边加入并查集时，用栈记录下此时设计的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Info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信息，则可回退此操作。</a:t>
            </a:r>
          </a:p>
          <a:p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iii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）：根节点代表最初的边集合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Left,Right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，然后划分原区间为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Left,Mid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[Mid+1,Right]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Left,Mid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代表前面一半，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[Mid+1,Right]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代表后面一半，一次性加入一个区间的边到并查集，以此类推。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F5F88F-57E3-41C4-B80B-D8F3448B323E}"/>
              </a:ext>
            </a:extLst>
          </p:cNvPr>
          <p:cNvSpPr txBox="1"/>
          <p:nvPr/>
        </p:nvSpPr>
        <p:spPr>
          <a:xfrm>
            <a:off x="1032510" y="5068110"/>
            <a:ext cx="8349703" cy="166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）：原图连通分量计算： 遍历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m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条边，时间复杂度为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O(m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(n))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l">
              <a:lnSpc>
                <a:spcPts val="2100"/>
              </a:lnSpc>
              <a:spcBef>
                <a:spcPts val="600"/>
              </a:spcBef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）每条边的桥检测：对每条边（共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m 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条），创建新并查集并合并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m-1 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条边，总检测时间：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O(m</a:t>
            </a:r>
            <a:r>
              <a:rPr lang="en-US" altLang="zh-CN" sz="14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(n))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100"/>
              </a:lnSpc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iii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）辅助操作（如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count_roots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 遍历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n 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个顶点，每次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find 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路径压缩后时间可忽略，总复杂度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(n))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，远低于主循环。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100"/>
              </a:lnSpc>
              <a:spcBef>
                <a:spcPts val="1800"/>
              </a:spcBef>
            </a:pP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iv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）总复杂度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O(m</a:t>
            </a:r>
            <a:r>
              <a:rPr lang="en-US" altLang="zh-CN" sz="14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(n)) 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O(m</a:t>
            </a:r>
            <a:r>
              <a:rPr lang="en-US" altLang="zh-CN" sz="14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245138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18081" y="269217"/>
            <a:ext cx="6783705" cy="721995"/>
            <a:chOff x="4855" y="969"/>
            <a:chExt cx="10683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5" y="969"/>
              <a:ext cx="1068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实验结果与分析</a:t>
              </a:r>
              <a:endParaRPr lang="zh-CN" altLang="en-US" sz="3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1138561" y="3326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测试结果</a:t>
            </a:r>
          </a:p>
        </p:txBody>
      </p:sp>
      <p:sp>
        <p:nvSpPr>
          <p:cNvPr id="23" name="文本框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1120485" y="773156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3764273" y="3326204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添加文字内容</a:t>
            </a:r>
          </a:p>
        </p:txBody>
      </p:sp>
      <p:sp>
        <p:nvSpPr>
          <p:cNvPr id="34" name="AutoShape 112"/>
          <p:cNvSpPr/>
          <p:nvPr/>
        </p:nvSpPr>
        <p:spPr bwMode="auto">
          <a:xfrm>
            <a:off x="4322649" y="2611201"/>
            <a:ext cx="645271" cy="64242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22884" y="2610303"/>
            <a:ext cx="441943" cy="64422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098" name="图片 1">
            <a:extLst>
              <a:ext uri="{FF2B5EF4-FFF2-40B4-BE49-F238E27FC236}">
                <a16:creationId xmlns:a16="http://schemas.microsoft.com/office/drawing/2014/main" id="{F721D27F-38DE-4710-8540-10DC8A1B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42" y="2251512"/>
            <a:ext cx="2566380" cy="266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3" descr="https://upload.wikimedia.org/wikipedia/commons/thumb/d/df/Graph_cut_edges.svg/200px-Graph_cut_edges.svg.png">
            <a:extLst>
              <a:ext uri="{FF2B5EF4-FFF2-40B4-BE49-F238E27FC236}">
                <a16:creationId xmlns:a16="http://schemas.microsoft.com/office/drawing/2014/main" id="{11AE72E3-C0A3-443A-BCE2-09A6C447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4" y="2476499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5BB4C447-2021-4E29-B083-381123AC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23" y="2030706"/>
            <a:ext cx="2880474" cy="8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D9C247BB-80B9-40C7-96C1-D2F4C1E9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66" y="2997319"/>
            <a:ext cx="2830931" cy="72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>
            <a:extLst>
              <a:ext uri="{FF2B5EF4-FFF2-40B4-BE49-F238E27FC236}">
                <a16:creationId xmlns:a16="http://schemas.microsoft.com/office/drawing/2014/main" id="{E0DBAC09-A4C2-4BC4-AC6C-513F77D6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79" y="4236698"/>
            <a:ext cx="4627555" cy="173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052470"/>
      </p:ext>
    </p:extLst>
  </p:cSld>
  <p:clrMapOvr>
    <a:masterClrMapping/>
  </p:clrMapOvr>
  <p:transition advTm="2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8426450" cy="1688465"/>
            <a:chOff x="4272" y="3369"/>
            <a:chExt cx="13270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10451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44695" y="600710"/>
            <a:ext cx="3502025" cy="1200150"/>
            <a:chOff x="7522" y="969"/>
            <a:chExt cx="4887" cy="1890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5D52CE6-808E-4733-965C-0FC346F4D9B6}"/>
              </a:ext>
            </a:extLst>
          </p:cNvPr>
          <p:cNvSpPr txBox="1"/>
          <p:nvPr/>
        </p:nvSpPr>
        <p:spPr>
          <a:xfrm>
            <a:off x="3048000" y="2136339"/>
            <a:ext cx="6725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基准算法和设计的高效并查集算法都经过样例的验证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并成功求得了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MediumDG.txt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的答案为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使用高效并查集算法验证求得了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largeG.txt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的答案为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在实验过程中发现，与固定节点数而变化边数相比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固定边数而变化节点数对图的稀疏性、连通性影响较大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导致一些算法的实际运行时间不随节点数的增加而严格增大。</a:t>
            </a:r>
          </a:p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引入可撤销并查集和线段树分治后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实际运行效率大大提高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时间复杂度有本质性的降低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可在有限时间内获得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largeG.txt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的答案。</a:t>
            </a: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b="1" dirty="0">
                <a:solidFill>
                  <a:srgbClr val="80937D"/>
                </a:solidFill>
                <a:cs typeface="+mn-ea"/>
                <a:sym typeface="+mn-lt"/>
              </a:rPr>
              <a:t>谢谢观看！</a:t>
            </a:r>
            <a:endParaRPr lang="en-US" altLang="zh-CN" sz="85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00929" y="4577080"/>
            <a:ext cx="239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ln w="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www.2ppt.com</a:t>
            </a:r>
          </a:p>
        </p:txBody>
      </p:sp>
      <p:sp>
        <p:nvSpPr>
          <p:cNvPr id="27" name="圆角矩形 18"/>
          <p:cNvSpPr/>
          <p:nvPr/>
        </p:nvSpPr>
        <p:spPr>
          <a:xfrm>
            <a:off x="7922260" y="713105"/>
            <a:ext cx="3463290" cy="379730"/>
          </a:xfrm>
          <a:prstGeom prst="roundRect">
            <a:avLst/>
          </a:prstGeom>
          <a:noFill/>
          <a:ln w="0">
            <a:solidFill>
              <a:srgbClr val="DDB6AA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1130" y="587375"/>
            <a:ext cx="8515985" cy="4366260"/>
            <a:chOff x="2558" y="925"/>
            <a:chExt cx="13411" cy="6876"/>
          </a:xfrm>
        </p:grpSpPr>
        <p:grpSp>
          <p:nvGrpSpPr>
            <p:cNvPr id="16" name="组合 15"/>
            <p:cNvGrpSpPr/>
            <p:nvPr/>
          </p:nvGrpSpPr>
          <p:grpSpPr>
            <a:xfrm>
              <a:off x="2558" y="925"/>
              <a:ext cx="3916" cy="1743"/>
              <a:chOff x="5482" y="1379"/>
              <a:chExt cx="3916" cy="17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482" y="1379"/>
                <a:ext cx="1213" cy="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b="1">
                    <a:solidFill>
                      <a:srgbClr val="80937D"/>
                    </a:solidFill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36" y="2320"/>
                <a:ext cx="2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b="1">
                    <a:solidFill>
                      <a:srgbClr val="80937D"/>
                    </a:solidFill>
                    <a:cs typeface="+mn-ea"/>
                    <a:sym typeface="+mn-lt"/>
                  </a:rPr>
                  <a:t>ONTENT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36" y="1714"/>
                <a:ext cx="2862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rgbClr val="80937D"/>
                    </a:solidFill>
                    <a:cs typeface="+mn-ea"/>
                    <a:sym typeface="+mn-lt"/>
                  </a:rPr>
                  <a:t>实验内容</a:t>
                </a: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635" y="4025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13" y="4025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635" y="6702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13" y="6702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70" y="4187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34" y="6849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705" y="4162"/>
              <a:ext cx="404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705" y="6849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12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13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5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06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2610" cy="721360"/>
            <a:chOff x="7522" y="969"/>
            <a:chExt cx="4886" cy="1136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41" name="矩形 40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40720" y="221984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994846" y="2970046"/>
              <a:ext cx="369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0" marR="273050" lvl="2" indent="-228600" algn="l"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掌握图的连通性。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51" name="矩形 50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21027" y="2215327"/>
              <a:ext cx="2092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6546985" y="2970046"/>
              <a:ext cx="3650169" cy="82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  <a:r>
                <a:rPr lang="zh-CN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掌握并查集的基本原理和应用。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2610" cy="721360"/>
            <a:chOff x="7522" y="969"/>
            <a:chExt cx="4886" cy="1136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íṡḷiḋè"/>
          <p:cNvSpPr/>
          <p:nvPr/>
        </p:nvSpPr>
        <p:spPr>
          <a:xfrm rot="5400000">
            <a:off x="-213648" y="2126645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116" y="1678774"/>
            <a:ext cx="4024973" cy="696286"/>
            <a:chOff x="5964155" y="1296926"/>
            <a:chExt cx="4024973" cy="696286"/>
          </a:xfrm>
        </p:grpSpPr>
        <p:sp>
          <p:nvSpPr>
            <p:cNvPr id="60" name="文本框 59"/>
            <p:cNvSpPr txBox="1"/>
            <p:nvPr/>
          </p:nvSpPr>
          <p:spPr>
            <a:xfrm>
              <a:off x="5964155" y="1615801"/>
              <a:ext cx="402497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b="0" i="0" dirty="0">
                  <a:solidFill>
                    <a:srgbClr val="3B3B3B"/>
                  </a:solidFill>
                  <a:effectLst/>
                  <a:latin typeface="-apple-system"/>
                </a:rPr>
                <a:t>基准算法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64156" y="1296926"/>
              <a:ext cx="17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148690" y="3201888"/>
            <a:ext cx="402497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设计高效并查集算法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8690" y="5029089"/>
            <a:ext cx="4024972" cy="746743"/>
            <a:chOff x="5951730" y="5047708"/>
            <a:chExt cx="4024972" cy="746743"/>
          </a:xfrm>
        </p:grpSpPr>
        <p:sp>
          <p:nvSpPr>
            <p:cNvPr id="66" name="文本框 65"/>
            <p:cNvSpPr txBox="1"/>
            <p:nvPr/>
          </p:nvSpPr>
          <p:spPr>
            <a:xfrm>
              <a:off x="5951730" y="5417040"/>
              <a:ext cx="4024972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1400" b="0" i="0" dirty="0">
                  <a:solidFill>
                    <a:srgbClr val="3B3B3B"/>
                  </a:solidFill>
                  <a:effectLst/>
                  <a:latin typeface="-apple-system"/>
                </a:rPr>
                <a:t>结果分析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64156" y="5047708"/>
              <a:ext cx="17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î$1íḑe"/>
          <p:cNvSpPr/>
          <p:nvPr/>
        </p:nvSpPr>
        <p:spPr>
          <a:xfrm>
            <a:off x="2405040" y="2007356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一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íṡḷíḋê"/>
          <p:cNvSpPr/>
          <p:nvPr/>
        </p:nvSpPr>
        <p:spPr>
          <a:xfrm>
            <a:off x="2914714" y="3500149"/>
            <a:ext cx="789924" cy="789920"/>
          </a:xfrm>
          <a:prstGeom prst="ellips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二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í$1îḍe"/>
          <p:cNvSpPr/>
          <p:nvPr/>
        </p:nvSpPr>
        <p:spPr>
          <a:xfrm>
            <a:off x="2405040" y="5238913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三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8625840" cy="1688465"/>
            <a:chOff x="4272" y="3369"/>
            <a:chExt cx="13584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1076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80114" y="600710"/>
            <a:ext cx="3699601" cy="1200150"/>
            <a:chOff x="7522" y="969"/>
            <a:chExt cx="4887" cy="1890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76665" y="1774015"/>
            <a:ext cx="2458454" cy="629655"/>
            <a:chOff x="5971177" y="1812130"/>
            <a:chExt cx="2458454" cy="629655"/>
          </a:xfrm>
        </p:grpSpPr>
        <p:sp>
          <p:nvSpPr>
            <p:cNvPr id="6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00832" y="1976577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基准算法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42991" y="3516370"/>
            <a:ext cx="3048289" cy="629655"/>
            <a:chOff x="5971177" y="2880809"/>
            <a:chExt cx="3048289" cy="629655"/>
          </a:xfrm>
        </p:grpSpPr>
        <p:sp>
          <p:nvSpPr>
            <p:cNvPr id="6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00832" y="2954780"/>
              <a:ext cx="241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高效并查集算法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8" y="947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基准算</a:t>
              </a: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法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48606" y="1425153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dirty="0"/>
              <a:t>原理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2351314" y="1425153"/>
            <a:ext cx="67317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6225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）：根据桥的定义，一条边被称为“桥”代表这条边一旦被删除，这张图的连通块数量会增加，故可以用连通块数量的变化来寻找所有的桥。</a:t>
            </a: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先求原图的所有联通分支的数量，然后寻找所有的边，每次都删去一条边，得到一个新图，求新图的所有联通分支的数量，与原图所有联通分支的数量作比较，如果相等，则说明当前删去的边不是桥，如果不相等，则说明当前删去的边是桥。</a:t>
            </a:r>
            <a:endParaRPr lang="zh-CN" altLang="zh-CN" sz="2400" kern="100" dirty="0">
              <a:effectLst/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c03e92-a3b1-477d-bfbe-bf6dfdc24804"/>
  <p:tag name="COMMONDATA" val="eyJoZGlkIjoiZjAxMTJhOTdhYmExNjczZmFmMDgzNzk2N2NkOGE2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ww.2ppt.com">
  <a:themeElements>
    <a:clrScheme name="自定义 7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7A89A"/>
      </a:accent1>
      <a:accent2>
        <a:srgbClr val="80937D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iaegrn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Microsoft Office PowerPoint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微软雅黑</vt:lpstr>
      <vt:lpstr>Arial</vt:lpstr>
      <vt:lpstr>Calibri</vt:lpstr>
      <vt:lpstr>Times New Roman</vt:lpstr>
      <vt:lpstr>Wingdings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subject>www.2ppt.com-爱PPT提供免费下载</dc:subject>
  <dc:creator/>
  <cp:keywords>www.2ppt.com-爱PPT提供免费下载</cp:keywords>
  <dc:description>www.2ppt.com-爱PPT提供免费下载</dc:description>
  <cp:lastModifiedBy/>
  <cp:revision>9</cp:revision>
  <dcterms:created xsi:type="dcterms:W3CDTF">2021-07-02T00:44:00Z</dcterms:created>
  <dcterms:modified xsi:type="dcterms:W3CDTF">2025-06-26T09:29:50Z</dcterms:modified>
  <cp:category>www.2ppt.com-爱PPT提供免费下载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DBB92ECA135049FFBD78322A866C63B0_12</vt:lpwstr>
  </property>
  <property fmtid="{D5CDD505-2E9C-101B-9397-08002B2CF9AE}" pid="3" name="KSOProductBuildVer">
    <vt:lpwstr>2052-11.1.0.14036</vt:lpwstr>
  </property>
</Properties>
</file>