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ags/tag2.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p:sldMasterIdLst>
    <p:sldMasterId id="2147483648" r:id="rId1"/>
    <p:sldMasterId id="2147483665" r:id="rId2"/>
  </p:sldMasterIdLst>
  <p:notesMasterIdLst>
    <p:notesMasterId r:id="rId22"/>
  </p:notesMasterIdLst>
  <p:handoutMasterIdLst>
    <p:handoutMasterId r:id="rId23"/>
  </p:handoutMasterIdLst>
  <p:sldIdLst>
    <p:sldId id="409" r:id="rId3"/>
    <p:sldId id="410" r:id="rId4"/>
    <p:sldId id="411" r:id="rId5"/>
    <p:sldId id="414" r:id="rId6"/>
    <p:sldId id="415" r:id="rId7"/>
    <p:sldId id="417" r:id="rId8"/>
    <p:sldId id="419" r:id="rId9"/>
    <p:sldId id="416" r:id="rId10"/>
    <p:sldId id="421" r:id="rId11"/>
    <p:sldId id="469" r:id="rId12"/>
    <p:sldId id="470" r:id="rId13"/>
    <p:sldId id="455" r:id="rId14"/>
    <p:sldId id="420" r:id="rId15"/>
    <p:sldId id="466" r:id="rId16"/>
    <p:sldId id="467" r:id="rId17"/>
    <p:sldId id="471" r:id="rId18"/>
    <p:sldId id="423" r:id="rId19"/>
    <p:sldId id="435" r:id="rId20"/>
    <p:sldId id="427" r:id="rId21"/>
  </p:sldIdLst>
  <p:sldSz cx="12192000" cy="6858000"/>
  <p:notesSz cx="6858000" cy="9144000"/>
  <p:custDataLst>
    <p:tags r:id="rId2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8" userDrawn="1">
          <p15:clr>
            <a:srgbClr val="A4A3A4"/>
          </p15:clr>
        </p15:guide>
        <p15:guide id="2" pos="387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937D"/>
    <a:srgbClr val="D7A89A"/>
    <a:srgbClr val="FFFFFF"/>
    <a:srgbClr val="DFBBAF"/>
    <a:srgbClr val="577C52"/>
    <a:srgbClr val="DDB6AA"/>
    <a:srgbClr val="DCDCDC"/>
    <a:srgbClr val="F0F0F0"/>
    <a:srgbClr val="E6E6E6"/>
    <a:srgbClr val="C8C8C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showGuides="1">
      <p:cViewPr varScale="1">
        <p:scale>
          <a:sx n="63" d="100"/>
          <a:sy n="63" d="100"/>
        </p:scale>
        <p:origin x="812" y="56"/>
      </p:cViewPr>
      <p:guideLst>
        <p:guide orient="horz" pos="2208"/>
        <p:guide pos="3877"/>
      </p:guideLst>
    </p:cSldViewPr>
  </p:slideViewPr>
  <p:notesTextViewPr>
    <p:cViewPr>
      <p:scale>
        <a:sx n="3" d="2"/>
        <a:sy n="3" d="2"/>
      </p:scale>
      <p:origin x="0" y="0"/>
    </p:cViewPr>
  </p:notesTextViewPr>
  <p:notesViewPr>
    <p:cSldViewPr snapToGrid="0">
      <p:cViewPr varScale="1">
        <p:scale>
          <a:sx n="87" d="100"/>
          <a:sy n="87" d="100"/>
        </p:scale>
        <p:origin x="358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t>2025/6/26</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D5F023-A624-4B05-9C69-B2A88D53BD7E}" type="datetimeFigureOut">
              <a:rPr lang="zh-CN" altLang="en-US" smtClean="0"/>
              <a:t>2025/6/26</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CC9EAC-FD61-43EE-ACFF-A97DA62B3664}"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hyperlink" Target="http://www.1ppt.com/xiazai/" TargetMode="Externa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transition advTm="2000">
    <p:wedg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2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
        <p:nvSpPr>
          <p:cNvPr id="4" name="TextBox 9"/>
          <p:cNvSpPr txBox="1"/>
          <p:nvPr userDrawn="1"/>
        </p:nvSpPr>
        <p:spPr>
          <a:xfrm>
            <a:off x="1907704" y="5560038"/>
            <a:ext cx="432049" cy="15240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prstClr val="black"/>
                </a:solidFill>
                <a:effectLst/>
                <a:uLnTx/>
                <a:uFillTx/>
                <a:hlinkClick r:id="rId2"/>
              </a:rPr>
              <a:t>PPT</a:t>
            </a:r>
            <a:r>
              <a:rPr kumimoji="0" lang="zh-CN" altLang="en-US" sz="100" b="0" i="0" u="none" strike="noStrike" kern="0" cap="none" spc="0" normalizeH="0" baseline="0" noProof="0" dirty="0">
                <a:ln>
                  <a:noFill/>
                </a:ln>
                <a:solidFill>
                  <a:prstClr val="black"/>
                </a:solidFill>
                <a:effectLst/>
                <a:uLnTx/>
                <a:uFillTx/>
                <a:hlinkClick r:id="rId2"/>
              </a:rPr>
              <a:t>下载</a:t>
            </a:r>
            <a:r>
              <a:rPr kumimoji="0" lang="zh-CN" altLang="en-US" sz="100" b="0" i="0" u="none" strike="noStrike" kern="0" cap="none" spc="0" normalizeH="0" baseline="0" noProof="0" dirty="0">
                <a:ln>
                  <a:noFill/>
                </a:ln>
                <a:solidFill>
                  <a:prstClr val="black"/>
                </a:solidFill>
                <a:effectLst/>
                <a:uLnTx/>
                <a:uFillTx/>
              </a:rPr>
              <a:t> </a:t>
            </a:r>
            <a:r>
              <a:rPr kumimoji="0" lang="en-US" altLang="zh-CN" sz="100" b="0" i="0" u="none" strike="noStrike" kern="0" cap="none" spc="0" normalizeH="0" baseline="0" noProof="0" dirty="0">
                <a:ln>
                  <a:noFill/>
                </a:ln>
                <a:solidFill>
                  <a:prstClr val="black"/>
                </a:solidFill>
                <a:effectLst/>
                <a:uLnTx/>
                <a:uFillTx/>
              </a:rPr>
              <a:t>http://www.www.2ppt.com/xiazai/</a:t>
            </a:r>
          </a:p>
        </p:txBody>
      </p:sp>
    </p:spTree>
  </p:cSld>
  <p:clrMapOvr>
    <a:masterClrMapping/>
  </p:clrMapOvr>
  <p:transition advTm="2000">
    <p:wedg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3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a:xfrm>
            <a:off x="609600" y="1600201"/>
            <a:ext cx="10972800" cy="4525963"/>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2025/6/26</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9"/>
            <a:ext cx="2743200" cy="5851525"/>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9"/>
            <a:ext cx="8026400" cy="585152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a:xfrm>
            <a:off x="609600" y="6356351"/>
            <a:ext cx="2844800" cy="365125"/>
          </a:xfrm>
          <a:prstGeom prst="rect">
            <a:avLst/>
          </a:prstGeom>
        </p:spPr>
        <p:txBody>
          <a:bodyPr/>
          <a:lstStyle/>
          <a:p>
            <a:fld id="{2E3AAC11-D570-4EA9-AFC0-30FB72BA45EB}" type="datetimeFigureOut">
              <a:rPr lang="zh-CN" altLang="en-US" smtClean="0"/>
              <a:t>2025/6/26</a:t>
            </a:fld>
            <a:endParaRPr lang="zh-CN" altLang="en-US"/>
          </a:p>
        </p:txBody>
      </p:sp>
      <p:sp>
        <p:nvSpPr>
          <p:cNvPr id="5" name="页脚占位符 4"/>
          <p:cNvSpPr>
            <a:spLocks noGrp="1"/>
          </p:cNvSpPr>
          <p:nvPr>
            <p:ph type="ftr" sz="quarter" idx="11"/>
          </p:nvPr>
        </p:nvSpPr>
        <p:spPr>
          <a:xfrm>
            <a:off x="4165600" y="6356351"/>
            <a:ext cx="3860800" cy="365125"/>
          </a:xfrm>
          <a:prstGeom prst="rect">
            <a:avLst/>
          </a:prstGeom>
        </p:spPr>
        <p:txBody>
          <a:bodyPr/>
          <a:lstStyle/>
          <a:p>
            <a:endParaRPr lang="zh-CN" altLang="en-US"/>
          </a:p>
        </p:txBody>
      </p:sp>
      <p:sp>
        <p:nvSpPr>
          <p:cNvPr id="6" name="灯片编号占位符 5"/>
          <p:cNvSpPr>
            <a:spLocks noGrp="1"/>
          </p:cNvSpPr>
          <p:nvPr>
            <p:ph type="sldNum" sz="quarter" idx="12"/>
          </p:nvPr>
        </p:nvSpPr>
        <p:spPr>
          <a:xfrm>
            <a:off x="8737600" y="6356351"/>
            <a:ext cx="2844800" cy="365125"/>
          </a:xfrm>
          <a:prstGeom prst="rect">
            <a:avLst/>
          </a:prstGeom>
        </p:spPr>
        <p:txBody>
          <a:bodyPr/>
          <a:lstStyle/>
          <a:p>
            <a:fld id="{55ECCFAA-F4FB-487C-9F1E-C8836D0C3DC9}" type="slidenum">
              <a:rPr lang="zh-CN" altLang="en-US" smtClean="0"/>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4_自定义版式">
    <p:bg>
      <p:bgPr>
        <a:blipFill rotWithShape="1">
          <a:blip r:embed="rId2"/>
          <a:stretch>
            <a:fillRect/>
          </a:stretch>
        </a:blipFill>
        <a:effectLst/>
      </p:bgPr>
    </p:bg>
    <p:spTree>
      <p:nvGrpSpPr>
        <p:cNvPr id="1" name=""/>
        <p:cNvGrpSpPr/>
        <p:nvPr/>
      </p:nvGrpSpPr>
      <p:grpSpPr>
        <a:xfrm>
          <a:off x="0" y="0"/>
          <a:ext cx="0" cy="0"/>
          <a:chOff x="0" y="0"/>
          <a:chExt cx="0" cy="0"/>
        </a:xfrm>
      </p:grpSpPr>
    </p:spTree>
  </p:cSld>
  <p:clrMapOvr>
    <a:masterClrMapping/>
  </p:clrMapOvr>
  <p:transition spd="slow" advClick="0" advTm="3000">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ransition advTm="2000">
    <p:wedg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cSld>
  <p:clrMapOvr>
    <a:masterClrMapping/>
  </p:clrMapOvr>
  <p:transition advTm="2000">
    <p:wedg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838200" y="365125"/>
            <a:ext cx="10515600" cy="1325563"/>
          </a:xfrm>
          <a:prstGeom prst="rect">
            <a:avLst/>
          </a:prstGeom>
        </p:spPr>
        <p:txBody>
          <a:bodyPr/>
          <a:lstStyle/>
          <a:p>
            <a:r>
              <a:rPr lang="zh-CN" altLang="en-US"/>
              <a:t>单击此处编辑母版标题样式</a:t>
            </a:r>
          </a:p>
        </p:txBody>
      </p:sp>
    </p:spTree>
  </p:cSld>
  <p:clrMapOvr>
    <a:masterClrMapping/>
  </p:clrMapOvr>
  <p:transition advTm="2000">
    <p:wedg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ags" Target="../tags/tag2.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ustDataLst>
      <p:tags r:id="rId18"/>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transition advTm="2000">
    <p:wedge/>
  </p:transition>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Arial" panose="020B0604020202020204" pitchFamily="34" charset="0"/>
          <a:ea typeface="微软雅黑" panose="020B0503020204020204" pitchFamily="34" charset="-122"/>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Arial" panose="020B0604020202020204" pitchFamily="34" charset="0"/>
          <a:ea typeface="微软雅黑"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3.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1.xml"/><Relationship Id="rId1" Type="http://schemas.openxmlformats.org/officeDocument/2006/relationships/tags" Target="../tags/tag14.xml"/></Relationships>
</file>

<file path=ppt/slides/_rels/slide1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slideLayout" Target="../slideLayouts/slideLayout1.xml"/><Relationship Id="rId1" Type="http://schemas.openxmlformats.org/officeDocument/2006/relationships/tags" Target="../tags/tag15.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slideLayout" Target="../slideLayouts/slideLayout1.xml"/><Relationship Id="rId1" Type="http://schemas.openxmlformats.org/officeDocument/2006/relationships/tags" Target="../tags/tag17.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png"/><Relationship Id="rId7" Type="http://schemas.openxmlformats.org/officeDocument/2006/relationships/image" Target="../media/image16.png"/><Relationship Id="rId2" Type="http://schemas.openxmlformats.org/officeDocument/2006/relationships/slideLayout" Target="../slideLayouts/slideLayout1.xml"/><Relationship Id="rId1" Type="http://schemas.openxmlformats.org/officeDocument/2006/relationships/tags" Target="../tags/tag18.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3.png"/><Relationship Id="rId10" Type="http://schemas.openxmlformats.org/officeDocument/2006/relationships/image" Target="../media/image19.png"/><Relationship Id="rId4" Type="http://schemas.openxmlformats.org/officeDocument/2006/relationships/image" Target="../media/image8.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3.xml"/><Relationship Id="rId1" Type="http://schemas.openxmlformats.org/officeDocument/2006/relationships/tags" Target="../tags/tag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ags" Target="../tags/tag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9"/>
          <p:cNvSpPr txBox="1"/>
          <p:nvPr/>
        </p:nvSpPr>
        <p:spPr>
          <a:xfrm>
            <a:off x="508979" y="250695"/>
            <a:ext cx="453651" cy="121920"/>
          </a:xfrm>
          <a:prstGeom prst="rect">
            <a:avLst/>
          </a:prstGeom>
          <a:noFill/>
        </p:spPr>
        <p:txBody>
          <a:bodyPr wrap="square" rtlCol="0">
            <a:spAutoFit/>
          </a:bodyPr>
          <a:lstStyle/>
          <a:p>
            <a:pPr marL="0" marR="0" lvl="0" indent="0" defTabSz="914400" eaLnBrk="1" fontAlgn="auto" latinLnBrk="0" hangingPunct="1">
              <a:lnSpc>
                <a:spcPct val="200000"/>
              </a:lnSpc>
              <a:spcBef>
                <a:spcPts val="0"/>
              </a:spcBef>
              <a:spcAft>
                <a:spcPts val="0"/>
              </a:spcAft>
              <a:buClrTx/>
              <a:buSzTx/>
              <a:buFontTx/>
              <a:buNone/>
              <a:defRPr/>
            </a:pPr>
            <a:r>
              <a:rPr kumimoji="0" lang="en-US" altLang="zh-CN" sz="100" b="0" i="0" u="none" strike="noStrike" kern="0" cap="none" spc="0" normalizeH="0" baseline="0" noProof="0" dirty="0">
                <a:ln>
                  <a:noFill/>
                </a:ln>
                <a:solidFill>
                  <a:schemeClr val="bg1"/>
                </a:solidFill>
                <a:effectLst/>
                <a:uLnTx/>
                <a:uFillTx/>
              </a:rPr>
              <a:t>PPT</a:t>
            </a:r>
            <a:r>
              <a:rPr kumimoji="0" lang="zh-CN" altLang="en-US" sz="100" b="0" i="0" u="none" strike="noStrike" kern="0" cap="none" spc="0" normalizeH="0" baseline="0" noProof="0" dirty="0">
                <a:ln>
                  <a:noFill/>
                </a:ln>
                <a:solidFill>
                  <a:schemeClr val="bg1"/>
                </a:solidFill>
                <a:effectLst/>
                <a:uLnTx/>
                <a:uFillTx/>
              </a:rPr>
              <a:t>下载 </a:t>
            </a:r>
            <a:r>
              <a:rPr kumimoji="0" lang="en-US" altLang="zh-CN" sz="100" b="0" i="0" u="none" strike="noStrike" kern="0" cap="none" spc="0" normalizeH="0" baseline="0" noProof="0" dirty="0">
                <a:ln>
                  <a:noFill/>
                </a:ln>
                <a:solidFill>
                  <a:schemeClr val="bg1"/>
                </a:solidFill>
                <a:effectLst/>
                <a:uLnTx/>
                <a:uFillTx/>
              </a:rPr>
              <a:t>http://www.www.2ppt.com/xiazai/</a:t>
            </a:r>
          </a:p>
        </p:txBody>
      </p:sp>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文本框 20"/>
          <p:cNvSpPr txBox="1"/>
          <p:nvPr/>
        </p:nvSpPr>
        <p:spPr>
          <a:xfrm>
            <a:off x="1370012" y="2415223"/>
            <a:ext cx="9487535" cy="830997"/>
          </a:xfrm>
          <a:prstGeom prst="rect">
            <a:avLst/>
          </a:prstGeom>
          <a:noFill/>
        </p:spPr>
        <p:txBody>
          <a:bodyPr wrap="square" rtlCol="0">
            <a:spAutoFit/>
          </a:bodyPr>
          <a:lstStyle/>
          <a:p>
            <a:pPr algn="ctr"/>
            <a:r>
              <a:rPr lang="zh-CN" altLang="en-US" sz="4800" b="1" dirty="0">
                <a:solidFill>
                  <a:srgbClr val="80937D"/>
                </a:solidFill>
                <a:cs typeface="+mn-ea"/>
                <a:sym typeface="+mn-lt"/>
              </a:rPr>
              <a:t>实验六 最大流问题</a:t>
            </a:r>
            <a:endParaRPr lang="en-US" altLang="zh-CN" sz="4800" b="1" dirty="0">
              <a:solidFill>
                <a:srgbClr val="80937D"/>
              </a:solidFill>
              <a:cs typeface="+mn-ea"/>
              <a:sym typeface="+mn-lt"/>
            </a:endParaRPr>
          </a:p>
        </p:txBody>
      </p:sp>
      <p:sp>
        <p:nvSpPr>
          <p:cNvPr id="27" name="圆角矩形 18"/>
          <p:cNvSpPr/>
          <p:nvPr/>
        </p:nvSpPr>
        <p:spPr>
          <a:xfrm>
            <a:off x="7922260" y="713105"/>
            <a:ext cx="3463290" cy="379730"/>
          </a:xfrm>
          <a:prstGeom prst="roundRect">
            <a:avLst/>
          </a:prstGeom>
          <a:noFill/>
          <a:ln w="0">
            <a:solidFill>
              <a:srgbClr val="DDB6AA"/>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transition advTm="2000">
    <p:wedg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943225" y="605790"/>
            <a:ext cx="7068820" cy="716915"/>
            <a:chOff x="4635" y="977"/>
            <a:chExt cx="11132" cy="1129"/>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4635" y="977"/>
              <a:ext cx="11132" cy="1018"/>
            </a:xfrm>
            <a:prstGeom prst="rect">
              <a:avLst/>
            </a:prstGeom>
            <a:noFill/>
          </p:spPr>
          <p:txBody>
            <a:bodyPr wrap="square" rtlCol="0">
              <a:spAutoFit/>
            </a:bodyPr>
            <a:lstStyle/>
            <a:p>
              <a:pPr>
                <a:defRPr/>
              </a:pPr>
              <a:r>
                <a:rPr lang="zh-CN" altLang="zh-CN" sz="3600" spc="400" dirty="0">
                  <a:solidFill>
                    <a:schemeClr val="tx1">
                      <a:lumMod val="75000"/>
                      <a:lumOff val="25000"/>
                    </a:schemeClr>
                  </a:solidFill>
                  <a:cs typeface="+mn-ea"/>
                </a:rPr>
                <a:t>为什么最大流能解决这个问题</a:t>
              </a:r>
              <a:endParaRPr lang="zh-CN" altLang="en-US" sz="3600" spc="400" dirty="0">
                <a:solidFill>
                  <a:schemeClr val="tx1">
                    <a:lumMod val="75000"/>
                    <a:lumOff val="25000"/>
                  </a:schemeClr>
                </a:solidFill>
                <a:cs typeface="+mn-ea"/>
                <a:sym typeface="+mn-lt"/>
              </a:endParaRPr>
            </a:p>
          </p:txBody>
        </p:sp>
      </p:grpSp>
      <p:sp>
        <p:nvSpPr>
          <p:cNvPr id="3" name="文本框 2">
            <a:extLst>
              <a:ext uri="{FF2B5EF4-FFF2-40B4-BE49-F238E27FC236}">
                <a16:creationId xmlns:a16="http://schemas.microsoft.com/office/drawing/2014/main" id="{528B68FF-7E95-30A1-8BF6-65BE5D71514F}"/>
              </a:ext>
            </a:extLst>
          </p:cNvPr>
          <p:cNvSpPr txBox="1"/>
          <p:nvPr/>
        </p:nvSpPr>
        <p:spPr>
          <a:xfrm>
            <a:off x="1995714" y="1718648"/>
            <a:ext cx="8591006" cy="2585323"/>
          </a:xfrm>
          <a:prstGeom prst="rect">
            <a:avLst/>
          </a:prstGeom>
          <a:noFill/>
        </p:spPr>
        <p:txBody>
          <a:bodyPr wrap="square">
            <a:spAutoFit/>
          </a:bodyPr>
          <a:lstStyle/>
          <a:p>
            <a:pPr algn="just"/>
            <a:r>
              <a:rPr lang="en-US" altLang="zh-CN" sz="1800" b="1" kern="100" dirty="0">
                <a:effectLst/>
                <a:latin typeface="Times New Roman" panose="02020603050405020304" pitchFamily="18" charset="0"/>
                <a:ea typeface="宋体" panose="02010600030101010101" pitchFamily="2" charset="-122"/>
              </a:rPr>
              <a:t>1</a:t>
            </a:r>
            <a:r>
              <a:rPr lang="zh-CN" altLang="zh-CN" sz="1800" b="1" kern="100" dirty="0">
                <a:effectLst/>
                <a:latin typeface="Times New Roman" panose="02020603050405020304" pitchFamily="18" charset="0"/>
                <a:ea typeface="宋体" panose="02010600030101010101" pitchFamily="2" charset="-122"/>
              </a:rPr>
              <a:t>）最大流的定义</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00" dirty="0">
                <a:effectLst/>
                <a:latin typeface="Times New Roman" panose="02020603050405020304" pitchFamily="18" charset="0"/>
                <a:ea typeface="宋体" panose="02010600030101010101" pitchFamily="2" charset="-122"/>
              </a:rPr>
              <a:t>在流网络中，最大流是从源点到汇点能够通过的最大流量。它表示在网络的容量限制下，能够从源点传输到汇点的最大可能流量。</a:t>
            </a:r>
          </a:p>
          <a:p>
            <a:pPr algn="just"/>
            <a:r>
              <a:rPr lang="en-US" altLang="zh-CN" sz="1800" b="1" kern="100" dirty="0">
                <a:effectLst/>
                <a:latin typeface="Times New Roman" panose="02020603050405020304" pitchFamily="18" charset="0"/>
                <a:ea typeface="宋体" panose="02010600030101010101" pitchFamily="2" charset="-122"/>
              </a:rPr>
              <a:t>2</a:t>
            </a:r>
            <a:r>
              <a:rPr lang="zh-CN" altLang="zh-CN" sz="1800" b="1" kern="100" dirty="0">
                <a:effectLst/>
                <a:latin typeface="Times New Roman" panose="02020603050405020304" pitchFamily="18" charset="0"/>
                <a:ea typeface="宋体" panose="02010600030101010101" pitchFamily="2" charset="-122"/>
              </a:rPr>
              <a:t>）在这个问题中的含义</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00" dirty="0">
                <a:effectLst/>
                <a:latin typeface="Times New Roman" panose="02020603050405020304" pitchFamily="18" charset="0"/>
                <a:ea typeface="宋体" panose="02010600030101010101" pitchFamily="2" charset="-122"/>
              </a:rPr>
              <a:t>在这个问题中，最大流的含义是</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在剩余比赛的限制下，能够分配给各个队伍的最大可能胜场数。具体来说，最大流表示在不超过各队伍最大可能胜场数的前提下，所有剩余比赛的胜场数能够合理分配给各个队伍的总和。</a:t>
            </a:r>
          </a:p>
          <a:p>
            <a:pPr indent="266700" algn="just"/>
            <a:r>
              <a:rPr lang="zh-CN" altLang="zh-CN" sz="1800" kern="100" dirty="0">
                <a:effectLst/>
                <a:latin typeface="Times New Roman" panose="02020603050405020304" pitchFamily="18" charset="0"/>
                <a:ea typeface="宋体" panose="02010600030101010101" pitchFamily="2" charset="-122"/>
              </a:rPr>
              <a:t>通过计算最大流，我们可以有效地判断某支球队是否已经被淘汰，从而解决棒球淘汰赛问题。</a:t>
            </a:r>
          </a:p>
        </p:txBody>
      </p:sp>
    </p:spTree>
    <p:custDataLst>
      <p:tags r:id="rId1"/>
    </p:custDataLst>
    <p:extLst>
      <p:ext uri="{BB962C8B-B14F-4D97-AF65-F5344CB8AC3E}">
        <p14:creationId xmlns:p14="http://schemas.microsoft.com/office/powerpoint/2010/main" val="2711088740"/>
      </p:ext>
    </p:extLst>
  </p:cSld>
  <p:clrMapOvr>
    <a:masterClrMapping/>
  </p:clrMapOvr>
  <p:transition advTm="2000">
    <p:comb/>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椭圆 4"/>
          <p:cNvSpPr/>
          <p:nvPr/>
        </p:nvSpPr>
        <p:spPr>
          <a:xfrm flipV="1">
            <a:off x="4897120" y="1245870"/>
            <a:ext cx="2861945" cy="76835"/>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6" name="文本框 55"/>
          <p:cNvSpPr txBox="1"/>
          <p:nvPr/>
        </p:nvSpPr>
        <p:spPr>
          <a:xfrm>
            <a:off x="0" y="1345565"/>
            <a:ext cx="1329055"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dirty="0"/>
              <a:t>原理</a:t>
            </a:r>
            <a:endParaRPr lang="en-US" altLang="zh-CN" sz="2400" b="1" noProof="0" dirty="0">
              <a:ln>
                <a:noFill/>
              </a:ln>
              <a:solidFill>
                <a:schemeClr val="tx1">
                  <a:lumMod val="65000"/>
                  <a:lumOff val="35000"/>
                </a:schemeClr>
              </a:solidFill>
              <a:effectLst/>
              <a:uLnTx/>
              <a:uFillTx/>
              <a:cs typeface="+mn-ea"/>
              <a:sym typeface="+mn-lt"/>
            </a:endParaRPr>
          </a:p>
        </p:txBody>
      </p:sp>
      <p:sp>
        <p:nvSpPr>
          <p:cNvPr id="10" name="文本框 9">
            <a:extLst>
              <a:ext uri="{FF2B5EF4-FFF2-40B4-BE49-F238E27FC236}">
                <a16:creationId xmlns:a16="http://schemas.microsoft.com/office/drawing/2014/main" id="{AE607DBE-8046-4131-97FA-E02DDA3D7E7A}"/>
              </a:ext>
            </a:extLst>
          </p:cNvPr>
          <p:cNvSpPr txBox="1"/>
          <p:nvPr/>
        </p:nvSpPr>
        <p:spPr>
          <a:xfrm>
            <a:off x="2464800" y="1948815"/>
            <a:ext cx="7461520" cy="3663315"/>
          </a:xfrm>
          <a:prstGeom prst="rect">
            <a:avLst/>
          </a:prstGeom>
          <a:noFill/>
        </p:spPr>
        <p:txBody>
          <a:bodyPr wrap="square">
            <a:spAutoFit/>
          </a:bodyPr>
          <a:lstStyle/>
          <a:p>
            <a:pPr algn="just"/>
            <a:r>
              <a:rPr lang="en-US" altLang="zh-CN" sz="1800" kern="100" dirty="0">
                <a:effectLst/>
                <a:latin typeface="Times New Roman" panose="02020603050405020304" pitchFamily="18" charset="0"/>
                <a:ea typeface="宋体" panose="02010600030101010101" pitchFamily="2" charset="-122"/>
              </a:rPr>
              <a:t>a.</a:t>
            </a:r>
            <a:r>
              <a:rPr lang="zh-CN" altLang="zh-CN" sz="1800" kern="100" dirty="0">
                <a:effectLst/>
                <a:latin typeface="Times New Roman" panose="02020603050405020304" pitchFamily="18" charset="0"/>
                <a:ea typeface="宋体" panose="02010600030101010101" pitchFamily="2" charset="-122"/>
              </a:rPr>
              <a:t>最大流最小割：</a:t>
            </a:r>
          </a:p>
          <a:p>
            <a:pPr algn="just"/>
            <a:r>
              <a:rPr lang="zh-CN" altLang="zh-CN" sz="1800" kern="100" dirty="0">
                <a:effectLst/>
                <a:latin typeface="Times New Roman" panose="02020603050405020304" pitchFamily="18" charset="0"/>
                <a:ea typeface="宋体" panose="02010600030101010101" pitchFamily="2" charset="-122"/>
              </a:rPr>
              <a:t>在任何流网络中，从源点到汇点的最大流等于最小割的容量</a:t>
            </a:r>
          </a:p>
          <a:p>
            <a:pPr algn="just"/>
            <a:r>
              <a:rPr lang="zh-CN" altLang="zh-CN" sz="1800" kern="100" dirty="0">
                <a:effectLst/>
                <a:latin typeface="Times New Roman" panose="02020603050405020304" pitchFamily="18" charset="0"/>
                <a:ea typeface="宋体" panose="02010600030101010101" pitchFamily="2" charset="-122"/>
              </a:rPr>
              <a:t>作用：为判断球队是否被淘汰提供了理论依据。当最小割的容量小于总未比赛场数时，说明无法分配所有比赛结果，球队被淘汰</a:t>
            </a:r>
          </a:p>
          <a:p>
            <a:pPr algn="just"/>
            <a:r>
              <a:rPr lang="en-US" altLang="zh-CN" sz="1800" kern="100" dirty="0">
                <a:effectLst/>
                <a:latin typeface="Times New Roman" panose="02020603050405020304" pitchFamily="18" charset="0"/>
                <a:ea typeface="宋体" panose="02010600030101010101" pitchFamily="2" charset="-122"/>
              </a:rPr>
              <a:t>b.</a:t>
            </a:r>
            <a:r>
              <a:rPr lang="zh-CN" altLang="zh-CN" sz="1800" kern="100" dirty="0">
                <a:effectLst/>
                <a:latin typeface="Times New Roman" panose="02020603050405020304" pitchFamily="18" charset="0"/>
                <a:ea typeface="宋体" panose="02010600030101010101" pitchFamily="2" charset="-122"/>
              </a:rPr>
              <a:t>流量守恒：</a:t>
            </a:r>
          </a:p>
          <a:p>
            <a:pPr algn="just"/>
            <a:r>
              <a:rPr lang="zh-CN" altLang="zh-CN" sz="1800" kern="100" dirty="0">
                <a:effectLst/>
                <a:latin typeface="Times New Roman" panose="02020603050405020304" pitchFamily="18" charset="0"/>
                <a:ea typeface="宋体" panose="02010600030101010101" pitchFamily="2" charset="-122"/>
              </a:rPr>
              <a:t>在流网络中，除源点和汇点外，所有节点的流入流量等于流出流量</a:t>
            </a:r>
          </a:p>
          <a:p>
            <a:pPr algn="just"/>
            <a:r>
              <a:rPr lang="zh-CN" altLang="zh-CN" sz="1800" kern="100" dirty="0">
                <a:effectLst/>
                <a:latin typeface="Times New Roman" panose="02020603050405020304" pitchFamily="18" charset="0"/>
                <a:ea typeface="宋体" panose="02010600030101010101" pitchFamily="2" charset="-122"/>
              </a:rPr>
              <a:t>作用：确保了比赛结果分配的合理性，每场比赛必须有一支球队获胜，所有比赛结果总和等于总未比赛场数</a:t>
            </a:r>
          </a:p>
          <a:p>
            <a:pPr algn="just"/>
            <a:r>
              <a:rPr lang="en-US" altLang="zh-CN" sz="1800" kern="100" dirty="0">
                <a:effectLst/>
                <a:latin typeface="Times New Roman" panose="02020603050405020304" pitchFamily="18" charset="0"/>
                <a:ea typeface="宋体" panose="02010600030101010101" pitchFamily="2" charset="-122"/>
              </a:rPr>
              <a:t>c.</a:t>
            </a:r>
            <a:r>
              <a:rPr lang="zh-CN" altLang="zh-CN" sz="1800" kern="100" dirty="0">
                <a:effectLst/>
                <a:latin typeface="Times New Roman" panose="02020603050405020304" pitchFamily="18" charset="0"/>
                <a:ea typeface="宋体" panose="02010600030101010101" pitchFamily="2" charset="-122"/>
              </a:rPr>
              <a:t>最短增广路径定理：</a:t>
            </a:r>
          </a:p>
          <a:p>
            <a:pPr algn="just"/>
            <a:r>
              <a:rPr lang="en-US" altLang="zh-CN" sz="1800" kern="100" dirty="0" err="1">
                <a:effectLst/>
                <a:latin typeface="Times New Roman" panose="02020603050405020304" pitchFamily="18" charset="0"/>
                <a:ea typeface="宋体" panose="02010600030101010101" pitchFamily="2" charset="-122"/>
              </a:rPr>
              <a:t>EdmondsKarp</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算法通过</a:t>
            </a:r>
            <a:r>
              <a:rPr lang="en-US" altLang="zh-CN" sz="1800" kern="100" dirty="0">
                <a:effectLst/>
                <a:latin typeface="Times New Roman" panose="02020603050405020304" pitchFamily="18" charset="0"/>
                <a:ea typeface="宋体" panose="02010600030101010101" pitchFamily="2" charset="-122"/>
              </a:rPr>
              <a:t> BFS </a:t>
            </a:r>
            <a:r>
              <a:rPr lang="zh-CN" altLang="zh-CN" sz="1800" kern="100" dirty="0">
                <a:effectLst/>
                <a:latin typeface="Times New Roman" panose="02020603050405020304" pitchFamily="18" charset="0"/>
                <a:ea typeface="宋体" panose="02010600030101010101" pitchFamily="2" charset="-122"/>
              </a:rPr>
              <a:t>寻找最短增广路径（边数最少），保证了算法的时间复杂度为</a:t>
            </a:r>
            <a:r>
              <a:rPr lang="en-US" altLang="zh-CN" sz="1800" kern="100" dirty="0">
                <a:effectLst/>
                <a:latin typeface="Times New Roman" panose="02020603050405020304" pitchFamily="18" charset="0"/>
                <a:ea typeface="宋体" panose="02010600030101010101" pitchFamily="2" charset="-122"/>
              </a:rPr>
              <a:t> O (E</a:t>
            </a:r>
            <a:r>
              <a:rPr lang="zh-CN" altLang="zh-CN" sz="1800" kern="100" dirty="0">
                <a:effectLst/>
                <a:latin typeface="Times New Roman" panose="02020603050405020304" pitchFamily="18" charset="0"/>
                <a:ea typeface="宋体" panose="02010600030101010101" pitchFamily="2" charset="-122"/>
              </a:rPr>
              <a:t>²</a:t>
            </a:r>
            <a:r>
              <a:rPr lang="en-US" altLang="zh-CN" sz="1800" kern="100" dirty="0">
                <a:effectLst/>
                <a:latin typeface="Times New Roman" panose="02020603050405020304" pitchFamily="18" charset="0"/>
                <a:ea typeface="宋体" panose="02010600030101010101" pitchFamily="2" charset="-122"/>
              </a:rPr>
              <a:t>V)</a:t>
            </a:r>
            <a:endParaRPr lang="zh-CN" altLang="zh-CN" sz="1800" kern="100" dirty="0">
              <a:effectLst/>
              <a:latin typeface="Times New Roman" panose="02020603050405020304" pitchFamily="18" charset="0"/>
              <a:ea typeface="宋体" panose="02010600030101010101" pitchFamily="2" charset="-122"/>
            </a:endParaRPr>
          </a:p>
          <a:p>
            <a:pPr algn="just"/>
            <a:r>
              <a:rPr lang="zh-CN" altLang="zh-CN" sz="1800" kern="100" dirty="0">
                <a:effectLst/>
                <a:latin typeface="Times New Roman" panose="02020603050405020304" pitchFamily="18" charset="0"/>
                <a:ea typeface="宋体" panose="02010600030101010101" pitchFamily="2" charset="-122"/>
              </a:rPr>
              <a:t>作用：避免了</a:t>
            </a:r>
            <a:r>
              <a:rPr lang="en-US" altLang="zh-CN" sz="1800" kern="100" dirty="0">
                <a:effectLst/>
                <a:latin typeface="Times New Roman" panose="02020603050405020304" pitchFamily="18" charset="0"/>
                <a:ea typeface="宋体" panose="02010600030101010101" pitchFamily="2" charset="-122"/>
              </a:rPr>
              <a:t> Ford-Fulkerson </a:t>
            </a:r>
            <a:r>
              <a:rPr lang="zh-CN" altLang="zh-CN" sz="1800" kern="100" dirty="0">
                <a:effectLst/>
                <a:latin typeface="Times New Roman" panose="02020603050405020304" pitchFamily="18" charset="0"/>
                <a:ea typeface="宋体" panose="02010600030101010101" pitchFamily="2" charset="-122"/>
              </a:rPr>
              <a:t>可能出现的指数级时间复杂度，确保算法高效</a:t>
            </a:r>
          </a:p>
        </p:txBody>
      </p:sp>
      <p:sp>
        <p:nvSpPr>
          <p:cNvPr id="8" name="文本框 7">
            <a:extLst>
              <a:ext uri="{FF2B5EF4-FFF2-40B4-BE49-F238E27FC236}">
                <a16:creationId xmlns:a16="http://schemas.microsoft.com/office/drawing/2014/main" id="{77539886-365D-409A-8E3A-7F369ADC9CD0}"/>
              </a:ext>
            </a:extLst>
          </p:cNvPr>
          <p:cNvSpPr txBox="1"/>
          <p:nvPr/>
        </p:nvSpPr>
        <p:spPr>
          <a:xfrm>
            <a:off x="3954780" y="577215"/>
            <a:ext cx="5148580" cy="646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spc="400" dirty="0" err="1">
                <a:solidFill>
                  <a:schemeClr val="tx1">
                    <a:lumMod val="75000"/>
                    <a:lumOff val="25000"/>
                  </a:schemeClr>
                </a:solidFill>
                <a:cs typeface="+mn-ea"/>
              </a:rPr>
              <a:t>EdmondsKarp</a:t>
            </a:r>
            <a:r>
              <a:rPr lang="zh-CN" altLang="en-US" sz="3600" spc="400" dirty="0">
                <a:solidFill>
                  <a:schemeClr val="tx1">
                    <a:lumMod val="75000"/>
                    <a:lumOff val="25000"/>
                  </a:schemeClr>
                </a:solidFill>
                <a:cs typeface="+mn-ea"/>
                <a:sym typeface="+mn-lt"/>
              </a:rPr>
              <a:t>算</a:t>
            </a:r>
            <a:r>
              <a:rPr kumimoji="0" lang="zh-CN" altLang="en-US" sz="3600" i="0" u="none" strike="noStrike" kern="1200" cap="none" spc="400" normalizeH="0" baseline="0" noProof="0" dirty="0">
                <a:ln>
                  <a:noFill/>
                </a:ln>
                <a:solidFill>
                  <a:schemeClr val="tx1">
                    <a:lumMod val="75000"/>
                    <a:lumOff val="25000"/>
                  </a:schemeClr>
                </a:solidFill>
                <a:effectLst/>
                <a:uLnTx/>
                <a:uFillTx/>
                <a:cs typeface="+mn-ea"/>
                <a:sym typeface="+mn-lt"/>
              </a:rPr>
              <a:t>法</a:t>
            </a:r>
          </a:p>
        </p:txBody>
      </p:sp>
    </p:spTree>
    <p:custDataLst>
      <p:tags r:id="rId1"/>
    </p:custDataLst>
    <p:extLst>
      <p:ext uri="{BB962C8B-B14F-4D97-AF65-F5344CB8AC3E}">
        <p14:creationId xmlns:p14="http://schemas.microsoft.com/office/powerpoint/2010/main" val="1039047141"/>
      </p:ext>
    </p:ext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箭头连接符 33"/>
          <p:cNvCxnSpPr/>
          <p:nvPr/>
        </p:nvCxnSpPr>
        <p:spPr>
          <a:xfrm>
            <a:off x="978389" y="4142084"/>
            <a:ext cx="1003363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0" y="1440748"/>
            <a:ext cx="1329055"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noProof="0" dirty="0">
                <a:sym typeface="+mn-lt"/>
              </a:rPr>
              <a:t>伪代码</a:t>
            </a:r>
            <a:endParaRPr lang="en-US" altLang="zh-CN" sz="2400" b="1" noProof="0" dirty="0">
              <a:ln>
                <a:noFill/>
              </a:ln>
              <a:solidFill>
                <a:schemeClr val="tx1">
                  <a:lumMod val="65000"/>
                  <a:lumOff val="35000"/>
                </a:schemeClr>
              </a:solidFill>
              <a:effectLst/>
              <a:uLnTx/>
              <a:uFillTx/>
              <a:cs typeface="+mn-ea"/>
              <a:sym typeface="+mn-lt"/>
            </a:endParaRPr>
          </a:p>
        </p:txBody>
      </p:sp>
      <p:sp>
        <p:nvSpPr>
          <p:cNvPr id="10" name="文本框 9">
            <a:extLst>
              <a:ext uri="{FF2B5EF4-FFF2-40B4-BE49-F238E27FC236}">
                <a16:creationId xmlns:a16="http://schemas.microsoft.com/office/drawing/2014/main" id="{3CFBC3FC-982C-AB97-EDBD-9A96997A71BA}"/>
              </a:ext>
            </a:extLst>
          </p:cNvPr>
          <p:cNvSpPr txBox="1"/>
          <p:nvPr/>
        </p:nvSpPr>
        <p:spPr>
          <a:xfrm>
            <a:off x="-2451973" y="4131240"/>
            <a:ext cx="6096000" cy="352725"/>
          </a:xfrm>
          <a:prstGeom prst="rect">
            <a:avLst/>
          </a:prstGeom>
          <a:noFill/>
        </p:spPr>
        <p:txBody>
          <a:bodyPr wrap="square">
            <a:spAutoFit/>
          </a:bodyPr>
          <a:lstStyle/>
          <a:p>
            <a:pPr lvl="0" algn="ctr">
              <a:lnSpc>
                <a:spcPct val="94000"/>
              </a:lnSpc>
              <a:spcBef>
                <a:spcPts val="0"/>
              </a:spcBef>
              <a:spcAft>
                <a:spcPts val="0"/>
              </a:spcAft>
              <a:buClrTx/>
              <a:buSzTx/>
              <a:buFontTx/>
              <a:defRPr/>
            </a:pPr>
            <a:r>
              <a:rPr lang="zh-CN" altLang="en-US" dirty="0">
                <a:ln>
                  <a:noFill/>
                </a:ln>
                <a:effectLst/>
                <a:uLnTx/>
                <a:uFillTx/>
                <a:latin typeface="+mn-ea"/>
                <a:cs typeface="+mn-ea"/>
                <a:sym typeface="+mn-lt"/>
              </a:rPr>
              <a:t>性能分析</a:t>
            </a:r>
            <a:endParaRPr lang="en-US" altLang="zh-CN" sz="1800" noProof="0" dirty="0">
              <a:ln>
                <a:noFill/>
              </a:ln>
              <a:effectLst/>
              <a:uLnTx/>
              <a:uFillTx/>
              <a:latin typeface="+mn-ea"/>
              <a:cs typeface="+mn-ea"/>
              <a:sym typeface="+mn-lt"/>
            </a:endParaRPr>
          </a:p>
        </p:txBody>
      </p:sp>
      <p:grpSp>
        <p:nvGrpSpPr>
          <p:cNvPr id="12" name="组合 11">
            <a:extLst>
              <a:ext uri="{FF2B5EF4-FFF2-40B4-BE49-F238E27FC236}">
                <a16:creationId xmlns:a16="http://schemas.microsoft.com/office/drawing/2014/main" id="{5815F374-4B21-401E-8EC6-FA9EE6F11EC2}"/>
              </a:ext>
            </a:extLst>
          </p:cNvPr>
          <p:cNvGrpSpPr/>
          <p:nvPr/>
        </p:nvGrpSpPr>
        <p:grpSpPr>
          <a:xfrm>
            <a:off x="3954780" y="577215"/>
            <a:ext cx="5148580" cy="745490"/>
            <a:chOff x="6228" y="932"/>
            <a:chExt cx="8108" cy="1174"/>
          </a:xfrm>
        </p:grpSpPr>
        <p:sp>
          <p:nvSpPr>
            <p:cNvPr id="14" name="椭圆 13">
              <a:extLst>
                <a:ext uri="{FF2B5EF4-FFF2-40B4-BE49-F238E27FC236}">
                  <a16:creationId xmlns:a16="http://schemas.microsoft.com/office/drawing/2014/main" id="{9E9CDA4D-76A6-4327-9DBC-4DB400A44762}"/>
                </a:ext>
              </a:extLst>
            </p:cNvPr>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5" name="文本框 14">
              <a:extLst>
                <a:ext uri="{FF2B5EF4-FFF2-40B4-BE49-F238E27FC236}">
                  <a16:creationId xmlns:a16="http://schemas.microsoft.com/office/drawing/2014/main" id="{8C77AAC5-D7AF-4AED-B425-26D39C117C15}"/>
                </a:ext>
              </a:extLst>
            </p:cNvPr>
            <p:cNvSpPr txBox="1"/>
            <p:nvPr/>
          </p:nvSpPr>
          <p:spPr>
            <a:xfrm>
              <a:off x="6228" y="932"/>
              <a:ext cx="8108" cy="10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spc="400" dirty="0" err="1">
                  <a:solidFill>
                    <a:schemeClr val="tx1">
                      <a:lumMod val="75000"/>
                      <a:lumOff val="25000"/>
                    </a:schemeClr>
                  </a:solidFill>
                  <a:cs typeface="+mn-ea"/>
                </a:rPr>
                <a:t>EdmondsKarp</a:t>
              </a:r>
              <a:r>
                <a:rPr lang="zh-CN" altLang="en-US" sz="3600" spc="400" dirty="0">
                  <a:solidFill>
                    <a:schemeClr val="tx1">
                      <a:lumMod val="75000"/>
                      <a:lumOff val="25000"/>
                    </a:schemeClr>
                  </a:solidFill>
                  <a:cs typeface="+mn-ea"/>
                  <a:sym typeface="+mn-lt"/>
                </a:rPr>
                <a:t>算</a:t>
              </a:r>
              <a:r>
                <a:rPr kumimoji="0" lang="zh-CN" altLang="en-US" sz="3600" i="0" u="none" strike="noStrike" kern="1200" cap="none" spc="400" normalizeH="0" baseline="0" noProof="0" dirty="0">
                  <a:ln>
                    <a:noFill/>
                  </a:ln>
                  <a:solidFill>
                    <a:schemeClr val="tx1">
                      <a:lumMod val="75000"/>
                      <a:lumOff val="25000"/>
                    </a:schemeClr>
                  </a:solidFill>
                  <a:effectLst/>
                  <a:uLnTx/>
                  <a:uFillTx/>
                  <a:cs typeface="+mn-ea"/>
                  <a:sym typeface="+mn-lt"/>
                </a:rPr>
                <a:t>法</a:t>
              </a:r>
            </a:p>
          </p:txBody>
        </p:sp>
      </p:grpSp>
      <p:sp>
        <p:nvSpPr>
          <p:cNvPr id="21" name="文本框 20">
            <a:extLst>
              <a:ext uri="{FF2B5EF4-FFF2-40B4-BE49-F238E27FC236}">
                <a16:creationId xmlns:a16="http://schemas.microsoft.com/office/drawing/2014/main" id="{93A700AD-AA3F-43DF-8699-3A991D861773}"/>
              </a:ext>
            </a:extLst>
          </p:cNvPr>
          <p:cNvSpPr txBox="1"/>
          <p:nvPr/>
        </p:nvSpPr>
        <p:spPr>
          <a:xfrm>
            <a:off x="1272026" y="1413833"/>
            <a:ext cx="6678797" cy="2585323"/>
          </a:xfrm>
          <a:prstGeom prst="rect">
            <a:avLst/>
          </a:prstGeom>
          <a:noFill/>
        </p:spPr>
        <p:txBody>
          <a:bodyPr wrap="square">
            <a:spAutoFit/>
          </a:bodyPr>
          <a:lstStyle/>
          <a:p>
            <a:pPr algn="just"/>
            <a:r>
              <a:rPr lang="en-US" altLang="zh-CN" sz="1800" kern="100" dirty="0">
                <a:effectLst/>
                <a:latin typeface="Times New Roman" panose="02020603050405020304" pitchFamily="18" charset="0"/>
                <a:ea typeface="宋体" panose="02010600030101010101" pitchFamily="2" charset="-122"/>
              </a:rPr>
              <a:t>a. </a:t>
            </a:r>
            <a:r>
              <a:rPr lang="zh-CN" altLang="zh-CN" sz="1800" kern="100" dirty="0">
                <a:effectLst/>
                <a:latin typeface="Times New Roman" panose="02020603050405020304" pitchFamily="18" charset="0"/>
                <a:ea typeface="宋体" panose="02010600030101010101" pitchFamily="2" charset="-122"/>
              </a:rPr>
              <a:t>初始化流量：所有边的初始流量为</a:t>
            </a:r>
            <a:r>
              <a:rPr lang="en-US" altLang="zh-CN" sz="1800" kern="100" dirty="0">
                <a:effectLst/>
                <a:latin typeface="Times New Roman" panose="02020603050405020304" pitchFamily="18" charset="0"/>
                <a:ea typeface="宋体" panose="02010600030101010101" pitchFamily="2" charset="-122"/>
              </a:rPr>
              <a:t> 0</a:t>
            </a:r>
            <a:r>
              <a:rPr lang="zh-CN" altLang="zh-CN" sz="1800" kern="100" dirty="0">
                <a:effectLst/>
                <a:latin typeface="Times New Roman" panose="02020603050405020304" pitchFamily="18" charset="0"/>
                <a:ea typeface="宋体" panose="02010600030101010101" pitchFamily="2" charset="-122"/>
              </a:rPr>
              <a:t>，残留网络与原图相同</a:t>
            </a:r>
          </a:p>
          <a:p>
            <a:pPr algn="just"/>
            <a:r>
              <a:rPr lang="en-US" altLang="zh-CN" sz="1800" kern="100" dirty="0">
                <a:effectLst/>
                <a:latin typeface="Times New Roman" panose="02020603050405020304" pitchFamily="18" charset="0"/>
                <a:ea typeface="宋体" panose="02010600030101010101" pitchFamily="2" charset="-122"/>
              </a:rPr>
              <a:t>b. BFS </a:t>
            </a:r>
            <a:r>
              <a:rPr lang="zh-CN" altLang="zh-CN" sz="1800" kern="100" dirty="0">
                <a:effectLst/>
                <a:latin typeface="Times New Roman" panose="02020603050405020304" pitchFamily="18" charset="0"/>
                <a:ea typeface="宋体" panose="02010600030101010101" pitchFamily="2" charset="-122"/>
              </a:rPr>
              <a:t>寻找增广路径：</a:t>
            </a:r>
          </a:p>
          <a:p>
            <a:pPr algn="just"/>
            <a:r>
              <a:rPr lang="zh-CN" altLang="zh-CN" sz="1800" kern="100" dirty="0">
                <a:effectLst/>
                <a:latin typeface="Times New Roman" panose="02020603050405020304" pitchFamily="18" charset="0"/>
                <a:ea typeface="宋体" panose="02010600030101010101" pitchFamily="2" charset="-122"/>
              </a:rPr>
              <a:t>使用</a:t>
            </a:r>
            <a:r>
              <a:rPr lang="en-US" altLang="zh-CN" sz="1800" kern="100" dirty="0">
                <a:effectLst/>
                <a:latin typeface="Times New Roman" panose="02020603050405020304" pitchFamily="18" charset="0"/>
                <a:ea typeface="宋体" panose="02010600030101010101" pitchFamily="2" charset="-122"/>
              </a:rPr>
              <a:t> BFS </a:t>
            </a:r>
            <a:r>
              <a:rPr lang="zh-CN" altLang="zh-CN" sz="1800" kern="100" dirty="0">
                <a:effectLst/>
                <a:latin typeface="Times New Roman" panose="02020603050405020304" pitchFamily="18" charset="0"/>
                <a:ea typeface="宋体" panose="02010600030101010101" pitchFamily="2" charset="-122"/>
              </a:rPr>
              <a:t>在残留网络中寻找从源点</a:t>
            </a:r>
            <a:r>
              <a:rPr lang="en-US" altLang="zh-CN" sz="1800" kern="100" dirty="0">
                <a:effectLst/>
                <a:latin typeface="Times New Roman" panose="02020603050405020304" pitchFamily="18" charset="0"/>
                <a:ea typeface="宋体" panose="02010600030101010101" pitchFamily="2" charset="-122"/>
              </a:rPr>
              <a:t> s </a:t>
            </a:r>
            <a:r>
              <a:rPr lang="zh-CN" altLang="zh-CN" sz="1800" kern="100" dirty="0">
                <a:effectLst/>
                <a:latin typeface="Times New Roman" panose="02020603050405020304" pitchFamily="18" charset="0"/>
                <a:ea typeface="宋体" panose="02010600030101010101" pitchFamily="2" charset="-122"/>
              </a:rPr>
              <a:t>到汇点</a:t>
            </a:r>
            <a:r>
              <a:rPr lang="en-US" altLang="zh-CN" sz="1800" kern="100" dirty="0">
                <a:effectLst/>
                <a:latin typeface="Times New Roman" panose="02020603050405020304" pitchFamily="18" charset="0"/>
                <a:ea typeface="宋体" panose="02010600030101010101" pitchFamily="2" charset="-122"/>
              </a:rPr>
              <a:t> t </a:t>
            </a:r>
            <a:r>
              <a:rPr lang="zh-CN" altLang="zh-CN" sz="1800" kern="100" dirty="0">
                <a:effectLst/>
                <a:latin typeface="Times New Roman" panose="02020603050405020304" pitchFamily="18" charset="0"/>
                <a:ea typeface="宋体" panose="02010600030101010101" pitchFamily="2" charset="-122"/>
              </a:rPr>
              <a:t>的最短路径（边数最少）</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如果不存在增广路径，算法终止。</a:t>
            </a:r>
          </a:p>
          <a:p>
            <a:pPr algn="just"/>
            <a:r>
              <a:rPr lang="en-US" altLang="zh-CN" sz="1800" kern="100" dirty="0">
                <a:effectLst/>
                <a:latin typeface="Times New Roman" panose="02020603050405020304" pitchFamily="18" charset="0"/>
                <a:ea typeface="宋体" panose="02010600030101010101" pitchFamily="2" charset="-122"/>
              </a:rPr>
              <a:t>c. </a:t>
            </a:r>
            <a:r>
              <a:rPr lang="zh-CN" altLang="zh-CN" sz="1800" kern="100" dirty="0">
                <a:effectLst/>
                <a:latin typeface="Times New Roman" panose="02020603050405020304" pitchFamily="18" charset="0"/>
                <a:ea typeface="宋体" panose="02010600030101010101" pitchFamily="2" charset="-122"/>
              </a:rPr>
              <a:t>计算增广量：</a:t>
            </a:r>
          </a:p>
          <a:p>
            <a:pPr algn="just"/>
            <a:r>
              <a:rPr lang="zh-CN" altLang="zh-CN" sz="1800" kern="100" dirty="0">
                <a:effectLst/>
                <a:latin typeface="Times New Roman" panose="02020603050405020304" pitchFamily="18" charset="0"/>
                <a:ea typeface="宋体" panose="02010600030101010101" pitchFamily="2" charset="-122"/>
              </a:rPr>
              <a:t>沿增广路径找到最小残留容量，即该路径上的瓶颈容量</a:t>
            </a:r>
          </a:p>
          <a:p>
            <a:pPr algn="just"/>
            <a:r>
              <a:rPr lang="en-US" altLang="zh-CN" sz="1800" kern="100" dirty="0">
                <a:effectLst/>
                <a:latin typeface="Times New Roman" panose="02020603050405020304" pitchFamily="18" charset="0"/>
                <a:ea typeface="宋体" panose="02010600030101010101" pitchFamily="2" charset="-122"/>
              </a:rPr>
              <a:t>d. </a:t>
            </a:r>
            <a:r>
              <a:rPr lang="zh-CN" altLang="zh-CN" sz="1800" kern="100" dirty="0">
                <a:effectLst/>
                <a:latin typeface="Times New Roman" panose="02020603050405020304" pitchFamily="18" charset="0"/>
                <a:ea typeface="宋体" panose="02010600030101010101" pitchFamily="2" charset="-122"/>
              </a:rPr>
              <a:t>更新流量和残留网络：</a:t>
            </a:r>
          </a:p>
          <a:p>
            <a:pPr algn="just"/>
            <a:r>
              <a:rPr lang="zh-CN" altLang="zh-CN" sz="1800" kern="100" dirty="0">
                <a:effectLst/>
                <a:latin typeface="Times New Roman" panose="02020603050405020304" pitchFamily="18" charset="0"/>
                <a:ea typeface="宋体" panose="02010600030101010101" pitchFamily="2" charset="-122"/>
              </a:rPr>
              <a:t>沿增广路径增加流量，并更新残留网络（添加反向边）</a:t>
            </a:r>
          </a:p>
          <a:p>
            <a:pPr algn="just"/>
            <a:r>
              <a:rPr lang="en-US" altLang="zh-CN" sz="1800" kern="100" dirty="0">
                <a:effectLst/>
                <a:latin typeface="Times New Roman" panose="02020603050405020304" pitchFamily="18" charset="0"/>
                <a:ea typeface="宋体" panose="02010600030101010101" pitchFamily="2" charset="-122"/>
              </a:rPr>
              <a:t>e.</a:t>
            </a:r>
            <a:r>
              <a:rPr lang="zh-CN" altLang="zh-CN" sz="1800" kern="100" dirty="0">
                <a:effectLst/>
                <a:latin typeface="Times New Roman" panose="02020603050405020304" pitchFamily="18" charset="0"/>
                <a:ea typeface="宋体" panose="02010600030101010101" pitchFamily="2" charset="-122"/>
              </a:rPr>
              <a:t>重复步骤</a:t>
            </a:r>
            <a:r>
              <a:rPr lang="en-US" altLang="zh-CN" sz="1800" kern="100" dirty="0">
                <a:effectLst/>
                <a:latin typeface="Times New Roman" panose="02020603050405020304" pitchFamily="18" charset="0"/>
                <a:ea typeface="宋体" panose="02010600030101010101" pitchFamily="2" charset="-122"/>
              </a:rPr>
              <a:t> b-d </a:t>
            </a:r>
            <a:r>
              <a:rPr lang="zh-CN" altLang="zh-CN" sz="1800" kern="100" dirty="0">
                <a:effectLst/>
                <a:latin typeface="Times New Roman" panose="02020603050405020304" pitchFamily="18" charset="0"/>
                <a:ea typeface="宋体" panose="02010600030101010101" pitchFamily="2" charset="-122"/>
              </a:rPr>
              <a:t>直到不存在增广路径</a:t>
            </a:r>
          </a:p>
        </p:txBody>
      </p:sp>
      <p:sp>
        <p:nvSpPr>
          <p:cNvPr id="22" name="文本框 21">
            <a:extLst>
              <a:ext uri="{FF2B5EF4-FFF2-40B4-BE49-F238E27FC236}">
                <a16:creationId xmlns:a16="http://schemas.microsoft.com/office/drawing/2014/main" id="{A9B3B03F-076E-4077-88AD-FB77A11D80BC}"/>
              </a:ext>
            </a:extLst>
          </p:cNvPr>
          <p:cNvSpPr txBox="1"/>
          <p:nvPr/>
        </p:nvSpPr>
        <p:spPr>
          <a:xfrm>
            <a:off x="1272026" y="4307602"/>
            <a:ext cx="6678797" cy="1754326"/>
          </a:xfrm>
          <a:prstGeom prst="rect">
            <a:avLst/>
          </a:prstGeom>
          <a:noFill/>
        </p:spPr>
        <p:txBody>
          <a:bodyPr wrap="square">
            <a:spAutoFit/>
          </a:bodyPr>
          <a:lstStyle/>
          <a:p>
            <a:pPr algn="just"/>
            <a:r>
              <a:rPr lang="en-US" altLang="zh-CN" sz="1800" kern="100" dirty="0">
                <a:effectLst/>
                <a:latin typeface="Times New Roman" panose="02020603050405020304" pitchFamily="18" charset="0"/>
                <a:ea typeface="宋体" panose="02010600030101010101" pitchFamily="2" charset="-122"/>
              </a:rPr>
              <a:t>a. BFS </a:t>
            </a:r>
            <a:r>
              <a:rPr lang="zh-CN" altLang="zh-CN" sz="1800" kern="100" dirty="0">
                <a:effectLst/>
                <a:latin typeface="Times New Roman" panose="02020603050405020304" pitchFamily="18" charset="0"/>
                <a:ea typeface="宋体" panose="02010600030101010101" pitchFamily="2" charset="-122"/>
              </a:rPr>
              <a:t>寻找增广路径：每次</a:t>
            </a:r>
            <a:r>
              <a:rPr lang="en-US" altLang="zh-CN" sz="1800" kern="100" dirty="0">
                <a:effectLst/>
                <a:latin typeface="Times New Roman" panose="02020603050405020304" pitchFamily="18" charset="0"/>
                <a:ea typeface="宋体" panose="02010600030101010101" pitchFamily="2" charset="-122"/>
              </a:rPr>
              <a:t> BFS </a:t>
            </a:r>
            <a:r>
              <a:rPr lang="zh-CN" altLang="zh-CN" sz="1800" kern="100" dirty="0">
                <a:effectLst/>
                <a:latin typeface="Times New Roman" panose="02020603050405020304" pitchFamily="18" charset="0"/>
                <a:ea typeface="宋体" panose="02010600030101010101" pitchFamily="2" charset="-122"/>
              </a:rPr>
              <a:t>遍历所有顶点和边，时间复杂度为</a:t>
            </a:r>
            <a:r>
              <a:rPr lang="en-US" altLang="zh-CN" sz="1800" kern="100" dirty="0">
                <a:effectLst/>
                <a:latin typeface="Times New Roman" panose="02020603050405020304" pitchFamily="18" charset="0"/>
                <a:ea typeface="宋体" panose="02010600030101010101" pitchFamily="2" charset="-122"/>
              </a:rPr>
              <a:t> O (E)</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b. </a:t>
            </a:r>
            <a:r>
              <a:rPr lang="zh-CN" altLang="zh-CN" sz="1800" kern="100" dirty="0">
                <a:effectLst/>
                <a:latin typeface="Times New Roman" panose="02020603050405020304" pitchFamily="18" charset="0"/>
                <a:ea typeface="宋体" panose="02010600030101010101" pitchFamily="2" charset="-122"/>
              </a:rPr>
              <a:t>增广路径数量：最多需要</a:t>
            </a:r>
            <a:r>
              <a:rPr lang="en-US" altLang="zh-CN" sz="1800" kern="100" dirty="0">
                <a:effectLst/>
                <a:latin typeface="Times New Roman" panose="02020603050405020304" pitchFamily="18" charset="0"/>
                <a:ea typeface="宋体" panose="02010600030101010101" pitchFamily="2" charset="-122"/>
              </a:rPr>
              <a:t> O (EV) </a:t>
            </a:r>
            <a:r>
              <a:rPr lang="zh-CN" altLang="zh-CN" sz="1800" kern="100" dirty="0">
                <a:effectLst/>
                <a:latin typeface="Times New Roman" panose="02020603050405020304" pitchFamily="18" charset="0"/>
                <a:ea typeface="宋体" panose="02010600030101010101" pitchFamily="2" charset="-122"/>
              </a:rPr>
              <a:t>条增广路径（每条增广路径至少增加最短路径长度，最短路径长度最多为</a:t>
            </a:r>
            <a:r>
              <a:rPr lang="en-US" altLang="zh-CN" sz="1800" kern="100" dirty="0">
                <a:effectLst/>
                <a:latin typeface="Times New Roman" panose="02020603050405020304" pitchFamily="18" charset="0"/>
                <a:ea typeface="宋体" panose="02010600030101010101" pitchFamily="2" charset="-122"/>
              </a:rPr>
              <a:t> V-1</a:t>
            </a:r>
            <a:r>
              <a:rPr lang="zh-CN" altLang="zh-CN" sz="1800" kern="100" dirty="0">
                <a:effectLst/>
                <a:latin typeface="Times New Roman" panose="02020603050405020304" pitchFamily="18" charset="0"/>
                <a:ea typeface="宋体" panose="02010600030101010101" pitchFamily="2" charset="-122"/>
              </a:rPr>
              <a:t>）</a:t>
            </a:r>
          </a:p>
          <a:p>
            <a:pPr algn="just"/>
            <a:r>
              <a:rPr lang="en-US" altLang="zh-CN" sz="1800" kern="100" dirty="0">
                <a:effectLst/>
                <a:latin typeface="Times New Roman" panose="02020603050405020304" pitchFamily="18" charset="0"/>
                <a:ea typeface="宋体" panose="02010600030101010101" pitchFamily="2" charset="-122"/>
              </a:rPr>
              <a:t>c. </a:t>
            </a:r>
            <a:r>
              <a:rPr lang="zh-CN" altLang="zh-CN" sz="1800" kern="100" dirty="0">
                <a:effectLst/>
                <a:latin typeface="Times New Roman" panose="02020603050405020304" pitchFamily="18" charset="0"/>
                <a:ea typeface="宋体" panose="02010600030101010101" pitchFamily="2" charset="-122"/>
              </a:rPr>
              <a:t>每次增广操作：更新路径上的边流量，时间复杂度为</a:t>
            </a:r>
            <a:r>
              <a:rPr lang="en-US" altLang="zh-CN" sz="1800" kern="100" dirty="0">
                <a:effectLst/>
                <a:latin typeface="Times New Roman" panose="02020603050405020304" pitchFamily="18" charset="0"/>
                <a:ea typeface="宋体" panose="02010600030101010101" pitchFamily="2" charset="-122"/>
              </a:rPr>
              <a:t> O (E)</a:t>
            </a:r>
            <a:endParaRPr lang="zh-CN" altLang="zh-CN" sz="1800" kern="100" dirty="0">
              <a:effectLst/>
              <a:latin typeface="Times New Roman" panose="02020603050405020304" pitchFamily="18" charset="0"/>
              <a:ea typeface="宋体" panose="02010600030101010101" pitchFamily="2" charset="-122"/>
            </a:endParaRPr>
          </a:p>
          <a:p>
            <a:pPr algn="just"/>
            <a:r>
              <a:rPr lang="zh-CN" altLang="zh-CN" sz="1800" kern="100" dirty="0">
                <a:effectLst/>
                <a:latin typeface="Times New Roman" panose="02020603050405020304" pitchFamily="18" charset="0"/>
                <a:ea typeface="宋体" panose="02010600030101010101" pitchFamily="2" charset="-122"/>
              </a:rPr>
              <a:t>因此，总时间复杂度为：</a:t>
            </a:r>
            <a:r>
              <a:rPr lang="en-US" altLang="zh-CN" sz="1800" kern="100" dirty="0">
                <a:effectLst/>
                <a:latin typeface="Times New Roman" panose="02020603050405020304" pitchFamily="18" charset="0"/>
                <a:ea typeface="宋体" panose="02010600030101010101" pitchFamily="2" charset="-122"/>
              </a:rPr>
              <a:t>O (EV) </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 O (E) = O (E</a:t>
            </a:r>
            <a:r>
              <a:rPr lang="zh-CN" altLang="zh-CN" sz="1800" kern="100" dirty="0">
                <a:effectLst/>
                <a:latin typeface="Times New Roman" panose="02020603050405020304" pitchFamily="18" charset="0"/>
                <a:ea typeface="宋体" panose="02010600030101010101" pitchFamily="2" charset="-122"/>
              </a:rPr>
              <a:t>²</a:t>
            </a:r>
            <a:r>
              <a:rPr lang="en-US" altLang="zh-CN" sz="1800" kern="100" dirty="0">
                <a:effectLst/>
                <a:latin typeface="Times New Roman" panose="02020603050405020304" pitchFamily="18" charset="0"/>
                <a:ea typeface="宋体" panose="02010600030101010101" pitchFamily="2" charset="-122"/>
              </a:rPr>
              <a:t>V)</a:t>
            </a:r>
            <a:endParaRPr lang="zh-CN" altLang="zh-CN" sz="1800" kern="100" dirty="0">
              <a:effectLst/>
              <a:latin typeface="Times New Roman" panose="02020603050405020304" pitchFamily="18" charset="0"/>
              <a:ea typeface="宋体" panose="02010600030101010101" pitchFamily="2" charset="-122"/>
            </a:endParaRPr>
          </a:p>
        </p:txBody>
      </p:sp>
      <p:pic>
        <p:nvPicPr>
          <p:cNvPr id="2" name="图片 1">
            <a:extLst>
              <a:ext uri="{FF2B5EF4-FFF2-40B4-BE49-F238E27FC236}">
                <a16:creationId xmlns:a16="http://schemas.microsoft.com/office/drawing/2014/main" id="{29C1DA1D-7BA9-4E21-9D79-7CC0949A0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0823" y="1937385"/>
            <a:ext cx="41529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673349796"/>
      </p:ext>
    </p:ext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500" fill="hold"/>
                                        <p:tgtEl>
                                          <p:spTgt spid="56"/>
                                        </p:tgtEl>
                                        <p:attrNameLst>
                                          <p:attrName>ppt_w</p:attrName>
                                        </p:attrNameLst>
                                      </p:cBhvr>
                                      <p:tavLst>
                                        <p:tav tm="0">
                                          <p:val>
                                            <p:fltVal val="0"/>
                                          </p:val>
                                        </p:tav>
                                        <p:tav tm="100000">
                                          <p:val>
                                            <p:strVal val="#ppt_w"/>
                                          </p:val>
                                        </p:tav>
                                      </p:tavLst>
                                    </p:anim>
                                    <p:anim calcmode="lin" valueType="num">
                                      <p:cBhvr>
                                        <p:cTn id="13" dur="500" fill="hold"/>
                                        <p:tgtEl>
                                          <p:spTgt spid="56"/>
                                        </p:tgtEl>
                                        <p:attrNameLst>
                                          <p:attrName>ppt_h</p:attrName>
                                        </p:attrNameLst>
                                      </p:cBhvr>
                                      <p:tavLst>
                                        <p:tav tm="0">
                                          <p:val>
                                            <p:fltVal val="0"/>
                                          </p:val>
                                        </p:tav>
                                        <p:tav tm="100000">
                                          <p:val>
                                            <p:strVal val="#ppt_h"/>
                                          </p:val>
                                        </p:tav>
                                      </p:tavLst>
                                    </p:anim>
                                    <p:animEffect transition="in" filter="fade">
                                      <p:cBhvr>
                                        <p:cTn id="1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718081" y="269217"/>
            <a:ext cx="6783705" cy="721995"/>
            <a:chOff x="4855" y="969"/>
            <a:chExt cx="10683" cy="1137"/>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4855" y="969"/>
              <a:ext cx="10683" cy="921"/>
            </a:xfrm>
            <a:prstGeom prst="rect">
              <a:avLst/>
            </a:prstGeom>
            <a:noFill/>
          </p:spPr>
          <p:txBody>
            <a:bodyPr wrap="square" rtlCol="0">
              <a:spAutoFit/>
            </a:bodyPr>
            <a:lstStyle/>
            <a:p>
              <a:pPr algn="ctr"/>
              <a:r>
                <a:rPr lang="zh-CN" altLang="en-US" sz="3200" dirty="0"/>
                <a:t>实验结果与分析</a:t>
              </a:r>
              <a:endParaRPr lang="zh-CN" altLang="en-US" sz="3200" b="1" dirty="0">
                <a:solidFill>
                  <a:srgbClr val="80937D"/>
                </a:solidFill>
                <a:cs typeface="+mn-ea"/>
                <a:sym typeface="+mn-lt"/>
              </a:endParaRPr>
            </a:p>
          </p:txBody>
        </p:sp>
      </p:grpSp>
      <p:sp>
        <p:nvSpPr>
          <p:cNvPr id="22" name="矩形 2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38561" y="3326204"/>
            <a:ext cx="1210588" cy="400110"/>
          </a:xfrm>
          <a:prstGeom prst="rect">
            <a:avLst/>
          </a:prstGeom>
        </p:spPr>
        <p:txBody>
          <a:bodyPr wrap="none">
            <a:spAutoFit/>
          </a:bodyPr>
          <a:lstStyle/>
          <a:p>
            <a:pPr algn="ctr"/>
            <a:r>
              <a:rPr lang="zh-CN" altLang="en-US" sz="2000" b="1" dirty="0">
                <a:solidFill>
                  <a:schemeClr val="bg1"/>
                </a:solidFill>
                <a:cs typeface="+mn-ea"/>
                <a:sym typeface="+mn-lt"/>
              </a:rPr>
              <a:t>测试结果</a:t>
            </a:r>
          </a:p>
        </p:txBody>
      </p:sp>
      <p:sp>
        <p:nvSpPr>
          <p:cNvPr id="23" name="文本框 22"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txBox="1"/>
          <p:nvPr/>
        </p:nvSpPr>
        <p:spPr>
          <a:xfrm>
            <a:off x="1120485" y="7731569"/>
            <a:ext cx="2276532" cy="1383665"/>
          </a:xfrm>
          <a:prstGeom prst="rect">
            <a:avLst/>
          </a:prstGeom>
          <a:noFill/>
        </p:spPr>
        <p:txBody>
          <a:bodyPr wrap="square" rtlCol="0">
            <a:spAutoFit/>
          </a:bodyPr>
          <a:lstStyle/>
          <a:p>
            <a:pPr algn="ctr">
              <a:lnSpc>
                <a:spcPct val="150000"/>
              </a:lnSpc>
            </a:pPr>
            <a:r>
              <a:rPr lang="zh-CN" altLang="en-US" sz="1400" dirty="0">
                <a:solidFill>
                  <a:schemeClr val="bg1"/>
                </a:solidFill>
                <a:cs typeface="+mn-ea"/>
                <a:sym typeface="+mn-lt"/>
              </a:rPr>
              <a:t>您的内容打在这里，或者通过复制您的文本后，在此框中选择粘贴，并选择只保留文字。</a:t>
            </a:r>
          </a:p>
        </p:txBody>
      </p:sp>
      <p:sp>
        <p:nvSpPr>
          <p:cNvPr id="34" name="AutoShape 112"/>
          <p:cNvSpPr/>
          <p:nvPr/>
        </p:nvSpPr>
        <p:spPr bwMode="auto">
          <a:xfrm>
            <a:off x="4397428" y="2000645"/>
            <a:ext cx="645271" cy="64242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grpSp>
        <p:nvGrpSpPr>
          <p:cNvPr id="35" name="组合 34"/>
          <p:cNvGrpSpPr/>
          <p:nvPr/>
        </p:nvGrpSpPr>
        <p:grpSpPr>
          <a:xfrm>
            <a:off x="1522884" y="2610303"/>
            <a:ext cx="441943" cy="644224"/>
            <a:chOff x="2528974" y="2863357"/>
            <a:chExt cx="246811" cy="359779"/>
          </a:xfrm>
          <a:solidFill>
            <a:schemeClr val="bg1"/>
          </a:solidFill>
        </p:grpSpPr>
        <p:sp>
          <p:nvSpPr>
            <p:cNvPr id="36"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sp>
          <p:nvSpPr>
            <p:cNvPr id="3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grpSp>
      <p:pic>
        <p:nvPicPr>
          <p:cNvPr id="2" name="图片 1">
            <a:extLst>
              <a:ext uri="{FF2B5EF4-FFF2-40B4-BE49-F238E27FC236}">
                <a16:creationId xmlns:a16="http://schemas.microsoft.com/office/drawing/2014/main" id="{F4294C87-F5FC-4A82-9794-588C851C08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1635" y="3380322"/>
            <a:ext cx="3517900" cy="1181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1">
            <a:extLst>
              <a:ext uri="{FF2B5EF4-FFF2-40B4-BE49-F238E27FC236}">
                <a16:creationId xmlns:a16="http://schemas.microsoft.com/office/drawing/2014/main" id="{5A44E328-59F6-44D0-B87C-EC50C6B885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90170" y="5445353"/>
            <a:ext cx="2495550" cy="50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图片 1">
            <a:extLst>
              <a:ext uri="{FF2B5EF4-FFF2-40B4-BE49-F238E27FC236}">
                <a16:creationId xmlns:a16="http://schemas.microsoft.com/office/drawing/2014/main" id="{5A1BA38A-6E1B-4DD3-BE50-4F21B7D0A68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987941" y="1072524"/>
            <a:ext cx="2635250"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
            <a:extLst>
              <a:ext uri="{FF2B5EF4-FFF2-40B4-BE49-F238E27FC236}">
                <a16:creationId xmlns:a16="http://schemas.microsoft.com/office/drawing/2014/main" id="{5AAD0B63-B547-47B5-89F2-247B4BBC0E5A}"/>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397428" y="1461386"/>
            <a:ext cx="2603500"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图片 1">
            <a:extLst>
              <a:ext uri="{FF2B5EF4-FFF2-40B4-BE49-F238E27FC236}">
                <a16:creationId xmlns:a16="http://schemas.microsoft.com/office/drawing/2014/main" id="{FD331755-FE8F-4456-AFD6-794C1DA9593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294519" y="3345855"/>
            <a:ext cx="3400906" cy="13142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图片 1">
            <a:extLst>
              <a:ext uri="{FF2B5EF4-FFF2-40B4-BE49-F238E27FC236}">
                <a16:creationId xmlns:a16="http://schemas.microsoft.com/office/drawing/2014/main" id="{39FFC56A-BFB5-477E-A07F-FA86BC0C1D4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532276" y="5495604"/>
            <a:ext cx="2698750" cy="603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7" name="图片 1">
            <a:extLst>
              <a:ext uri="{FF2B5EF4-FFF2-40B4-BE49-F238E27FC236}">
                <a16:creationId xmlns:a16="http://schemas.microsoft.com/office/drawing/2014/main" id="{B26DD786-2660-472B-87A7-1E96E77A3FBA}"/>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987941" y="3326204"/>
            <a:ext cx="2635250" cy="1988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8" name="图片 1">
            <a:extLst>
              <a:ext uri="{FF2B5EF4-FFF2-40B4-BE49-F238E27FC236}">
                <a16:creationId xmlns:a16="http://schemas.microsoft.com/office/drawing/2014/main" id="{64258EE2-9FC3-4653-AF0B-F59178C0AC36}"/>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946666" y="5701979"/>
            <a:ext cx="2717800" cy="59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a:extLst>
              <a:ext uri="{FF2B5EF4-FFF2-40B4-BE49-F238E27FC236}">
                <a16:creationId xmlns:a16="http://schemas.microsoft.com/office/drawing/2014/main" id="{1618B42F-A08F-4F7F-AEEB-9F897A43894E}"/>
              </a:ext>
            </a:extLst>
          </p:cNvPr>
          <p:cNvPicPr>
            <a:picLocks noChangeAspect="1"/>
          </p:cNvPicPr>
          <p:nvPr/>
        </p:nvPicPr>
        <p:blipFill>
          <a:blip r:embed="rId11"/>
          <a:stretch>
            <a:fillRect/>
          </a:stretch>
        </p:blipFill>
        <p:spPr>
          <a:xfrm>
            <a:off x="890170" y="1571811"/>
            <a:ext cx="2543205" cy="1205045"/>
          </a:xfrm>
          <a:prstGeom prst="rect">
            <a:avLst/>
          </a:prstGeom>
        </p:spPr>
      </p:pic>
    </p:spTree>
    <p:custDataLst>
      <p:tags r:id="rId1"/>
    </p:custDataLst>
  </p:cSld>
  <p:clrMapOvr>
    <a:masterClrMapping/>
  </p:clrMapOvr>
  <p:transition advTm="2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3"/>
                                        </p:tgtEl>
                                        <p:attrNameLst>
                                          <p:attrName>style.visibility</p:attrName>
                                        </p:attrNameLst>
                                      </p:cBhvr>
                                      <p:to>
                                        <p:strVal val="visible"/>
                                      </p:to>
                                    </p:set>
                                    <p:anim calcmode="lin" valueType="num">
                                      <p:cBhvr>
                                        <p:cTn id="12" dur="500" fill="hold"/>
                                        <p:tgtEl>
                                          <p:spTgt spid="23"/>
                                        </p:tgtEl>
                                        <p:attrNameLst>
                                          <p:attrName>ppt_w</p:attrName>
                                        </p:attrNameLst>
                                      </p:cBhvr>
                                      <p:tavLst>
                                        <p:tav tm="0">
                                          <p:val>
                                            <p:fltVal val="0"/>
                                          </p:val>
                                        </p:tav>
                                        <p:tav tm="100000">
                                          <p:val>
                                            <p:strVal val="#ppt_w"/>
                                          </p:val>
                                        </p:tav>
                                      </p:tavLst>
                                    </p:anim>
                                    <p:anim calcmode="lin" valueType="num">
                                      <p:cBhvr>
                                        <p:cTn id="13" dur="500" fill="hold"/>
                                        <p:tgtEl>
                                          <p:spTgt spid="23"/>
                                        </p:tgtEl>
                                        <p:attrNameLst>
                                          <p:attrName>ppt_h</p:attrName>
                                        </p:attrNameLst>
                                      </p:cBhvr>
                                      <p:tavLst>
                                        <p:tav tm="0">
                                          <p:val>
                                            <p:fltVal val="0"/>
                                          </p:val>
                                        </p:tav>
                                        <p:tav tm="100000">
                                          <p:val>
                                            <p:strVal val="#ppt_h"/>
                                          </p:val>
                                        </p:tav>
                                      </p:tavLst>
                                    </p:anim>
                                    <p:animEffect transition="in" filter="fade">
                                      <p:cBhvr>
                                        <p:cTn id="14" dur="500"/>
                                        <p:tgtEl>
                                          <p:spTgt spid="2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4"/>
                                        </p:tgtEl>
                                        <p:attrNameLst>
                                          <p:attrName>style.visibility</p:attrName>
                                        </p:attrNameLst>
                                      </p:cBhvr>
                                      <p:to>
                                        <p:strVal val="visible"/>
                                      </p:to>
                                    </p:set>
                                    <p:anim calcmode="lin" valueType="num">
                                      <p:cBhvr>
                                        <p:cTn id="17" dur="500" fill="hold"/>
                                        <p:tgtEl>
                                          <p:spTgt spid="34"/>
                                        </p:tgtEl>
                                        <p:attrNameLst>
                                          <p:attrName>ppt_w</p:attrName>
                                        </p:attrNameLst>
                                      </p:cBhvr>
                                      <p:tavLst>
                                        <p:tav tm="0">
                                          <p:val>
                                            <p:fltVal val="0"/>
                                          </p:val>
                                        </p:tav>
                                        <p:tav tm="100000">
                                          <p:val>
                                            <p:strVal val="#ppt_w"/>
                                          </p:val>
                                        </p:tav>
                                      </p:tavLst>
                                    </p:anim>
                                    <p:anim calcmode="lin" valueType="num">
                                      <p:cBhvr>
                                        <p:cTn id="18" dur="500" fill="hold"/>
                                        <p:tgtEl>
                                          <p:spTgt spid="34"/>
                                        </p:tgtEl>
                                        <p:attrNameLst>
                                          <p:attrName>ppt_h</p:attrName>
                                        </p:attrNameLst>
                                      </p:cBhvr>
                                      <p:tavLst>
                                        <p:tav tm="0">
                                          <p:val>
                                            <p:fltVal val="0"/>
                                          </p:val>
                                        </p:tav>
                                        <p:tav tm="100000">
                                          <p:val>
                                            <p:strVal val="#ppt_h"/>
                                          </p:val>
                                        </p:tav>
                                      </p:tavLst>
                                    </p:anim>
                                    <p:animEffect transition="in" filter="fade">
                                      <p:cBhvr>
                                        <p:cTn id="19" dur="500"/>
                                        <p:tgtEl>
                                          <p:spTgt spid="34"/>
                                        </p:tgtEl>
                                      </p:cBhvr>
                                    </p:animEffect>
                                  </p:childTnLst>
                                </p:cTn>
                              </p:par>
                              <p:par>
                                <p:cTn id="20" presetID="53" presetClass="entr" presetSubtype="16" fill="hold" nodeType="withEffect">
                                  <p:stCondLst>
                                    <p:cond delay="0"/>
                                  </p:stCondLst>
                                  <p:childTnLst>
                                    <p:set>
                                      <p:cBhvr>
                                        <p:cTn id="21" dur="1" fill="hold">
                                          <p:stCondLst>
                                            <p:cond delay="0"/>
                                          </p:stCondLst>
                                        </p:cTn>
                                        <p:tgtEl>
                                          <p:spTgt spid="35"/>
                                        </p:tgtEl>
                                        <p:attrNameLst>
                                          <p:attrName>style.visibility</p:attrName>
                                        </p:attrNameLst>
                                      </p:cBhvr>
                                      <p:to>
                                        <p:strVal val="visible"/>
                                      </p:to>
                                    </p:set>
                                    <p:anim calcmode="lin" valueType="num">
                                      <p:cBhvr>
                                        <p:cTn id="22" dur="500" fill="hold"/>
                                        <p:tgtEl>
                                          <p:spTgt spid="35"/>
                                        </p:tgtEl>
                                        <p:attrNameLst>
                                          <p:attrName>ppt_w</p:attrName>
                                        </p:attrNameLst>
                                      </p:cBhvr>
                                      <p:tavLst>
                                        <p:tav tm="0">
                                          <p:val>
                                            <p:fltVal val="0"/>
                                          </p:val>
                                        </p:tav>
                                        <p:tav tm="100000">
                                          <p:val>
                                            <p:strVal val="#ppt_w"/>
                                          </p:val>
                                        </p:tav>
                                      </p:tavLst>
                                    </p:anim>
                                    <p:anim calcmode="lin" valueType="num">
                                      <p:cBhvr>
                                        <p:cTn id="23" dur="500" fill="hold"/>
                                        <p:tgtEl>
                                          <p:spTgt spid="35"/>
                                        </p:tgtEl>
                                        <p:attrNameLst>
                                          <p:attrName>ppt_h</p:attrName>
                                        </p:attrNameLst>
                                      </p:cBhvr>
                                      <p:tavLst>
                                        <p:tav tm="0">
                                          <p:val>
                                            <p:fltVal val="0"/>
                                          </p:val>
                                        </p:tav>
                                        <p:tav tm="100000">
                                          <p:val>
                                            <p:strVal val="#ppt_h"/>
                                          </p:val>
                                        </p:tav>
                                      </p:tavLst>
                                    </p:anim>
                                    <p:animEffect transition="in" filter="fade">
                                      <p:cBhvr>
                                        <p:cTn id="2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23" grpId="0"/>
      <p:bldP spid="23" grpId="1"/>
      <p:bldP spid="34" grpId="0" animBg="1"/>
      <p:bldP spid="34" grpId="1"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733925" y="485140"/>
            <a:ext cx="3878580" cy="837565"/>
            <a:chOff x="7455" y="787"/>
            <a:chExt cx="6108" cy="1319"/>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7455" y="787"/>
              <a:ext cx="6108" cy="10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i="0" u="none" strike="noStrike" kern="1200" cap="none" spc="400" normalizeH="0" baseline="0" noProof="0" dirty="0" err="1">
                  <a:ln>
                    <a:noFill/>
                  </a:ln>
                  <a:solidFill>
                    <a:schemeClr val="tx1">
                      <a:lumMod val="75000"/>
                      <a:lumOff val="25000"/>
                    </a:schemeClr>
                  </a:solidFill>
                  <a:effectLst/>
                  <a:uLnTx/>
                  <a:uFillTx/>
                  <a:cs typeface="+mn-ea"/>
                  <a:sym typeface="+mn-lt"/>
                </a:rPr>
                <a:t>Dinic</a:t>
              </a:r>
              <a:r>
                <a:rPr kumimoji="0" lang="zh-CN" altLang="en-US" sz="3600" i="0" u="none" strike="noStrike" kern="1200" cap="none" spc="400" normalizeH="0" baseline="0" noProof="0" dirty="0">
                  <a:ln>
                    <a:noFill/>
                  </a:ln>
                  <a:solidFill>
                    <a:schemeClr val="tx1">
                      <a:lumMod val="75000"/>
                      <a:lumOff val="25000"/>
                    </a:schemeClr>
                  </a:solidFill>
                  <a:effectLst/>
                  <a:uLnTx/>
                  <a:uFillTx/>
                  <a:cs typeface="+mn-ea"/>
                  <a:sym typeface="+mn-lt"/>
                </a:rPr>
                <a:t>算法</a:t>
              </a:r>
            </a:p>
          </p:txBody>
        </p:sp>
      </p:grpSp>
      <p:sp>
        <p:nvSpPr>
          <p:cNvPr id="56" name="文本框 55"/>
          <p:cNvSpPr txBox="1"/>
          <p:nvPr/>
        </p:nvSpPr>
        <p:spPr>
          <a:xfrm>
            <a:off x="0" y="1345565"/>
            <a:ext cx="1329055"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dirty="0"/>
              <a:t>原理</a:t>
            </a:r>
            <a:endParaRPr lang="en-US" altLang="zh-CN" sz="2400" b="1" noProof="0" dirty="0">
              <a:ln>
                <a:noFill/>
              </a:ln>
              <a:solidFill>
                <a:schemeClr val="tx1">
                  <a:lumMod val="65000"/>
                  <a:lumOff val="35000"/>
                </a:schemeClr>
              </a:solidFill>
              <a:effectLst/>
              <a:uLnTx/>
              <a:uFillTx/>
              <a:cs typeface="+mn-ea"/>
              <a:sym typeface="+mn-lt"/>
            </a:endParaRPr>
          </a:p>
        </p:txBody>
      </p:sp>
      <p:sp>
        <p:nvSpPr>
          <p:cNvPr id="10" name="文本框 9">
            <a:extLst>
              <a:ext uri="{FF2B5EF4-FFF2-40B4-BE49-F238E27FC236}">
                <a16:creationId xmlns:a16="http://schemas.microsoft.com/office/drawing/2014/main" id="{AE607DBE-8046-4131-97FA-E02DDA3D7E7A}"/>
              </a:ext>
            </a:extLst>
          </p:cNvPr>
          <p:cNvSpPr txBox="1"/>
          <p:nvPr/>
        </p:nvSpPr>
        <p:spPr>
          <a:xfrm>
            <a:off x="2464800" y="1948815"/>
            <a:ext cx="7461520" cy="3663315"/>
          </a:xfrm>
          <a:prstGeom prst="rect">
            <a:avLst/>
          </a:prstGeom>
          <a:noFill/>
        </p:spPr>
        <p:txBody>
          <a:bodyPr wrap="square">
            <a:spAutoFit/>
          </a:bodyPr>
          <a:lstStyle/>
          <a:p>
            <a:pPr algn="just"/>
            <a:r>
              <a:rPr lang="en-US" altLang="zh-CN" sz="1800" kern="100" dirty="0">
                <a:effectLst/>
                <a:latin typeface="Times New Roman" panose="02020603050405020304" pitchFamily="18" charset="0"/>
                <a:ea typeface="宋体" panose="02010600030101010101" pitchFamily="2" charset="-122"/>
              </a:rPr>
              <a:t>a.</a:t>
            </a:r>
            <a:r>
              <a:rPr lang="zh-CN" altLang="zh-CN" sz="1800" kern="100" dirty="0">
                <a:effectLst/>
                <a:latin typeface="Times New Roman" panose="02020603050405020304" pitchFamily="18" charset="0"/>
                <a:ea typeface="宋体" panose="02010600030101010101" pitchFamily="2" charset="-122"/>
              </a:rPr>
              <a:t>最大流最小割：</a:t>
            </a:r>
          </a:p>
          <a:p>
            <a:pPr algn="just"/>
            <a:r>
              <a:rPr lang="zh-CN" altLang="zh-CN" sz="1800" kern="100" dirty="0">
                <a:effectLst/>
                <a:latin typeface="Times New Roman" panose="02020603050405020304" pitchFamily="18" charset="0"/>
                <a:ea typeface="宋体" panose="02010600030101010101" pitchFamily="2" charset="-122"/>
              </a:rPr>
              <a:t>在任何流网络中，从源点到汇点的最大流等于最小割的容量</a:t>
            </a:r>
          </a:p>
          <a:p>
            <a:pPr algn="just"/>
            <a:r>
              <a:rPr lang="zh-CN" altLang="zh-CN" sz="1800" kern="100" dirty="0">
                <a:effectLst/>
                <a:latin typeface="Times New Roman" panose="02020603050405020304" pitchFamily="18" charset="0"/>
                <a:ea typeface="宋体" panose="02010600030101010101" pitchFamily="2" charset="-122"/>
              </a:rPr>
              <a:t>作用：为判断球队是否被淘汰提供了理论依据。当最小割的容量小于总未比赛场数时，说明无法分配所有比赛结果，球队被淘汰</a:t>
            </a:r>
          </a:p>
          <a:p>
            <a:pPr algn="just"/>
            <a:r>
              <a:rPr lang="en-US" altLang="zh-CN" sz="1800" kern="100" dirty="0">
                <a:effectLst/>
                <a:latin typeface="Times New Roman" panose="02020603050405020304" pitchFamily="18" charset="0"/>
                <a:ea typeface="宋体" panose="02010600030101010101" pitchFamily="2" charset="-122"/>
              </a:rPr>
              <a:t>b.</a:t>
            </a:r>
            <a:r>
              <a:rPr lang="zh-CN" altLang="zh-CN" sz="1800" kern="100" dirty="0">
                <a:effectLst/>
                <a:latin typeface="Times New Roman" panose="02020603050405020304" pitchFamily="18" charset="0"/>
                <a:ea typeface="宋体" panose="02010600030101010101" pitchFamily="2" charset="-122"/>
              </a:rPr>
              <a:t>流量守恒：</a:t>
            </a:r>
          </a:p>
          <a:p>
            <a:pPr algn="just"/>
            <a:r>
              <a:rPr lang="zh-CN" altLang="zh-CN" sz="1800" kern="100" dirty="0">
                <a:effectLst/>
                <a:latin typeface="Times New Roman" panose="02020603050405020304" pitchFamily="18" charset="0"/>
                <a:ea typeface="宋体" panose="02010600030101010101" pitchFamily="2" charset="-122"/>
              </a:rPr>
              <a:t>在流网络中，除源点和汇点外，所有节点的流入流量等于流出流量</a:t>
            </a:r>
          </a:p>
          <a:p>
            <a:pPr algn="just"/>
            <a:r>
              <a:rPr lang="zh-CN" altLang="zh-CN" sz="1800" kern="100" dirty="0">
                <a:effectLst/>
                <a:latin typeface="Times New Roman" panose="02020603050405020304" pitchFamily="18" charset="0"/>
                <a:ea typeface="宋体" panose="02010600030101010101" pitchFamily="2" charset="-122"/>
              </a:rPr>
              <a:t>作用：确保了比赛结果分配的合理性，每场比赛必须有一支球队获胜，所有比赛结果总和等于总未比赛场数</a:t>
            </a:r>
          </a:p>
          <a:p>
            <a:pPr algn="just"/>
            <a:r>
              <a:rPr lang="en-US" altLang="zh-CN" sz="1800" kern="100" dirty="0">
                <a:effectLst/>
                <a:latin typeface="Times New Roman" panose="02020603050405020304" pitchFamily="18" charset="0"/>
                <a:ea typeface="宋体" panose="02010600030101010101" pitchFamily="2" charset="-122"/>
              </a:rPr>
              <a:t>c.</a:t>
            </a:r>
            <a:r>
              <a:rPr lang="zh-CN" altLang="zh-CN" sz="1800" kern="100" dirty="0">
                <a:effectLst/>
                <a:latin typeface="Times New Roman" panose="02020603050405020304" pitchFamily="18" charset="0"/>
                <a:ea typeface="宋体" panose="02010600030101010101" pitchFamily="2" charset="-122"/>
              </a:rPr>
              <a:t>阻塞流：</a:t>
            </a:r>
          </a:p>
          <a:p>
            <a:pPr algn="just"/>
            <a:r>
              <a:rPr lang="en-US" altLang="zh-CN" sz="1800" kern="100" dirty="0" err="1">
                <a:effectLst/>
                <a:latin typeface="Times New Roman" panose="02020603050405020304" pitchFamily="18" charset="0"/>
                <a:ea typeface="宋体" panose="02010600030101010101" pitchFamily="2" charset="-122"/>
              </a:rPr>
              <a:t>Dinic</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算法中，每次通过</a:t>
            </a:r>
            <a:r>
              <a:rPr lang="en-US" altLang="zh-CN" sz="1800" kern="100" dirty="0">
                <a:effectLst/>
                <a:latin typeface="Times New Roman" panose="02020603050405020304" pitchFamily="18" charset="0"/>
                <a:ea typeface="宋体" panose="02010600030101010101" pitchFamily="2" charset="-122"/>
              </a:rPr>
              <a:t> BFS </a:t>
            </a:r>
            <a:r>
              <a:rPr lang="zh-CN" altLang="zh-CN" sz="1800" kern="100" dirty="0">
                <a:effectLst/>
                <a:latin typeface="Times New Roman" panose="02020603050405020304" pitchFamily="18" charset="0"/>
                <a:ea typeface="宋体" panose="02010600030101010101" pitchFamily="2" charset="-122"/>
              </a:rPr>
              <a:t>构建层次图，然后通过</a:t>
            </a:r>
            <a:r>
              <a:rPr lang="en-US" altLang="zh-CN" sz="1800" kern="100" dirty="0">
                <a:effectLst/>
                <a:latin typeface="Times New Roman" panose="02020603050405020304" pitchFamily="18" charset="0"/>
                <a:ea typeface="宋体" panose="02010600030101010101" pitchFamily="2" charset="-122"/>
              </a:rPr>
              <a:t> DFS </a:t>
            </a:r>
            <a:r>
              <a:rPr lang="zh-CN" altLang="zh-CN" sz="1800" kern="100" dirty="0">
                <a:effectLst/>
                <a:latin typeface="Times New Roman" panose="02020603050405020304" pitchFamily="18" charset="0"/>
                <a:ea typeface="宋体" panose="02010600030101010101" pitchFamily="2" charset="-122"/>
              </a:rPr>
              <a:t>寻找阻塞流（无法再增加流量的路径）</a:t>
            </a:r>
          </a:p>
          <a:p>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作用：保证了算法的时间复杂度为</a:t>
            </a:r>
            <a:r>
              <a:rPr lang="en-US" altLang="zh-CN" sz="1800" kern="100" dirty="0">
                <a:effectLst/>
                <a:latin typeface="Times New Roman" panose="02020603050405020304" pitchFamily="18" charset="0"/>
                <a:ea typeface="宋体" panose="02010600030101010101" pitchFamily="2" charset="-122"/>
              </a:rPr>
              <a:t> O (V</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²</a:t>
            </a:r>
            <a:r>
              <a:rPr lang="en-US" altLang="zh-CN" sz="1800" kern="100" dirty="0">
                <a:effectLst/>
                <a:latin typeface="Times New Roman" panose="02020603050405020304" pitchFamily="18" charset="0"/>
                <a:ea typeface="宋体" panose="02010600030101010101" pitchFamily="2" charset="-122"/>
              </a:rPr>
              <a:t>E)</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，其中</a:t>
            </a:r>
            <a:r>
              <a:rPr lang="en-US" altLang="zh-CN" sz="1800" kern="100" dirty="0">
                <a:effectLst/>
                <a:latin typeface="Times New Roman" panose="02020603050405020304" pitchFamily="18" charset="0"/>
                <a:ea typeface="宋体" panose="02010600030101010101" pitchFamily="2" charset="-122"/>
              </a:rPr>
              <a:t> V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为节点数，</a:t>
            </a:r>
            <a:r>
              <a:rPr lang="en-US" altLang="zh-CN" sz="1800" kern="100" dirty="0">
                <a:effectLst/>
                <a:latin typeface="Times New Roman" panose="02020603050405020304" pitchFamily="18" charset="0"/>
                <a:ea typeface="宋体" panose="02010600030101010101" pitchFamily="2" charset="-122"/>
              </a:rPr>
              <a:t>E </a:t>
            </a:r>
            <a:r>
              <a:rPr lang="zh-CN" altLang="zh-CN" sz="1800" kern="100" dirty="0">
                <a:effectLst/>
                <a:latin typeface="Times New Roman" panose="02020603050405020304" pitchFamily="18" charset="0"/>
                <a:ea typeface="宋体" panose="02010600030101010101" pitchFamily="2" charset="-122"/>
                <a:cs typeface="Times New Roman" panose="02020603050405020304" pitchFamily="18" charset="0"/>
              </a:rPr>
              <a:t>为边数，提高了求解效率</a:t>
            </a:r>
            <a:endParaRPr lang="zh-CN" altLang="zh-CN" sz="1800" kern="100" dirty="0">
              <a:effectLst/>
              <a:latin typeface="Times New Roman" panose="02020603050405020304" pitchFamily="18" charset="0"/>
              <a:ea typeface="宋体" panose="02010600030101010101" pitchFamily="2" charset="-122"/>
            </a:endParaRPr>
          </a:p>
        </p:txBody>
      </p:sp>
    </p:spTree>
    <p:custDataLst>
      <p:tags r:id="rId1"/>
    </p:custDataLst>
    <p:extLst>
      <p:ext uri="{BB962C8B-B14F-4D97-AF65-F5344CB8AC3E}">
        <p14:creationId xmlns:p14="http://schemas.microsoft.com/office/powerpoint/2010/main" val="3293583108"/>
      </p:ext>
    </p:ext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6"/>
                                        </p:tgtEl>
                                        <p:attrNameLst>
                                          <p:attrName>style.visibility</p:attrName>
                                        </p:attrNameLst>
                                      </p:cBhvr>
                                      <p:to>
                                        <p:strVal val="visible"/>
                                      </p:to>
                                    </p:set>
                                    <p:anim calcmode="lin" valueType="num">
                                      <p:cBhvr>
                                        <p:cTn id="7" dur="500" fill="hold"/>
                                        <p:tgtEl>
                                          <p:spTgt spid="56"/>
                                        </p:tgtEl>
                                        <p:attrNameLst>
                                          <p:attrName>ppt_w</p:attrName>
                                        </p:attrNameLst>
                                      </p:cBhvr>
                                      <p:tavLst>
                                        <p:tav tm="0">
                                          <p:val>
                                            <p:fltVal val="0"/>
                                          </p:val>
                                        </p:tav>
                                        <p:tav tm="100000">
                                          <p:val>
                                            <p:strVal val="#ppt_w"/>
                                          </p:val>
                                        </p:tav>
                                      </p:tavLst>
                                    </p:anim>
                                    <p:anim calcmode="lin" valueType="num">
                                      <p:cBhvr>
                                        <p:cTn id="8" dur="500" fill="hold"/>
                                        <p:tgtEl>
                                          <p:spTgt spid="56"/>
                                        </p:tgtEl>
                                        <p:attrNameLst>
                                          <p:attrName>ppt_h</p:attrName>
                                        </p:attrNameLst>
                                      </p:cBhvr>
                                      <p:tavLst>
                                        <p:tav tm="0">
                                          <p:val>
                                            <p:fltVal val="0"/>
                                          </p:val>
                                        </p:tav>
                                        <p:tav tm="100000">
                                          <p:val>
                                            <p:strVal val="#ppt_h"/>
                                          </p:val>
                                        </p:tav>
                                      </p:tavLst>
                                    </p:anim>
                                    <p:animEffect transition="in" filter="fade">
                                      <p:cBhvr>
                                        <p:cTn id="9"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4" name="直接箭头连接符 33"/>
          <p:cNvCxnSpPr/>
          <p:nvPr/>
        </p:nvCxnSpPr>
        <p:spPr>
          <a:xfrm>
            <a:off x="810163" y="4786608"/>
            <a:ext cx="10033635" cy="0"/>
          </a:xfrm>
          <a:prstGeom prst="straightConnector1">
            <a:avLst/>
          </a:prstGeom>
          <a:ln>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56" name="文本框 55"/>
          <p:cNvSpPr txBox="1"/>
          <p:nvPr/>
        </p:nvSpPr>
        <p:spPr>
          <a:xfrm>
            <a:off x="-81280" y="1272685"/>
            <a:ext cx="1329055" cy="439479"/>
          </a:xfrm>
          <a:prstGeom prst="rect">
            <a:avLst/>
          </a:prstGeom>
          <a:noFill/>
        </p:spPr>
        <p:txBody>
          <a:bodyPr wrap="square" rtlCol="0">
            <a:spAutoFit/>
            <a:scene3d>
              <a:camera prst="orthographicFront"/>
              <a:lightRig rig="threePt" dir="t"/>
            </a:scene3d>
            <a:sp3d contourW="12700"/>
          </a:bodyPr>
          <a:lstStyle/>
          <a:p>
            <a:pPr lvl="0" algn="ctr">
              <a:lnSpc>
                <a:spcPct val="94000"/>
              </a:lnSpc>
              <a:spcBef>
                <a:spcPts val="0"/>
              </a:spcBef>
              <a:spcAft>
                <a:spcPts val="0"/>
              </a:spcAft>
              <a:buClrTx/>
              <a:buSzTx/>
              <a:buFontTx/>
              <a:defRPr/>
            </a:pPr>
            <a:r>
              <a:rPr lang="zh-CN" altLang="en-US" sz="2400" noProof="0" dirty="0">
                <a:sym typeface="+mn-lt"/>
              </a:rPr>
              <a:t>伪代码</a:t>
            </a:r>
            <a:endParaRPr lang="en-US" altLang="zh-CN" sz="2400" b="1" noProof="0" dirty="0">
              <a:ln>
                <a:noFill/>
              </a:ln>
              <a:solidFill>
                <a:schemeClr val="tx1">
                  <a:lumMod val="65000"/>
                  <a:lumOff val="35000"/>
                </a:schemeClr>
              </a:solidFill>
              <a:effectLst/>
              <a:uLnTx/>
              <a:uFillTx/>
              <a:cs typeface="+mn-ea"/>
              <a:sym typeface="+mn-lt"/>
            </a:endParaRPr>
          </a:p>
        </p:txBody>
      </p:sp>
      <p:sp>
        <p:nvSpPr>
          <p:cNvPr id="10" name="文本框 9">
            <a:extLst>
              <a:ext uri="{FF2B5EF4-FFF2-40B4-BE49-F238E27FC236}">
                <a16:creationId xmlns:a16="http://schemas.microsoft.com/office/drawing/2014/main" id="{3CFBC3FC-982C-AB97-EDBD-9A96997A71BA}"/>
              </a:ext>
            </a:extLst>
          </p:cNvPr>
          <p:cNvSpPr txBox="1"/>
          <p:nvPr/>
        </p:nvSpPr>
        <p:spPr>
          <a:xfrm>
            <a:off x="-2535873" y="4909840"/>
            <a:ext cx="6096000" cy="352725"/>
          </a:xfrm>
          <a:prstGeom prst="rect">
            <a:avLst/>
          </a:prstGeom>
          <a:noFill/>
        </p:spPr>
        <p:txBody>
          <a:bodyPr wrap="square">
            <a:spAutoFit/>
          </a:bodyPr>
          <a:lstStyle/>
          <a:p>
            <a:pPr lvl="0" algn="ctr">
              <a:lnSpc>
                <a:spcPct val="94000"/>
              </a:lnSpc>
              <a:spcBef>
                <a:spcPts val="0"/>
              </a:spcBef>
              <a:spcAft>
                <a:spcPts val="0"/>
              </a:spcAft>
              <a:buClrTx/>
              <a:buSzTx/>
              <a:buFontTx/>
              <a:defRPr/>
            </a:pPr>
            <a:r>
              <a:rPr lang="zh-CN" altLang="en-US" dirty="0">
                <a:ln>
                  <a:noFill/>
                </a:ln>
                <a:effectLst/>
                <a:uLnTx/>
                <a:uFillTx/>
                <a:latin typeface="+mn-ea"/>
                <a:cs typeface="+mn-ea"/>
                <a:sym typeface="+mn-lt"/>
              </a:rPr>
              <a:t>性能分析</a:t>
            </a:r>
            <a:endParaRPr lang="en-US" altLang="zh-CN" sz="1800" noProof="0" dirty="0">
              <a:ln>
                <a:noFill/>
              </a:ln>
              <a:effectLst/>
              <a:uLnTx/>
              <a:uFillTx/>
              <a:latin typeface="+mn-ea"/>
              <a:cs typeface="+mn-ea"/>
              <a:sym typeface="+mn-lt"/>
            </a:endParaRPr>
          </a:p>
        </p:txBody>
      </p:sp>
      <p:sp>
        <p:nvSpPr>
          <p:cNvPr id="13" name="椭圆 12">
            <a:extLst>
              <a:ext uri="{FF2B5EF4-FFF2-40B4-BE49-F238E27FC236}">
                <a16:creationId xmlns:a16="http://schemas.microsoft.com/office/drawing/2014/main" id="{18047EC0-DA6D-43D3-B458-0119A436540A}"/>
              </a:ext>
            </a:extLst>
          </p:cNvPr>
          <p:cNvSpPr/>
          <p:nvPr/>
        </p:nvSpPr>
        <p:spPr>
          <a:xfrm flipV="1">
            <a:off x="4897120" y="1245870"/>
            <a:ext cx="2861945" cy="76835"/>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文本框 17">
            <a:extLst>
              <a:ext uri="{FF2B5EF4-FFF2-40B4-BE49-F238E27FC236}">
                <a16:creationId xmlns:a16="http://schemas.microsoft.com/office/drawing/2014/main" id="{2205C811-8958-46E1-AB72-BFB622F27B94}"/>
              </a:ext>
            </a:extLst>
          </p:cNvPr>
          <p:cNvSpPr txBox="1"/>
          <p:nvPr/>
        </p:nvSpPr>
        <p:spPr>
          <a:xfrm>
            <a:off x="1045845" y="1356039"/>
            <a:ext cx="7221220" cy="3416320"/>
          </a:xfrm>
          <a:prstGeom prst="rect">
            <a:avLst/>
          </a:prstGeom>
          <a:noFill/>
        </p:spPr>
        <p:txBody>
          <a:bodyPr wrap="square">
            <a:spAutoFit/>
          </a:bodyPr>
          <a:lstStyle/>
          <a:p>
            <a:pPr algn="just"/>
            <a:r>
              <a:rPr lang="en-US" altLang="zh-CN" sz="1800" kern="100" dirty="0">
                <a:effectLst/>
                <a:latin typeface="Times New Roman" panose="02020603050405020304" pitchFamily="18" charset="0"/>
                <a:ea typeface="宋体" panose="02010600030101010101" pitchFamily="2" charset="-122"/>
              </a:rPr>
              <a:t>a.</a:t>
            </a:r>
            <a:r>
              <a:rPr lang="zh-CN" altLang="zh-CN" sz="1800" kern="100" dirty="0">
                <a:effectLst/>
                <a:latin typeface="Times New Roman" panose="02020603050405020304" pitchFamily="18" charset="0"/>
                <a:ea typeface="宋体" panose="02010600030101010101" pitchFamily="2" charset="-122"/>
              </a:rPr>
              <a:t>构建层次图（</a:t>
            </a:r>
            <a:r>
              <a:rPr lang="en-US" altLang="zh-CN" sz="1800" kern="100" dirty="0">
                <a:effectLst/>
                <a:latin typeface="Times New Roman" panose="02020603050405020304" pitchFamily="18" charset="0"/>
                <a:ea typeface="宋体" panose="02010600030101010101" pitchFamily="2" charset="-122"/>
              </a:rPr>
              <a:t>BFS</a:t>
            </a:r>
            <a:r>
              <a:rPr lang="zh-CN" altLang="zh-CN" sz="1800" kern="100" dirty="0">
                <a:effectLst/>
                <a:latin typeface="Times New Roman" panose="02020603050405020304" pitchFamily="18" charset="0"/>
                <a:ea typeface="宋体" panose="02010600030101010101" pitchFamily="2" charset="-122"/>
              </a:rPr>
              <a:t>）</a:t>
            </a:r>
          </a:p>
          <a:p>
            <a:pPr algn="just"/>
            <a:r>
              <a:rPr lang="zh-CN" altLang="zh-CN" sz="1800" kern="100" dirty="0">
                <a:effectLst/>
                <a:latin typeface="Times New Roman" panose="02020603050405020304" pitchFamily="18" charset="0"/>
                <a:ea typeface="宋体" panose="02010600030101010101" pitchFamily="2" charset="-122"/>
              </a:rPr>
              <a:t>使用</a:t>
            </a:r>
            <a:r>
              <a:rPr lang="en-US" altLang="zh-CN" sz="1800" kern="100" dirty="0">
                <a:effectLst/>
                <a:latin typeface="Times New Roman" panose="02020603050405020304" pitchFamily="18" charset="0"/>
                <a:ea typeface="宋体" panose="02010600030101010101" pitchFamily="2" charset="-122"/>
              </a:rPr>
              <a:t> BFS </a:t>
            </a:r>
            <a:r>
              <a:rPr lang="zh-CN" altLang="zh-CN" sz="1800" kern="100" dirty="0">
                <a:effectLst/>
                <a:latin typeface="Times New Roman" panose="02020603050405020304" pitchFamily="18" charset="0"/>
                <a:ea typeface="宋体" panose="02010600030101010101" pitchFamily="2" charset="-122"/>
              </a:rPr>
              <a:t>从源点</a:t>
            </a:r>
            <a:r>
              <a:rPr lang="en-US" altLang="zh-CN" sz="1800" kern="100" dirty="0">
                <a:effectLst/>
                <a:latin typeface="Times New Roman" panose="02020603050405020304" pitchFamily="18" charset="0"/>
                <a:ea typeface="宋体" panose="02010600030101010101" pitchFamily="2" charset="-122"/>
              </a:rPr>
              <a:t> s </a:t>
            </a:r>
            <a:r>
              <a:rPr lang="zh-CN" altLang="zh-CN" sz="1800" kern="100" dirty="0">
                <a:effectLst/>
                <a:latin typeface="Times New Roman" panose="02020603050405020304" pitchFamily="18" charset="0"/>
                <a:ea typeface="宋体" panose="02010600030101010101" pitchFamily="2" charset="-122"/>
              </a:rPr>
              <a:t>开始遍历网络，为每个顶点分配层次；层次定义为从</a:t>
            </a:r>
            <a:r>
              <a:rPr lang="en-US" altLang="zh-CN" sz="1800" kern="100" dirty="0">
                <a:effectLst/>
                <a:latin typeface="Times New Roman" panose="02020603050405020304" pitchFamily="18" charset="0"/>
                <a:ea typeface="宋体" panose="02010600030101010101" pitchFamily="2" charset="-122"/>
              </a:rPr>
              <a:t> s </a:t>
            </a:r>
            <a:r>
              <a:rPr lang="zh-CN" altLang="zh-CN" sz="1800" kern="100" dirty="0">
                <a:effectLst/>
                <a:latin typeface="Times New Roman" panose="02020603050405020304" pitchFamily="18" charset="0"/>
                <a:ea typeface="宋体" panose="02010600030101010101" pitchFamily="2" charset="-122"/>
              </a:rPr>
              <a:t>到该顶点的最短路径长度（边数），仅保留层次严格递增的边，形成层次图；如果无法到达汇点</a:t>
            </a:r>
            <a:r>
              <a:rPr lang="en-US" altLang="zh-CN" sz="1800" kern="100" dirty="0">
                <a:effectLst/>
                <a:latin typeface="Times New Roman" panose="02020603050405020304" pitchFamily="18" charset="0"/>
                <a:ea typeface="宋体" panose="02010600030101010101" pitchFamily="2" charset="-122"/>
              </a:rPr>
              <a:t> t</a:t>
            </a:r>
            <a:r>
              <a:rPr lang="zh-CN" altLang="zh-CN" sz="1800" kern="100" dirty="0">
                <a:effectLst/>
                <a:latin typeface="Times New Roman" panose="02020603050405020304" pitchFamily="18" charset="0"/>
                <a:ea typeface="宋体" panose="02010600030101010101" pitchFamily="2" charset="-122"/>
              </a:rPr>
              <a:t>，则算法终止。</a:t>
            </a:r>
          </a:p>
          <a:p>
            <a:pPr algn="just"/>
            <a:r>
              <a:rPr lang="en-US" altLang="zh-CN" sz="1800" kern="100" dirty="0">
                <a:effectLst/>
                <a:latin typeface="Times New Roman" panose="02020603050405020304" pitchFamily="18" charset="0"/>
                <a:ea typeface="宋体" panose="02010600030101010101" pitchFamily="2" charset="-122"/>
              </a:rPr>
              <a:t>b.</a:t>
            </a:r>
            <a:r>
              <a:rPr lang="zh-CN" altLang="zh-CN" sz="1800" kern="100" dirty="0">
                <a:effectLst/>
                <a:latin typeface="Times New Roman" panose="02020603050405020304" pitchFamily="18" charset="0"/>
                <a:ea typeface="宋体" panose="02010600030101010101" pitchFamily="2" charset="-122"/>
              </a:rPr>
              <a:t>寻找阻塞流（</a:t>
            </a:r>
            <a:r>
              <a:rPr lang="en-US" altLang="zh-CN" sz="1800" kern="100" dirty="0">
                <a:effectLst/>
                <a:latin typeface="Times New Roman" panose="02020603050405020304" pitchFamily="18" charset="0"/>
                <a:ea typeface="宋体" panose="02010600030101010101" pitchFamily="2" charset="-122"/>
              </a:rPr>
              <a:t>DFS</a:t>
            </a:r>
            <a:r>
              <a:rPr lang="zh-CN" altLang="zh-CN" sz="1800" kern="100" dirty="0">
                <a:effectLst/>
                <a:latin typeface="Times New Roman" panose="02020603050405020304" pitchFamily="18" charset="0"/>
                <a:ea typeface="宋体" panose="02010600030101010101" pitchFamily="2" charset="-122"/>
              </a:rPr>
              <a:t>）</a:t>
            </a:r>
          </a:p>
          <a:p>
            <a:pPr algn="just"/>
            <a:r>
              <a:rPr lang="zh-CN" altLang="zh-CN" sz="1800" kern="100" dirty="0">
                <a:effectLst/>
                <a:latin typeface="Times New Roman" panose="02020603050405020304" pitchFamily="18" charset="0"/>
                <a:ea typeface="宋体" panose="02010600030101010101" pitchFamily="2" charset="-122"/>
              </a:rPr>
              <a:t>在层次图中使用</a:t>
            </a:r>
            <a:r>
              <a:rPr lang="en-US" altLang="zh-CN" sz="1800" kern="100" dirty="0">
                <a:effectLst/>
                <a:latin typeface="Times New Roman" panose="02020603050405020304" pitchFamily="18" charset="0"/>
                <a:ea typeface="宋体" panose="02010600030101010101" pitchFamily="2" charset="-122"/>
              </a:rPr>
              <a:t> DFS </a:t>
            </a:r>
            <a:r>
              <a:rPr lang="zh-CN" altLang="zh-CN" sz="1800" kern="100" dirty="0">
                <a:effectLst/>
                <a:latin typeface="Times New Roman" panose="02020603050405020304" pitchFamily="18" charset="0"/>
                <a:ea typeface="宋体" panose="02010600030101010101" pitchFamily="2" charset="-122"/>
              </a:rPr>
              <a:t>寻找从</a:t>
            </a:r>
            <a:r>
              <a:rPr lang="en-US" altLang="zh-CN" sz="1800" kern="100" dirty="0">
                <a:effectLst/>
                <a:latin typeface="Times New Roman" panose="02020603050405020304" pitchFamily="18" charset="0"/>
                <a:ea typeface="宋体" panose="02010600030101010101" pitchFamily="2" charset="-122"/>
              </a:rPr>
              <a:t> s </a:t>
            </a:r>
            <a:r>
              <a:rPr lang="zh-CN" altLang="zh-CN" sz="1800" kern="100" dirty="0">
                <a:effectLst/>
                <a:latin typeface="Times New Roman" panose="02020603050405020304" pitchFamily="18" charset="0"/>
                <a:ea typeface="宋体" panose="02010600030101010101" pitchFamily="2" charset="-122"/>
              </a:rPr>
              <a:t>到</a:t>
            </a:r>
            <a:r>
              <a:rPr lang="en-US" altLang="zh-CN" sz="1800" kern="100" dirty="0">
                <a:effectLst/>
                <a:latin typeface="Times New Roman" panose="02020603050405020304" pitchFamily="18" charset="0"/>
                <a:ea typeface="宋体" panose="02010600030101010101" pitchFamily="2" charset="-122"/>
              </a:rPr>
              <a:t> t </a:t>
            </a:r>
            <a:r>
              <a:rPr lang="zh-CN" altLang="zh-CN" sz="1800" kern="100" dirty="0">
                <a:effectLst/>
                <a:latin typeface="Times New Roman" panose="02020603050405020304" pitchFamily="18" charset="0"/>
                <a:ea typeface="宋体" panose="02010600030101010101" pitchFamily="2" charset="-122"/>
              </a:rPr>
              <a:t>的路径，每次找到路径后，更新残留容量并累加流量；使用</a:t>
            </a:r>
            <a:r>
              <a:rPr lang="en-US" altLang="zh-CN" sz="1800" kern="100" dirty="0">
                <a:effectLst/>
                <a:latin typeface="Times New Roman" panose="02020603050405020304" pitchFamily="18" charset="0"/>
                <a:ea typeface="宋体" panose="02010600030101010101" pitchFamily="2" charset="-122"/>
              </a:rPr>
              <a:t> "</a:t>
            </a:r>
            <a:r>
              <a:rPr lang="zh-CN" altLang="zh-CN" sz="1800" kern="100" dirty="0">
                <a:effectLst/>
                <a:latin typeface="Times New Roman" panose="02020603050405020304" pitchFamily="18" charset="0"/>
                <a:ea typeface="宋体" panose="02010600030101010101" pitchFamily="2" charset="-122"/>
              </a:rPr>
              <a:t>当前弧优化</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Current Arc Optimization</a:t>
            </a:r>
            <a:r>
              <a:rPr lang="zh-CN" altLang="zh-CN" sz="1800" kern="100" dirty="0">
                <a:effectLst/>
                <a:latin typeface="Times New Roman" panose="02020603050405020304" pitchFamily="18" charset="0"/>
                <a:ea typeface="宋体" panose="02010600030101010101" pitchFamily="2" charset="-122"/>
              </a:rPr>
              <a:t>）：维护每个顶点当前处理到的边，避免重复扫描无效边，当无法找到更多增广路径时，当前层次图的阻塞流已找到。</a:t>
            </a:r>
          </a:p>
          <a:p>
            <a:pPr algn="just"/>
            <a:r>
              <a:rPr lang="en-US" altLang="zh-CN" sz="1800" kern="100" dirty="0">
                <a:effectLst/>
                <a:latin typeface="Times New Roman" panose="02020603050405020304" pitchFamily="18" charset="0"/>
                <a:ea typeface="宋体" panose="02010600030101010101" pitchFamily="2" charset="-122"/>
              </a:rPr>
              <a:t>c.</a:t>
            </a:r>
            <a:r>
              <a:rPr lang="zh-CN" altLang="zh-CN" sz="1800" kern="100" dirty="0">
                <a:effectLst/>
                <a:latin typeface="Times New Roman" panose="02020603050405020304" pitchFamily="18" charset="0"/>
                <a:ea typeface="宋体" panose="02010600030101010101" pitchFamily="2" charset="-122"/>
              </a:rPr>
              <a:t>重复步骤</a:t>
            </a:r>
            <a:r>
              <a:rPr lang="en-US" altLang="zh-CN" sz="1800" kern="100" dirty="0">
                <a:effectLst/>
                <a:latin typeface="Times New Roman" panose="02020603050405020304" pitchFamily="18" charset="0"/>
                <a:ea typeface="宋体" panose="02010600030101010101" pitchFamily="2" charset="-122"/>
              </a:rPr>
              <a:t>a</a:t>
            </a:r>
            <a:r>
              <a:rPr lang="zh-CN" altLang="zh-CN" sz="1800" kern="100" dirty="0">
                <a:effectLst/>
                <a:latin typeface="Times New Roman" panose="02020603050405020304" pitchFamily="18" charset="0"/>
                <a:ea typeface="宋体" panose="02010600030101010101" pitchFamily="2" charset="-122"/>
              </a:rPr>
              <a:t>和</a:t>
            </a:r>
            <a:r>
              <a:rPr lang="en-US" altLang="zh-CN" sz="1800" kern="100" dirty="0">
                <a:effectLst/>
                <a:latin typeface="Times New Roman" panose="02020603050405020304" pitchFamily="18" charset="0"/>
                <a:ea typeface="宋体" panose="02010600030101010101" pitchFamily="2" charset="-122"/>
              </a:rPr>
              <a:t>b</a:t>
            </a:r>
            <a:endParaRPr lang="zh-CN" altLang="zh-CN" sz="1800" kern="100" dirty="0">
              <a:effectLst/>
              <a:latin typeface="Times New Roman" panose="02020603050405020304" pitchFamily="18" charset="0"/>
              <a:ea typeface="宋体" panose="02010600030101010101" pitchFamily="2" charset="-122"/>
            </a:endParaRPr>
          </a:p>
          <a:p>
            <a:pPr algn="just"/>
            <a:r>
              <a:rPr lang="zh-CN" altLang="zh-CN" sz="1800" kern="100" dirty="0">
                <a:effectLst/>
                <a:latin typeface="Times New Roman" panose="02020603050405020304" pitchFamily="18" charset="0"/>
                <a:ea typeface="宋体" panose="02010600030101010101" pitchFamily="2" charset="-122"/>
              </a:rPr>
              <a:t>每次找到阻塞流后，重新构建层次图，层次图的深度会逐渐增加，直到无法到达汇点。</a:t>
            </a:r>
          </a:p>
        </p:txBody>
      </p:sp>
      <p:sp>
        <p:nvSpPr>
          <p:cNvPr id="19" name="文本框 18">
            <a:extLst>
              <a:ext uri="{FF2B5EF4-FFF2-40B4-BE49-F238E27FC236}">
                <a16:creationId xmlns:a16="http://schemas.microsoft.com/office/drawing/2014/main" id="{76F5F88F-57E3-41C4-B80B-D8F3448B323E}"/>
              </a:ext>
            </a:extLst>
          </p:cNvPr>
          <p:cNvSpPr txBox="1"/>
          <p:nvPr/>
        </p:nvSpPr>
        <p:spPr>
          <a:xfrm>
            <a:off x="1045845" y="4897883"/>
            <a:ext cx="8349703" cy="1754326"/>
          </a:xfrm>
          <a:prstGeom prst="rect">
            <a:avLst/>
          </a:prstGeom>
          <a:noFill/>
        </p:spPr>
        <p:txBody>
          <a:bodyPr wrap="square">
            <a:spAutoFit/>
          </a:bodyPr>
          <a:lstStyle/>
          <a:p>
            <a:pPr algn="just"/>
            <a:r>
              <a:rPr lang="en-US" altLang="zh-CN" sz="1800" kern="100" dirty="0">
                <a:effectLst/>
                <a:latin typeface="Times New Roman" panose="02020603050405020304" pitchFamily="18" charset="0"/>
                <a:ea typeface="宋体" panose="02010600030101010101" pitchFamily="2" charset="-122"/>
              </a:rPr>
              <a:t>a.</a:t>
            </a:r>
            <a:r>
              <a:rPr lang="zh-CN" altLang="zh-CN" sz="1800" kern="100" dirty="0">
                <a:effectLst/>
                <a:latin typeface="Times New Roman" panose="02020603050405020304" pitchFamily="18" charset="0"/>
                <a:ea typeface="宋体" panose="02010600030101010101" pitchFamily="2" charset="-122"/>
              </a:rPr>
              <a:t>构建层次图（</a:t>
            </a:r>
            <a:r>
              <a:rPr lang="en-US" altLang="zh-CN" sz="1800" kern="100" dirty="0">
                <a:effectLst/>
                <a:latin typeface="Times New Roman" panose="02020603050405020304" pitchFamily="18" charset="0"/>
                <a:ea typeface="宋体" panose="02010600030101010101" pitchFamily="2" charset="-122"/>
              </a:rPr>
              <a:t>BFS</a:t>
            </a:r>
            <a:r>
              <a:rPr lang="zh-CN" altLang="zh-CN" sz="1800" kern="100" dirty="0">
                <a:effectLst/>
                <a:latin typeface="Times New Roman" panose="02020603050405020304" pitchFamily="18" charset="0"/>
                <a:ea typeface="宋体" panose="02010600030101010101" pitchFamily="2" charset="-122"/>
              </a:rPr>
              <a:t>）：每次</a:t>
            </a:r>
            <a:r>
              <a:rPr lang="en-US" altLang="zh-CN" sz="1800" kern="100" dirty="0">
                <a:effectLst/>
                <a:latin typeface="Times New Roman" panose="02020603050405020304" pitchFamily="18" charset="0"/>
                <a:ea typeface="宋体" panose="02010600030101010101" pitchFamily="2" charset="-122"/>
              </a:rPr>
              <a:t> BFS </a:t>
            </a:r>
            <a:r>
              <a:rPr lang="zh-CN" altLang="zh-CN" sz="1800" kern="100" dirty="0">
                <a:effectLst/>
                <a:latin typeface="Times New Roman" panose="02020603050405020304" pitchFamily="18" charset="0"/>
                <a:ea typeface="宋体" panose="02010600030101010101" pitchFamily="2" charset="-122"/>
              </a:rPr>
              <a:t>遍历所有顶点和边，时间复杂度为</a:t>
            </a:r>
            <a:r>
              <a:rPr lang="en-US" altLang="zh-CN" sz="1800" kern="100" dirty="0">
                <a:effectLst/>
                <a:latin typeface="Times New Roman" panose="02020603050405020304" pitchFamily="18" charset="0"/>
                <a:ea typeface="宋体" panose="02010600030101010101" pitchFamily="2" charset="-122"/>
              </a:rPr>
              <a:t> O (E)</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b.</a:t>
            </a:r>
            <a:r>
              <a:rPr lang="zh-CN" altLang="zh-CN" sz="1800" kern="100" dirty="0">
                <a:effectLst/>
                <a:latin typeface="Times New Roman" panose="02020603050405020304" pitchFamily="18" charset="0"/>
                <a:ea typeface="宋体" panose="02010600030101010101" pitchFamily="2" charset="-122"/>
              </a:rPr>
              <a:t>寻找阻塞流（</a:t>
            </a:r>
            <a:r>
              <a:rPr lang="en-US" altLang="zh-CN" sz="1800" kern="100" dirty="0">
                <a:effectLst/>
                <a:latin typeface="Times New Roman" panose="02020603050405020304" pitchFamily="18" charset="0"/>
                <a:ea typeface="宋体" panose="02010600030101010101" pitchFamily="2" charset="-122"/>
              </a:rPr>
              <a:t>DFS</a:t>
            </a:r>
            <a:r>
              <a:rPr lang="zh-CN" altLang="zh-CN" sz="1800" kern="100" dirty="0">
                <a:effectLst/>
                <a:latin typeface="Times New Roman" panose="02020603050405020304" pitchFamily="18" charset="0"/>
                <a:ea typeface="宋体" panose="02010600030101010101" pitchFamily="2" charset="-122"/>
              </a:rPr>
              <a:t>）：在每个层次图中，</a:t>
            </a:r>
            <a:r>
              <a:rPr lang="en-US" altLang="zh-CN" sz="1800" kern="100" dirty="0">
                <a:effectLst/>
                <a:latin typeface="Times New Roman" panose="02020603050405020304" pitchFamily="18" charset="0"/>
                <a:ea typeface="宋体" panose="02010600030101010101" pitchFamily="2" charset="-122"/>
              </a:rPr>
              <a:t>DFS </a:t>
            </a:r>
            <a:r>
              <a:rPr lang="zh-CN" altLang="zh-CN" sz="1800" kern="100" dirty="0">
                <a:effectLst/>
                <a:latin typeface="Times New Roman" panose="02020603050405020304" pitchFamily="18" charset="0"/>
                <a:ea typeface="宋体" panose="02010600030101010101" pitchFamily="2" charset="-122"/>
              </a:rPr>
              <a:t>寻找阻塞流的时间复杂度为</a:t>
            </a:r>
            <a:r>
              <a:rPr lang="en-US" altLang="zh-CN" sz="1800" kern="100" dirty="0">
                <a:effectLst/>
                <a:latin typeface="Times New Roman" panose="02020603050405020304" pitchFamily="18" charset="0"/>
                <a:ea typeface="宋体" panose="02010600030101010101" pitchFamily="2" charset="-122"/>
              </a:rPr>
              <a:t> O (EV)</a:t>
            </a:r>
            <a:endParaRPr lang="zh-CN" altLang="zh-CN" sz="1800" kern="100" dirty="0">
              <a:effectLst/>
              <a:latin typeface="Times New Roman" panose="02020603050405020304" pitchFamily="18" charset="0"/>
              <a:ea typeface="宋体" panose="02010600030101010101" pitchFamily="2" charset="-122"/>
            </a:endParaRPr>
          </a:p>
          <a:p>
            <a:pPr algn="just"/>
            <a:r>
              <a:rPr lang="en-US" altLang="zh-CN" sz="1800" kern="100" dirty="0">
                <a:effectLst/>
                <a:latin typeface="Times New Roman" panose="02020603050405020304" pitchFamily="18" charset="0"/>
                <a:ea typeface="宋体" panose="02010600030101010101" pitchFamily="2" charset="-122"/>
              </a:rPr>
              <a:t>c.</a:t>
            </a:r>
            <a:r>
              <a:rPr lang="zh-CN" altLang="zh-CN" sz="1800" kern="100" dirty="0">
                <a:effectLst/>
                <a:latin typeface="Times New Roman" panose="02020603050405020304" pitchFamily="18" charset="0"/>
                <a:ea typeface="宋体" panose="02010600030101010101" pitchFamily="2" charset="-122"/>
              </a:rPr>
              <a:t>最多需要构建</a:t>
            </a:r>
            <a:r>
              <a:rPr lang="en-US" altLang="zh-CN" sz="1800" kern="100" dirty="0">
                <a:effectLst/>
                <a:latin typeface="Times New Roman" panose="02020603050405020304" pitchFamily="18" charset="0"/>
                <a:ea typeface="宋体" panose="02010600030101010101" pitchFamily="2" charset="-122"/>
              </a:rPr>
              <a:t> V-1 </a:t>
            </a:r>
            <a:r>
              <a:rPr lang="zh-CN" altLang="zh-CN" sz="1800" kern="100" dirty="0">
                <a:effectLst/>
                <a:latin typeface="Times New Roman" panose="02020603050405020304" pitchFamily="18" charset="0"/>
                <a:ea typeface="宋体" panose="02010600030101010101" pitchFamily="2" charset="-122"/>
              </a:rPr>
              <a:t>次层次图（每次层次图至少增加一层，直到无法到达汇点）</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每次层次图中，</a:t>
            </a:r>
            <a:r>
              <a:rPr lang="en-US" altLang="zh-CN" sz="1800" kern="100" dirty="0">
                <a:effectLst/>
                <a:latin typeface="Times New Roman" panose="02020603050405020304" pitchFamily="18" charset="0"/>
                <a:ea typeface="宋体" panose="02010600030101010101" pitchFamily="2" charset="-122"/>
              </a:rPr>
              <a:t>DFS </a:t>
            </a:r>
            <a:r>
              <a:rPr lang="zh-CN" altLang="zh-CN" sz="1800" kern="100" dirty="0">
                <a:effectLst/>
                <a:latin typeface="Times New Roman" panose="02020603050405020304" pitchFamily="18" charset="0"/>
                <a:ea typeface="宋体" panose="02010600030101010101" pitchFamily="2" charset="-122"/>
              </a:rPr>
              <a:t>寻找阻塞流的次数最多为</a:t>
            </a:r>
            <a:r>
              <a:rPr lang="en-US" altLang="zh-CN" sz="1800" kern="100" dirty="0">
                <a:effectLst/>
                <a:latin typeface="Times New Roman" panose="02020603050405020304" pitchFamily="18" charset="0"/>
                <a:ea typeface="宋体" panose="02010600030101010101" pitchFamily="2" charset="-122"/>
              </a:rPr>
              <a:t> O (V)</a:t>
            </a:r>
            <a:r>
              <a:rPr lang="zh-CN" altLang="zh-CN" sz="1800" kern="100" dirty="0">
                <a:effectLst/>
                <a:latin typeface="Times New Roman" panose="02020603050405020304" pitchFamily="18" charset="0"/>
                <a:ea typeface="宋体" panose="02010600030101010101" pitchFamily="2" charset="-122"/>
              </a:rPr>
              <a:t>（每个顶点的层次严格递增）</a:t>
            </a:r>
            <a:r>
              <a:rPr lang="en-US" altLang="zh-CN" sz="1800" kern="100" dirty="0">
                <a:effectLst/>
                <a:latin typeface="Times New Roman" panose="02020603050405020304" pitchFamily="18" charset="0"/>
                <a:ea typeface="宋体" panose="02010600030101010101" pitchFamily="2" charset="-122"/>
              </a:rPr>
              <a:t>,</a:t>
            </a:r>
            <a:r>
              <a:rPr lang="zh-CN" altLang="zh-CN" sz="1800" kern="100" dirty="0">
                <a:effectLst/>
                <a:latin typeface="Times New Roman" panose="02020603050405020304" pitchFamily="18" charset="0"/>
                <a:ea typeface="宋体" panose="02010600030101010101" pitchFamily="2" charset="-122"/>
              </a:rPr>
              <a:t>每次</a:t>
            </a:r>
            <a:r>
              <a:rPr lang="en-US" altLang="zh-CN" sz="1800" kern="100" dirty="0">
                <a:effectLst/>
                <a:latin typeface="Times New Roman" panose="02020603050405020304" pitchFamily="18" charset="0"/>
                <a:ea typeface="宋体" panose="02010600030101010101" pitchFamily="2" charset="-122"/>
              </a:rPr>
              <a:t> DFS </a:t>
            </a:r>
            <a:r>
              <a:rPr lang="zh-CN" altLang="zh-CN" sz="1800" kern="100" dirty="0">
                <a:effectLst/>
                <a:latin typeface="Times New Roman" panose="02020603050405020304" pitchFamily="18" charset="0"/>
                <a:ea typeface="宋体" panose="02010600030101010101" pitchFamily="2" charset="-122"/>
              </a:rPr>
              <a:t>的时间复杂度为</a:t>
            </a:r>
            <a:r>
              <a:rPr lang="en-US" altLang="zh-CN" sz="1800" kern="100" dirty="0">
                <a:effectLst/>
                <a:latin typeface="Times New Roman" panose="02020603050405020304" pitchFamily="18" charset="0"/>
                <a:ea typeface="宋体" panose="02010600030101010101" pitchFamily="2" charset="-122"/>
              </a:rPr>
              <a:t> O (E)</a:t>
            </a:r>
            <a:r>
              <a:rPr lang="zh-CN" altLang="zh-CN" sz="1800" kern="100" dirty="0">
                <a:effectLst/>
                <a:latin typeface="Times New Roman" panose="02020603050405020304" pitchFamily="18" charset="0"/>
                <a:ea typeface="宋体" panose="02010600030101010101" pitchFamily="2" charset="-122"/>
              </a:rPr>
              <a:t>（遍历所有边）</a:t>
            </a:r>
          </a:p>
          <a:p>
            <a:pPr algn="just"/>
            <a:r>
              <a:rPr lang="zh-CN" altLang="zh-CN" sz="1800" kern="100" dirty="0">
                <a:effectLst/>
                <a:latin typeface="Times New Roman" panose="02020603050405020304" pitchFamily="18" charset="0"/>
                <a:ea typeface="宋体" panose="02010600030101010101" pitchFamily="2" charset="-122"/>
              </a:rPr>
              <a:t>因此，总时间复杂度为：</a:t>
            </a:r>
            <a:r>
              <a:rPr lang="en-US" altLang="zh-CN" sz="1800" kern="100" dirty="0">
                <a:effectLst/>
                <a:latin typeface="Times New Roman" panose="02020603050405020304" pitchFamily="18" charset="0"/>
                <a:ea typeface="宋体" panose="02010600030101010101" pitchFamily="2" charset="-122"/>
              </a:rPr>
              <a:t>O (V) </a:t>
            </a:r>
            <a:r>
              <a:rPr lang="zh-CN" altLang="zh-CN" sz="1800" kern="100" dirty="0">
                <a:effectLst/>
                <a:latin typeface="Times New Roman" panose="02020603050405020304" pitchFamily="18" charset="0"/>
                <a:ea typeface="宋体" panose="02010600030101010101" pitchFamily="2" charset="-122"/>
              </a:rPr>
              <a:t>×</a:t>
            </a:r>
            <a:r>
              <a:rPr lang="en-US" altLang="zh-CN" sz="1800" kern="100" dirty="0">
                <a:effectLst/>
                <a:latin typeface="Times New Roman" panose="02020603050405020304" pitchFamily="18" charset="0"/>
                <a:ea typeface="宋体" panose="02010600030101010101" pitchFamily="2" charset="-122"/>
              </a:rPr>
              <a:t> O (EV) = O (EV</a:t>
            </a:r>
            <a:r>
              <a:rPr lang="zh-CN" altLang="zh-CN" sz="1800" kern="100" dirty="0">
                <a:effectLst/>
                <a:latin typeface="Times New Roman" panose="02020603050405020304" pitchFamily="18" charset="0"/>
                <a:ea typeface="宋体" panose="02010600030101010101" pitchFamily="2" charset="-122"/>
              </a:rPr>
              <a:t>²</a:t>
            </a:r>
            <a:r>
              <a:rPr lang="en-US" altLang="zh-CN" sz="1800" kern="100" dirty="0">
                <a:effectLst/>
                <a:latin typeface="Times New Roman" panose="02020603050405020304" pitchFamily="18" charset="0"/>
                <a:ea typeface="宋体" panose="02010600030101010101" pitchFamily="2" charset="-122"/>
              </a:rPr>
              <a:t>)</a:t>
            </a:r>
            <a:endParaRPr lang="zh-CN" altLang="zh-CN" sz="1800" kern="100" dirty="0">
              <a:effectLst/>
              <a:latin typeface="Times New Roman" panose="02020603050405020304" pitchFamily="18" charset="0"/>
              <a:ea typeface="宋体" panose="02010600030101010101" pitchFamily="2" charset="-122"/>
            </a:endParaRPr>
          </a:p>
        </p:txBody>
      </p:sp>
      <p:sp>
        <p:nvSpPr>
          <p:cNvPr id="12" name="文本框 11">
            <a:extLst>
              <a:ext uri="{FF2B5EF4-FFF2-40B4-BE49-F238E27FC236}">
                <a16:creationId xmlns:a16="http://schemas.microsoft.com/office/drawing/2014/main" id="{E8778FA7-D727-4241-844D-558185E0F154}"/>
              </a:ext>
            </a:extLst>
          </p:cNvPr>
          <p:cNvSpPr txBox="1"/>
          <p:nvPr/>
        </p:nvSpPr>
        <p:spPr>
          <a:xfrm>
            <a:off x="5038725" y="519775"/>
            <a:ext cx="3878580" cy="646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i="0" u="none" strike="noStrike" kern="1200" cap="none" spc="400" normalizeH="0" baseline="0" noProof="0" dirty="0" err="1">
                <a:ln>
                  <a:noFill/>
                </a:ln>
                <a:solidFill>
                  <a:schemeClr val="tx1">
                    <a:lumMod val="75000"/>
                    <a:lumOff val="25000"/>
                  </a:schemeClr>
                </a:solidFill>
                <a:effectLst/>
                <a:uLnTx/>
                <a:uFillTx/>
                <a:cs typeface="+mn-ea"/>
                <a:sym typeface="+mn-lt"/>
              </a:rPr>
              <a:t>Dinic</a:t>
            </a:r>
            <a:r>
              <a:rPr kumimoji="0" lang="zh-CN" altLang="en-US" sz="3600" i="0" u="none" strike="noStrike" kern="1200" cap="none" spc="400" normalizeH="0" baseline="0" noProof="0" dirty="0">
                <a:ln>
                  <a:noFill/>
                </a:ln>
                <a:solidFill>
                  <a:schemeClr val="tx1">
                    <a:lumMod val="75000"/>
                    <a:lumOff val="25000"/>
                  </a:schemeClr>
                </a:solidFill>
                <a:effectLst/>
                <a:uLnTx/>
                <a:uFillTx/>
                <a:cs typeface="+mn-ea"/>
                <a:sym typeface="+mn-lt"/>
              </a:rPr>
              <a:t>算法</a:t>
            </a:r>
          </a:p>
        </p:txBody>
      </p:sp>
      <p:pic>
        <p:nvPicPr>
          <p:cNvPr id="2" name="图片 1">
            <a:extLst>
              <a:ext uri="{FF2B5EF4-FFF2-40B4-BE49-F238E27FC236}">
                <a16:creationId xmlns:a16="http://schemas.microsoft.com/office/drawing/2014/main" id="{E184E73E-C81D-4EF1-8580-175A5D34C77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67065" y="1722387"/>
            <a:ext cx="3672368" cy="2768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2134245138"/>
      </p:ext>
    </p:ext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34"/>
                                        </p:tgtEl>
                                        <p:attrNameLst>
                                          <p:attrName>style.visibility</p:attrName>
                                        </p:attrNameLst>
                                      </p:cBhvr>
                                      <p:to>
                                        <p:strVal val="visible"/>
                                      </p:to>
                                    </p:set>
                                    <p:anim calcmode="lin" valueType="num">
                                      <p:cBhvr>
                                        <p:cTn id="7" dur="500" fill="hold"/>
                                        <p:tgtEl>
                                          <p:spTgt spid="34"/>
                                        </p:tgtEl>
                                        <p:attrNameLst>
                                          <p:attrName>ppt_w</p:attrName>
                                        </p:attrNameLst>
                                      </p:cBhvr>
                                      <p:tavLst>
                                        <p:tav tm="0">
                                          <p:val>
                                            <p:fltVal val="0"/>
                                          </p:val>
                                        </p:tav>
                                        <p:tav tm="100000">
                                          <p:val>
                                            <p:strVal val="#ppt_w"/>
                                          </p:val>
                                        </p:tav>
                                      </p:tavLst>
                                    </p:anim>
                                    <p:anim calcmode="lin" valueType="num">
                                      <p:cBhvr>
                                        <p:cTn id="8" dur="500" fill="hold"/>
                                        <p:tgtEl>
                                          <p:spTgt spid="34"/>
                                        </p:tgtEl>
                                        <p:attrNameLst>
                                          <p:attrName>ppt_h</p:attrName>
                                        </p:attrNameLst>
                                      </p:cBhvr>
                                      <p:tavLst>
                                        <p:tav tm="0">
                                          <p:val>
                                            <p:fltVal val="0"/>
                                          </p:val>
                                        </p:tav>
                                        <p:tav tm="100000">
                                          <p:val>
                                            <p:strVal val="#ppt_h"/>
                                          </p:val>
                                        </p:tav>
                                      </p:tavLst>
                                    </p:anim>
                                    <p:animEffect transition="in" filter="fade">
                                      <p:cBhvr>
                                        <p:cTn id="9" dur="500"/>
                                        <p:tgtEl>
                                          <p:spTgt spid="34"/>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6"/>
                                        </p:tgtEl>
                                        <p:attrNameLst>
                                          <p:attrName>style.visibility</p:attrName>
                                        </p:attrNameLst>
                                      </p:cBhvr>
                                      <p:to>
                                        <p:strVal val="visible"/>
                                      </p:to>
                                    </p:set>
                                    <p:anim calcmode="lin" valueType="num">
                                      <p:cBhvr>
                                        <p:cTn id="12" dur="500" fill="hold"/>
                                        <p:tgtEl>
                                          <p:spTgt spid="56"/>
                                        </p:tgtEl>
                                        <p:attrNameLst>
                                          <p:attrName>ppt_w</p:attrName>
                                        </p:attrNameLst>
                                      </p:cBhvr>
                                      <p:tavLst>
                                        <p:tav tm="0">
                                          <p:val>
                                            <p:fltVal val="0"/>
                                          </p:val>
                                        </p:tav>
                                        <p:tav tm="100000">
                                          <p:val>
                                            <p:strVal val="#ppt_w"/>
                                          </p:val>
                                        </p:tav>
                                      </p:tavLst>
                                    </p:anim>
                                    <p:anim calcmode="lin" valueType="num">
                                      <p:cBhvr>
                                        <p:cTn id="13" dur="500" fill="hold"/>
                                        <p:tgtEl>
                                          <p:spTgt spid="56"/>
                                        </p:tgtEl>
                                        <p:attrNameLst>
                                          <p:attrName>ppt_h</p:attrName>
                                        </p:attrNameLst>
                                      </p:cBhvr>
                                      <p:tavLst>
                                        <p:tav tm="0">
                                          <p:val>
                                            <p:fltVal val="0"/>
                                          </p:val>
                                        </p:tav>
                                        <p:tav tm="100000">
                                          <p:val>
                                            <p:strVal val="#ppt_h"/>
                                          </p:val>
                                        </p:tav>
                                      </p:tavLst>
                                    </p:anim>
                                    <p:animEffect transition="in" filter="fade">
                                      <p:cBhvr>
                                        <p:cTn id="14"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2718081" y="269217"/>
            <a:ext cx="6783705" cy="721995"/>
            <a:chOff x="4855" y="969"/>
            <a:chExt cx="10683" cy="1137"/>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4855" y="969"/>
              <a:ext cx="10683" cy="921"/>
            </a:xfrm>
            <a:prstGeom prst="rect">
              <a:avLst/>
            </a:prstGeom>
            <a:noFill/>
          </p:spPr>
          <p:txBody>
            <a:bodyPr wrap="square" rtlCol="0">
              <a:spAutoFit/>
            </a:bodyPr>
            <a:lstStyle/>
            <a:p>
              <a:pPr algn="ctr"/>
              <a:r>
                <a:rPr lang="zh-CN" altLang="en-US" sz="3200" dirty="0"/>
                <a:t>实验结果与分析</a:t>
              </a:r>
              <a:endParaRPr lang="zh-CN" altLang="en-US" sz="3200" b="1" dirty="0">
                <a:solidFill>
                  <a:srgbClr val="80937D"/>
                </a:solidFill>
                <a:cs typeface="+mn-ea"/>
                <a:sym typeface="+mn-lt"/>
              </a:endParaRPr>
            </a:p>
          </p:txBody>
        </p:sp>
      </p:grpSp>
      <p:sp>
        <p:nvSpPr>
          <p:cNvPr id="22" name="矩形 21" descr="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
          <p:cNvSpPr/>
          <p:nvPr/>
        </p:nvSpPr>
        <p:spPr>
          <a:xfrm>
            <a:off x="1138561" y="3326204"/>
            <a:ext cx="1210588" cy="400110"/>
          </a:xfrm>
          <a:prstGeom prst="rect">
            <a:avLst/>
          </a:prstGeom>
        </p:spPr>
        <p:txBody>
          <a:bodyPr wrap="none">
            <a:spAutoFit/>
          </a:bodyPr>
          <a:lstStyle/>
          <a:p>
            <a:pPr algn="ctr"/>
            <a:r>
              <a:rPr lang="zh-CN" altLang="en-US" sz="2000" b="1" dirty="0">
                <a:solidFill>
                  <a:schemeClr val="bg1"/>
                </a:solidFill>
                <a:cs typeface="+mn-ea"/>
                <a:sym typeface="+mn-lt"/>
              </a:rPr>
              <a:t>测试结果</a:t>
            </a:r>
          </a:p>
        </p:txBody>
      </p:sp>
      <p:sp>
        <p:nvSpPr>
          <p:cNvPr id="34" name="AutoShape 112"/>
          <p:cNvSpPr/>
          <p:nvPr/>
        </p:nvSpPr>
        <p:spPr bwMode="auto">
          <a:xfrm>
            <a:off x="4397428" y="2000645"/>
            <a:ext cx="645271" cy="642427"/>
          </a:xfrm>
          <a:custGeom>
            <a:avLst/>
            <a:gdLst>
              <a:gd name="T0" fmla="*/ 10510 w 21020"/>
              <a:gd name="T1" fmla="*/ 10800 h 21600"/>
              <a:gd name="T2" fmla="*/ 10510 w 21020"/>
              <a:gd name="T3" fmla="*/ 10800 h 21600"/>
              <a:gd name="T4" fmla="*/ 10510 w 21020"/>
              <a:gd name="T5" fmla="*/ 10800 h 21600"/>
              <a:gd name="T6" fmla="*/ 10510 w 21020"/>
              <a:gd name="T7" fmla="*/ 10800 h 21600"/>
            </a:gdLst>
            <a:ahLst/>
            <a:cxnLst>
              <a:cxn ang="0">
                <a:pos x="T0" y="T1"/>
              </a:cxn>
              <a:cxn ang="0">
                <a:pos x="T2" y="T3"/>
              </a:cxn>
              <a:cxn ang="0">
                <a:pos x="T4" y="T5"/>
              </a:cxn>
              <a:cxn ang="0">
                <a:pos x="T6" y="T7"/>
              </a:cxn>
            </a:cxnLst>
            <a:rect l="0" t="0" r="r" b="b"/>
            <a:pathLst>
              <a:path w="21020" h="21600">
                <a:moveTo>
                  <a:pt x="18846" y="7946"/>
                </a:moveTo>
                <a:lnTo>
                  <a:pt x="17740" y="9091"/>
                </a:lnTo>
                <a:cubicBezTo>
                  <a:pt x="17740" y="8939"/>
                  <a:pt x="17758" y="8792"/>
                  <a:pt x="17744" y="8636"/>
                </a:cubicBezTo>
                <a:cubicBezTo>
                  <a:pt x="17629" y="7331"/>
                  <a:pt x="17036" y="6068"/>
                  <a:pt x="16074" y="5080"/>
                </a:cubicBezTo>
                <a:cubicBezTo>
                  <a:pt x="15004" y="3980"/>
                  <a:pt x="13585" y="3348"/>
                  <a:pt x="12180" y="3345"/>
                </a:cubicBezTo>
                <a:lnTo>
                  <a:pt x="13268" y="2218"/>
                </a:lnTo>
                <a:cubicBezTo>
                  <a:pt x="13812" y="1659"/>
                  <a:pt x="14572" y="1350"/>
                  <a:pt x="15403" y="1350"/>
                </a:cubicBezTo>
                <a:cubicBezTo>
                  <a:pt x="16460" y="1350"/>
                  <a:pt x="17546" y="1840"/>
                  <a:pt x="18381" y="2696"/>
                </a:cubicBezTo>
                <a:cubicBezTo>
                  <a:pt x="19165" y="3500"/>
                  <a:pt x="19631" y="4499"/>
                  <a:pt x="19698" y="5510"/>
                </a:cubicBezTo>
                <a:cubicBezTo>
                  <a:pt x="19760" y="6453"/>
                  <a:pt x="19457" y="7317"/>
                  <a:pt x="18846" y="7946"/>
                </a:cubicBezTo>
                <a:moveTo>
                  <a:pt x="5828" y="19329"/>
                </a:moveTo>
                <a:cubicBezTo>
                  <a:pt x="5813" y="18424"/>
                  <a:pt x="5454" y="17481"/>
                  <a:pt x="4730" y="16739"/>
                </a:cubicBezTo>
                <a:cubicBezTo>
                  <a:pt x="4046" y="16034"/>
                  <a:pt x="3150" y="15628"/>
                  <a:pt x="2257" y="15592"/>
                </a:cubicBezTo>
                <a:lnTo>
                  <a:pt x="2911" y="13157"/>
                </a:lnTo>
                <a:cubicBezTo>
                  <a:pt x="2959" y="12995"/>
                  <a:pt x="3052" y="12835"/>
                  <a:pt x="3168" y="12695"/>
                </a:cubicBezTo>
                <a:cubicBezTo>
                  <a:pt x="4485" y="11726"/>
                  <a:pt x="6512" y="12012"/>
                  <a:pt x="7920" y="13460"/>
                </a:cubicBezTo>
                <a:cubicBezTo>
                  <a:pt x="9409" y="14990"/>
                  <a:pt x="9639" y="17230"/>
                  <a:pt x="8492" y="18568"/>
                </a:cubicBezTo>
                <a:cubicBezTo>
                  <a:pt x="8416" y="18609"/>
                  <a:pt x="8339" y="18648"/>
                  <a:pt x="8256" y="18675"/>
                </a:cubicBezTo>
                <a:cubicBezTo>
                  <a:pt x="8256" y="18675"/>
                  <a:pt x="5828" y="19329"/>
                  <a:pt x="5828" y="19329"/>
                </a:cubicBezTo>
                <a:close/>
                <a:moveTo>
                  <a:pt x="2737" y="20164"/>
                </a:moveTo>
                <a:cubicBezTo>
                  <a:pt x="2665" y="20181"/>
                  <a:pt x="2443" y="20239"/>
                  <a:pt x="2291" y="20249"/>
                </a:cubicBezTo>
                <a:cubicBezTo>
                  <a:pt x="1751" y="20244"/>
                  <a:pt x="1313" y="19792"/>
                  <a:pt x="1313" y="19237"/>
                </a:cubicBezTo>
                <a:cubicBezTo>
                  <a:pt x="1321" y="19124"/>
                  <a:pt x="1365" y="18929"/>
                  <a:pt x="1380" y="18857"/>
                </a:cubicBezTo>
                <a:lnTo>
                  <a:pt x="2071" y="16283"/>
                </a:lnTo>
                <a:cubicBezTo>
                  <a:pt x="2822" y="16261"/>
                  <a:pt x="3630" y="16562"/>
                  <a:pt x="4265" y="17215"/>
                </a:cubicBezTo>
                <a:cubicBezTo>
                  <a:pt x="4911" y="17878"/>
                  <a:pt x="5214" y="18725"/>
                  <a:pt x="5181" y="19504"/>
                </a:cubicBezTo>
                <a:cubicBezTo>
                  <a:pt x="5181" y="19504"/>
                  <a:pt x="2737" y="20164"/>
                  <a:pt x="2737" y="20164"/>
                </a:cubicBezTo>
                <a:close/>
                <a:moveTo>
                  <a:pt x="6888" y="11179"/>
                </a:moveTo>
                <a:cubicBezTo>
                  <a:pt x="6280" y="10927"/>
                  <a:pt x="5642" y="10783"/>
                  <a:pt x="5004" y="10774"/>
                </a:cubicBezTo>
                <a:lnTo>
                  <a:pt x="10063" y="5536"/>
                </a:lnTo>
                <a:cubicBezTo>
                  <a:pt x="10838" y="4759"/>
                  <a:pt x="11966" y="4536"/>
                  <a:pt x="13077" y="4819"/>
                </a:cubicBezTo>
                <a:cubicBezTo>
                  <a:pt x="13077" y="4819"/>
                  <a:pt x="6888" y="11179"/>
                  <a:pt x="6888" y="11179"/>
                </a:cubicBezTo>
                <a:close/>
                <a:moveTo>
                  <a:pt x="9717" y="13672"/>
                </a:moveTo>
                <a:cubicBezTo>
                  <a:pt x="9473" y="13258"/>
                  <a:pt x="9194" y="12859"/>
                  <a:pt x="8848" y="12505"/>
                </a:cubicBezTo>
                <a:cubicBezTo>
                  <a:pt x="8447" y="12093"/>
                  <a:pt x="7986" y="11770"/>
                  <a:pt x="7507" y="11498"/>
                </a:cubicBezTo>
                <a:lnTo>
                  <a:pt x="13767" y="5064"/>
                </a:lnTo>
                <a:cubicBezTo>
                  <a:pt x="14259" y="5288"/>
                  <a:pt x="14729" y="5607"/>
                  <a:pt x="15145" y="6035"/>
                </a:cubicBezTo>
                <a:cubicBezTo>
                  <a:pt x="15500" y="6398"/>
                  <a:pt x="15775" y="6806"/>
                  <a:pt x="15987" y="7229"/>
                </a:cubicBezTo>
                <a:cubicBezTo>
                  <a:pt x="15987" y="7229"/>
                  <a:pt x="9717" y="13672"/>
                  <a:pt x="9717" y="13672"/>
                </a:cubicBezTo>
                <a:close/>
                <a:moveTo>
                  <a:pt x="10519" y="16061"/>
                </a:moveTo>
                <a:cubicBezTo>
                  <a:pt x="10465" y="15452"/>
                  <a:pt x="10298" y="14854"/>
                  <a:pt x="10047" y="14288"/>
                </a:cubicBezTo>
                <a:lnTo>
                  <a:pt x="16257" y="7906"/>
                </a:lnTo>
                <a:cubicBezTo>
                  <a:pt x="16637" y="9140"/>
                  <a:pt x="16442" y="10429"/>
                  <a:pt x="15610" y="11284"/>
                </a:cubicBezTo>
                <a:cubicBezTo>
                  <a:pt x="15604" y="11290"/>
                  <a:pt x="15598" y="11293"/>
                  <a:pt x="15593" y="11298"/>
                </a:cubicBezTo>
                <a:lnTo>
                  <a:pt x="15602" y="11306"/>
                </a:lnTo>
                <a:lnTo>
                  <a:pt x="10525" y="16565"/>
                </a:lnTo>
                <a:cubicBezTo>
                  <a:pt x="10527" y="16397"/>
                  <a:pt x="10534" y="16232"/>
                  <a:pt x="10519" y="16061"/>
                </a:cubicBezTo>
                <a:moveTo>
                  <a:pt x="19308" y="1741"/>
                </a:moveTo>
                <a:cubicBezTo>
                  <a:pt x="18228" y="632"/>
                  <a:pt x="16805" y="0"/>
                  <a:pt x="15403" y="0"/>
                </a:cubicBezTo>
                <a:cubicBezTo>
                  <a:pt x="14220" y="0"/>
                  <a:pt x="13131" y="450"/>
                  <a:pt x="12335" y="1266"/>
                </a:cubicBezTo>
                <a:lnTo>
                  <a:pt x="9138" y="4577"/>
                </a:lnTo>
                <a:cubicBezTo>
                  <a:pt x="9129" y="4585"/>
                  <a:pt x="9118" y="4592"/>
                  <a:pt x="9108" y="4602"/>
                </a:cubicBezTo>
                <a:cubicBezTo>
                  <a:pt x="9103" y="4608"/>
                  <a:pt x="9100" y="4614"/>
                  <a:pt x="9095" y="4620"/>
                </a:cubicBezTo>
                <a:lnTo>
                  <a:pt x="9096" y="4621"/>
                </a:lnTo>
                <a:lnTo>
                  <a:pt x="2310" y="11647"/>
                </a:lnTo>
                <a:cubicBezTo>
                  <a:pt x="1998" y="11966"/>
                  <a:pt x="1771" y="12364"/>
                  <a:pt x="1645" y="12797"/>
                </a:cubicBezTo>
                <a:lnTo>
                  <a:pt x="102" y="18541"/>
                </a:lnTo>
                <a:cubicBezTo>
                  <a:pt x="100" y="18557"/>
                  <a:pt x="0" y="19008"/>
                  <a:pt x="0" y="19237"/>
                </a:cubicBezTo>
                <a:cubicBezTo>
                  <a:pt x="0" y="20541"/>
                  <a:pt x="1030" y="21599"/>
                  <a:pt x="2302" y="21599"/>
                </a:cubicBezTo>
                <a:cubicBezTo>
                  <a:pt x="2554" y="21599"/>
                  <a:pt x="3044" y="21475"/>
                  <a:pt x="3062" y="21473"/>
                </a:cubicBezTo>
                <a:lnTo>
                  <a:pt x="8630" y="19969"/>
                </a:lnTo>
                <a:cubicBezTo>
                  <a:pt x="9054" y="19839"/>
                  <a:pt x="9439" y="19604"/>
                  <a:pt x="9750" y="19283"/>
                </a:cubicBezTo>
                <a:lnTo>
                  <a:pt x="19776" y="8899"/>
                </a:lnTo>
                <a:cubicBezTo>
                  <a:pt x="21600" y="7023"/>
                  <a:pt x="21394" y="3881"/>
                  <a:pt x="19308" y="1741"/>
                </a:cubicBezTo>
              </a:path>
            </a:pathLst>
          </a:custGeom>
          <a:solidFill>
            <a:schemeClr val="bg1"/>
          </a:solid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grpSp>
        <p:nvGrpSpPr>
          <p:cNvPr id="35" name="组合 34"/>
          <p:cNvGrpSpPr/>
          <p:nvPr/>
        </p:nvGrpSpPr>
        <p:grpSpPr>
          <a:xfrm>
            <a:off x="1522884" y="2610303"/>
            <a:ext cx="441943" cy="644224"/>
            <a:chOff x="2528974" y="2863357"/>
            <a:chExt cx="246811" cy="359779"/>
          </a:xfrm>
          <a:solidFill>
            <a:schemeClr val="bg1"/>
          </a:solidFill>
        </p:grpSpPr>
        <p:sp>
          <p:nvSpPr>
            <p:cNvPr id="36" name="AutoShape 113"/>
            <p:cNvSpPr/>
            <p:nvPr/>
          </p:nvSpPr>
          <p:spPr bwMode="auto">
            <a:xfrm>
              <a:off x="2528974" y="2863357"/>
              <a:ext cx="246811" cy="35977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5386" y="14175"/>
                  </a:moveTo>
                  <a:lnTo>
                    <a:pt x="6223" y="14175"/>
                  </a:lnTo>
                  <a:cubicBezTo>
                    <a:pt x="5734" y="13446"/>
                    <a:pt x="5147" y="12716"/>
                    <a:pt x="4568" y="12003"/>
                  </a:cubicBezTo>
                  <a:cubicBezTo>
                    <a:pt x="3287" y="10427"/>
                    <a:pt x="1963" y="8797"/>
                    <a:pt x="1963" y="7425"/>
                  </a:cubicBezTo>
                  <a:cubicBezTo>
                    <a:pt x="1963" y="4075"/>
                    <a:pt x="5927" y="1350"/>
                    <a:pt x="10800" y="1350"/>
                  </a:cubicBezTo>
                  <a:cubicBezTo>
                    <a:pt x="15672" y="1350"/>
                    <a:pt x="19636" y="4075"/>
                    <a:pt x="19636" y="7425"/>
                  </a:cubicBezTo>
                  <a:cubicBezTo>
                    <a:pt x="19636" y="8787"/>
                    <a:pt x="18312" y="10425"/>
                    <a:pt x="17029" y="12011"/>
                  </a:cubicBezTo>
                  <a:cubicBezTo>
                    <a:pt x="16455" y="12723"/>
                    <a:pt x="15873" y="13449"/>
                    <a:pt x="15386" y="14175"/>
                  </a:cubicBezTo>
                  <a:moveTo>
                    <a:pt x="10800" y="20249"/>
                  </a:moveTo>
                  <a:cubicBezTo>
                    <a:pt x="9805" y="20249"/>
                    <a:pt x="9347" y="20171"/>
                    <a:pt x="8839" y="19406"/>
                  </a:cubicBezTo>
                  <a:lnTo>
                    <a:pt x="13000" y="19048"/>
                  </a:lnTo>
                  <a:cubicBezTo>
                    <a:pt x="12398" y="20164"/>
                    <a:pt x="11959" y="20249"/>
                    <a:pt x="10800" y="20249"/>
                  </a:cubicBezTo>
                  <a:moveTo>
                    <a:pt x="7595" y="16813"/>
                  </a:moveTo>
                  <a:cubicBezTo>
                    <a:pt x="7417" y="16407"/>
                    <a:pt x="7215" y="15978"/>
                    <a:pt x="6991" y="15525"/>
                  </a:cubicBezTo>
                  <a:lnTo>
                    <a:pt x="14616" y="15525"/>
                  </a:lnTo>
                  <a:cubicBezTo>
                    <a:pt x="14496" y="15767"/>
                    <a:pt x="14375" y="16010"/>
                    <a:pt x="14270" y="16239"/>
                  </a:cubicBezTo>
                  <a:cubicBezTo>
                    <a:pt x="14270" y="16239"/>
                    <a:pt x="7595" y="16813"/>
                    <a:pt x="7595" y="16813"/>
                  </a:cubicBezTo>
                  <a:close/>
                  <a:moveTo>
                    <a:pt x="13345" y="18343"/>
                  </a:moveTo>
                  <a:lnTo>
                    <a:pt x="8476" y="18762"/>
                  </a:lnTo>
                  <a:cubicBezTo>
                    <a:pt x="8303" y="18416"/>
                    <a:pt x="8116" y="18011"/>
                    <a:pt x="7890" y="17483"/>
                  </a:cubicBezTo>
                  <a:cubicBezTo>
                    <a:pt x="7887" y="17477"/>
                    <a:pt x="7883" y="17469"/>
                    <a:pt x="7881" y="17462"/>
                  </a:cubicBezTo>
                  <a:lnTo>
                    <a:pt x="13957" y="16941"/>
                  </a:lnTo>
                  <a:cubicBezTo>
                    <a:pt x="13871" y="17140"/>
                    <a:pt x="13778" y="17350"/>
                    <a:pt x="13698" y="17537"/>
                  </a:cubicBezTo>
                  <a:cubicBezTo>
                    <a:pt x="13569" y="17841"/>
                    <a:pt x="13453" y="18104"/>
                    <a:pt x="13345" y="18343"/>
                  </a:cubicBezTo>
                  <a:moveTo>
                    <a:pt x="10800" y="0"/>
                  </a:moveTo>
                  <a:cubicBezTo>
                    <a:pt x="4835" y="0"/>
                    <a:pt x="0" y="3324"/>
                    <a:pt x="0" y="7425"/>
                  </a:cubicBezTo>
                  <a:cubicBezTo>
                    <a:pt x="0" y="10146"/>
                    <a:pt x="3621" y="13029"/>
                    <a:pt x="4939" y="15562"/>
                  </a:cubicBezTo>
                  <a:cubicBezTo>
                    <a:pt x="6906" y="19339"/>
                    <a:pt x="6688" y="21599"/>
                    <a:pt x="10800" y="21599"/>
                  </a:cubicBezTo>
                  <a:cubicBezTo>
                    <a:pt x="14972" y="21599"/>
                    <a:pt x="14692" y="19349"/>
                    <a:pt x="16660" y="15577"/>
                  </a:cubicBezTo>
                  <a:cubicBezTo>
                    <a:pt x="17983" y="13039"/>
                    <a:pt x="21600" y="10124"/>
                    <a:pt x="21600" y="7425"/>
                  </a:cubicBezTo>
                  <a:cubicBezTo>
                    <a:pt x="21600" y="3324"/>
                    <a:pt x="16764" y="0"/>
                    <a:pt x="10800"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sp>
          <p:nvSpPr>
            <p:cNvPr id="37" name="AutoShape 114"/>
            <p:cNvSpPr/>
            <p:nvPr/>
          </p:nvSpPr>
          <p:spPr bwMode="auto">
            <a:xfrm>
              <a:off x="2584843" y="2919841"/>
              <a:ext cx="73061" cy="7306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38" y="0"/>
                  </a:moveTo>
                  <a:cubicBezTo>
                    <a:pt x="8943" y="0"/>
                    <a:pt x="0" y="8942"/>
                    <a:pt x="0" y="19938"/>
                  </a:cubicBezTo>
                  <a:cubicBezTo>
                    <a:pt x="0" y="20855"/>
                    <a:pt x="743" y="21600"/>
                    <a:pt x="1661" y="21600"/>
                  </a:cubicBezTo>
                  <a:cubicBezTo>
                    <a:pt x="2579" y="21600"/>
                    <a:pt x="3323" y="20855"/>
                    <a:pt x="3323" y="19938"/>
                  </a:cubicBezTo>
                  <a:cubicBezTo>
                    <a:pt x="3323" y="10777"/>
                    <a:pt x="10777" y="3323"/>
                    <a:pt x="19938" y="3323"/>
                  </a:cubicBezTo>
                  <a:cubicBezTo>
                    <a:pt x="20856" y="3323"/>
                    <a:pt x="21600" y="2578"/>
                    <a:pt x="21600" y="1661"/>
                  </a:cubicBezTo>
                  <a:cubicBezTo>
                    <a:pt x="21600" y="744"/>
                    <a:pt x="20856" y="0"/>
                    <a:pt x="19938" y="0"/>
                  </a:cubicBezTo>
                </a:path>
              </a:pathLst>
            </a:custGeom>
            <a:grpFill/>
            <a:ln>
              <a:noFill/>
            </a:ln>
            <a:effectLst/>
          </p:spPr>
          <p:txBody>
            <a:bodyPr lIns="25400" tIns="25400" rIns="25400" bIns="25400" anchor="ctr"/>
            <a:lstStyle/>
            <a:p>
              <a:pPr marL="0" marR="0" lvl="0" indent="0" algn="ctr" defTabSz="228600" eaLnBrk="1" fontAlgn="base" latinLnBrk="0" hangingPunct="0">
                <a:lnSpc>
                  <a:spcPct val="100000"/>
                </a:lnSpc>
                <a:spcBef>
                  <a:spcPct val="0"/>
                </a:spcBef>
                <a:spcAft>
                  <a:spcPct val="0"/>
                </a:spcAft>
                <a:buClrTx/>
                <a:buSzTx/>
                <a:buFontTx/>
                <a:buNone/>
                <a:defRPr/>
              </a:pPr>
              <a:endParaRPr kumimoji="0" lang="en-US" sz="2000" b="0" i="0" u="none" strike="noStrike" kern="0" cap="none" spc="0" normalizeH="0" baseline="0" noProof="0" dirty="0">
                <a:ln>
                  <a:noFill/>
                </a:ln>
                <a:solidFill>
                  <a:srgbClr val="FFFFFF"/>
                </a:solidFill>
                <a:effectLst>
                  <a:outerShdw blurRad="38100" dist="38100" dir="2700000" algn="tl">
                    <a:srgbClr val="000000"/>
                  </a:outerShdw>
                </a:effectLst>
                <a:uLnTx/>
                <a:uFillTx/>
                <a:cs typeface="+mn-ea"/>
                <a:sym typeface="+mn-lt"/>
              </a:endParaRPr>
            </a:p>
          </p:txBody>
        </p:sp>
      </p:grpSp>
      <p:pic>
        <p:nvPicPr>
          <p:cNvPr id="8" name="图片 1">
            <a:extLst>
              <a:ext uri="{FF2B5EF4-FFF2-40B4-BE49-F238E27FC236}">
                <a16:creationId xmlns:a16="http://schemas.microsoft.com/office/drawing/2014/main" id="{5A1BA38A-6E1B-4DD3-BE50-4F21B7D0A6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87941" y="1072524"/>
            <a:ext cx="2635250" cy="2082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图片 1">
            <a:extLst>
              <a:ext uri="{FF2B5EF4-FFF2-40B4-BE49-F238E27FC236}">
                <a16:creationId xmlns:a16="http://schemas.microsoft.com/office/drawing/2014/main" id="{5AAD0B63-B547-47B5-89F2-247B4BBC0E5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97428" y="1461386"/>
            <a:ext cx="2603500" cy="137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a:extLst>
              <a:ext uri="{FF2B5EF4-FFF2-40B4-BE49-F238E27FC236}">
                <a16:creationId xmlns:a16="http://schemas.microsoft.com/office/drawing/2014/main" id="{1618B42F-A08F-4F7F-AEEB-9F897A43894E}"/>
              </a:ext>
            </a:extLst>
          </p:cNvPr>
          <p:cNvPicPr>
            <a:picLocks noChangeAspect="1"/>
          </p:cNvPicPr>
          <p:nvPr/>
        </p:nvPicPr>
        <p:blipFill>
          <a:blip r:embed="rId5"/>
          <a:stretch>
            <a:fillRect/>
          </a:stretch>
        </p:blipFill>
        <p:spPr>
          <a:xfrm>
            <a:off x="890170" y="1571811"/>
            <a:ext cx="2543205" cy="1205045"/>
          </a:xfrm>
          <a:prstGeom prst="rect">
            <a:avLst/>
          </a:prstGeom>
        </p:spPr>
      </p:pic>
      <p:pic>
        <p:nvPicPr>
          <p:cNvPr id="4098" name="图片 1">
            <a:extLst>
              <a:ext uri="{FF2B5EF4-FFF2-40B4-BE49-F238E27FC236}">
                <a16:creationId xmlns:a16="http://schemas.microsoft.com/office/drawing/2014/main" id="{8A41D767-90C3-45AD-AC8D-3D22AB9DE0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75323" y="3202573"/>
            <a:ext cx="3638550" cy="1225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9" name="图片 1">
            <a:extLst>
              <a:ext uri="{FF2B5EF4-FFF2-40B4-BE49-F238E27FC236}">
                <a16:creationId xmlns:a16="http://schemas.microsoft.com/office/drawing/2014/main" id="{707A3053-76F0-42CD-AA89-958AB1EF01B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01177" y="4872798"/>
            <a:ext cx="2527300" cy="73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2" name="图片 1">
            <a:extLst>
              <a:ext uri="{FF2B5EF4-FFF2-40B4-BE49-F238E27FC236}">
                <a16:creationId xmlns:a16="http://schemas.microsoft.com/office/drawing/2014/main" id="{ABF06A8A-7341-4069-9AFE-11B2FC0C10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313873" y="3197761"/>
            <a:ext cx="3473450" cy="140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3" name="图片 1">
            <a:extLst>
              <a:ext uri="{FF2B5EF4-FFF2-40B4-BE49-F238E27FC236}">
                <a16:creationId xmlns:a16="http://schemas.microsoft.com/office/drawing/2014/main" id="{F0EF65BA-4464-467D-A47C-A7B588F334EB}"/>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549341" y="4955964"/>
            <a:ext cx="2749550" cy="546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4" name="图片 1">
            <a:extLst>
              <a:ext uri="{FF2B5EF4-FFF2-40B4-BE49-F238E27FC236}">
                <a16:creationId xmlns:a16="http://schemas.microsoft.com/office/drawing/2014/main" id="{88C19B78-1B7B-4841-A934-39D4E5DB7542}"/>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8141815" y="3155324"/>
            <a:ext cx="2527301" cy="19747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5" name="图片 1">
            <a:extLst>
              <a:ext uri="{FF2B5EF4-FFF2-40B4-BE49-F238E27FC236}">
                <a16:creationId xmlns:a16="http://schemas.microsoft.com/office/drawing/2014/main" id="{447D1130-4087-4517-BEFA-9C50EB2E93F5}"/>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8021166" y="5502064"/>
            <a:ext cx="264795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1"/>
    </p:custDataLst>
    <p:extLst>
      <p:ext uri="{BB962C8B-B14F-4D97-AF65-F5344CB8AC3E}">
        <p14:creationId xmlns:p14="http://schemas.microsoft.com/office/powerpoint/2010/main" val="1176950176"/>
      </p:ext>
    </p:extLst>
  </p:cSld>
  <p:clrMapOvr>
    <a:masterClrMapping/>
  </p:clrMapOvr>
  <p:transition advTm="2000">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Effect transition="in" filter="fade">
                                      <p:cBhvr>
                                        <p:cTn id="9" dur="500"/>
                                        <p:tgtEl>
                                          <p:spTgt spid="2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4"/>
                                        </p:tgtEl>
                                        <p:attrNameLst>
                                          <p:attrName>style.visibility</p:attrName>
                                        </p:attrNameLst>
                                      </p:cBhvr>
                                      <p:to>
                                        <p:strVal val="visible"/>
                                      </p:to>
                                    </p:set>
                                    <p:anim calcmode="lin" valueType="num">
                                      <p:cBhvr>
                                        <p:cTn id="12" dur="500" fill="hold"/>
                                        <p:tgtEl>
                                          <p:spTgt spid="34"/>
                                        </p:tgtEl>
                                        <p:attrNameLst>
                                          <p:attrName>ppt_w</p:attrName>
                                        </p:attrNameLst>
                                      </p:cBhvr>
                                      <p:tavLst>
                                        <p:tav tm="0">
                                          <p:val>
                                            <p:fltVal val="0"/>
                                          </p:val>
                                        </p:tav>
                                        <p:tav tm="100000">
                                          <p:val>
                                            <p:strVal val="#ppt_w"/>
                                          </p:val>
                                        </p:tav>
                                      </p:tavLst>
                                    </p:anim>
                                    <p:anim calcmode="lin" valueType="num">
                                      <p:cBhvr>
                                        <p:cTn id="13" dur="500" fill="hold"/>
                                        <p:tgtEl>
                                          <p:spTgt spid="34"/>
                                        </p:tgtEl>
                                        <p:attrNameLst>
                                          <p:attrName>ppt_h</p:attrName>
                                        </p:attrNameLst>
                                      </p:cBhvr>
                                      <p:tavLst>
                                        <p:tav tm="0">
                                          <p:val>
                                            <p:fltVal val="0"/>
                                          </p:val>
                                        </p:tav>
                                        <p:tav tm="100000">
                                          <p:val>
                                            <p:strVal val="#ppt_h"/>
                                          </p:val>
                                        </p:tav>
                                      </p:tavLst>
                                    </p:anim>
                                    <p:animEffect transition="in" filter="fade">
                                      <p:cBhvr>
                                        <p:cTn id="14" dur="500"/>
                                        <p:tgtEl>
                                          <p:spTgt spid="34"/>
                                        </p:tgtEl>
                                      </p:cBhvr>
                                    </p:animEffect>
                                  </p:childTnLst>
                                </p:cTn>
                              </p:par>
                              <p:par>
                                <p:cTn id="15" presetID="53" presetClass="entr" presetSubtype="16" fill="hold" nodeType="withEffect">
                                  <p:stCondLst>
                                    <p:cond delay="0"/>
                                  </p:stCondLst>
                                  <p:childTnLst>
                                    <p:set>
                                      <p:cBhvr>
                                        <p:cTn id="16" dur="1" fill="hold">
                                          <p:stCondLst>
                                            <p:cond delay="0"/>
                                          </p:stCondLst>
                                        </p:cTn>
                                        <p:tgtEl>
                                          <p:spTgt spid="35"/>
                                        </p:tgtEl>
                                        <p:attrNameLst>
                                          <p:attrName>style.visibility</p:attrName>
                                        </p:attrNameLst>
                                      </p:cBhvr>
                                      <p:to>
                                        <p:strVal val="visible"/>
                                      </p:to>
                                    </p:set>
                                    <p:anim calcmode="lin" valueType="num">
                                      <p:cBhvr>
                                        <p:cTn id="17" dur="500" fill="hold"/>
                                        <p:tgtEl>
                                          <p:spTgt spid="35"/>
                                        </p:tgtEl>
                                        <p:attrNameLst>
                                          <p:attrName>ppt_w</p:attrName>
                                        </p:attrNameLst>
                                      </p:cBhvr>
                                      <p:tavLst>
                                        <p:tav tm="0">
                                          <p:val>
                                            <p:fltVal val="0"/>
                                          </p:val>
                                        </p:tav>
                                        <p:tav tm="100000">
                                          <p:val>
                                            <p:strVal val="#ppt_w"/>
                                          </p:val>
                                        </p:tav>
                                      </p:tavLst>
                                    </p:anim>
                                    <p:anim calcmode="lin" valueType="num">
                                      <p:cBhvr>
                                        <p:cTn id="18" dur="500" fill="hold"/>
                                        <p:tgtEl>
                                          <p:spTgt spid="35"/>
                                        </p:tgtEl>
                                        <p:attrNameLst>
                                          <p:attrName>ppt_h</p:attrName>
                                        </p:attrNameLst>
                                      </p:cBhvr>
                                      <p:tavLst>
                                        <p:tav tm="0">
                                          <p:val>
                                            <p:fltVal val="0"/>
                                          </p:val>
                                        </p:tav>
                                        <p:tav tm="100000">
                                          <p:val>
                                            <p:strVal val="#ppt_h"/>
                                          </p:val>
                                        </p:tav>
                                      </p:tavLst>
                                    </p:anim>
                                    <p:animEffect transition="in" filter="fade">
                                      <p:cBhvr>
                                        <p:cTn id="19"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2" grpId="1"/>
      <p:bldP spid="34" grpId="0" animBg="1"/>
      <p:bldP spid="34"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99005" y="2507615"/>
            <a:ext cx="8426450" cy="1688465"/>
            <a:chOff x="4272" y="3369"/>
            <a:chExt cx="13270" cy="2659"/>
          </a:xfrm>
        </p:grpSpPr>
        <p:sp>
          <p:nvSpPr>
            <p:cNvPr id="21" name="文本框 20"/>
            <p:cNvSpPr txBox="1"/>
            <p:nvPr/>
          </p:nvSpPr>
          <p:spPr>
            <a:xfrm>
              <a:off x="7091" y="3369"/>
              <a:ext cx="10451" cy="1890"/>
            </a:xfrm>
            <a:prstGeom prst="rect">
              <a:avLst/>
            </a:prstGeom>
            <a:noFill/>
          </p:spPr>
          <p:txBody>
            <a:bodyPr wrap="square" rtlCol="0">
              <a:spAutoFit/>
            </a:bodyPr>
            <a:lstStyle/>
            <a:p>
              <a:pPr algn="dist"/>
              <a:r>
                <a:rPr lang="zh-CN" altLang="en-US" sz="7200" b="1" dirty="0">
                  <a:solidFill>
                    <a:srgbClr val="80937D"/>
                  </a:solidFill>
                  <a:cs typeface="+mn-ea"/>
                  <a:sym typeface="+mn-lt"/>
                </a:rPr>
                <a:t>实验结论与体会</a:t>
              </a:r>
              <a:endParaRPr lang="zh-CN" altLang="zh-CN" sz="7200" b="1" dirty="0">
                <a:solidFill>
                  <a:srgbClr val="80937D"/>
                </a:solidFill>
                <a:cs typeface="+mn-ea"/>
                <a:sym typeface="+mn-lt"/>
              </a:endParaRPr>
            </a:p>
          </p:txBody>
        </p:sp>
        <p:sp>
          <p:nvSpPr>
            <p:cNvPr id="3" name="椭圆 2"/>
            <p:cNvSpPr/>
            <p:nvPr/>
          </p:nvSpPr>
          <p:spPr>
            <a:xfrm>
              <a:off x="4272" y="3498"/>
              <a:ext cx="2530" cy="2530"/>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nvSpPr>
          <p:spPr>
            <a:xfrm>
              <a:off x="4274" y="3892"/>
              <a:ext cx="2528" cy="1743"/>
            </a:xfrm>
            <a:prstGeom prst="rect">
              <a:avLst/>
            </a:prstGeom>
            <a:noFill/>
          </p:spPr>
          <p:txBody>
            <a:bodyPr wrap="square" rtlCol="0">
              <a:spAutoFit/>
            </a:bodyPr>
            <a:lstStyle/>
            <a:p>
              <a:pPr algn="ctr"/>
              <a:r>
                <a:rPr lang="en-US" altLang="zh-CN" sz="6600" b="1">
                  <a:solidFill>
                    <a:schemeClr val="bg1"/>
                  </a:solidFill>
                  <a:cs typeface="+mn-ea"/>
                  <a:sym typeface="+mn-lt"/>
                </a:rPr>
                <a:t>04</a:t>
              </a:r>
            </a:p>
          </p:txBody>
        </p:sp>
      </p:grpSp>
    </p:spTree>
    <p:custDataLst>
      <p:tags r:id="rId1"/>
    </p:custDataLst>
  </p:cSld>
  <p:clrMapOvr>
    <a:masterClrMapping/>
  </p:clrMapOvr>
  <p:transition advTm="2000">
    <p:diamond/>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3" presetClass="entr" presetSubtype="32" fill="hold" nodeType="afterEffect">
                                  <p:stCondLst>
                                    <p:cond delay="0"/>
                                  </p:stCondLst>
                                  <p:childTnLst>
                                    <p:set>
                                      <p:cBhvr>
                                        <p:cTn id="6" dur="500" fill="hold">
                                          <p:stCondLst>
                                            <p:cond delay="0"/>
                                          </p:stCondLst>
                                        </p:cTn>
                                        <p:tgtEl>
                                          <p:spTgt spid="4"/>
                                        </p:tgtEl>
                                        <p:attrNameLst>
                                          <p:attrName>style.visibility</p:attrName>
                                        </p:attrNameLst>
                                      </p:cBhvr>
                                      <p:to>
                                        <p:strVal val="visible"/>
                                      </p:to>
                                    </p:set>
                                    <p:animEffect transition="in" filter="plus(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544695" y="600710"/>
            <a:ext cx="3502025" cy="1200150"/>
            <a:chOff x="7522" y="969"/>
            <a:chExt cx="4887" cy="1890"/>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7522" y="969"/>
              <a:ext cx="4887" cy="1890"/>
            </a:xfrm>
            <a:prstGeom prst="rect">
              <a:avLst/>
            </a:prstGeom>
            <a:noFill/>
          </p:spPr>
          <p:txBody>
            <a:bodyPr wrap="square" rtlCol="0">
              <a:spAutoFit/>
            </a:bodyPr>
            <a:lstStyle/>
            <a:p>
              <a:pPr algn="dist"/>
              <a:r>
                <a:rPr lang="zh-CN" altLang="en-US" sz="3600" b="1" dirty="0">
                  <a:solidFill>
                    <a:srgbClr val="80937D"/>
                  </a:solidFill>
                  <a:cs typeface="+mn-ea"/>
                  <a:sym typeface="+mn-lt"/>
                </a:rPr>
                <a:t>实验结论与体会</a:t>
              </a:r>
              <a:endParaRPr lang="zh-CN" altLang="zh-CN" sz="3600" b="1" dirty="0">
                <a:solidFill>
                  <a:srgbClr val="80937D"/>
                </a:solidFill>
                <a:cs typeface="+mn-ea"/>
                <a:sym typeface="+mn-lt"/>
              </a:endParaRPr>
            </a:p>
          </p:txBody>
        </p:sp>
      </p:grpSp>
      <p:sp>
        <p:nvSpPr>
          <p:cNvPr id="7" name="文本框 6">
            <a:extLst>
              <a:ext uri="{FF2B5EF4-FFF2-40B4-BE49-F238E27FC236}">
                <a16:creationId xmlns:a16="http://schemas.microsoft.com/office/drawing/2014/main" id="{95D52CE6-808E-4733-965C-0FC346F4D9B6}"/>
              </a:ext>
            </a:extLst>
          </p:cNvPr>
          <p:cNvSpPr txBox="1"/>
          <p:nvPr/>
        </p:nvSpPr>
        <p:spPr>
          <a:xfrm>
            <a:off x="3048000" y="2136339"/>
            <a:ext cx="6725920" cy="3785652"/>
          </a:xfrm>
          <a:prstGeom prst="rect">
            <a:avLst/>
          </a:prstGeom>
          <a:noFill/>
        </p:spPr>
        <p:txBody>
          <a:bodyPr wrap="square">
            <a:spAutoFit/>
          </a:bodyPr>
          <a:lstStyle/>
          <a:p>
            <a:pPr algn="just"/>
            <a:r>
              <a:rPr lang="en-US" altLang="zh-CN" sz="2400" kern="100" dirty="0">
                <a:effectLst/>
                <a:latin typeface="Times New Roman" panose="02020603050405020304" pitchFamily="18" charset="0"/>
                <a:ea typeface="宋体" panose="02010600030101010101" pitchFamily="2" charset="-122"/>
              </a:rPr>
              <a:t>1. Edmonds-Karp</a:t>
            </a:r>
            <a:r>
              <a:rPr lang="zh-CN" altLang="zh-CN" sz="2400" kern="100" dirty="0">
                <a:effectLst/>
                <a:latin typeface="Times New Roman" panose="02020603050405020304" pitchFamily="18" charset="0"/>
                <a:ea typeface="宋体" panose="02010600030101010101" pitchFamily="2" charset="-122"/>
              </a:rPr>
              <a:t>算法在大规模数据集下运行效率较差，</a:t>
            </a:r>
            <a:r>
              <a:rPr lang="en-US" altLang="zh-CN" sz="2400" kern="100" dirty="0" err="1">
                <a:effectLst/>
                <a:latin typeface="Times New Roman" panose="02020603050405020304" pitchFamily="18" charset="0"/>
                <a:ea typeface="宋体" panose="02010600030101010101" pitchFamily="2" charset="-122"/>
              </a:rPr>
              <a:t>Dinic</a:t>
            </a:r>
            <a:r>
              <a:rPr lang="zh-CN" altLang="zh-CN" sz="2400" kern="100" dirty="0">
                <a:effectLst/>
                <a:latin typeface="Times New Roman" panose="02020603050405020304" pitchFamily="18" charset="0"/>
                <a:ea typeface="宋体" panose="02010600030101010101" pitchFamily="2" charset="-122"/>
              </a:rPr>
              <a:t>算法运行效率更高。</a:t>
            </a:r>
          </a:p>
          <a:p>
            <a:pPr algn="just"/>
            <a:r>
              <a:rPr lang="en-US" altLang="zh-CN" sz="2400" kern="100" dirty="0">
                <a:effectLst/>
                <a:latin typeface="Times New Roman" panose="02020603050405020304" pitchFamily="18" charset="0"/>
                <a:ea typeface="宋体" panose="02010600030101010101" pitchFamily="2" charset="-122"/>
              </a:rPr>
              <a:t>2.</a:t>
            </a:r>
            <a:r>
              <a:rPr lang="en-US" altLang="zh-CN" sz="2400" b="1" kern="100" dirty="0">
                <a:effectLst/>
                <a:latin typeface="Times New Roman" panose="02020603050405020304" pitchFamily="18" charset="0"/>
                <a:ea typeface="宋体" panose="02010600030101010101" pitchFamily="2" charset="-122"/>
              </a:rPr>
              <a:t> </a:t>
            </a:r>
            <a:r>
              <a:rPr lang="en-US" altLang="zh-CN" sz="2400" kern="100" dirty="0">
                <a:effectLst/>
                <a:latin typeface="Times New Roman" panose="02020603050405020304" pitchFamily="18" charset="0"/>
                <a:ea typeface="宋体" panose="02010600030101010101" pitchFamily="2" charset="-122"/>
              </a:rPr>
              <a:t>Edmonds-Karp</a:t>
            </a:r>
            <a:r>
              <a:rPr lang="zh-CN" altLang="zh-CN" sz="2400" kern="100" dirty="0">
                <a:effectLst/>
                <a:latin typeface="Times New Roman" panose="02020603050405020304" pitchFamily="18" charset="0"/>
                <a:ea typeface="宋体" panose="02010600030101010101" pitchFamily="2" charset="-122"/>
              </a:rPr>
              <a:t>内存占用相对较少，适合资源有限的环境，但计算时间可能较长。</a:t>
            </a:r>
          </a:p>
          <a:p>
            <a:pPr algn="just"/>
            <a:r>
              <a:rPr lang="en-US" altLang="zh-CN" sz="2400" kern="100" dirty="0">
                <a:effectLst/>
                <a:latin typeface="Times New Roman" panose="02020603050405020304" pitchFamily="18" charset="0"/>
                <a:ea typeface="宋体" panose="02010600030101010101" pitchFamily="2" charset="-122"/>
              </a:rPr>
              <a:t>3.</a:t>
            </a:r>
            <a:r>
              <a:rPr lang="en-US" altLang="zh-CN" sz="2400" b="1" kern="100" dirty="0">
                <a:effectLst/>
                <a:latin typeface="Times New Roman" panose="02020603050405020304" pitchFamily="18" charset="0"/>
                <a:ea typeface="宋体" panose="02010600030101010101" pitchFamily="2" charset="-122"/>
              </a:rPr>
              <a:t> </a:t>
            </a:r>
            <a:r>
              <a:rPr lang="en-US" altLang="zh-CN" sz="2400" kern="100" dirty="0" err="1">
                <a:effectLst/>
                <a:latin typeface="Times New Roman" panose="02020603050405020304" pitchFamily="18" charset="0"/>
                <a:ea typeface="宋体" panose="02010600030101010101" pitchFamily="2" charset="-122"/>
              </a:rPr>
              <a:t>Dinic</a:t>
            </a:r>
            <a:r>
              <a:rPr lang="zh-CN" altLang="zh-CN" sz="2400" kern="100" dirty="0">
                <a:effectLst/>
                <a:latin typeface="Times New Roman" panose="02020603050405020304" pitchFamily="18" charset="0"/>
                <a:ea typeface="宋体" panose="02010600030101010101" pitchFamily="2" charset="-122"/>
              </a:rPr>
              <a:t>适用于稀疏图和分层网络，在某些特殊情况下可以非常高效。</a:t>
            </a:r>
          </a:p>
          <a:p>
            <a:pPr algn="just"/>
            <a:r>
              <a:rPr lang="en-US" altLang="zh-CN" sz="2400" kern="100" dirty="0">
                <a:effectLst/>
                <a:latin typeface="Times New Roman" panose="02020603050405020304" pitchFamily="18" charset="0"/>
                <a:ea typeface="宋体" panose="02010600030101010101" pitchFamily="2" charset="-122"/>
              </a:rPr>
              <a:t>4. Edmonds-Karp</a:t>
            </a:r>
            <a:r>
              <a:rPr lang="zh-CN" altLang="zh-CN" sz="2400" kern="100" dirty="0">
                <a:effectLst/>
                <a:latin typeface="Times New Roman" panose="02020603050405020304" pitchFamily="18" charset="0"/>
                <a:ea typeface="宋体" panose="02010600030101010101" pitchFamily="2" charset="-122"/>
              </a:rPr>
              <a:t>优化空间有限，主要通过改进</a:t>
            </a:r>
            <a:r>
              <a:rPr lang="en-US" altLang="zh-CN" sz="2400" kern="100" dirty="0">
                <a:effectLst/>
                <a:latin typeface="Times New Roman" panose="02020603050405020304" pitchFamily="18" charset="0"/>
                <a:ea typeface="宋体" panose="02010600030101010101" pitchFamily="2" charset="-122"/>
              </a:rPr>
              <a:t> BFS </a:t>
            </a:r>
            <a:r>
              <a:rPr lang="zh-CN" altLang="zh-CN" sz="2400" kern="100" dirty="0">
                <a:effectLst/>
                <a:latin typeface="Times New Roman" panose="02020603050405020304" pitchFamily="18" charset="0"/>
                <a:ea typeface="宋体" panose="02010600030101010101" pitchFamily="2" charset="-122"/>
              </a:rPr>
              <a:t>实现和减少冗余计算来提升性能，</a:t>
            </a:r>
            <a:r>
              <a:rPr lang="en-US" altLang="zh-CN" sz="2400" kern="100" dirty="0" err="1">
                <a:effectLst/>
                <a:latin typeface="Times New Roman" panose="02020603050405020304" pitchFamily="18" charset="0"/>
                <a:ea typeface="宋体" panose="02010600030101010101" pitchFamily="2" charset="-122"/>
              </a:rPr>
              <a:t>Dinic</a:t>
            </a:r>
            <a:r>
              <a:rPr lang="zh-CN" altLang="zh-CN" sz="2400" kern="100" dirty="0">
                <a:effectLst/>
                <a:latin typeface="Times New Roman" panose="02020603050405020304" pitchFamily="18" charset="0"/>
                <a:ea typeface="宋体" panose="02010600030101010101" pitchFamily="2" charset="-122"/>
              </a:rPr>
              <a:t>内存占用和计算资源占用比</a:t>
            </a:r>
            <a:r>
              <a:rPr lang="en-US" altLang="zh-CN" sz="2400" kern="100" dirty="0">
                <a:effectLst/>
                <a:latin typeface="Times New Roman" panose="02020603050405020304" pitchFamily="18" charset="0"/>
                <a:ea typeface="宋体" panose="02010600030101010101" pitchFamily="2" charset="-122"/>
              </a:rPr>
              <a:t>Edmonds-Karp</a:t>
            </a:r>
            <a:r>
              <a:rPr lang="zh-CN" altLang="zh-CN" sz="2400" kern="100" dirty="0">
                <a:effectLst/>
                <a:latin typeface="Times New Roman" panose="02020603050405020304" pitchFamily="18" charset="0"/>
                <a:ea typeface="宋体" panose="02010600030101010101" pitchFamily="2" charset="-122"/>
              </a:rPr>
              <a:t>更低，适合需要平衡内存和计算效率的应用场景。</a:t>
            </a:r>
          </a:p>
        </p:txBody>
      </p:sp>
    </p:spTree>
    <p:custDataLst>
      <p:tags r:id="rId1"/>
    </p:custDataLst>
  </p:cSld>
  <p:clrMapOvr>
    <a:masterClrMapping/>
  </p:clrMapOvr>
  <p:transition advTm="2000">
    <p:split orient="vert" dir="in"/>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1" name="文本框 20"/>
          <p:cNvSpPr txBox="1"/>
          <p:nvPr/>
        </p:nvSpPr>
        <p:spPr>
          <a:xfrm>
            <a:off x="1370012" y="2415223"/>
            <a:ext cx="9487535" cy="1398905"/>
          </a:xfrm>
          <a:prstGeom prst="rect">
            <a:avLst/>
          </a:prstGeom>
          <a:noFill/>
        </p:spPr>
        <p:txBody>
          <a:bodyPr wrap="square" rtlCol="0">
            <a:spAutoFit/>
          </a:bodyPr>
          <a:lstStyle/>
          <a:p>
            <a:pPr algn="ctr"/>
            <a:r>
              <a:rPr lang="zh-CN" altLang="en-US" sz="8500" b="1" dirty="0">
                <a:solidFill>
                  <a:srgbClr val="80937D"/>
                </a:solidFill>
                <a:cs typeface="+mn-ea"/>
                <a:sym typeface="+mn-lt"/>
              </a:rPr>
              <a:t>谢谢观看！</a:t>
            </a:r>
            <a:endParaRPr lang="en-US" altLang="zh-CN" sz="8500" b="1" dirty="0">
              <a:solidFill>
                <a:srgbClr val="80937D"/>
              </a:solidFill>
              <a:cs typeface="+mn-ea"/>
              <a:sym typeface="+mn-lt"/>
            </a:endParaRPr>
          </a:p>
        </p:txBody>
      </p:sp>
      <p:sp>
        <p:nvSpPr>
          <p:cNvPr id="24" name="文本框 23"/>
          <p:cNvSpPr txBox="1"/>
          <p:nvPr/>
        </p:nvSpPr>
        <p:spPr>
          <a:xfrm>
            <a:off x="4900929" y="4577080"/>
            <a:ext cx="2390140" cy="337185"/>
          </a:xfrm>
          <a:prstGeom prst="rect">
            <a:avLst/>
          </a:prstGeom>
          <a:noFill/>
        </p:spPr>
        <p:txBody>
          <a:bodyPr wrap="square" rtlCol="0">
            <a:spAutoFit/>
          </a:bodyPr>
          <a:lstStyle/>
          <a:p>
            <a:pPr algn="dist"/>
            <a:r>
              <a:rPr lang="zh-CN" altLang="en-US" sz="1600" b="1" dirty="0">
                <a:ln w="0">
                  <a:noFill/>
                </a:ln>
                <a:solidFill>
                  <a:schemeClr val="bg1"/>
                </a:solidFill>
                <a:cs typeface="+mn-ea"/>
                <a:sym typeface="+mn-lt"/>
              </a:rPr>
              <a:t>www.2ppt.com</a:t>
            </a:r>
          </a:p>
        </p:txBody>
      </p:sp>
      <p:sp>
        <p:nvSpPr>
          <p:cNvPr id="27" name="圆角矩形 18"/>
          <p:cNvSpPr/>
          <p:nvPr/>
        </p:nvSpPr>
        <p:spPr>
          <a:xfrm>
            <a:off x="7922260" y="713105"/>
            <a:ext cx="3463290" cy="379730"/>
          </a:xfrm>
          <a:prstGeom prst="roundRect">
            <a:avLst/>
          </a:prstGeom>
          <a:noFill/>
          <a:ln w="0">
            <a:solidFill>
              <a:srgbClr val="DDB6AA"/>
            </a:solidFill>
            <a:prstDash val="sysDot"/>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custDataLst>
      <p:tags r:id="rId1"/>
    </p:custDataLst>
  </p:cSld>
  <p:clrMapOvr>
    <a:masterClrMapping/>
  </p:clrMapOvr>
  <p:transition advTm="2000">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421130" y="587375"/>
            <a:ext cx="8515985" cy="4366260"/>
            <a:chOff x="2558" y="925"/>
            <a:chExt cx="13411" cy="6876"/>
          </a:xfrm>
        </p:grpSpPr>
        <p:grpSp>
          <p:nvGrpSpPr>
            <p:cNvPr id="16" name="组合 15"/>
            <p:cNvGrpSpPr/>
            <p:nvPr/>
          </p:nvGrpSpPr>
          <p:grpSpPr>
            <a:xfrm>
              <a:off x="2558" y="925"/>
              <a:ext cx="3916" cy="1743"/>
              <a:chOff x="5482" y="1379"/>
              <a:chExt cx="3916" cy="1743"/>
            </a:xfrm>
          </p:grpSpPr>
          <p:sp>
            <p:nvSpPr>
              <p:cNvPr id="13" name="文本框 12"/>
              <p:cNvSpPr txBox="1"/>
              <p:nvPr/>
            </p:nvSpPr>
            <p:spPr>
              <a:xfrm>
                <a:off x="5482" y="1379"/>
                <a:ext cx="1213" cy="1743"/>
              </a:xfrm>
              <a:prstGeom prst="rect">
                <a:avLst/>
              </a:prstGeom>
              <a:noFill/>
            </p:spPr>
            <p:txBody>
              <a:bodyPr wrap="none" rtlCol="0">
                <a:spAutoFit/>
              </a:bodyPr>
              <a:lstStyle/>
              <a:p>
                <a:r>
                  <a:rPr lang="en-US" altLang="zh-CN" sz="6600" b="1">
                    <a:solidFill>
                      <a:srgbClr val="80937D"/>
                    </a:solidFill>
                    <a:cs typeface="+mn-ea"/>
                    <a:sym typeface="+mn-lt"/>
                  </a:rPr>
                  <a:t>C</a:t>
                </a:r>
              </a:p>
            </p:txBody>
          </p:sp>
          <p:sp>
            <p:nvSpPr>
              <p:cNvPr id="14" name="文本框 13"/>
              <p:cNvSpPr txBox="1"/>
              <p:nvPr/>
            </p:nvSpPr>
            <p:spPr>
              <a:xfrm>
                <a:off x="6536" y="2320"/>
                <a:ext cx="2862" cy="580"/>
              </a:xfrm>
              <a:prstGeom prst="rect">
                <a:avLst/>
              </a:prstGeom>
              <a:noFill/>
            </p:spPr>
            <p:txBody>
              <a:bodyPr wrap="square" rtlCol="0">
                <a:spAutoFit/>
              </a:bodyPr>
              <a:lstStyle/>
              <a:p>
                <a:pPr algn="dist"/>
                <a:r>
                  <a:rPr lang="en-US" altLang="zh-CN" b="1">
                    <a:solidFill>
                      <a:srgbClr val="80937D"/>
                    </a:solidFill>
                    <a:cs typeface="+mn-ea"/>
                    <a:sym typeface="+mn-lt"/>
                  </a:rPr>
                  <a:t>ONTENT</a:t>
                </a:r>
              </a:p>
            </p:txBody>
          </p:sp>
          <p:sp>
            <p:nvSpPr>
              <p:cNvPr id="15" name="文本框 14"/>
              <p:cNvSpPr txBox="1"/>
              <p:nvPr/>
            </p:nvSpPr>
            <p:spPr>
              <a:xfrm>
                <a:off x="6536" y="1714"/>
                <a:ext cx="2862" cy="727"/>
              </a:xfrm>
              <a:prstGeom prst="rect">
                <a:avLst/>
              </a:prstGeom>
              <a:noFill/>
            </p:spPr>
            <p:txBody>
              <a:bodyPr wrap="square" rtlCol="0">
                <a:spAutoFit/>
              </a:bodyPr>
              <a:lstStyle/>
              <a:p>
                <a:pPr algn="dist"/>
                <a:r>
                  <a:rPr lang="zh-CN" altLang="en-US" sz="2400" b="1" dirty="0">
                    <a:solidFill>
                      <a:srgbClr val="80937D"/>
                    </a:solidFill>
                    <a:cs typeface="+mn-ea"/>
                    <a:sym typeface="+mn-lt"/>
                  </a:rPr>
                  <a:t>实验内容</a:t>
                </a:r>
              </a:p>
            </p:txBody>
          </p:sp>
        </p:grpSp>
        <p:sp>
          <p:nvSpPr>
            <p:cNvPr id="17" name="椭圆 16"/>
            <p:cNvSpPr/>
            <p:nvPr/>
          </p:nvSpPr>
          <p:spPr>
            <a:xfrm>
              <a:off x="3635" y="4025"/>
              <a:ext cx="1099" cy="1099"/>
            </a:xfrm>
            <a:prstGeom prst="ellipse">
              <a:avLst/>
            </a:prstGeom>
            <a:solidFill>
              <a:srgbClr val="809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8" name="椭圆 17"/>
            <p:cNvSpPr/>
            <p:nvPr/>
          </p:nvSpPr>
          <p:spPr>
            <a:xfrm>
              <a:off x="10513" y="4025"/>
              <a:ext cx="1099" cy="1099"/>
            </a:xfrm>
            <a:prstGeom prst="ellipse">
              <a:avLst/>
            </a:prstGeom>
            <a:solidFill>
              <a:srgbClr val="DFB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9" name="椭圆 18"/>
            <p:cNvSpPr/>
            <p:nvPr/>
          </p:nvSpPr>
          <p:spPr>
            <a:xfrm>
              <a:off x="3635" y="6702"/>
              <a:ext cx="1099" cy="1099"/>
            </a:xfrm>
            <a:prstGeom prst="ellipse">
              <a:avLst/>
            </a:prstGeom>
            <a:solidFill>
              <a:srgbClr val="DFBB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0" name="椭圆 19"/>
            <p:cNvSpPr/>
            <p:nvPr/>
          </p:nvSpPr>
          <p:spPr>
            <a:xfrm>
              <a:off x="10513" y="6702"/>
              <a:ext cx="1099" cy="1099"/>
            </a:xfrm>
            <a:prstGeom prst="ellipse">
              <a:avLst/>
            </a:prstGeom>
            <a:solidFill>
              <a:srgbClr val="80937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1" name="文本框 20"/>
            <p:cNvSpPr txBox="1"/>
            <p:nvPr/>
          </p:nvSpPr>
          <p:spPr>
            <a:xfrm>
              <a:off x="4770" y="4187"/>
              <a:ext cx="4044" cy="822"/>
            </a:xfrm>
            <a:prstGeom prst="rect">
              <a:avLst/>
            </a:prstGeom>
            <a:noFill/>
          </p:spPr>
          <p:txBody>
            <a:bodyPr wrap="square" rtlCol="0">
              <a:spAutoFit/>
            </a:bodyPr>
            <a:lstStyle/>
            <a:p>
              <a:pPr algn="dist"/>
              <a:r>
                <a:rPr lang="zh-CN" altLang="en-US" sz="2800" b="1" dirty="0">
                  <a:solidFill>
                    <a:srgbClr val="80937D"/>
                  </a:solidFill>
                  <a:cs typeface="+mn-ea"/>
                  <a:sym typeface="+mn-lt"/>
                </a:rPr>
                <a:t>实验目的</a:t>
              </a:r>
              <a:endParaRPr lang="zh-CN" sz="2800" b="1" dirty="0">
                <a:solidFill>
                  <a:srgbClr val="80937D"/>
                </a:solidFill>
                <a:cs typeface="+mn-ea"/>
                <a:sym typeface="+mn-lt"/>
              </a:endParaRPr>
            </a:p>
          </p:txBody>
        </p:sp>
        <p:sp>
          <p:nvSpPr>
            <p:cNvPr id="23" name="文本框 22"/>
            <p:cNvSpPr txBox="1"/>
            <p:nvPr/>
          </p:nvSpPr>
          <p:spPr>
            <a:xfrm>
              <a:off x="4734" y="6849"/>
              <a:ext cx="4264" cy="824"/>
            </a:xfrm>
            <a:prstGeom prst="rect">
              <a:avLst/>
            </a:prstGeom>
            <a:noFill/>
          </p:spPr>
          <p:txBody>
            <a:bodyPr wrap="square" rtlCol="0">
              <a:spAutoFit/>
            </a:bodyPr>
            <a:lstStyle/>
            <a:p>
              <a:pPr algn="dist"/>
              <a:r>
                <a:rPr lang="zh-CN" altLang="en-US" sz="2800" b="1" dirty="0">
                  <a:solidFill>
                    <a:srgbClr val="80937D"/>
                  </a:solidFill>
                  <a:cs typeface="+mn-ea"/>
                  <a:sym typeface="+mn-lt"/>
                </a:rPr>
                <a:t>实验原理与分析</a:t>
              </a:r>
              <a:endParaRPr lang="zh-CN" sz="2800" b="1" dirty="0">
                <a:solidFill>
                  <a:srgbClr val="80937D"/>
                </a:solidFill>
                <a:cs typeface="+mn-ea"/>
                <a:sym typeface="+mn-lt"/>
              </a:endParaRPr>
            </a:p>
          </p:txBody>
        </p:sp>
        <p:sp>
          <p:nvSpPr>
            <p:cNvPr id="25" name="文本框 24"/>
            <p:cNvSpPr txBox="1"/>
            <p:nvPr/>
          </p:nvSpPr>
          <p:spPr>
            <a:xfrm>
              <a:off x="11705" y="4162"/>
              <a:ext cx="4044" cy="824"/>
            </a:xfrm>
            <a:prstGeom prst="rect">
              <a:avLst/>
            </a:prstGeom>
            <a:noFill/>
          </p:spPr>
          <p:txBody>
            <a:bodyPr wrap="square" rtlCol="0">
              <a:spAutoFit/>
            </a:bodyPr>
            <a:lstStyle/>
            <a:p>
              <a:pPr algn="dist"/>
              <a:r>
                <a:rPr lang="zh-CN" altLang="en-US" sz="2800" b="1" dirty="0">
                  <a:solidFill>
                    <a:srgbClr val="80937D"/>
                  </a:solidFill>
                  <a:cs typeface="+mn-ea"/>
                  <a:sym typeface="+mn-lt"/>
                </a:rPr>
                <a:t>实验步骤</a:t>
              </a:r>
              <a:endParaRPr lang="zh-CN" sz="2800" b="1" dirty="0">
                <a:solidFill>
                  <a:srgbClr val="80937D"/>
                </a:solidFill>
                <a:cs typeface="+mn-ea"/>
                <a:sym typeface="+mn-lt"/>
              </a:endParaRPr>
            </a:p>
          </p:txBody>
        </p:sp>
        <p:sp>
          <p:nvSpPr>
            <p:cNvPr id="27" name="文本框 26"/>
            <p:cNvSpPr txBox="1"/>
            <p:nvPr/>
          </p:nvSpPr>
          <p:spPr>
            <a:xfrm>
              <a:off x="11705" y="6849"/>
              <a:ext cx="4264" cy="824"/>
            </a:xfrm>
            <a:prstGeom prst="rect">
              <a:avLst/>
            </a:prstGeom>
            <a:noFill/>
          </p:spPr>
          <p:txBody>
            <a:bodyPr wrap="square" rtlCol="0">
              <a:spAutoFit/>
            </a:bodyPr>
            <a:lstStyle/>
            <a:p>
              <a:pPr algn="dist"/>
              <a:r>
                <a:rPr lang="zh-CN" altLang="en-US" sz="2800" b="1" dirty="0">
                  <a:solidFill>
                    <a:srgbClr val="80937D"/>
                  </a:solidFill>
                  <a:cs typeface="+mn-ea"/>
                  <a:sym typeface="+mn-lt"/>
                </a:rPr>
                <a:t>实验结论与体会</a:t>
              </a:r>
              <a:endParaRPr lang="zh-CN" sz="2800" b="1" dirty="0">
                <a:solidFill>
                  <a:srgbClr val="80937D"/>
                </a:solidFill>
                <a:cs typeface="+mn-ea"/>
                <a:sym typeface="+mn-lt"/>
              </a:endParaRPr>
            </a:p>
          </p:txBody>
        </p:sp>
        <p:sp>
          <p:nvSpPr>
            <p:cNvPr id="29" name="文本框 28"/>
            <p:cNvSpPr txBox="1"/>
            <p:nvPr/>
          </p:nvSpPr>
          <p:spPr>
            <a:xfrm>
              <a:off x="3612" y="4164"/>
              <a:ext cx="1158" cy="822"/>
            </a:xfrm>
            <a:prstGeom prst="rect">
              <a:avLst/>
            </a:prstGeom>
            <a:noFill/>
          </p:spPr>
          <p:txBody>
            <a:bodyPr wrap="square" rtlCol="0">
              <a:spAutoFit/>
            </a:bodyPr>
            <a:lstStyle/>
            <a:p>
              <a:pPr algn="ctr"/>
              <a:r>
                <a:rPr lang="en-US" altLang="zh-CN" sz="2800" b="1">
                  <a:solidFill>
                    <a:schemeClr val="bg1"/>
                  </a:solidFill>
                  <a:cs typeface="+mn-ea"/>
                  <a:sym typeface="+mn-lt"/>
                </a:rPr>
                <a:t>01</a:t>
              </a:r>
            </a:p>
          </p:txBody>
        </p:sp>
        <p:sp>
          <p:nvSpPr>
            <p:cNvPr id="30" name="文本框 29"/>
            <p:cNvSpPr txBox="1"/>
            <p:nvPr/>
          </p:nvSpPr>
          <p:spPr>
            <a:xfrm>
              <a:off x="10513" y="4164"/>
              <a:ext cx="1158" cy="822"/>
            </a:xfrm>
            <a:prstGeom prst="rect">
              <a:avLst/>
            </a:prstGeom>
            <a:noFill/>
          </p:spPr>
          <p:txBody>
            <a:bodyPr wrap="square" rtlCol="0">
              <a:spAutoFit/>
            </a:bodyPr>
            <a:lstStyle/>
            <a:p>
              <a:pPr algn="ctr"/>
              <a:r>
                <a:rPr lang="en-US" altLang="zh-CN" sz="2800" b="1" dirty="0">
                  <a:solidFill>
                    <a:schemeClr val="bg1"/>
                  </a:solidFill>
                  <a:cs typeface="+mn-ea"/>
                  <a:sym typeface="+mn-lt"/>
                </a:rPr>
                <a:t>02</a:t>
              </a:r>
            </a:p>
          </p:txBody>
        </p:sp>
        <p:sp>
          <p:nvSpPr>
            <p:cNvPr id="31" name="文本框 30"/>
            <p:cNvSpPr txBox="1"/>
            <p:nvPr/>
          </p:nvSpPr>
          <p:spPr>
            <a:xfrm>
              <a:off x="3605" y="6841"/>
              <a:ext cx="1158" cy="822"/>
            </a:xfrm>
            <a:prstGeom prst="rect">
              <a:avLst/>
            </a:prstGeom>
            <a:noFill/>
          </p:spPr>
          <p:txBody>
            <a:bodyPr wrap="square" rtlCol="0">
              <a:spAutoFit/>
            </a:bodyPr>
            <a:lstStyle/>
            <a:p>
              <a:pPr algn="ctr"/>
              <a:r>
                <a:rPr lang="en-US" altLang="zh-CN" sz="2800" b="1">
                  <a:solidFill>
                    <a:schemeClr val="bg1"/>
                  </a:solidFill>
                  <a:cs typeface="+mn-ea"/>
                  <a:sym typeface="+mn-lt"/>
                </a:rPr>
                <a:t>03</a:t>
              </a:r>
            </a:p>
          </p:txBody>
        </p:sp>
        <p:sp>
          <p:nvSpPr>
            <p:cNvPr id="32" name="文本框 31"/>
            <p:cNvSpPr txBox="1"/>
            <p:nvPr/>
          </p:nvSpPr>
          <p:spPr>
            <a:xfrm>
              <a:off x="10506" y="6841"/>
              <a:ext cx="1158" cy="822"/>
            </a:xfrm>
            <a:prstGeom prst="rect">
              <a:avLst/>
            </a:prstGeom>
            <a:noFill/>
          </p:spPr>
          <p:txBody>
            <a:bodyPr wrap="square" rtlCol="0">
              <a:spAutoFit/>
            </a:bodyPr>
            <a:lstStyle/>
            <a:p>
              <a:pPr algn="ctr"/>
              <a:r>
                <a:rPr lang="en-US" altLang="zh-CN" sz="2800" b="1" dirty="0">
                  <a:solidFill>
                    <a:schemeClr val="bg1"/>
                  </a:solidFill>
                  <a:cs typeface="+mn-ea"/>
                  <a:sym typeface="+mn-lt"/>
                </a:rPr>
                <a:t>04</a:t>
              </a:r>
            </a:p>
          </p:txBody>
        </p:sp>
      </p:grpSp>
    </p:spTree>
    <p:custDataLst>
      <p:tags r:id="rId1"/>
    </p:custDataLst>
  </p:cSld>
  <p:clrMapOvr>
    <a:masterClrMapping/>
  </p:clrMapOvr>
  <p:transition advTm="2000">
    <p:wheel spokes="2"/>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99005" y="2507615"/>
            <a:ext cx="7793355" cy="1688465"/>
            <a:chOff x="4272" y="3369"/>
            <a:chExt cx="12273" cy="2659"/>
          </a:xfrm>
        </p:grpSpPr>
        <p:sp>
          <p:nvSpPr>
            <p:cNvPr id="21" name="文本框 20"/>
            <p:cNvSpPr txBox="1"/>
            <p:nvPr/>
          </p:nvSpPr>
          <p:spPr>
            <a:xfrm>
              <a:off x="7091" y="3369"/>
              <a:ext cx="9454" cy="1888"/>
            </a:xfrm>
            <a:prstGeom prst="rect">
              <a:avLst/>
            </a:prstGeom>
            <a:noFill/>
          </p:spPr>
          <p:txBody>
            <a:bodyPr wrap="square" rtlCol="0">
              <a:spAutoFit/>
            </a:bodyPr>
            <a:lstStyle/>
            <a:p>
              <a:pPr algn="dist"/>
              <a:r>
                <a:rPr lang="zh-CN" altLang="en-US" sz="7200" b="1" dirty="0">
                  <a:solidFill>
                    <a:srgbClr val="80937D"/>
                  </a:solidFill>
                  <a:cs typeface="+mn-ea"/>
                  <a:sym typeface="+mn-lt"/>
                </a:rPr>
                <a:t>实验目的</a:t>
              </a:r>
              <a:endParaRPr lang="zh-CN" altLang="zh-CN" sz="7200" b="1" dirty="0">
                <a:solidFill>
                  <a:srgbClr val="80937D"/>
                </a:solidFill>
                <a:cs typeface="+mn-ea"/>
                <a:sym typeface="+mn-lt"/>
              </a:endParaRPr>
            </a:p>
          </p:txBody>
        </p:sp>
        <p:sp>
          <p:nvSpPr>
            <p:cNvPr id="3" name="椭圆 2"/>
            <p:cNvSpPr/>
            <p:nvPr/>
          </p:nvSpPr>
          <p:spPr>
            <a:xfrm>
              <a:off x="4272" y="3498"/>
              <a:ext cx="2530" cy="2530"/>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nvSpPr>
          <p:spPr>
            <a:xfrm>
              <a:off x="4274" y="3892"/>
              <a:ext cx="2528" cy="1743"/>
            </a:xfrm>
            <a:prstGeom prst="rect">
              <a:avLst/>
            </a:prstGeom>
            <a:noFill/>
          </p:spPr>
          <p:txBody>
            <a:bodyPr wrap="square" rtlCol="0">
              <a:spAutoFit/>
            </a:bodyPr>
            <a:lstStyle/>
            <a:p>
              <a:pPr algn="ctr"/>
              <a:r>
                <a:rPr lang="en-US" altLang="zh-CN" sz="6600" b="1">
                  <a:solidFill>
                    <a:schemeClr val="bg1"/>
                  </a:solidFill>
                  <a:cs typeface="+mn-ea"/>
                  <a:sym typeface="+mn-lt"/>
                </a:rPr>
                <a:t>01</a:t>
              </a:r>
            </a:p>
          </p:txBody>
        </p:sp>
      </p:grpSp>
    </p:spTree>
    <p:custDataLst>
      <p:tags r:id="rId1"/>
    </p:custDataLst>
  </p:cSld>
  <p:clrMapOvr>
    <a:masterClrMapping/>
  </p:clrMapOvr>
  <p:transition advTm="2000">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500" fill="hold">
                                          <p:stCondLst>
                                            <p:cond delay="0"/>
                                          </p:stCondLst>
                                        </p:cTn>
                                        <p:tgtEl>
                                          <p:spTgt spid="4"/>
                                        </p:tgtEl>
                                        <p:attrNameLst>
                                          <p:attrName>style.visibility</p:attrName>
                                        </p:attrNameLst>
                                      </p:cBhvr>
                                      <p:to>
                                        <p:strVal val="visible"/>
                                      </p:to>
                                    </p:set>
                                    <p:animEffect transition="in" filter="box(ou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776470" y="600710"/>
            <a:ext cx="3102610" cy="721360"/>
            <a:chOff x="7522" y="969"/>
            <a:chExt cx="4886" cy="1136"/>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7522" y="969"/>
              <a:ext cx="4887" cy="1016"/>
            </a:xfrm>
            <a:prstGeom prst="rect">
              <a:avLst/>
            </a:prstGeom>
            <a:noFill/>
          </p:spPr>
          <p:txBody>
            <a:bodyPr wrap="square" rtlCol="0">
              <a:spAutoFit/>
            </a:bodyPr>
            <a:lstStyle/>
            <a:p>
              <a:pPr algn="dist"/>
              <a:r>
                <a:rPr lang="zh-CN" altLang="en-US" sz="3600" b="1" dirty="0">
                  <a:solidFill>
                    <a:srgbClr val="80937D"/>
                  </a:solidFill>
                  <a:cs typeface="+mn-ea"/>
                  <a:sym typeface="+mn-lt"/>
                </a:rPr>
                <a:t>实验目的</a:t>
              </a:r>
              <a:endParaRPr lang="zh-CN" altLang="zh-CN" sz="3600" b="1" dirty="0">
                <a:solidFill>
                  <a:srgbClr val="80937D"/>
                </a:solidFill>
                <a:cs typeface="+mn-ea"/>
                <a:sym typeface="+mn-lt"/>
              </a:endParaRPr>
            </a:p>
          </p:txBody>
        </p:sp>
      </p:grpSp>
      <p:grpSp>
        <p:nvGrpSpPr>
          <p:cNvPr id="40" name="组合 39"/>
          <p:cNvGrpSpPr/>
          <p:nvPr/>
        </p:nvGrpSpPr>
        <p:grpSpPr>
          <a:xfrm>
            <a:off x="1706687" y="2061912"/>
            <a:ext cx="4217953" cy="3743352"/>
            <a:chOff x="1706687" y="2061912"/>
            <a:chExt cx="4217953" cy="3743352"/>
          </a:xfrm>
        </p:grpSpPr>
        <p:sp>
          <p:nvSpPr>
            <p:cNvPr id="41" name="矩形 40"/>
            <p:cNvSpPr/>
            <p:nvPr/>
          </p:nvSpPr>
          <p:spPr bwMode="auto">
            <a:xfrm>
              <a:off x="1706687" y="2190078"/>
              <a:ext cx="4217953" cy="3615186"/>
            </a:xfrm>
            <a:prstGeom prst="rect">
              <a:avLst/>
            </a:prstGeom>
            <a:solidFill>
              <a:srgbClr val="FFFFFF">
                <a:lumMod val="95000"/>
              </a:srgbClr>
            </a:solidFill>
            <a:ln>
              <a:solidFill>
                <a:srgbClr val="FFFFFF">
                  <a:lumMod val="85000"/>
                </a:srgbClr>
              </a:solid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i="0" u="none" strike="noStrike" kern="0" cap="none" spc="0" normalizeH="0" baseline="0" noProof="0">
                <a:ln>
                  <a:noFill/>
                </a:ln>
                <a:solidFill>
                  <a:srgbClr val="4D4D4D"/>
                </a:solidFill>
                <a:effectLst/>
                <a:uLnTx/>
                <a:uFillTx/>
                <a:cs typeface="+mn-ea"/>
                <a:sym typeface="+mn-lt"/>
              </a:endParaRPr>
            </a:p>
          </p:txBody>
        </p:sp>
        <p:sp>
          <p:nvSpPr>
            <p:cNvPr id="46" name="Freeform 6"/>
            <p:cNvSpPr/>
            <p:nvPr/>
          </p:nvSpPr>
          <p:spPr bwMode="auto">
            <a:xfrm>
              <a:off x="1965587"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i="0" u="none" strike="noStrike" kern="0" cap="none" spc="0" normalizeH="0" baseline="0" noProof="0">
                <a:ln>
                  <a:noFill/>
                </a:ln>
                <a:solidFill>
                  <a:srgbClr val="FFFFFF"/>
                </a:solidFill>
                <a:effectLst/>
                <a:uLnTx/>
                <a:uFillTx/>
                <a:cs typeface="+mn-ea"/>
                <a:sym typeface="+mn-lt"/>
              </a:endParaRPr>
            </a:p>
          </p:txBody>
        </p:sp>
        <p:sp>
          <p:nvSpPr>
            <p:cNvPr id="47" name="Freeform 7"/>
            <p:cNvSpPr/>
            <p:nvPr/>
          </p:nvSpPr>
          <p:spPr bwMode="auto">
            <a:xfrm>
              <a:off x="2203505"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accent1"/>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i="0" u="none" strike="noStrike" kern="0" cap="none" spc="0" normalizeH="0" baseline="0" noProof="0">
                <a:ln>
                  <a:noFill/>
                </a:ln>
                <a:solidFill>
                  <a:srgbClr val="54A0D8"/>
                </a:solidFill>
                <a:effectLst/>
                <a:uLnTx/>
                <a:uFillTx/>
                <a:cs typeface="+mn-ea"/>
                <a:sym typeface="+mn-lt"/>
              </a:endParaRPr>
            </a:p>
          </p:txBody>
        </p:sp>
        <p:sp>
          <p:nvSpPr>
            <p:cNvPr id="48" name="矩形 47"/>
            <p:cNvSpPr/>
            <p:nvPr/>
          </p:nvSpPr>
          <p:spPr>
            <a:xfrm>
              <a:off x="3640720" y="2219842"/>
              <a:ext cx="184731" cy="369332"/>
            </a:xfrm>
            <a:prstGeom prst="rect">
              <a:avLst/>
            </a:prstGeom>
          </p:spPr>
          <p:txBody>
            <a:bodyPr wrap="non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dirty="0">
                <a:ln>
                  <a:noFill/>
                </a:ln>
                <a:solidFill>
                  <a:srgbClr val="FFFFFF"/>
                </a:solidFill>
                <a:effectLst/>
                <a:uLnTx/>
                <a:uFillTx/>
                <a:cs typeface="+mn-ea"/>
                <a:sym typeface="+mn-lt"/>
              </a:endParaRPr>
            </a:p>
          </p:txBody>
        </p:sp>
        <p:sp>
          <p:nvSpPr>
            <p:cNvPr id="49" name="TextBox 10"/>
            <p:cNvSpPr txBox="1"/>
            <p:nvPr/>
          </p:nvSpPr>
          <p:spPr>
            <a:xfrm>
              <a:off x="1994846" y="2970046"/>
              <a:ext cx="3691991" cy="437877"/>
            </a:xfrm>
            <a:prstGeom prst="rect">
              <a:avLst/>
            </a:prstGeom>
            <a:noFill/>
          </p:spPr>
          <p:txBody>
            <a:bodyPr wrap="square" rtlCol="0">
              <a:spAutoFit/>
            </a:bodyPr>
            <a:lstStyle/>
            <a:p>
              <a:pPr lvl="0" indent="-342900" algn="just">
                <a:lnSpc>
                  <a:spcPct val="125000"/>
                </a:lnSpc>
                <a:buFont typeface="+mj-lt"/>
                <a:buAutoNum type="arabicPeriod"/>
                <a:tabLst>
                  <a:tab pos="457200" algn="l"/>
                </a:tabLst>
              </a:pPr>
              <a:r>
                <a:rPr lang="zh-CN" altLang="zh-CN" sz="2000" kern="100" dirty="0">
                  <a:latin typeface="Times New Roman" panose="02020603050405020304" pitchFamily="18" charset="0"/>
                  <a:ea typeface="宋体" panose="02010600030101010101" pitchFamily="2" charset="-122"/>
                </a:rPr>
                <a:t>掌握最大流算法思想。</a:t>
              </a:r>
            </a:p>
          </p:txBody>
        </p:sp>
      </p:grpSp>
      <p:grpSp>
        <p:nvGrpSpPr>
          <p:cNvPr id="50" name="组合 49"/>
          <p:cNvGrpSpPr/>
          <p:nvPr/>
        </p:nvGrpSpPr>
        <p:grpSpPr>
          <a:xfrm>
            <a:off x="6216660" y="2061912"/>
            <a:ext cx="4217953" cy="3743352"/>
            <a:chOff x="6216660" y="2061912"/>
            <a:chExt cx="4217953" cy="3743352"/>
          </a:xfrm>
        </p:grpSpPr>
        <p:sp>
          <p:nvSpPr>
            <p:cNvPr id="51" name="矩形 50"/>
            <p:cNvSpPr/>
            <p:nvPr/>
          </p:nvSpPr>
          <p:spPr bwMode="auto">
            <a:xfrm>
              <a:off x="6216660" y="2190078"/>
              <a:ext cx="4217953" cy="3615186"/>
            </a:xfrm>
            <a:prstGeom prst="rect">
              <a:avLst/>
            </a:prstGeom>
            <a:solidFill>
              <a:srgbClr val="FFFFFF">
                <a:lumMod val="95000"/>
              </a:srgbClr>
            </a:solidFill>
            <a:ln>
              <a:solidFill>
                <a:srgbClr val="FFFFFF">
                  <a:lumMod val="85000"/>
                </a:srgbClr>
              </a:solid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i="0" u="none" strike="noStrike" kern="0" cap="none" spc="0" normalizeH="0" baseline="0" noProof="0">
                <a:ln>
                  <a:noFill/>
                </a:ln>
                <a:solidFill>
                  <a:srgbClr val="4D4D4D"/>
                </a:solidFill>
                <a:effectLst/>
                <a:uLnTx/>
                <a:uFillTx/>
                <a:cs typeface="+mn-ea"/>
                <a:sym typeface="+mn-lt"/>
              </a:endParaRPr>
            </a:p>
          </p:txBody>
        </p:sp>
        <p:sp>
          <p:nvSpPr>
            <p:cNvPr id="53" name="Freeform 6"/>
            <p:cNvSpPr/>
            <p:nvPr/>
          </p:nvSpPr>
          <p:spPr bwMode="auto">
            <a:xfrm>
              <a:off x="6546985" y="2061912"/>
              <a:ext cx="3562213" cy="127898"/>
            </a:xfrm>
            <a:custGeom>
              <a:avLst/>
              <a:gdLst>
                <a:gd name="T0" fmla="*/ 285 w 4236"/>
                <a:gd name="T1" fmla="*/ 0 h 186"/>
                <a:gd name="T2" fmla="*/ 3967 w 4236"/>
                <a:gd name="T3" fmla="*/ 0 h 186"/>
                <a:gd name="T4" fmla="*/ 4236 w 4236"/>
                <a:gd name="T5" fmla="*/ 186 h 186"/>
                <a:gd name="T6" fmla="*/ 0 w 4236"/>
                <a:gd name="T7" fmla="*/ 186 h 186"/>
                <a:gd name="T8" fmla="*/ 285 w 4236"/>
                <a:gd name="T9" fmla="*/ 0 h 186"/>
              </a:gdLst>
              <a:ahLst/>
              <a:cxnLst>
                <a:cxn ang="0">
                  <a:pos x="T0" y="T1"/>
                </a:cxn>
                <a:cxn ang="0">
                  <a:pos x="T2" y="T3"/>
                </a:cxn>
                <a:cxn ang="0">
                  <a:pos x="T4" y="T5"/>
                </a:cxn>
                <a:cxn ang="0">
                  <a:pos x="T6" y="T7"/>
                </a:cxn>
                <a:cxn ang="0">
                  <a:pos x="T8" y="T9"/>
                </a:cxn>
              </a:cxnLst>
              <a:rect l="0" t="0" r="r" b="b"/>
              <a:pathLst>
                <a:path w="4236" h="186">
                  <a:moveTo>
                    <a:pt x="285" y="0"/>
                  </a:moveTo>
                  <a:lnTo>
                    <a:pt x="3967" y="0"/>
                  </a:lnTo>
                  <a:lnTo>
                    <a:pt x="4236" y="186"/>
                  </a:lnTo>
                  <a:lnTo>
                    <a:pt x="0" y="186"/>
                  </a:lnTo>
                  <a:lnTo>
                    <a:pt x="285" y="0"/>
                  </a:lnTo>
                  <a:close/>
                </a:path>
              </a:pathLst>
            </a:custGeom>
            <a:solidFill>
              <a:srgbClr val="41464A"/>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i="0" u="none" strike="noStrike" kern="0" cap="none" spc="0" normalizeH="0" baseline="0" noProof="0">
                <a:ln>
                  <a:noFill/>
                </a:ln>
                <a:solidFill>
                  <a:srgbClr val="FFFFFF"/>
                </a:solidFill>
                <a:effectLst/>
                <a:uLnTx/>
                <a:uFillTx/>
                <a:cs typeface="+mn-ea"/>
                <a:sym typeface="+mn-lt"/>
              </a:endParaRPr>
            </a:p>
          </p:txBody>
        </p:sp>
        <p:sp>
          <p:nvSpPr>
            <p:cNvPr id="54" name="Freeform 7"/>
            <p:cNvSpPr/>
            <p:nvPr/>
          </p:nvSpPr>
          <p:spPr bwMode="auto">
            <a:xfrm>
              <a:off x="6784903" y="2061912"/>
              <a:ext cx="3097148" cy="745630"/>
            </a:xfrm>
            <a:custGeom>
              <a:avLst/>
              <a:gdLst>
                <a:gd name="T0" fmla="*/ 0 w 3682"/>
                <a:gd name="T1" fmla="*/ 0 h 786"/>
                <a:gd name="T2" fmla="*/ 3682 w 3682"/>
                <a:gd name="T3" fmla="*/ 0 h 786"/>
                <a:gd name="T4" fmla="*/ 3682 w 3682"/>
                <a:gd name="T5" fmla="*/ 637 h 786"/>
                <a:gd name="T6" fmla="*/ 1823 w 3682"/>
                <a:gd name="T7" fmla="*/ 786 h 786"/>
                <a:gd name="T8" fmla="*/ 0 w 3682"/>
                <a:gd name="T9" fmla="*/ 637 h 786"/>
                <a:gd name="T10" fmla="*/ 0 w 3682"/>
                <a:gd name="T11" fmla="*/ 0 h 786"/>
              </a:gdLst>
              <a:ahLst/>
              <a:cxnLst>
                <a:cxn ang="0">
                  <a:pos x="T0" y="T1"/>
                </a:cxn>
                <a:cxn ang="0">
                  <a:pos x="T2" y="T3"/>
                </a:cxn>
                <a:cxn ang="0">
                  <a:pos x="T4" y="T5"/>
                </a:cxn>
                <a:cxn ang="0">
                  <a:pos x="T6" y="T7"/>
                </a:cxn>
                <a:cxn ang="0">
                  <a:pos x="T8" y="T9"/>
                </a:cxn>
                <a:cxn ang="0">
                  <a:pos x="T10" y="T11"/>
                </a:cxn>
              </a:cxnLst>
              <a:rect l="0" t="0" r="r" b="b"/>
              <a:pathLst>
                <a:path w="3682" h="786">
                  <a:moveTo>
                    <a:pt x="0" y="0"/>
                  </a:moveTo>
                  <a:lnTo>
                    <a:pt x="3682" y="0"/>
                  </a:lnTo>
                  <a:lnTo>
                    <a:pt x="3682" y="637"/>
                  </a:lnTo>
                  <a:lnTo>
                    <a:pt x="1823" y="786"/>
                  </a:lnTo>
                  <a:lnTo>
                    <a:pt x="0" y="637"/>
                  </a:lnTo>
                  <a:lnTo>
                    <a:pt x="0" y="0"/>
                  </a:lnTo>
                  <a:close/>
                </a:path>
              </a:pathLst>
            </a:custGeom>
            <a:solidFill>
              <a:schemeClr val="accent2"/>
            </a:solidFill>
            <a:ln>
              <a:noFill/>
            </a:ln>
          </p:spPr>
          <p:txBody>
            <a:bodyPr vert="horz" wrap="square" lIns="91440" tIns="45720" rIns="91440" bIns="45720" numCol="1" anchor="t" anchorCtr="0" compatLnSpc="1"/>
            <a:lstStyle/>
            <a:p>
              <a:pPr marL="0" marR="0" lvl="0" indent="0"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sz="1200" i="0" u="none" strike="noStrike" kern="0" cap="none" spc="0" normalizeH="0" baseline="0" noProof="0">
                <a:ln>
                  <a:noFill/>
                </a:ln>
                <a:solidFill>
                  <a:srgbClr val="54A0D8"/>
                </a:solidFill>
                <a:effectLst/>
                <a:uLnTx/>
                <a:uFillTx/>
                <a:cs typeface="+mn-ea"/>
                <a:sym typeface="+mn-lt"/>
              </a:endParaRPr>
            </a:p>
          </p:txBody>
        </p:sp>
        <p:sp>
          <p:nvSpPr>
            <p:cNvPr id="56" name="矩形 55"/>
            <p:cNvSpPr/>
            <p:nvPr/>
          </p:nvSpPr>
          <p:spPr>
            <a:xfrm>
              <a:off x="7321027" y="2215327"/>
              <a:ext cx="2092844" cy="369332"/>
            </a:xfrm>
            <a:prstGeom prst="rect">
              <a:avLst/>
            </a:prstGeom>
          </p:spPr>
          <p:txBody>
            <a:bodyPr wrap="square">
              <a:spAutoFit/>
            </a:bodyPr>
            <a:lstStyle/>
            <a:p>
              <a:pPr marL="0" marR="0" lvl="0" indent="0" algn="ctr" defTabSz="914400" eaLnBrk="1" fontAlgn="base" latinLnBrk="0" hangingPunct="1">
                <a:lnSpc>
                  <a:spcPct val="100000"/>
                </a:lnSpc>
                <a:spcBef>
                  <a:spcPct val="0"/>
                </a:spcBef>
                <a:spcAft>
                  <a:spcPct val="0"/>
                </a:spcAft>
                <a:buClrTx/>
                <a:buSzTx/>
                <a:buFont typeface="Arial" panose="020B0604020202020204" pitchFamily="34" charset="0"/>
                <a:buNone/>
                <a:defRPr/>
              </a:pPr>
              <a:endParaRPr kumimoji="0" lang="zh-CN" altLang="en-US" i="0" u="none" strike="noStrike" kern="0" cap="none" spc="0" normalizeH="0" baseline="0" noProof="0" dirty="0">
                <a:ln>
                  <a:noFill/>
                </a:ln>
                <a:solidFill>
                  <a:srgbClr val="FFFFFF"/>
                </a:solidFill>
                <a:effectLst/>
                <a:uLnTx/>
                <a:uFillTx/>
                <a:cs typeface="+mn-ea"/>
                <a:sym typeface="+mn-lt"/>
              </a:endParaRPr>
            </a:p>
          </p:txBody>
        </p:sp>
        <p:sp>
          <p:nvSpPr>
            <p:cNvPr id="57" name="TextBox 15"/>
            <p:cNvSpPr txBox="1"/>
            <p:nvPr/>
          </p:nvSpPr>
          <p:spPr>
            <a:xfrm>
              <a:off x="6546985" y="2970046"/>
              <a:ext cx="3650169" cy="822597"/>
            </a:xfrm>
            <a:prstGeom prst="rect">
              <a:avLst/>
            </a:prstGeom>
            <a:noFill/>
          </p:spPr>
          <p:txBody>
            <a:bodyPr wrap="square" rtlCol="0">
              <a:spAutoFit/>
            </a:bodyPr>
            <a:lstStyle/>
            <a:p>
              <a:pPr algn="just">
                <a:lnSpc>
                  <a:spcPct val="125000"/>
                </a:lnSpc>
              </a:pPr>
              <a:r>
                <a:rPr lang="en-US" altLang="zh-CN" sz="2000" kern="100" dirty="0">
                  <a:latin typeface="Times New Roman" panose="02020603050405020304" pitchFamily="18" charset="0"/>
                  <a:ea typeface="宋体" panose="02010600030101010101" pitchFamily="2" charset="-122"/>
                </a:rPr>
                <a:t>2.</a:t>
              </a:r>
              <a:r>
                <a:rPr lang="zh-CN" altLang="zh-CN" sz="2000" kern="100" dirty="0">
                  <a:latin typeface="Times New Roman" panose="02020603050405020304" pitchFamily="18" charset="0"/>
                  <a:ea typeface="宋体" panose="02010600030101010101" pitchFamily="2" charset="-122"/>
                </a:rPr>
                <a:t>学会用最大流算法求解应用问题。</a:t>
              </a:r>
            </a:p>
          </p:txBody>
        </p:sp>
      </p:grpSp>
    </p:spTree>
    <p:custDataLst>
      <p:tags r:id="rId1"/>
    </p:custDataLst>
  </p:cSld>
  <p:clrMapOvr>
    <a:masterClrMapping/>
  </p:clrMapOvr>
  <p:transition advTm="2000">
    <p:comb/>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4" fill="hold" nodeType="afterEffect">
                                  <p:stCondLst>
                                    <p:cond delay="0"/>
                                  </p:stCondLst>
                                  <p:childTnLst>
                                    <p:set>
                                      <p:cBhvr>
                                        <p:cTn id="11" dur="1" fill="hold">
                                          <p:stCondLst>
                                            <p:cond delay="0"/>
                                          </p:stCondLst>
                                        </p:cTn>
                                        <p:tgtEl>
                                          <p:spTgt spid="50"/>
                                        </p:tgtEl>
                                        <p:attrNameLst>
                                          <p:attrName>style.visibility</p:attrName>
                                        </p:attrNameLst>
                                      </p:cBhvr>
                                      <p:to>
                                        <p:strVal val="visible"/>
                                      </p:to>
                                    </p:set>
                                    <p:anim calcmode="lin" valueType="num">
                                      <p:cBhvr additive="base">
                                        <p:cTn id="12" dur="500" fill="hold"/>
                                        <p:tgtEl>
                                          <p:spTgt spid="50"/>
                                        </p:tgtEl>
                                        <p:attrNameLst>
                                          <p:attrName>ppt_x</p:attrName>
                                        </p:attrNameLst>
                                      </p:cBhvr>
                                      <p:tavLst>
                                        <p:tav tm="0">
                                          <p:val>
                                            <p:strVal val="#ppt_x"/>
                                          </p:val>
                                        </p:tav>
                                        <p:tav tm="100000">
                                          <p:val>
                                            <p:strVal val="#ppt_x"/>
                                          </p:val>
                                        </p:tav>
                                      </p:tavLst>
                                    </p:anim>
                                    <p:anim calcmode="lin" valueType="num">
                                      <p:cBhvr additive="base">
                                        <p:cTn id="13" dur="500" fill="hold"/>
                                        <p:tgtEl>
                                          <p:spTgt spid="5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99005" y="2507615"/>
            <a:ext cx="7793355" cy="1688465"/>
            <a:chOff x="4272" y="3369"/>
            <a:chExt cx="12273" cy="2659"/>
          </a:xfrm>
        </p:grpSpPr>
        <p:sp>
          <p:nvSpPr>
            <p:cNvPr id="21" name="文本框 20"/>
            <p:cNvSpPr txBox="1"/>
            <p:nvPr/>
          </p:nvSpPr>
          <p:spPr>
            <a:xfrm>
              <a:off x="7091" y="3369"/>
              <a:ext cx="9454" cy="1888"/>
            </a:xfrm>
            <a:prstGeom prst="rect">
              <a:avLst/>
            </a:prstGeom>
            <a:noFill/>
          </p:spPr>
          <p:txBody>
            <a:bodyPr wrap="square" rtlCol="0">
              <a:spAutoFit/>
            </a:bodyPr>
            <a:lstStyle/>
            <a:p>
              <a:pPr algn="dist"/>
              <a:r>
                <a:rPr lang="zh-CN" altLang="en-US" sz="7200" b="1" dirty="0">
                  <a:solidFill>
                    <a:srgbClr val="80937D"/>
                  </a:solidFill>
                  <a:cs typeface="+mn-ea"/>
                  <a:sym typeface="+mn-lt"/>
                </a:rPr>
                <a:t>实验步骤</a:t>
              </a:r>
              <a:endParaRPr lang="zh-CN" altLang="zh-CN" sz="7200" b="1" dirty="0">
                <a:solidFill>
                  <a:srgbClr val="80937D"/>
                </a:solidFill>
                <a:cs typeface="+mn-ea"/>
                <a:sym typeface="+mn-lt"/>
              </a:endParaRPr>
            </a:p>
          </p:txBody>
        </p:sp>
        <p:sp>
          <p:nvSpPr>
            <p:cNvPr id="3" name="椭圆 2"/>
            <p:cNvSpPr/>
            <p:nvPr/>
          </p:nvSpPr>
          <p:spPr>
            <a:xfrm>
              <a:off x="4272" y="3498"/>
              <a:ext cx="2530" cy="2530"/>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nvSpPr>
          <p:spPr>
            <a:xfrm>
              <a:off x="4274" y="3892"/>
              <a:ext cx="2528" cy="1743"/>
            </a:xfrm>
            <a:prstGeom prst="rect">
              <a:avLst/>
            </a:prstGeom>
            <a:noFill/>
          </p:spPr>
          <p:txBody>
            <a:bodyPr wrap="square" rtlCol="0">
              <a:spAutoFit/>
            </a:bodyPr>
            <a:lstStyle/>
            <a:p>
              <a:pPr algn="ctr"/>
              <a:r>
                <a:rPr lang="en-US" altLang="zh-CN" sz="6600" b="1">
                  <a:solidFill>
                    <a:schemeClr val="bg1"/>
                  </a:solidFill>
                  <a:cs typeface="+mn-ea"/>
                  <a:sym typeface="+mn-lt"/>
                </a:rPr>
                <a:t>02</a:t>
              </a:r>
            </a:p>
          </p:txBody>
        </p:sp>
      </p:grpSp>
    </p:spTree>
    <p:custDataLst>
      <p:tags r:id="rId1"/>
    </p:custDataLst>
  </p:cSld>
  <p:clrMapOvr>
    <a:masterClrMapping/>
  </p:clrMapOvr>
  <p:transition advTm="2000">
    <p:zoom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2" fill="hold" nodeType="afterEffect">
                                  <p:stCondLst>
                                    <p:cond delay="0"/>
                                  </p:stCondLst>
                                  <p:childTnLst>
                                    <p:set>
                                      <p:cBhvr>
                                        <p:cTn id="6" dur="500" fill="hold">
                                          <p:stCondLst>
                                            <p:cond delay="0"/>
                                          </p:stCondLst>
                                        </p:cTn>
                                        <p:tgtEl>
                                          <p:spTgt spid="4"/>
                                        </p:tgtEl>
                                        <p:attrNameLst>
                                          <p:attrName>style.visibility</p:attrName>
                                        </p:attrNameLst>
                                      </p:cBhvr>
                                      <p:to>
                                        <p:strVal val="visible"/>
                                      </p:to>
                                    </p:set>
                                    <p:animEffect transition="in" filter="wheel(2)">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776470" y="600710"/>
            <a:ext cx="3102610" cy="721360"/>
            <a:chOff x="7522" y="969"/>
            <a:chExt cx="4886" cy="1136"/>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7522" y="969"/>
              <a:ext cx="4887" cy="1016"/>
            </a:xfrm>
            <a:prstGeom prst="rect">
              <a:avLst/>
            </a:prstGeom>
            <a:noFill/>
          </p:spPr>
          <p:txBody>
            <a:bodyPr wrap="square" rtlCol="0">
              <a:spAutoFit/>
            </a:bodyPr>
            <a:lstStyle/>
            <a:p>
              <a:pPr algn="dist"/>
              <a:r>
                <a:rPr lang="zh-CN" altLang="en-US" sz="3600" b="1" dirty="0">
                  <a:solidFill>
                    <a:srgbClr val="80937D"/>
                  </a:solidFill>
                  <a:cs typeface="+mn-ea"/>
                  <a:sym typeface="+mn-lt"/>
                </a:rPr>
                <a:t>实验步骤</a:t>
              </a:r>
              <a:endParaRPr lang="zh-CN" altLang="zh-CN" sz="3600" b="1" dirty="0">
                <a:solidFill>
                  <a:srgbClr val="80937D"/>
                </a:solidFill>
                <a:cs typeface="+mn-ea"/>
                <a:sym typeface="+mn-lt"/>
              </a:endParaRPr>
            </a:p>
          </p:txBody>
        </p:sp>
      </p:grpSp>
      <p:sp>
        <p:nvSpPr>
          <p:cNvPr id="58" name="íṡḷiḋè"/>
          <p:cNvSpPr/>
          <p:nvPr/>
        </p:nvSpPr>
        <p:spPr>
          <a:xfrm rot="5400000">
            <a:off x="-213648" y="2126645"/>
            <a:ext cx="4369058" cy="3768562"/>
          </a:xfrm>
          <a:prstGeom prst="blockArc">
            <a:avLst>
              <a:gd name="adj1" fmla="val 12357386"/>
              <a:gd name="adj2" fmla="val 20163184"/>
              <a:gd name="adj3" fmla="val 6776"/>
            </a:avLst>
          </a:prstGeom>
          <a:gradFill>
            <a:gsLst>
              <a:gs pos="0">
                <a:sysClr val="window" lastClr="FFFFFF">
                  <a:lumMod val="85000"/>
                  <a:alpha val="51000"/>
                </a:sysClr>
              </a:gs>
              <a:gs pos="100000">
                <a:sysClr val="window" lastClr="FFFFFF"/>
              </a:gs>
            </a:gsLst>
            <a:lin ang="5400000" scaled="1"/>
          </a:gradFill>
          <a:ln w="12700" cap="flat" cmpd="sng" algn="ctr">
            <a:noFill/>
            <a:prstDash val="solid"/>
            <a:miter lim="800000"/>
          </a:ln>
          <a:effectLst/>
        </p:spPr>
        <p:txBody>
          <a:bodyPr wrap="square" lIns="91440" tIns="45720" rIns="91440" bIns="45720" rtlCol="0" anchor="ctr">
            <a:norm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i="0" u="none" strike="noStrike" kern="0" cap="none" spc="0" normalizeH="0" baseline="0" noProof="0">
              <a:ln>
                <a:noFill/>
              </a:ln>
              <a:solidFill>
                <a:srgbClr val="AFA397"/>
              </a:solidFill>
              <a:effectLst/>
              <a:uLnTx/>
              <a:uFillTx/>
              <a:cs typeface="+mn-ea"/>
              <a:sym typeface="+mn-lt"/>
            </a:endParaRPr>
          </a:p>
        </p:txBody>
      </p:sp>
      <p:grpSp>
        <p:nvGrpSpPr>
          <p:cNvPr id="59" name="组合 58"/>
          <p:cNvGrpSpPr/>
          <p:nvPr/>
        </p:nvGrpSpPr>
        <p:grpSpPr>
          <a:xfrm>
            <a:off x="3500917" y="1678774"/>
            <a:ext cx="4024973" cy="905810"/>
            <a:chOff x="5303956" y="1296926"/>
            <a:chExt cx="4024973" cy="905810"/>
          </a:xfrm>
        </p:grpSpPr>
        <p:sp>
          <p:nvSpPr>
            <p:cNvPr id="60" name="文本框 59"/>
            <p:cNvSpPr txBox="1"/>
            <p:nvPr/>
          </p:nvSpPr>
          <p:spPr>
            <a:xfrm>
              <a:off x="5303956" y="1746842"/>
              <a:ext cx="4024973" cy="455894"/>
            </a:xfrm>
            <a:prstGeom prst="rect">
              <a:avLst/>
            </a:prstGeom>
            <a:noFill/>
          </p:spPr>
          <p:txBody>
            <a:bodyPr wrap="square" rtlCol="0">
              <a:spAutoFit/>
            </a:bodyPr>
            <a:lstStyle/>
            <a:p>
              <a:pPr>
                <a:lnSpc>
                  <a:spcPct val="150000"/>
                </a:lnSpc>
                <a:spcAft>
                  <a:spcPct val="0"/>
                </a:spcAft>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流网络的构造原理</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sp>
          <p:nvSpPr>
            <p:cNvPr id="61" name="文本框 60"/>
            <p:cNvSpPr txBox="1"/>
            <p:nvPr/>
          </p:nvSpPr>
          <p:spPr>
            <a:xfrm>
              <a:off x="5964156" y="1296926"/>
              <a:ext cx="1783121" cy="369332"/>
            </a:xfrm>
            <a:prstGeom prst="rect">
              <a:avLst/>
            </a:prstGeom>
            <a:noFill/>
          </p:spPr>
          <p:txBody>
            <a:bodyPr wrap="square" rtlCol="0">
              <a:spAutoFit/>
            </a:bodyPr>
            <a:lstStyle/>
            <a:p>
              <a:endParaRPr lang="zh-CN" altLang="en-US" dirty="0">
                <a:solidFill>
                  <a:schemeClr val="tx1">
                    <a:lumMod val="75000"/>
                    <a:lumOff val="25000"/>
                  </a:schemeClr>
                </a:solidFill>
                <a:cs typeface="+mn-ea"/>
                <a:sym typeface="+mn-lt"/>
              </a:endParaRPr>
            </a:p>
          </p:txBody>
        </p:sp>
      </p:grpSp>
      <p:grpSp>
        <p:nvGrpSpPr>
          <p:cNvPr id="65" name="组合 64"/>
          <p:cNvGrpSpPr/>
          <p:nvPr/>
        </p:nvGrpSpPr>
        <p:grpSpPr>
          <a:xfrm>
            <a:off x="3678041" y="5029089"/>
            <a:ext cx="4024972" cy="639919"/>
            <a:chOff x="5481081" y="5047708"/>
            <a:chExt cx="4024972" cy="639919"/>
          </a:xfrm>
        </p:grpSpPr>
        <p:sp>
          <p:nvSpPr>
            <p:cNvPr id="66" name="文本框 65"/>
            <p:cNvSpPr txBox="1"/>
            <p:nvPr/>
          </p:nvSpPr>
          <p:spPr>
            <a:xfrm>
              <a:off x="5481081" y="5232374"/>
              <a:ext cx="4024972" cy="455253"/>
            </a:xfrm>
            <a:prstGeom prst="rect">
              <a:avLst/>
            </a:prstGeom>
            <a:noFill/>
          </p:spPr>
          <p:txBody>
            <a:bodyPr wrap="square" rtlCol="0">
              <a:spAutoFit/>
            </a:bodyPr>
            <a:lstStyle/>
            <a:p>
              <a:pPr>
                <a:lnSpc>
                  <a:spcPct val="150000"/>
                </a:lnSpc>
              </a:pPr>
              <a:r>
                <a:rPr lang="zh-CN" altLang="en-US" b="1" kern="100" dirty="0">
                  <a:latin typeface="Times New Roman" panose="02020603050405020304" pitchFamily="18" charset="0"/>
                  <a:ea typeface="宋体" panose="02010600030101010101" pitchFamily="2" charset="-122"/>
                </a:rPr>
                <a:t>结果分析</a:t>
              </a:r>
              <a:endParaRPr lang="zh-CN" altLang="en-US" b="1" kern="100" dirty="0">
                <a:latin typeface="Times New Roman" panose="02020603050405020304" pitchFamily="18" charset="0"/>
                <a:ea typeface="宋体" panose="02010600030101010101" pitchFamily="2" charset="-122"/>
                <a:sym typeface="+mn-lt"/>
              </a:endParaRPr>
            </a:p>
          </p:txBody>
        </p:sp>
        <p:sp>
          <p:nvSpPr>
            <p:cNvPr id="67" name="文本框 66"/>
            <p:cNvSpPr txBox="1"/>
            <p:nvPr/>
          </p:nvSpPr>
          <p:spPr>
            <a:xfrm>
              <a:off x="5964156" y="5047708"/>
              <a:ext cx="1783121" cy="369332"/>
            </a:xfrm>
            <a:prstGeom prst="rect">
              <a:avLst/>
            </a:prstGeom>
            <a:noFill/>
          </p:spPr>
          <p:txBody>
            <a:bodyPr wrap="square" rtlCol="0">
              <a:spAutoFit/>
            </a:bodyPr>
            <a:lstStyle/>
            <a:p>
              <a:endParaRPr lang="zh-CN" altLang="en-US" dirty="0">
                <a:solidFill>
                  <a:schemeClr val="tx1">
                    <a:lumMod val="75000"/>
                    <a:lumOff val="25000"/>
                  </a:schemeClr>
                </a:solidFill>
                <a:cs typeface="+mn-ea"/>
                <a:sym typeface="+mn-lt"/>
              </a:endParaRPr>
            </a:p>
          </p:txBody>
        </p:sp>
      </p:grpSp>
      <p:sp>
        <p:nvSpPr>
          <p:cNvPr id="70" name="î$1íḑe"/>
          <p:cNvSpPr/>
          <p:nvPr/>
        </p:nvSpPr>
        <p:spPr>
          <a:xfrm>
            <a:off x="2405040" y="2007356"/>
            <a:ext cx="789924" cy="789920"/>
          </a:xfrm>
          <a:prstGeom prst="ellipse">
            <a:avLst/>
          </a:prstGeom>
          <a:solidFill>
            <a:schemeClr val="accent1"/>
          </a:solidFill>
          <a:ln w="38100" cap="flat" cmpd="sng" algn="ctr">
            <a:noFill/>
            <a:prstDash val="solid"/>
            <a:roun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i="0" u="none" strike="noStrike" kern="1200" cap="none" spc="0" normalizeH="0" baseline="0" noProof="0" dirty="0">
                <a:ln>
                  <a:noFill/>
                </a:ln>
                <a:solidFill>
                  <a:prstClr val="white"/>
                </a:solidFill>
                <a:effectLst/>
                <a:uLnTx/>
                <a:uFillTx/>
                <a:cs typeface="+mn-ea"/>
                <a:sym typeface="+mn-lt"/>
              </a:rPr>
              <a:t>一</a:t>
            </a:r>
            <a:endParaRPr kumimoji="0" lang="en-US" sz="1800" i="0" u="none" strike="noStrike" kern="1200" cap="none" spc="0" normalizeH="0" baseline="0" noProof="0" dirty="0">
              <a:ln>
                <a:noFill/>
              </a:ln>
              <a:solidFill>
                <a:prstClr val="white"/>
              </a:solidFill>
              <a:effectLst/>
              <a:uLnTx/>
              <a:uFillTx/>
              <a:cs typeface="+mn-ea"/>
              <a:sym typeface="+mn-lt"/>
            </a:endParaRPr>
          </a:p>
        </p:txBody>
      </p:sp>
      <p:sp>
        <p:nvSpPr>
          <p:cNvPr id="73" name="íṡḷíḋê"/>
          <p:cNvSpPr/>
          <p:nvPr/>
        </p:nvSpPr>
        <p:spPr>
          <a:xfrm>
            <a:off x="2701354" y="2978235"/>
            <a:ext cx="789924" cy="789920"/>
          </a:xfrm>
          <a:prstGeom prst="ellipse">
            <a:avLst/>
          </a:prstGeom>
          <a:solidFill>
            <a:schemeClr val="accent2"/>
          </a:solidFill>
          <a:ln w="38100" cap="flat" cmpd="sng" algn="ctr">
            <a:noFill/>
            <a:prstDash val="solid"/>
            <a:roun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i="0" u="none" strike="noStrike" kern="1200" cap="none" spc="0" normalizeH="0" baseline="0" noProof="0" dirty="0">
                <a:ln>
                  <a:noFill/>
                </a:ln>
                <a:solidFill>
                  <a:prstClr val="white"/>
                </a:solidFill>
                <a:effectLst/>
                <a:uLnTx/>
                <a:uFillTx/>
                <a:cs typeface="+mn-ea"/>
                <a:sym typeface="+mn-lt"/>
              </a:rPr>
              <a:t>二</a:t>
            </a:r>
            <a:endParaRPr kumimoji="0" lang="en-US" sz="1800" i="0" u="none" strike="noStrike" kern="1200" cap="none" spc="0" normalizeH="0" baseline="0" noProof="0" dirty="0">
              <a:ln>
                <a:noFill/>
              </a:ln>
              <a:solidFill>
                <a:prstClr val="white"/>
              </a:solidFill>
              <a:effectLst/>
              <a:uLnTx/>
              <a:uFillTx/>
              <a:cs typeface="+mn-ea"/>
              <a:sym typeface="+mn-lt"/>
            </a:endParaRPr>
          </a:p>
        </p:txBody>
      </p:sp>
      <p:sp>
        <p:nvSpPr>
          <p:cNvPr id="76" name="í$1îḍe"/>
          <p:cNvSpPr/>
          <p:nvPr/>
        </p:nvSpPr>
        <p:spPr>
          <a:xfrm>
            <a:off x="2618400" y="4010926"/>
            <a:ext cx="789924" cy="789920"/>
          </a:xfrm>
          <a:prstGeom prst="ellipse">
            <a:avLst/>
          </a:prstGeom>
          <a:solidFill>
            <a:schemeClr val="accent1"/>
          </a:solidFill>
          <a:ln w="38100" cap="flat" cmpd="sng" algn="ctr">
            <a:noFill/>
            <a:prstDash val="solid"/>
            <a:roun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i="0" u="none" strike="noStrike" kern="1200" cap="none" spc="0" normalizeH="0" baseline="0" noProof="0" dirty="0">
                <a:ln>
                  <a:noFill/>
                </a:ln>
                <a:solidFill>
                  <a:prstClr val="white"/>
                </a:solidFill>
                <a:effectLst/>
                <a:uLnTx/>
                <a:uFillTx/>
                <a:cs typeface="+mn-ea"/>
                <a:sym typeface="+mn-lt"/>
              </a:rPr>
              <a:t>三</a:t>
            </a:r>
            <a:endParaRPr kumimoji="0" lang="en-US" sz="1800" i="0" u="none" strike="noStrike" kern="1200" cap="none" spc="0" normalizeH="0" baseline="0" noProof="0" dirty="0">
              <a:ln>
                <a:noFill/>
              </a:ln>
              <a:solidFill>
                <a:prstClr val="white"/>
              </a:solidFill>
              <a:effectLst/>
              <a:uLnTx/>
              <a:uFillTx/>
              <a:cs typeface="+mn-ea"/>
              <a:sym typeface="+mn-lt"/>
            </a:endParaRPr>
          </a:p>
        </p:txBody>
      </p:sp>
      <p:sp>
        <p:nvSpPr>
          <p:cNvPr id="20" name="íṡḷíḋê">
            <a:extLst>
              <a:ext uri="{FF2B5EF4-FFF2-40B4-BE49-F238E27FC236}">
                <a16:creationId xmlns:a16="http://schemas.microsoft.com/office/drawing/2014/main" id="{74255995-5F6C-40B1-88B0-92A68E13F6A1}"/>
              </a:ext>
            </a:extLst>
          </p:cNvPr>
          <p:cNvSpPr/>
          <p:nvPr/>
        </p:nvSpPr>
        <p:spPr>
          <a:xfrm>
            <a:off x="1995925" y="5081876"/>
            <a:ext cx="789924" cy="789920"/>
          </a:xfrm>
          <a:prstGeom prst="ellipse">
            <a:avLst/>
          </a:prstGeom>
          <a:solidFill>
            <a:schemeClr val="accent2"/>
          </a:solidFill>
          <a:ln w="38100" cap="flat" cmpd="sng" algn="ctr">
            <a:noFill/>
            <a:prstDash val="solid"/>
            <a:round/>
          </a:ln>
          <a:effectLst/>
        </p:spPr>
        <p:txBody>
          <a:bodyPr rot="0" spcFirstLastPara="0" vert="horz" wrap="square" lIns="91440" tIns="45720" rIns="91440" bIns="45720" numCol="1" spcCol="0" rtlCol="0" fromWordArt="0" anchor="ctr" anchorCtr="0" forceAA="0" compatLnSpc="1">
            <a:noAutofit/>
          </a:bodyPr>
          <a:lstStyle>
            <a:defPPr>
              <a:defRPr lang="zh-CN"/>
            </a:defPPr>
            <a:lvl1pPr marL="0" algn="l" defTabSz="914400" rtl="0" eaLnBrk="1" latinLnBrk="0" hangingPunct="1">
              <a:defRPr sz="1800" kern="1200">
                <a:solidFill>
                  <a:schemeClr val="lt1"/>
                </a:solidFill>
              </a:defRPr>
            </a:lvl1pPr>
            <a:lvl2pPr marL="457200" algn="l" defTabSz="914400" rtl="0" eaLnBrk="1" latinLnBrk="0" hangingPunct="1">
              <a:defRPr sz="1800" kern="1200">
                <a:solidFill>
                  <a:schemeClr val="lt1"/>
                </a:solidFill>
              </a:defRPr>
            </a:lvl2pPr>
            <a:lvl3pPr marL="914400" algn="l" defTabSz="914400" rtl="0" eaLnBrk="1" latinLnBrk="0" hangingPunct="1">
              <a:defRPr sz="1800" kern="1200">
                <a:solidFill>
                  <a:schemeClr val="lt1"/>
                </a:solidFill>
              </a:defRPr>
            </a:lvl3pPr>
            <a:lvl4pPr marL="1371600" algn="l" defTabSz="914400" rtl="0" eaLnBrk="1" latinLnBrk="0" hangingPunct="1">
              <a:defRPr sz="1800" kern="1200">
                <a:solidFill>
                  <a:schemeClr val="lt1"/>
                </a:solidFill>
              </a:defRPr>
            </a:lvl4pPr>
            <a:lvl5pPr marL="1828800" algn="l" defTabSz="914400" rtl="0" eaLnBrk="1" latinLnBrk="0" hangingPunct="1">
              <a:defRPr sz="1800" kern="1200">
                <a:solidFill>
                  <a:schemeClr val="lt1"/>
                </a:solidFill>
              </a:defRPr>
            </a:lvl5pPr>
            <a:lvl6pPr marL="2286000" algn="l" defTabSz="914400" rtl="0" eaLnBrk="1" latinLnBrk="0" hangingPunct="1">
              <a:defRPr sz="1800" kern="1200">
                <a:solidFill>
                  <a:schemeClr val="lt1"/>
                </a:solidFill>
              </a:defRPr>
            </a:lvl6pPr>
            <a:lvl7pPr marL="2743200" algn="l" defTabSz="914400" rtl="0" eaLnBrk="1" latinLnBrk="0" hangingPunct="1">
              <a:defRPr sz="1800" kern="1200">
                <a:solidFill>
                  <a:schemeClr val="lt1"/>
                </a:solidFill>
              </a:defRPr>
            </a:lvl7pPr>
            <a:lvl8pPr marL="3200400" algn="l" defTabSz="914400" rtl="0" eaLnBrk="1" latinLnBrk="0" hangingPunct="1">
              <a:defRPr sz="1800" kern="1200">
                <a:solidFill>
                  <a:schemeClr val="lt1"/>
                </a:solidFill>
              </a:defRPr>
            </a:lvl8pPr>
            <a:lvl9pPr marL="3657600" algn="l" defTabSz="914400" rtl="0" eaLnBrk="1" latinLnBrk="0" hangingPunct="1">
              <a:defRPr sz="1800" kern="1200">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zh-CN" altLang="en-US" sz="1800" i="0" u="none" strike="noStrike" kern="1200" cap="none" spc="0" normalizeH="0" baseline="0" noProof="0" dirty="0">
                <a:ln>
                  <a:noFill/>
                </a:ln>
                <a:solidFill>
                  <a:prstClr val="white"/>
                </a:solidFill>
                <a:effectLst/>
                <a:uLnTx/>
                <a:uFillTx/>
                <a:cs typeface="+mn-ea"/>
                <a:sym typeface="+mn-lt"/>
              </a:rPr>
              <a:t>四</a:t>
            </a:r>
            <a:endParaRPr kumimoji="0" lang="en-US" sz="1800" i="0" u="none" strike="noStrike" kern="1200" cap="none" spc="0" normalizeH="0" baseline="0" noProof="0" dirty="0">
              <a:ln>
                <a:noFill/>
              </a:ln>
              <a:solidFill>
                <a:prstClr val="white"/>
              </a:solidFill>
              <a:effectLst/>
              <a:uLnTx/>
              <a:uFillTx/>
              <a:cs typeface="+mn-ea"/>
              <a:sym typeface="+mn-lt"/>
            </a:endParaRPr>
          </a:p>
        </p:txBody>
      </p:sp>
      <p:sp>
        <p:nvSpPr>
          <p:cNvPr id="21" name="文本框 20">
            <a:extLst>
              <a:ext uri="{FF2B5EF4-FFF2-40B4-BE49-F238E27FC236}">
                <a16:creationId xmlns:a16="http://schemas.microsoft.com/office/drawing/2014/main" id="{0B5468E1-CCF9-4876-8E8D-B9AD3602B98A}"/>
              </a:ext>
            </a:extLst>
          </p:cNvPr>
          <p:cNvSpPr txBox="1"/>
          <p:nvPr/>
        </p:nvSpPr>
        <p:spPr>
          <a:xfrm>
            <a:off x="3854742" y="3191537"/>
            <a:ext cx="4024973" cy="455894"/>
          </a:xfrm>
          <a:prstGeom prst="rect">
            <a:avLst/>
          </a:prstGeom>
          <a:noFill/>
        </p:spPr>
        <p:txBody>
          <a:bodyPr wrap="square" rtlCol="0">
            <a:spAutoFit/>
          </a:bodyPr>
          <a:lstStyle/>
          <a:p>
            <a:pPr>
              <a:lnSpc>
                <a:spcPct val="150000"/>
              </a:lnSpc>
              <a:spcAft>
                <a:spcPct val="0"/>
              </a:spcAft>
            </a:pPr>
            <a:r>
              <a:rPr lang="en-US" altLang="zh-CN" sz="1800" b="1" kern="100" dirty="0" err="1">
                <a:effectLst/>
                <a:latin typeface="Times New Roman" panose="02020603050405020304" pitchFamily="18" charset="0"/>
                <a:ea typeface="宋体" panose="02010600030101010101" pitchFamily="2" charset="-122"/>
              </a:rPr>
              <a:t>EdmondsKarp</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算法</a:t>
            </a:r>
            <a:endParaRPr lang="zh-CN" altLang="en-US" sz="1200" dirty="0">
              <a:solidFill>
                <a:schemeClr val="tx1">
                  <a:lumMod val="75000"/>
                  <a:lumOff val="25000"/>
                </a:schemeClr>
              </a:solidFill>
              <a:cs typeface="+mn-ea"/>
              <a:sym typeface="+mn-lt"/>
            </a:endParaRPr>
          </a:p>
        </p:txBody>
      </p:sp>
      <p:sp>
        <p:nvSpPr>
          <p:cNvPr id="22" name="文本框 21">
            <a:extLst>
              <a:ext uri="{FF2B5EF4-FFF2-40B4-BE49-F238E27FC236}">
                <a16:creationId xmlns:a16="http://schemas.microsoft.com/office/drawing/2014/main" id="{56363709-7325-4248-A422-CC1582A0D30B}"/>
              </a:ext>
            </a:extLst>
          </p:cNvPr>
          <p:cNvSpPr txBox="1"/>
          <p:nvPr/>
        </p:nvSpPr>
        <p:spPr>
          <a:xfrm>
            <a:off x="3856012" y="4177939"/>
            <a:ext cx="4024973" cy="369332"/>
          </a:xfrm>
          <a:prstGeom prst="rect">
            <a:avLst/>
          </a:prstGeom>
          <a:noFill/>
        </p:spPr>
        <p:txBody>
          <a:bodyPr wrap="square" rtlCol="0">
            <a:spAutoFit/>
          </a:bodyPr>
          <a:lstStyle/>
          <a:p>
            <a:r>
              <a:rPr lang="en-US" altLang="zh-CN" sz="1800" b="1" kern="100" dirty="0" err="1">
                <a:effectLst/>
                <a:latin typeface="Times New Roman" panose="02020603050405020304" pitchFamily="18" charset="0"/>
                <a:ea typeface="宋体" panose="02010600030101010101" pitchFamily="2" charset="-122"/>
              </a:rPr>
              <a:t>Dinic</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算法</a:t>
            </a:r>
            <a:endParaRPr lang="zh-CN" altLang="en-US" dirty="0"/>
          </a:p>
        </p:txBody>
      </p:sp>
    </p:spTree>
    <p:custDataLst>
      <p:tags r:id="rId1"/>
    </p:custDataLst>
  </p:cSld>
  <p:clrMapOvr>
    <a:masterClrMapping/>
  </p:clrMapOvr>
  <p:transition advTm="2000">
    <p:wedg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wipe(up)">
                                      <p:cBhvr>
                                        <p:cTn id="7" dur="500"/>
                                        <p:tgtEl>
                                          <p:spTgt spid="58"/>
                                        </p:tgtEl>
                                      </p:cBhvr>
                                    </p:animEffect>
                                  </p:childTnLst>
                                </p:cTn>
                              </p:par>
                            </p:childTnLst>
                          </p:cTn>
                        </p:par>
                        <p:par>
                          <p:cTn id="8" fill="hold">
                            <p:stCondLst>
                              <p:cond delay="500"/>
                            </p:stCondLst>
                            <p:childTnLst>
                              <p:par>
                                <p:cTn id="9" presetID="12" presetClass="entr" presetSubtype="4" fill="hold" nodeType="afterEffect">
                                  <p:stCondLst>
                                    <p:cond delay="0"/>
                                  </p:stCondLst>
                                  <p:childTnLst>
                                    <p:set>
                                      <p:cBhvr>
                                        <p:cTn id="10" dur="1" fill="hold">
                                          <p:stCondLst>
                                            <p:cond delay="0"/>
                                          </p:stCondLst>
                                        </p:cTn>
                                        <p:tgtEl>
                                          <p:spTgt spid="59"/>
                                        </p:tgtEl>
                                        <p:attrNameLst>
                                          <p:attrName>style.visibility</p:attrName>
                                        </p:attrNameLst>
                                      </p:cBhvr>
                                      <p:to>
                                        <p:strVal val="visible"/>
                                      </p:to>
                                    </p:set>
                                    <p:anim calcmode="lin" valueType="num">
                                      <p:cBhvr additive="base">
                                        <p:cTn id="11" dur="500"/>
                                        <p:tgtEl>
                                          <p:spTgt spid="59"/>
                                        </p:tgtEl>
                                        <p:attrNameLst>
                                          <p:attrName>ppt_y</p:attrName>
                                        </p:attrNameLst>
                                      </p:cBhvr>
                                      <p:tavLst>
                                        <p:tav tm="0">
                                          <p:val>
                                            <p:strVal val="#ppt_y+#ppt_h*1.125000"/>
                                          </p:val>
                                        </p:tav>
                                        <p:tav tm="100000">
                                          <p:val>
                                            <p:strVal val="#ppt_y"/>
                                          </p:val>
                                        </p:tav>
                                      </p:tavLst>
                                    </p:anim>
                                    <p:animEffect transition="in" filter="wipe(up)">
                                      <p:cBhvr>
                                        <p:cTn id="12" dur="500"/>
                                        <p:tgtEl>
                                          <p:spTgt spid="59"/>
                                        </p:tgtEl>
                                      </p:cBhvr>
                                    </p:animEffect>
                                  </p:childTnLst>
                                </p:cTn>
                              </p:par>
                            </p:childTnLst>
                          </p:cTn>
                        </p:par>
                        <p:par>
                          <p:cTn id="13" fill="hold">
                            <p:stCondLst>
                              <p:cond delay="1000"/>
                            </p:stCondLst>
                            <p:childTnLst>
                              <p:par>
                                <p:cTn id="14" presetID="12" presetClass="entr" presetSubtype="4" fill="hold" nodeType="afterEffect">
                                  <p:stCondLst>
                                    <p:cond delay="0"/>
                                  </p:stCondLst>
                                  <p:childTnLst>
                                    <p:set>
                                      <p:cBhvr>
                                        <p:cTn id="15" dur="1" fill="hold">
                                          <p:stCondLst>
                                            <p:cond delay="0"/>
                                          </p:stCondLst>
                                        </p:cTn>
                                        <p:tgtEl>
                                          <p:spTgt spid="65"/>
                                        </p:tgtEl>
                                        <p:attrNameLst>
                                          <p:attrName>style.visibility</p:attrName>
                                        </p:attrNameLst>
                                      </p:cBhvr>
                                      <p:to>
                                        <p:strVal val="visible"/>
                                      </p:to>
                                    </p:set>
                                    <p:anim calcmode="lin" valueType="num">
                                      <p:cBhvr additive="base">
                                        <p:cTn id="16" dur="500"/>
                                        <p:tgtEl>
                                          <p:spTgt spid="65"/>
                                        </p:tgtEl>
                                        <p:attrNameLst>
                                          <p:attrName>ppt_y</p:attrName>
                                        </p:attrNameLst>
                                      </p:cBhvr>
                                      <p:tavLst>
                                        <p:tav tm="0">
                                          <p:val>
                                            <p:strVal val="#ppt_y+#ppt_h*1.125000"/>
                                          </p:val>
                                        </p:tav>
                                        <p:tav tm="100000">
                                          <p:val>
                                            <p:strVal val="#ppt_y"/>
                                          </p:val>
                                        </p:tav>
                                      </p:tavLst>
                                    </p:anim>
                                    <p:animEffect transition="in" filter="wipe(up)">
                                      <p:cBhvr>
                                        <p:cTn id="17"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2199005" y="2507615"/>
            <a:ext cx="8625840" cy="1688465"/>
            <a:chOff x="4272" y="3369"/>
            <a:chExt cx="13584" cy="2659"/>
          </a:xfrm>
        </p:grpSpPr>
        <p:sp>
          <p:nvSpPr>
            <p:cNvPr id="21" name="文本框 20"/>
            <p:cNvSpPr txBox="1"/>
            <p:nvPr/>
          </p:nvSpPr>
          <p:spPr>
            <a:xfrm>
              <a:off x="7091" y="3369"/>
              <a:ext cx="10765" cy="1890"/>
            </a:xfrm>
            <a:prstGeom prst="rect">
              <a:avLst/>
            </a:prstGeom>
            <a:noFill/>
          </p:spPr>
          <p:txBody>
            <a:bodyPr wrap="square" rtlCol="0">
              <a:spAutoFit/>
            </a:bodyPr>
            <a:lstStyle/>
            <a:p>
              <a:pPr algn="dist"/>
              <a:r>
                <a:rPr lang="zh-CN" altLang="en-US" sz="7200" b="1" dirty="0">
                  <a:solidFill>
                    <a:srgbClr val="80937D"/>
                  </a:solidFill>
                  <a:cs typeface="+mn-ea"/>
                  <a:sym typeface="+mn-lt"/>
                </a:rPr>
                <a:t>实验原理与分析</a:t>
              </a:r>
              <a:endParaRPr lang="zh-CN" altLang="zh-CN" sz="7200" b="1" dirty="0">
                <a:solidFill>
                  <a:srgbClr val="80937D"/>
                </a:solidFill>
                <a:cs typeface="+mn-ea"/>
                <a:sym typeface="+mn-lt"/>
              </a:endParaRPr>
            </a:p>
          </p:txBody>
        </p:sp>
        <p:sp>
          <p:nvSpPr>
            <p:cNvPr id="3" name="椭圆 2"/>
            <p:cNvSpPr/>
            <p:nvPr/>
          </p:nvSpPr>
          <p:spPr>
            <a:xfrm>
              <a:off x="4272" y="3498"/>
              <a:ext cx="2530" cy="2530"/>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9" name="文本框 28"/>
            <p:cNvSpPr txBox="1"/>
            <p:nvPr/>
          </p:nvSpPr>
          <p:spPr>
            <a:xfrm>
              <a:off x="4274" y="3892"/>
              <a:ext cx="2528" cy="1743"/>
            </a:xfrm>
            <a:prstGeom prst="rect">
              <a:avLst/>
            </a:prstGeom>
            <a:noFill/>
          </p:spPr>
          <p:txBody>
            <a:bodyPr wrap="square" rtlCol="0">
              <a:spAutoFit/>
            </a:bodyPr>
            <a:lstStyle/>
            <a:p>
              <a:pPr algn="ctr"/>
              <a:r>
                <a:rPr lang="en-US" altLang="zh-CN" sz="6600" b="1">
                  <a:solidFill>
                    <a:schemeClr val="bg1"/>
                  </a:solidFill>
                  <a:cs typeface="+mn-ea"/>
                  <a:sym typeface="+mn-lt"/>
                </a:rPr>
                <a:t>03</a:t>
              </a:r>
            </a:p>
          </p:txBody>
        </p:sp>
      </p:grpSp>
    </p:spTree>
    <p:custDataLst>
      <p:tags r:id="rId1"/>
    </p:custDataLst>
  </p:cSld>
  <p:clrMapOvr>
    <a:masterClrMapping/>
  </p:clrMapOvr>
  <p:transition advTm="2000">
    <p:split orient="vert" dir="in"/>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180114" y="600710"/>
            <a:ext cx="3699601" cy="1200150"/>
            <a:chOff x="7522" y="969"/>
            <a:chExt cx="4887" cy="1890"/>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7522" y="969"/>
              <a:ext cx="4887" cy="1890"/>
            </a:xfrm>
            <a:prstGeom prst="rect">
              <a:avLst/>
            </a:prstGeom>
            <a:noFill/>
          </p:spPr>
          <p:txBody>
            <a:bodyPr wrap="square" rtlCol="0">
              <a:spAutoFit/>
            </a:bodyPr>
            <a:lstStyle/>
            <a:p>
              <a:pPr algn="dist"/>
              <a:r>
                <a:rPr lang="zh-CN" altLang="en-US" sz="3600" b="1" dirty="0">
                  <a:solidFill>
                    <a:srgbClr val="80937D"/>
                  </a:solidFill>
                  <a:cs typeface="+mn-ea"/>
                  <a:sym typeface="+mn-lt"/>
                </a:rPr>
                <a:t>实验原理与分析</a:t>
              </a:r>
              <a:endParaRPr lang="zh-CN" altLang="zh-CN" sz="3600" b="1" dirty="0">
                <a:solidFill>
                  <a:srgbClr val="80937D"/>
                </a:solidFill>
                <a:cs typeface="+mn-ea"/>
                <a:sym typeface="+mn-lt"/>
              </a:endParaRPr>
            </a:p>
          </p:txBody>
        </p:sp>
      </p:grpSp>
      <p:grpSp>
        <p:nvGrpSpPr>
          <p:cNvPr id="59" name="组合 58"/>
          <p:cNvGrpSpPr/>
          <p:nvPr/>
        </p:nvGrpSpPr>
        <p:grpSpPr>
          <a:xfrm>
            <a:off x="976665" y="1774015"/>
            <a:ext cx="3453095" cy="629655"/>
            <a:chOff x="5971177" y="1812130"/>
            <a:chExt cx="3453095" cy="629655"/>
          </a:xfrm>
        </p:grpSpPr>
        <p:sp>
          <p:nvSpPr>
            <p:cNvPr id="60" name="Oval 4"/>
            <p:cNvSpPr/>
            <p:nvPr/>
          </p:nvSpPr>
          <p:spPr>
            <a:xfrm>
              <a:off x="5971177" y="1812130"/>
              <a:ext cx="629655" cy="629655"/>
            </a:xfrm>
            <a:prstGeom prst="ellipse">
              <a:avLst/>
            </a:prstGeom>
            <a:solidFill>
              <a:schemeClr val="accent2"/>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01</a:t>
              </a:r>
            </a:p>
          </p:txBody>
        </p:sp>
        <p:sp>
          <p:nvSpPr>
            <p:cNvPr id="62" name="文本框 61"/>
            <p:cNvSpPr txBox="1"/>
            <p:nvPr/>
          </p:nvSpPr>
          <p:spPr>
            <a:xfrm>
              <a:off x="6600832" y="1976577"/>
              <a:ext cx="2823440" cy="455894"/>
            </a:xfrm>
            <a:prstGeom prst="rect">
              <a:avLst/>
            </a:prstGeom>
            <a:noFill/>
          </p:spPr>
          <p:txBody>
            <a:bodyPr wrap="square" rtlCol="0">
              <a:spAutoFit/>
            </a:bodyPr>
            <a:lstStyle/>
            <a:p>
              <a:pPr>
                <a:lnSpc>
                  <a:spcPct val="150000"/>
                </a:lnSpc>
                <a:spcAft>
                  <a:spcPct val="0"/>
                </a:spcAft>
              </a:pP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流网络的构造原理</a:t>
              </a:r>
              <a:endParaRPr lang="zh-CN" altLang="en-US" sz="1400" dirty="0">
                <a:solidFill>
                  <a:schemeClr val="tx1">
                    <a:lumMod val="75000"/>
                    <a:lumOff val="25000"/>
                  </a:schemeClr>
                </a:solidFill>
                <a:latin typeface="微软雅黑" panose="020B0503020204020204" pitchFamily="34" charset="-122"/>
                <a:ea typeface="微软雅黑" panose="020B0503020204020204" pitchFamily="34" charset="-122"/>
                <a:cs typeface="+mn-ea"/>
                <a:sym typeface="+mn-lt"/>
              </a:endParaRPr>
            </a:p>
          </p:txBody>
        </p:sp>
      </p:grpSp>
      <p:grpSp>
        <p:nvGrpSpPr>
          <p:cNvPr id="63" name="组合 62"/>
          <p:cNvGrpSpPr/>
          <p:nvPr/>
        </p:nvGrpSpPr>
        <p:grpSpPr>
          <a:xfrm>
            <a:off x="976665" y="3194511"/>
            <a:ext cx="3048289" cy="629655"/>
            <a:chOff x="5971177" y="2880809"/>
            <a:chExt cx="3048289" cy="629655"/>
          </a:xfrm>
        </p:grpSpPr>
        <p:sp>
          <p:nvSpPr>
            <p:cNvPr id="64" name="Oval 19"/>
            <p:cNvSpPr/>
            <p:nvPr/>
          </p:nvSpPr>
          <p:spPr>
            <a:xfrm>
              <a:off x="5971177" y="2880809"/>
              <a:ext cx="629655" cy="629655"/>
            </a:xfrm>
            <a:prstGeom prst="ellipse">
              <a:avLst/>
            </a:prstGeom>
            <a:solidFill>
              <a:schemeClr val="accent1"/>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02</a:t>
              </a:r>
            </a:p>
          </p:txBody>
        </p:sp>
        <p:sp>
          <p:nvSpPr>
            <p:cNvPr id="66" name="文本框 65"/>
            <p:cNvSpPr txBox="1"/>
            <p:nvPr/>
          </p:nvSpPr>
          <p:spPr>
            <a:xfrm>
              <a:off x="6600832" y="2954780"/>
              <a:ext cx="2418634" cy="455894"/>
            </a:xfrm>
            <a:prstGeom prst="rect">
              <a:avLst/>
            </a:prstGeom>
            <a:noFill/>
          </p:spPr>
          <p:txBody>
            <a:bodyPr wrap="square" rtlCol="0">
              <a:spAutoFit/>
            </a:bodyPr>
            <a:lstStyle/>
            <a:p>
              <a:pPr>
                <a:lnSpc>
                  <a:spcPct val="150000"/>
                </a:lnSpc>
                <a:spcAft>
                  <a:spcPct val="0"/>
                </a:spcAft>
              </a:pPr>
              <a:r>
                <a:rPr lang="en-US" altLang="zh-CN" sz="1800" b="1" kern="100" dirty="0" err="1">
                  <a:effectLst/>
                  <a:latin typeface="Times New Roman" panose="02020603050405020304" pitchFamily="18" charset="0"/>
                  <a:ea typeface="宋体" panose="02010600030101010101" pitchFamily="2" charset="-122"/>
                </a:rPr>
                <a:t>EdmondsKarp</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算法</a:t>
              </a:r>
              <a:endParaRPr lang="zh-CN" altLang="en-US" sz="1200" dirty="0">
                <a:solidFill>
                  <a:schemeClr val="tx1">
                    <a:lumMod val="75000"/>
                    <a:lumOff val="25000"/>
                  </a:schemeClr>
                </a:solidFill>
                <a:cs typeface="+mn-ea"/>
                <a:sym typeface="+mn-lt"/>
              </a:endParaRPr>
            </a:p>
          </p:txBody>
        </p:sp>
      </p:grpSp>
      <p:grpSp>
        <p:nvGrpSpPr>
          <p:cNvPr id="11" name="组合 10">
            <a:extLst>
              <a:ext uri="{FF2B5EF4-FFF2-40B4-BE49-F238E27FC236}">
                <a16:creationId xmlns:a16="http://schemas.microsoft.com/office/drawing/2014/main" id="{092839A9-F913-44C2-ABA8-F719DE463815}"/>
              </a:ext>
            </a:extLst>
          </p:cNvPr>
          <p:cNvGrpSpPr/>
          <p:nvPr/>
        </p:nvGrpSpPr>
        <p:grpSpPr>
          <a:xfrm>
            <a:off x="976665" y="4615007"/>
            <a:ext cx="3453095" cy="629655"/>
            <a:chOff x="5971177" y="1812130"/>
            <a:chExt cx="3453095" cy="629655"/>
          </a:xfrm>
        </p:grpSpPr>
        <p:sp>
          <p:nvSpPr>
            <p:cNvPr id="12" name="Oval 4">
              <a:extLst>
                <a:ext uri="{FF2B5EF4-FFF2-40B4-BE49-F238E27FC236}">
                  <a16:creationId xmlns:a16="http://schemas.microsoft.com/office/drawing/2014/main" id="{EA2C19BE-C2CC-4CFB-9B96-B7A44FFF479C}"/>
                </a:ext>
              </a:extLst>
            </p:cNvPr>
            <p:cNvSpPr/>
            <p:nvPr/>
          </p:nvSpPr>
          <p:spPr>
            <a:xfrm>
              <a:off x="5971177" y="1812130"/>
              <a:ext cx="629655" cy="629655"/>
            </a:xfrm>
            <a:prstGeom prst="ellipse">
              <a:avLst/>
            </a:prstGeom>
            <a:solidFill>
              <a:schemeClr val="accent2"/>
            </a:solidFill>
            <a:ln>
              <a:noFill/>
            </a:ln>
            <a:effectLst>
              <a:outerShdw blurRad="76200" dir="18900000" sy="23000" kx="-1200000" algn="b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defTabSz="866775" fontAlgn="base">
                <a:lnSpc>
                  <a:spcPct val="120000"/>
                </a:lnSpc>
              </a:pPr>
              <a:r>
                <a:rPr lang="en-US" sz="1325" dirty="0">
                  <a:solidFill>
                    <a:prstClr val="white"/>
                  </a:solidFill>
                  <a:cs typeface="+mn-ea"/>
                  <a:sym typeface="+mn-lt"/>
                </a:rPr>
                <a:t>01</a:t>
              </a:r>
            </a:p>
          </p:txBody>
        </p:sp>
        <p:sp>
          <p:nvSpPr>
            <p:cNvPr id="13" name="文本框 12">
              <a:extLst>
                <a:ext uri="{FF2B5EF4-FFF2-40B4-BE49-F238E27FC236}">
                  <a16:creationId xmlns:a16="http://schemas.microsoft.com/office/drawing/2014/main" id="{469B780E-2ABB-4644-B19C-8C3B45769725}"/>
                </a:ext>
              </a:extLst>
            </p:cNvPr>
            <p:cNvSpPr txBox="1"/>
            <p:nvPr/>
          </p:nvSpPr>
          <p:spPr>
            <a:xfrm>
              <a:off x="6600832" y="1976577"/>
              <a:ext cx="2823440" cy="369332"/>
            </a:xfrm>
            <a:prstGeom prst="rect">
              <a:avLst/>
            </a:prstGeom>
            <a:noFill/>
          </p:spPr>
          <p:txBody>
            <a:bodyPr wrap="square" rtlCol="0">
              <a:spAutoFit/>
            </a:bodyPr>
            <a:lstStyle/>
            <a:p>
              <a:r>
                <a:rPr lang="en-US" altLang="zh-CN" sz="1800" b="1" kern="100" dirty="0" err="1">
                  <a:effectLst/>
                  <a:latin typeface="Times New Roman" panose="02020603050405020304" pitchFamily="18" charset="0"/>
                  <a:ea typeface="宋体" panose="02010600030101010101" pitchFamily="2" charset="-122"/>
                </a:rPr>
                <a:t>Dinic</a:t>
              </a:r>
              <a:r>
                <a:rPr lang="zh-CN" altLang="zh-CN" sz="1800" b="1" kern="100" dirty="0">
                  <a:effectLst/>
                  <a:latin typeface="Times New Roman" panose="02020603050405020304" pitchFamily="18" charset="0"/>
                  <a:ea typeface="宋体" panose="02010600030101010101" pitchFamily="2" charset="-122"/>
                  <a:cs typeface="Times New Roman" panose="02020603050405020304" pitchFamily="18" charset="0"/>
                </a:rPr>
                <a:t>算法</a:t>
              </a:r>
              <a:endParaRPr lang="zh-CN" altLang="en-US" dirty="0"/>
            </a:p>
          </p:txBody>
        </p:sp>
      </p:grpSp>
    </p:spTree>
    <p:custDataLst>
      <p:tags r:id="rId1"/>
    </p:custDataLst>
  </p:cSld>
  <p:clrMapOvr>
    <a:masterClrMapping/>
  </p:clrMapOvr>
  <p:transition advTm="2000">
    <p:wheel spokes="2"/>
  </p:transition>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14:presetBounceEnd="40000">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14:bounceEnd="40000">
                                          <p:cBhvr additive="base">
                                            <p:cTn id="7" dur="500" fill="hold"/>
                                            <p:tgtEl>
                                              <p:spTgt spid="59"/>
                                            </p:tgtEl>
                                            <p:attrNameLst>
                                              <p:attrName>ppt_x</p:attrName>
                                            </p:attrNameLst>
                                          </p:cBhvr>
                                          <p:tavLst>
                                            <p:tav tm="0">
                                              <p:val>
                                                <p:strVal val="1+#ppt_w/2"/>
                                              </p:val>
                                            </p:tav>
                                            <p:tav tm="100000">
                                              <p:val>
                                                <p:strVal val="#ppt_x"/>
                                              </p:val>
                                            </p:tav>
                                          </p:tavLst>
                                        </p:anim>
                                        <p:anim calcmode="lin" valueType="num" p14:bounceEnd="40000">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14:presetBounceEnd="40000">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14:bounceEnd="40000">
                                          <p:cBhvr additive="base">
                                            <p:cTn id="12" dur="500" fill="hold"/>
                                            <p:tgtEl>
                                              <p:spTgt spid="63"/>
                                            </p:tgtEl>
                                            <p:attrNameLst>
                                              <p:attrName>ppt_x</p:attrName>
                                            </p:attrNameLst>
                                          </p:cBhvr>
                                          <p:tavLst>
                                            <p:tav tm="0">
                                              <p:val>
                                                <p:strVal val="1+#ppt_w/2"/>
                                              </p:val>
                                            </p:tav>
                                            <p:tav tm="100000">
                                              <p:val>
                                                <p:strVal val="#ppt_x"/>
                                              </p:val>
                                            </p:tav>
                                          </p:tavLst>
                                        </p:anim>
                                        <p:anim calcmode="lin" valueType="num" p14:bounceEnd="40000">
                                          <p:cBhvr additive="base">
                                            <p:cTn id="13" dur="500" fill="hold"/>
                                            <p:tgtEl>
                                              <p:spTgt spid="6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14:presetBounceEnd="40000">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14:bounceEnd="40000">
                                          <p:cBhvr additive="base">
                                            <p:cTn id="17" dur="500" fill="hold"/>
                                            <p:tgtEl>
                                              <p:spTgt spid="11"/>
                                            </p:tgtEl>
                                            <p:attrNameLst>
                                              <p:attrName>ppt_x</p:attrName>
                                            </p:attrNameLst>
                                          </p:cBhvr>
                                          <p:tavLst>
                                            <p:tav tm="0">
                                              <p:val>
                                                <p:strVal val="1+#ppt_w/2"/>
                                              </p:val>
                                            </p:tav>
                                            <p:tav tm="100000">
                                              <p:val>
                                                <p:strVal val="#ppt_x"/>
                                              </p:val>
                                            </p:tav>
                                          </p:tavLst>
                                        </p:anim>
                                        <p:anim calcmode="lin" valueType="num" p14:bounceEnd="40000">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fill="hold"/>
                                            <p:tgtEl>
                                              <p:spTgt spid="59"/>
                                            </p:tgtEl>
                                            <p:attrNameLst>
                                              <p:attrName>ppt_x</p:attrName>
                                            </p:attrNameLst>
                                          </p:cBhvr>
                                          <p:tavLst>
                                            <p:tav tm="0">
                                              <p:val>
                                                <p:strVal val="1+#ppt_w/2"/>
                                              </p:val>
                                            </p:tav>
                                            <p:tav tm="100000">
                                              <p:val>
                                                <p:strVal val="#ppt_x"/>
                                              </p:val>
                                            </p:tav>
                                          </p:tavLst>
                                        </p:anim>
                                        <p:anim calcmode="lin" valueType="num">
                                          <p:cBhvr additive="base">
                                            <p:cTn id="8" dur="500" fill="hold"/>
                                            <p:tgtEl>
                                              <p:spTgt spid="59"/>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2" fill="hold" nodeType="afterEffect">
                                      <p:stCondLst>
                                        <p:cond delay="0"/>
                                      </p:stCondLst>
                                      <p:childTnLst>
                                        <p:set>
                                          <p:cBhvr>
                                            <p:cTn id="11" dur="1" fill="hold">
                                              <p:stCondLst>
                                                <p:cond delay="0"/>
                                              </p:stCondLst>
                                            </p:cTn>
                                            <p:tgtEl>
                                              <p:spTgt spid="63"/>
                                            </p:tgtEl>
                                            <p:attrNameLst>
                                              <p:attrName>style.visibility</p:attrName>
                                            </p:attrNameLst>
                                          </p:cBhvr>
                                          <p:to>
                                            <p:strVal val="visible"/>
                                          </p:to>
                                        </p:set>
                                        <p:anim calcmode="lin" valueType="num">
                                          <p:cBhvr additive="base">
                                            <p:cTn id="12" dur="500" fill="hold"/>
                                            <p:tgtEl>
                                              <p:spTgt spid="63"/>
                                            </p:tgtEl>
                                            <p:attrNameLst>
                                              <p:attrName>ppt_x</p:attrName>
                                            </p:attrNameLst>
                                          </p:cBhvr>
                                          <p:tavLst>
                                            <p:tav tm="0">
                                              <p:val>
                                                <p:strVal val="1+#ppt_w/2"/>
                                              </p:val>
                                            </p:tav>
                                            <p:tav tm="100000">
                                              <p:val>
                                                <p:strVal val="#ppt_x"/>
                                              </p:val>
                                            </p:tav>
                                          </p:tavLst>
                                        </p:anim>
                                        <p:anim calcmode="lin" valueType="num">
                                          <p:cBhvr additive="base">
                                            <p:cTn id="13" dur="500" fill="hold"/>
                                            <p:tgtEl>
                                              <p:spTgt spid="63"/>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2" fill="hold" nodeType="after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1+#ppt_w/2"/>
                                              </p:val>
                                            </p:tav>
                                            <p:tav tm="100000">
                                              <p:val>
                                                <p:strVal val="#ppt_x"/>
                                              </p:val>
                                            </p:tav>
                                          </p:tavLst>
                                        </p:anim>
                                        <p:anim calcmode="lin" valueType="num">
                                          <p:cBhvr additive="base">
                                            <p:cTn id="18"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4168140" y="599440"/>
            <a:ext cx="4508500" cy="723265"/>
            <a:chOff x="6564" y="967"/>
            <a:chExt cx="7100" cy="1139"/>
          </a:xfrm>
        </p:grpSpPr>
        <p:sp>
          <p:nvSpPr>
            <p:cNvPr id="5" name="椭圆 4"/>
            <p:cNvSpPr/>
            <p:nvPr/>
          </p:nvSpPr>
          <p:spPr>
            <a:xfrm flipV="1">
              <a:off x="7712" y="1985"/>
              <a:ext cx="4507" cy="121"/>
            </a:xfrm>
            <a:prstGeom prst="ellipse">
              <a:avLst/>
            </a:prstGeom>
            <a:solidFill>
              <a:srgbClr val="D7A89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 name="文本框 3"/>
            <p:cNvSpPr txBox="1"/>
            <p:nvPr/>
          </p:nvSpPr>
          <p:spPr>
            <a:xfrm>
              <a:off x="6564" y="967"/>
              <a:ext cx="7100" cy="101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3600" spc="400" dirty="0">
                  <a:solidFill>
                    <a:schemeClr val="tx1">
                      <a:lumMod val="75000"/>
                      <a:lumOff val="25000"/>
                    </a:schemeClr>
                  </a:solidFill>
                  <a:cs typeface="+mn-ea"/>
                  <a:sym typeface="+mn-lt"/>
                </a:rPr>
                <a:t>流网络的构造原理</a:t>
              </a:r>
              <a:endParaRPr kumimoji="0" lang="zh-CN" altLang="en-US" sz="3600" i="0" u="none" strike="noStrike" kern="1200" cap="none" spc="400" normalizeH="0" baseline="0" noProof="0" dirty="0">
                <a:ln>
                  <a:noFill/>
                </a:ln>
                <a:solidFill>
                  <a:schemeClr val="tx1">
                    <a:lumMod val="75000"/>
                    <a:lumOff val="25000"/>
                  </a:schemeClr>
                </a:solidFill>
                <a:effectLst/>
                <a:uLnTx/>
                <a:uFillTx/>
                <a:cs typeface="+mn-ea"/>
                <a:sym typeface="+mn-lt"/>
              </a:endParaRPr>
            </a:p>
          </p:txBody>
        </p:sp>
      </p:grpSp>
      <p:sp>
        <p:nvSpPr>
          <p:cNvPr id="3" name="文本框 2">
            <a:extLst>
              <a:ext uri="{FF2B5EF4-FFF2-40B4-BE49-F238E27FC236}">
                <a16:creationId xmlns:a16="http://schemas.microsoft.com/office/drawing/2014/main" id="{528B68FF-7E95-30A1-8BF6-65BE5D71514F}"/>
              </a:ext>
            </a:extLst>
          </p:cNvPr>
          <p:cNvSpPr txBox="1"/>
          <p:nvPr/>
        </p:nvSpPr>
        <p:spPr>
          <a:xfrm>
            <a:off x="400594" y="1641812"/>
            <a:ext cx="5085806" cy="4524315"/>
          </a:xfrm>
          <a:prstGeom prst="rect">
            <a:avLst/>
          </a:prstGeom>
          <a:noFill/>
        </p:spPr>
        <p:txBody>
          <a:bodyPr wrap="square">
            <a:spAutoFit/>
          </a:bodyPr>
          <a:lstStyle/>
          <a:p>
            <a:pPr algn="just"/>
            <a:r>
              <a:rPr lang="en-US" altLang="zh-CN" sz="1800" b="1" kern="100" dirty="0">
                <a:effectLst/>
                <a:latin typeface="Times New Roman" panose="02020603050405020304" pitchFamily="18" charset="0"/>
                <a:ea typeface="宋体" panose="02010600030101010101" pitchFamily="2" charset="-122"/>
              </a:rPr>
              <a:t>1</a:t>
            </a:r>
            <a:r>
              <a:rPr lang="zh-CN" altLang="zh-CN" sz="1800" b="1" kern="100" dirty="0">
                <a:effectLst/>
                <a:latin typeface="Times New Roman" panose="02020603050405020304" pitchFamily="18" charset="0"/>
                <a:ea typeface="宋体" panose="02010600030101010101" pitchFamily="2" charset="-122"/>
              </a:rPr>
              <a:t>）定义节点和边</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u="sng" kern="100" dirty="0">
                <a:effectLst/>
                <a:latin typeface="Times New Roman" panose="02020603050405020304" pitchFamily="18" charset="0"/>
                <a:ea typeface="宋体" panose="02010600030101010101" pitchFamily="2" charset="-122"/>
              </a:rPr>
              <a:t>源节点</a:t>
            </a:r>
            <a:r>
              <a:rPr lang="zh-CN" altLang="zh-CN" sz="1800" kern="100" dirty="0">
                <a:effectLst/>
                <a:latin typeface="Times New Roman" panose="02020603050405020304" pitchFamily="18" charset="0"/>
                <a:ea typeface="宋体" panose="02010600030101010101" pitchFamily="2" charset="-122"/>
              </a:rPr>
              <a:t>：代表开始的节点。</a:t>
            </a:r>
          </a:p>
          <a:p>
            <a:pPr indent="266700" algn="just"/>
            <a:r>
              <a:rPr lang="zh-CN" altLang="zh-CN" sz="1800" u="sng" kern="100" dirty="0">
                <a:effectLst/>
                <a:latin typeface="Times New Roman" panose="02020603050405020304" pitchFamily="18" charset="0"/>
                <a:ea typeface="宋体" panose="02010600030101010101" pitchFamily="2" charset="-122"/>
              </a:rPr>
              <a:t>汇节点</a:t>
            </a:r>
            <a:r>
              <a:rPr lang="zh-CN" altLang="zh-CN" sz="1800" kern="100" dirty="0">
                <a:effectLst/>
                <a:latin typeface="Times New Roman" panose="02020603050405020304" pitchFamily="18" charset="0"/>
                <a:ea typeface="宋体" panose="02010600030101010101" pitchFamily="2" charset="-122"/>
              </a:rPr>
              <a:t>：代表结束的节点。</a:t>
            </a:r>
          </a:p>
          <a:p>
            <a:pPr indent="266700" algn="just"/>
            <a:r>
              <a:rPr lang="zh-CN" altLang="zh-CN" sz="1800" u="sng" kern="100" dirty="0">
                <a:effectLst/>
                <a:latin typeface="Times New Roman" panose="02020603050405020304" pitchFamily="18" charset="0"/>
                <a:ea typeface="宋体" panose="02010600030101010101" pitchFamily="2" charset="-122"/>
              </a:rPr>
              <a:t>比赛节点</a:t>
            </a:r>
            <a:r>
              <a:rPr lang="zh-CN" altLang="zh-CN" sz="1800" kern="100" dirty="0">
                <a:effectLst/>
                <a:latin typeface="Times New Roman" panose="02020603050405020304" pitchFamily="18" charset="0"/>
                <a:ea typeface="宋体" panose="02010600030101010101" pitchFamily="2" charset="-122"/>
              </a:rPr>
              <a:t>：每个比赛节点代表一场未完成的比赛。</a:t>
            </a:r>
          </a:p>
          <a:p>
            <a:pPr indent="266700" algn="just"/>
            <a:r>
              <a:rPr lang="zh-CN" altLang="zh-CN" sz="1800" u="sng" kern="100" dirty="0">
                <a:effectLst/>
                <a:latin typeface="Times New Roman" panose="02020603050405020304" pitchFamily="18" charset="0"/>
                <a:ea typeface="宋体" panose="02010600030101010101" pitchFamily="2" charset="-122"/>
              </a:rPr>
              <a:t>球队节点</a:t>
            </a:r>
            <a:r>
              <a:rPr lang="zh-CN" altLang="zh-CN" sz="1800" kern="100" dirty="0">
                <a:effectLst/>
                <a:latin typeface="Times New Roman" panose="02020603050405020304" pitchFamily="18" charset="0"/>
                <a:ea typeface="宋体" panose="02010600030101010101" pitchFamily="2" charset="-122"/>
              </a:rPr>
              <a:t>：每个球队节点代表一支球队。</a:t>
            </a:r>
          </a:p>
          <a:p>
            <a:pPr algn="just"/>
            <a:r>
              <a:rPr lang="en-US" altLang="zh-CN" sz="1800" b="1" kern="100" dirty="0">
                <a:effectLst/>
                <a:latin typeface="Times New Roman" panose="02020603050405020304" pitchFamily="18" charset="0"/>
                <a:ea typeface="宋体" panose="02010600030101010101" pitchFamily="2" charset="-122"/>
              </a:rPr>
              <a:t>2</a:t>
            </a:r>
            <a:r>
              <a:rPr lang="zh-CN" altLang="zh-CN" sz="1800" b="1" kern="100" dirty="0">
                <a:effectLst/>
                <a:latin typeface="Times New Roman" panose="02020603050405020304" pitchFamily="18" charset="0"/>
                <a:ea typeface="宋体" panose="02010600030101010101" pitchFamily="2" charset="-122"/>
              </a:rPr>
              <a:t>）设置边的容量</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u="sng" kern="100" dirty="0">
                <a:effectLst/>
                <a:latin typeface="Times New Roman" panose="02020603050405020304" pitchFamily="18" charset="0"/>
                <a:ea typeface="宋体" panose="02010600030101010101" pitchFamily="2" charset="-122"/>
              </a:rPr>
              <a:t>源节点到比赛节点的边</a:t>
            </a:r>
            <a:r>
              <a:rPr lang="zh-CN" altLang="zh-CN" sz="1800" kern="100" dirty="0">
                <a:effectLst/>
                <a:latin typeface="Times New Roman" panose="02020603050405020304" pitchFamily="18" charset="0"/>
                <a:ea typeface="宋体" panose="02010600030101010101" pitchFamily="2" charset="-122"/>
              </a:rPr>
              <a:t>：容量设置为这场比赛的剩余场次，表示这场比赛的结果可以在两个球队之间分配。</a:t>
            </a:r>
          </a:p>
          <a:p>
            <a:pPr indent="266700" algn="just"/>
            <a:r>
              <a:rPr lang="zh-CN" altLang="zh-CN" sz="1800" u="sng" kern="100" dirty="0">
                <a:effectLst/>
                <a:latin typeface="Times New Roman" panose="02020603050405020304" pitchFamily="18" charset="0"/>
                <a:ea typeface="宋体" panose="02010600030101010101" pitchFamily="2" charset="-122"/>
              </a:rPr>
              <a:t>比赛节点到球队节点的边</a:t>
            </a:r>
            <a:r>
              <a:rPr lang="zh-CN" altLang="zh-CN" sz="1800" kern="100" dirty="0">
                <a:effectLst/>
                <a:latin typeface="Times New Roman" panose="02020603050405020304" pitchFamily="18" charset="0"/>
                <a:ea typeface="宋体" panose="02010600030101010101" pitchFamily="2" charset="-122"/>
              </a:rPr>
              <a:t>：容量设置为无穷大，表示比赛的结果可以任意分配给两个球队。</a:t>
            </a:r>
          </a:p>
          <a:p>
            <a:pPr indent="266700" algn="just"/>
            <a:r>
              <a:rPr lang="zh-CN" altLang="zh-CN" sz="1800" u="sng" kern="100" dirty="0">
                <a:effectLst/>
                <a:latin typeface="Times New Roman" panose="02020603050405020304" pitchFamily="18" charset="0"/>
                <a:ea typeface="宋体" panose="02010600030101010101" pitchFamily="2" charset="-122"/>
              </a:rPr>
              <a:t>球队节点到汇节点的边</a:t>
            </a:r>
            <a:r>
              <a:rPr lang="zh-CN" altLang="zh-CN" sz="1800" kern="100" dirty="0">
                <a:effectLst/>
                <a:latin typeface="Times New Roman" panose="02020603050405020304" pitchFamily="18" charset="0"/>
                <a:ea typeface="宋体" panose="02010600030101010101" pitchFamily="2" charset="-122"/>
              </a:rPr>
              <a:t>：容量设置为待判断是否淘汰的队伍的最大获胜场数减去球队节点已获胜场数，表示该球队最多还能赢得的比赛场次。</a:t>
            </a:r>
            <a:endParaRPr lang="en-US" altLang="zh-CN" sz="1800" kern="100" dirty="0">
              <a:effectLst/>
              <a:latin typeface="Times New Roman" panose="02020603050405020304" pitchFamily="18" charset="0"/>
              <a:ea typeface="宋体" panose="02010600030101010101" pitchFamily="2" charset="-122"/>
            </a:endParaRPr>
          </a:p>
          <a:p>
            <a:pPr indent="266700" algn="just"/>
            <a:endParaRPr lang="zh-CN" altLang="zh-CN" sz="1800" kern="100" dirty="0">
              <a:effectLst/>
              <a:latin typeface="Times New Roman" panose="02020603050405020304" pitchFamily="18" charset="0"/>
              <a:ea typeface="宋体" panose="02010600030101010101" pitchFamily="2" charset="-122"/>
            </a:endParaRPr>
          </a:p>
        </p:txBody>
      </p:sp>
      <p:sp>
        <p:nvSpPr>
          <p:cNvPr id="7" name="文本框 6">
            <a:extLst>
              <a:ext uri="{FF2B5EF4-FFF2-40B4-BE49-F238E27FC236}">
                <a16:creationId xmlns:a16="http://schemas.microsoft.com/office/drawing/2014/main" id="{0F142C5F-83B0-46D8-84E7-664D42ABB63E}"/>
              </a:ext>
            </a:extLst>
          </p:cNvPr>
          <p:cNvSpPr txBox="1"/>
          <p:nvPr/>
        </p:nvSpPr>
        <p:spPr>
          <a:xfrm>
            <a:off x="5608320" y="1718646"/>
            <a:ext cx="5516608" cy="2862322"/>
          </a:xfrm>
          <a:prstGeom prst="rect">
            <a:avLst/>
          </a:prstGeom>
          <a:noFill/>
        </p:spPr>
        <p:txBody>
          <a:bodyPr wrap="square">
            <a:spAutoFit/>
          </a:bodyPr>
          <a:lstStyle/>
          <a:p>
            <a:pPr algn="just"/>
            <a:r>
              <a:rPr lang="en-US" altLang="zh-CN" sz="1800" b="1" kern="100" dirty="0">
                <a:effectLst/>
                <a:latin typeface="Times New Roman" panose="02020603050405020304" pitchFamily="18" charset="0"/>
                <a:ea typeface="宋体" panose="02010600030101010101" pitchFamily="2" charset="-122"/>
              </a:rPr>
              <a:t>3</a:t>
            </a:r>
            <a:r>
              <a:rPr lang="zh-CN" altLang="zh-CN" sz="1800" b="1" kern="100" dirty="0">
                <a:effectLst/>
                <a:latin typeface="Times New Roman" panose="02020603050405020304" pitchFamily="18" charset="0"/>
                <a:ea typeface="宋体" panose="02010600030101010101" pitchFamily="2" charset="-122"/>
              </a:rPr>
              <a:t>）求解最大流</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00" dirty="0">
                <a:effectLst/>
                <a:latin typeface="Times New Roman" panose="02020603050405020304" pitchFamily="18" charset="0"/>
                <a:ea typeface="宋体" panose="02010600030101010101" pitchFamily="2" charset="-122"/>
              </a:rPr>
              <a:t>使用最大流算法求解从源节点到汇节点的最大流。最大流表示在当前网络中可以分配的最大流量。</a:t>
            </a:r>
          </a:p>
          <a:p>
            <a:pPr algn="just"/>
            <a:r>
              <a:rPr lang="en-US" altLang="zh-CN" sz="1800" b="1" kern="100" dirty="0">
                <a:effectLst/>
                <a:latin typeface="Times New Roman" panose="02020603050405020304" pitchFamily="18" charset="0"/>
                <a:ea typeface="宋体" panose="02010600030101010101" pitchFamily="2" charset="-122"/>
              </a:rPr>
              <a:t>4</a:t>
            </a:r>
            <a:r>
              <a:rPr lang="zh-CN" altLang="zh-CN" sz="1800" b="1" kern="100" dirty="0">
                <a:effectLst/>
                <a:latin typeface="Times New Roman" panose="02020603050405020304" pitchFamily="18" charset="0"/>
                <a:ea typeface="宋体" panose="02010600030101010101" pitchFamily="2" charset="-122"/>
              </a:rPr>
              <a:t>）判断是否被淘汰</a:t>
            </a:r>
            <a:endParaRPr lang="zh-CN" altLang="zh-CN" sz="1800" kern="100" dirty="0">
              <a:effectLst/>
              <a:latin typeface="Times New Roman" panose="02020603050405020304" pitchFamily="18" charset="0"/>
              <a:ea typeface="宋体" panose="02010600030101010101" pitchFamily="2" charset="-122"/>
            </a:endParaRPr>
          </a:p>
          <a:p>
            <a:pPr indent="266700" algn="just"/>
            <a:r>
              <a:rPr lang="zh-CN" altLang="zh-CN" sz="1800" kern="100" dirty="0">
                <a:effectLst/>
                <a:latin typeface="Times New Roman" panose="02020603050405020304" pitchFamily="18" charset="0"/>
                <a:ea typeface="宋体" panose="02010600030101010101" pitchFamily="2" charset="-122"/>
              </a:rPr>
              <a:t>比较最大流和从源点流出的总流量。如果总流量大于最大流，则说明我们构建的流网络（以某只队伍必定胜利为依据）是不成立的，即该支队伍会被淘汰。如果总流量等于最大流，说明我们构建的流网络是可以让该队伍胜利的（此时可以保证所有其他队伍的胜利场数小于假设某队胜利的这支队伍的胜利场数）。</a:t>
            </a:r>
          </a:p>
        </p:txBody>
      </p:sp>
    </p:spTree>
    <p:custDataLst>
      <p:tags r:id="rId1"/>
    </p:custDataLst>
  </p:cSld>
  <p:clrMapOvr>
    <a:masterClrMapping/>
  </p:clrMapOvr>
  <p:transition advTm="2000">
    <p:comb/>
  </p:transition>
</p:sld>
</file>

<file path=ppt/tags/tag1.xml><?xml version="1.0" encoding="utf-8"?>
<p:tagLst xmlns:a="http://schemas.openxmlformats.org/drawingml/2006/main" xmlns:r="http://schemas.openxmlformats.org/officeDocument/2006/relationships" xmlns:p="http://schemas.openxmlformats.org/presentationml/2006/main">
  <p:tag name="KSO_WPP_MARK_KEY" val="62c03e92-a3b1-477d-bfbe-bf6dfdc24804"/>
  <p:tag name="COMMONDATA" val="eyJoZGlkIjoiZjAxMTJhOTdhYmExNjczZmFmMDgzNzk2N2NkOGE2YTMifQ=="/>
</p:tagLst>
</file>

<file path=ppt/tags/tag1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2.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3.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1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4.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5.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6.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9.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heme/theme1.xml><?xml version="1.0" encoding="utf-8"?>
<a:theme xmlns:a="http://schemas.openxmlformats.org/drawingml/2006/main" name="www.2ppt.com">
  <a:themeElements>
    <a:clrScheme name="自定义 71">
      <a:dk1>
        <a:srgbClr val="000000"/>
      </a:dk1>
      <a:lt1>
        <a:srgbClr val="FFFFFF"/>
      </a:lt1>
      <a:dk2>
        <a:srgbClr val="0F1423"/>
      </a:dk2>
      <a:lt2>
        <a:srgbClr val="FFFFFF"/>
      </a:lt2>
      <a:accent1>
        <a:srgbClr val="D7A89A"/>
      </a:accent1>
      <a:accent2>
        <a:srgbClr val="80937D"/>
      </a:accent2>
      <a:accent3>
        <a:srgbClr val="56CA95"/>
      </a:accent3>
      <a:accent4>
        <a:srgbClr val="FFBA55"/>
      </a:accent4>
      <a:accent5>
        <a:srgbClr val="F18870"/>
      </a:accent5>
      <a:accent6>
        <a:srgbClr val="EC5F74"/>
      </a:accent6>
      <a:hlink>
        <a:srgbClr val="0563C1"/>
      </a:hlink>
      <a:folHlink>
        <a:srgbClr val="954D72"/>
      </a:folHlink>
    </a:clrScheme>
    <a:fontScheme name="aiaegrnj">
      <a:majorFont>
        <a:latin typeface="微软雅黑"/>
        <a:ea typeface="微软雅黑"/>
        <a:cs typeface=""/>
      </a:majorFont>
      <a:minorFont>
        <a:latin typeface="微软雅黑"/>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1572</Words>
  <Application>Microsoft Office PowerPoint</Application>
  <PresentationFormat>宽屏</PresentationFormat>
  <Paragraphs>122</Paragraphs>
  <Slides>19</Slides>
  <Notes>0</Notes>
  <HiddenSlides>0</HiddenSlides>
  <MMClips>0</MMClips>
  <ScaleCrop>false</ScaleCrop>
  <HeadingPairs>
    <vt:vector size="6" baseType="variant">
      <vt:variant>
        <vt:lpstr>已用的字体</vt:lpstr>
      </vt:variant>
      <vt:variant>
        <vt:i4>6</vt:i4>
      </vt:variant>
      <vt:variant>
        <vt:lpstr>主题</vt:lpstr>
      </vt:variant>
      <vt:variant>
        <vt:i4>2</vt:i4>
      </vt:variant>
      <vt:variant>
        <vt:lpstr>幻灯片标题</vt:lpstr>
      </vt:variant>
      <vt:variant>
        <vt:i4>19</vt:i4>
      </vt:variant>
    </vt:vector>
  </HeadingPairs>
  <TitlesOfParts>
    <vt:vector size="27" baseType="lpstr">
      <vt:lpstr>等线</vt:lpstr>
      <vt:lpstr>微软雅黑</vt:lpstr>
      <vt:lpstr>Arial</vt:lpstr>
      <vt:lpstr>Calibri</vt:lpstr>
      <vt:lpstr>Times New Roman</vt:lpstr>
      <vt:lpstr>Wingdings</vt:lpstr>
      <vt:lpstr>www.2ppt.com</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www.2ppt.com-爱PPT提供免费下载</dc:title>
  <dc:subject>www.2ppt.com-爱PPT提供免费下载</dc:subject>
  <dc:creator/>
  <cp:keywords>www.2ppt.com-爱PPT提供免费下载</cp:keywords>
  <dc:description>www.2ppt.com-爱PPT提供免费下载</dc:description>
  <cp:lastModifiedBy/>
  <cp:revision>9</cp:revision>
  <dcterms:created xsi:type="dcterms:W3CDTF">2021-07-02T00:44:00Z</dcterms:created>
  <dcterms:modified xsi:type="dcterms:W3CDTF">2025-06-26T09:30:26Z</dcterms:modified>
  <cp:category>www.2ppt.com-爱PPT提供免费下载</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DBB92ECA135049FFBD78322A866C63B0_12</vt:lpwstr>
  </property>
  <property fmtid="{D5CDD505-2E9C-101B-9397-08002B2CF9AE}" pid="3" name="KSOProductBuildVer">
    <vt:lpwstr>2052-11.1.0.14036</vt:lpwstr>
  </property>
</Properties>
</file>