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6" r:id="rId2"/>
    <p:sldId id="284" r:id="rId3"/>
    <p:sldId id="288" r:id="rId4"/>
    <p:sldId id="289" r:id="rId5"/>
    <p:sldId id="282" r:id="rId6"/>
    <p:sldId id="271" r:id="rId7"/>
    <p:sldId id="273" r:id="rId8"/>
    <p:sldId id="272" r:id="rId9"/>
    <p:sldId id="286" r:id="rId10"/>
    <p:sldId id="281" r:id="rId11"/>
    <p:sldId id="274" r:id="rId12"/>
    <p:sldId id="285" r:id="rId13"/>
    <p:sldId id="287" r:id="rId14"/>
    <p:sldId id="270" r:id="rId1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32B"/>
    <a:srgbClr val="243D4A"/>
    <a:srgbClr val="F5B53F"/>
    <a:srgbClr val="284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0:51:58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24575,'-1'0'-8191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0:52:04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806 743 24575,'7'-8'0,"-1"-1"0,0 1 0,0-1 0,0 0 0,-1 0 0,0-1 0,-1 1 0,5-16 0,20-84 0,-28 102 0,6-38 0,-2 0 0,-2-90 0,-4 93 0,1 173 0,1 227 0,1-346 0,3-29 0,5-48 0,-8 53 0,35-282 0,-44 525 0,7-222 0,1-191 0,1 217 0,-2-19 0,0 0 0,2-1 0,0 1 0,7 27 0,-12-109 0,2 58 0,-3-40 0,5 36 0,3 26 0,23 191 0,-32-481 0,5 252 0,0 161 0,0-539 0,0 599 0,-5-177 0,5-20 0,-1 0 0,1 0 0,0 0 0,0 1 0,-1-1 0,1 0 0,0 0 0,0 0 0,-1 0 0,1 0 0,0 0 0,-1 0 0,1 0 0,0 0 0,0 0 0,-1 0 0,1-1 0,0 1 0,0 0 0,-1 0 0,1 0 0,0 0 0,0 0 0,-1 0 0,1-1 0,0 1 0,0 0 0,0 0 0,-1 0 0,1-1 0,0 1 0,0 0 0,0 0 0,0 0 0,-1-1 0,1 1 0,-17-35 0,3-15 0,9 27 0,-18-41 0,23 63 0,0 0 0,0 1 0,0-1 0,-1 0 0,1 0 0,0 1 0,-1-1 0,1 0 0,-1 0 0,1 1 0,-1-1 0,1 0 0,-1 1 0,1-1 0,-1 1 0,0-1 0,1 1 0,-1-1 0,0 1 0,1-1 0,-1 1 0,0 0 0,0-1 0,1 1 0,-1 0 0,0 0 0,-1-1 0,-15 13 0,16-11 0,0 0 0,0 0 0,0 0 0,0 0 0,0 0 0,0 0 0,0 0 0,0-1 0,-1 1 0,1 0 0,0-1 0,-1 1 0,1-1 0,0 1 0,-1-1 0,1 0 0,0 1 0,-2-1 0,2-1 0,0 1 0,0-1 0,0 1 0,0-1 0,0 0 0,1 0 0,-1 1 0,0-1 0,1 0 0,-1 0 0,0 0 0,1 0 0,-1 0 0,1 0 0,-1 0 0,1 0 0,0 0 0,-1 0 0,1 0 0,0 0 0,0 0 0,0 0 0,0 0 0,0 0 0,0 0 0,0-2 0,1-32 0,0 34 0,2-16 0,-2 14 0,-1 0 0,1 1 0,0-1 0,-1 0 0,1 0 0,-1 0 0,0 0 0,0 0 0,0 0 0,-1 1 0,1-1 0,-2-4 0,1 7 0,0 0 0,-1 0 0,1 1 0,-1-1 0,1 0 0,0 1 0,0-1 0,-1 1 0,1-1 0,0 1 0,0 0 0,-1-1 0,1 1 0,0 0 0,0 0 0,0 0 0,0 0 0,0 0 0,-1 1 0,2-2 0,-1 1 0,1-1 0,0 1 0,-1-1 0,1 1 0,-1-1 0,1 1 0,0-1 0,-1 1 0,1 0 0,0-1 0,0 1 0,-1-1 0,1 1 0,0 0 0,0-1 0,0 1 0,0 0 0,0-1 0,0 2 0,0-2 0,1 1 0,-1-1 0,1 1 0,-1-1 0,1 1 0,-1-1 0,1 1 0,-1-1 0,1 1 0,0-1 0,-1 0 0,1 1 0,0-1 0,-1 0 0,1 0 0,0 0 0,-1 1 0,1-1 0,0 0 0,-1 0 0,1 0 0,0 0 0,0 0 0,1 0 0,14 0 0,-1 1 0,0 0 0,0-1 0,0-1 0,16-3 0,-79-2 0,-483 6 0,426 7 0,-101 7 0,150-10 0,76-15 0,-1 1 0,1 0 0,1 2 0,0 0 0,0 1 0,1 1 0,-1 1 0,1 1 0,1 1 0,37 0 0,289 11 0,-193-8-1365,-147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0:52:16.5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0:52:30.1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1816 51 24575,'12'496'0,"-3"-346"0,-7-165 0,1 0 0,0 0 0,1 0 0,5-14 0,4-15 0,2-13 0,15-68 0,-28 115 0,1-1 0,-2 0 0,1 0 0,-2 0 0,1 0 0,-2 0 0,1 0 0,-1 1 0,-1-1 0,0 0 0,-1 0 0,0 1 0,-5-13 0,-4-5 0,-1 1 0,-1 0 0,-23-32 0,32 53 0,0-1 0,0 1 0,-1 1 0,1-1 0,-1 1 0,-1 0 0,1 0 0,-1 1 0,0 0 0,0 0 0,0 0 0,0 1 0,-1 0 0,1 1 0,-1-1 0,0 2 0,1-1 0,-1 1 0,0 0 0,-14 0 0,11 1 0,-248 8 0,252-7 0,0 1 0,0-1 0,0 2 0,-12 5 0,12-5 0,1-1 0,-1 1 0,0-1 0,0 0 0,-10 1 0,-33 0 0,26-2 0,0 1 0,1 0 0,-1 2 0,1 1 0,-1 0 0,-38 16 0,22-4 0,30-14 0,0 1 0,0 1 0,0 0 0,0 0 0,-12 9 0,19-11 0,0 0 0,0 0 0,0 0 0,0 0 0,1 1 0,0-1 0,-1 1 0,1-1 0,1 1 0,-1 0 0,0 0 0,1 0 0,0 0 0,0 0 0,0 0 0,0 0 0,1 0 0,0 7 0,-1 11 0,2 0 0,1 0 0,1 0 0,1 0 0,9 32 0,47 101 0,-59-153 0,2 7 0,0 1 0,0 0 0,-1 0 0,0 0 0,-1 0 0,0 0 0,-1 1 0,0-1 0,0 0 0,-1 0 0,-1 0 0,0 0 0,0 0 0,-1 0 0,0 0 0,0 0 0,-1-1 0,-1 0 0,-6 12 0,-8 10 0,-2-1 0,-1-1 0,-1-1 0,-30 29 0,11-13 0,-3-2 0,-1-2 0,-2-2 0,-2-2 0,-54 30 0,103-65 0,0-1 0,0 1 0,0-1 0,0 1 0,0-1 0,0 1 0,0-1 0,0 0 0,0 1 0,0-1 0,0 0 0,0 0 0,0 0 0,0 0 0,0 0 0,0 0 0,0 0 0,0 0 0,-1-1 0,1 1 0,0 0 0,0-1 0,0 1 0,0 0 0,0-1 0,1 1 0,-1-1 0,0 0 0,0 1 0,0-1 0,0 0 0,1 1 0,-2-3 0,-2-2 0,1 0 0,1 0 0,-1 0 0,1 0 0,-3-9 0,-7-15 0,5 21 0,1 0 0,-1 0 0,-1 0 0,1 1 0,-1 0 0,-1 1 0,1 0 0,-1 0 0,-12-6 0,-21-15 0,-6-13 0,36 29 0,-1 0 0,-24-17 0,28 24 0,1-1 0,0-1 0,0 0 0,0 0 0,1-1 0,-1 1 0,2-2 0,-1 1 0,1-1 0,0 0 0,1 0 0,-8-14 0,13 21 0,0 1 0,0 0 0,0-1 0,0 1 0,0 0 0,-1-1 0,1 1 0,0 0 0,0 0 0,0-1 0,0 1 0,-1 0 0,1 0 0,0 0 0,0-1 0,-1 1 0,1 0 0,0 0 0,0 0 0,-1 0 0,1 0 0,0-1 0,-1 1 0,1 0 0,0 0 0,0 0 0,-1 0 0,1 0 0,0 0 0,-1 0 0,1 0 0,0 0 0,-1 0 0,1 0 0,0 0 0,-1 0 0,1 0 0,0 0 0,0 1 0,-1-1 0,1 0 0,0 0 0,0 0 0,-1 0 0,1 0 0,0 1 0,0-1 0,-1 0 0,1 0 0,0 1 0,0-1 0,0 0 0,-1 0 0,1 1 0,0-1 0,0 0 0,0 0 0,0 1 0,0-1 0,0 0 0,-1 1 0,1-1 0,0 0 0,0 1 0,-11 24 0,9-22 0,-11 32 0,2-1 0,1 2 0,2 0 0,1 0 0,-3 54 0,8 191 0,5-145 0,-4-132 0,1 0 0,0 0 0,0-1 0,0 1 0,0 0 0,1 0 0,0 0 0,0 0 0,0 0 0,0 0 0,0-1 0,1 1 0,0 0 0,-1-1 0,2 0 0,-1 1 0,0-1 0,0 0 0,7 6 0,-4-2 0,1 1 0,-1 1 0,-1-1 0,0 1 0,0 0 0,0 0 0,-1 0 0,4 18 0,5 15 0,-2-9 0,-1 1 0,5 39 0,1 5 0,-12-63 0,0 2 0,1 0 0,1 0 0,0 0 0,1-1 0,1 0 0,12 21 0,-9-24 0,0 0 0,0-1 0,2 0 0,-1-1 0,1 0 0,25 16 0,1 2 0,-19-13 0,-6-5 0,1 0 0,25 14 0,-33-22 0,0 0 0,0 0 0,1-1 0,0 0 0,-1 0 0,1-1 0,0 0 0,0 0 0,-1 0 0,9-1 0,11-2 0,0-1 0,39-11 0,-7 2 0,-27 5 0,50-18 0,-59 16 0,1 2 0,1 0 0,-1 2 0,33-4 0,-37 7 0,1 0 0,-1-2 0,1 0 0,-1-2 0,26-9 0,-29 8 0,-8 5 0,0-1 0,0 0 0,0-1 0,-1 0 0,9-6 0,-14 8 0,1 0 0,-1-1 0,0 1 0,1-1 0,-1 0 0,0 1 0,0-1 0,-1 0 0,1 0 0,-1 0 0,1 0 0,-1-1 0,0 1 0,0 0 0,-1-1 0,2-5 0,0-12 0,-1 1 0,0-1 0,-1 0 0,-7-41 0,6 58 0,-1-1 0,1 1 0,-1 0 0,0-1 0,0 1 0,0 0 0,-1 0 0,0 0 0,0 0 0,0 1 0,0-1 0,0 1 0,-1 0 0,1-1 0,-1 2 0,0-1 0,0 0 0,0 1 0,0 0 0,0 0 0,-1 0 0,1 0 0,-1 1 0,1 0 0,-8-2 0,-11 0 0,-1 0 0,0 1 0,-46 3 0,31 0 0,-377 8 0,413-9 0,1 0 0,-1 0 0,0 0 0,0 0 0,0-1 0,0 0 0,0 1 0,0-1 0,1 0 0,-1-1 0,0 1 0,1 0 0,-1-1 0,1 1 0,-1-1 0,1 0 0,0 0 0,0 0 0,0 0 0,-4-5 0,3 2 0,0 0 0,1 0 0,-1-1 0,1 0 0,0 1 0,1-1 0,-1 0 0,1 0 0,-1-9 0,0-8 0,1 1 0,1 0 0,0-1 0,2 1 0,5-28 0,-3 35 0,0 1 0,1-1 0,0 1 0,1 0 0,1 0 0,0 1 0,1 0 0,15-19 0,-16 22 0,-3 4 0,1 0 0,0 1 0,0-1 0,0 1 0,0 0 0,9-5 0,-12 8 0,0 1 0,1 0 0,-1 0 0,1 0 0,0 0 0,-1 1 0,1-1 0,0 1 0,-1 0 0,1 0 0,0-1 0,-1 2 0,1-1 0,0 0 0,-1 1 0,1-1 0,0 1 0,-1 0 0,1-1 0,-1 1 0,4 2 0,21 11 0,0 0 0,47 35 0,-42-26 0,40 21 0,-49-32 0,8 5 0,0-2 0,0-1 0,2-1 0,56 15 0,-88-28 0,-1 0 0,1 0 0,-1 1 0,1-1 0,-1 0 0,1 0 0,-1 0 0,1 0 0,-1 0 0,1 0 0,-1 0 0,1 0 0,-1 0 0,1 0 0,0 0 0,-1 0 0,1 0 0,-1 0 0,1 0 0,-1 0 0,1 0 0,-1-1 0,1 1 0,-1 0 0,1 0 0,-1-1 0,0 1 0,1 0 0,-1-1 0,1 1 0,-1-1 0,1 0 0,-10-14 0,-28-17 0,36 31 0,-51-40 0,-85-49 0,112 76 0,-2 1 0,1 1 0,-1 2 0,-1 0 0,-56-11 0,-73 7 0,48 7 0,99 5 0,1 0 0,-1-1 0,1 0 0,0-1 0,0 0 0,1 0 0,-1-1 0,1 0 0,-10-9 0,17 14 0,0-1 0,0 0 0,0 1 0,1-1 0,-1 0 0,0 0 0,0 0 0,1 0 0,-1 0 0,1 0 0,-1 0 0,1 0 0,-1 0 0,1 0 0,-1 0 0,1 0 0,0 0 0,0 0 0,0-1 0,-1 1 0,1 0 0,0 0 0,0 0 0,1 0 0,-1 0 0,0-2 0,1 1 0,0 0 0,0 1 0,0-1 0,1 0 0,-1 0 0,0 1 0,1-1 0,-1 1 0,1-1 0,0 1 0,-1 0 0,1 0 0,2-2 0,8-3 0,0 1 0,1-1 0,18-4 0,-26 9 0,37-11 0,2 3 0,-1 1 0,1 3 0,0 1 0,0 2 0,55 5 0,-93-3 0,0 2 0,0-1 0,1 1 0,-1-1 0,0 2 0,0-1 0,-1 1 0,1 0 0,-1 0 0,1 0 0,-1 1 0,0 0 0,8 8 0,6 7 0,-1 1 0,15 22 0,-15-19 0,18 28 0,-25-34 0,1 1 0,22 22 0,-31-38 0,-1 0 0,1 0 0,0 0 0,0 0 0,0-1 0,0 1 0,1-1 0,-1 0 0,0 0 0,0 0 0,6 0 0,42 3 0,-35-4 0,-6 1 0,1 0 0,-1-1 0,0-1 0,0 1 0,0-2 0,20-4 0,-27 5 0,1-1 0,-1 0 0,1 1 0,-1-1 0,0-1 0,0 1 0,0 0 0,0-1 0,0 1 0,-1-1 0,1 0 0,-1 0 0,1 0 0,-1 0 0,0-1 0,-1 1 0,1-1 0,0 1 0,-1-1 0,0 1 0,2-8 0,31-153 0,-34 163 0,0-1 0,0 1 0,0 0 0,0 0 0,-1-1 0,1 1 0,0 0 0,-1 0 0,1 0 0,-1 0 0,1 0 0,-1 0 0,0 0 0,1 0 0,-1 0 0,0 0 0,0 0 0,0 0 0,0 0 0,1 0 0,-1 1 0,0-1 0,0 0 0,-1 1 0,1-1 0,0 1 0,0-1 0,0 1 0,0-1 0,-3 1 0,-42-11 0,39 10 0,-20-3 0,-47 1 0,46 2 0,-37-4 0,56 1 0,18-1 0,18-1 0,82-2 0,162 6 0,-198 13 0,-60-7 0,1-2 0,-1 0 0,1 0 0,0-1 0,19-2 0,-32 1 0,0 0 0,-1-1 0,1 1 0,0-1 0,0 1 0,0-1 0,-1 1 0,1-1 0,0 0 0,-1 1 0,1-1 0,0 0 0,-1 0 0,1 0 0,-1 1 0,1-1 0,-1 0 0,0 0 0,1 0 0,-1 0 0,0 0 0,0 0 0,1 0 0,-1 1 0,0-1 0,0 0 0,0 0 0,0 0 0,0 0 0,0 0 0,-1 0 0,1-1 0,-5-34 0,5 36 0,-16-53 0,-1 1 0,-3 1 0,-30-57 0,-19-47 0,61 135 0,6 10 0,-2 1 0,1 0 0,-1 0 0,-1 0 0,1 1 0,-12-16 0,14 23 0,1 0 0,-1 0 0,1 0 0,-1 0 0,0 0 0,1 0 0,-1 1 0,0-1 0,0 1 0,0-1 0,1 1 0,-1 0 0,0 0 0,0-1 0,0 1 0,0 1 0,-2-1 0,-38 7 0,25-3 0,-13-1 0,-28 7 0,58-10 0,0 0 0,-1 1 0,1-1 0,0 0 0,0 0 0,-1 0 0,1 1 0,0-1 0,-1 0 0,1 0 0,0 1 0,0-1 0,0 0 0,-1 1 0,1-1 0,0 0 0,0 0 0,0 1 0,0-1 0,0 0 0,0 1 0,0-1 0,-1 1 0,1-1 0,0 0 0,0 1 0,0-1 0,0 0 0,0 1 0,1-1 0,-1 0 0,0 1 0,0-1 0,0 0 0,0 1 0,0-1 0,0 0 0,1 1 0,7 15 0,-6-14 0,20 32 0,52 59 0,-2-3 0,-71-89 0,1 0 0,-1-1 0,0 1 0,0 0 0,0 0 0,0-1 0,1 1 0,-1-1 0,0 1 0,1-1 0,-1 1 0,0-1 0,1 0 0,-1 0 0,0 0 0,1 0 0,-1 0 0,1 0 0,-1 0 0,0 0 0,1 0 0,-1-1 0,0 1 0,1 0 0,-1-1 0,0 1 0,1-1 0,-1 0 0,0 1 0,0-1 0,0 0 0,0 0 0,0 0 0,0 0 0,0 0 0,0 0 0,0 0 0,0 0 0,0 0 0,0 0 0,-1 0 0,1 0 0,0-2 0,-1 2 0,-1 0 0,1 1 0,0-1 0,-1 0 0,1 1 0,-1-1 0,1 0 0,-1 1 0,1-1 0,-1 1 0,1-1 0,-1 1 0,1-1 0,-1 1 0,0 0 0,1-1 0,-1 1 0,0 0 0,0-1 0,1 1 0,-1 0 0,0 0 0,1-1 0,-1 1 0,0 0 0,0 0 0,0 0 0,1 0 0,-2 0 0,-29-3 0,28 3 0,-23-1 0,1 2 0,0 0 0,-49 10 0,-71 27 0,142-37 0,-1 0 0,1 0 0,0 0 0,0 1 0,-1-1 0,1 1 0,0 0 0,-3 3 0,6-5 0,0 0 0,-1 1 0,1-1 0,0 0 0,0 0 0,-1 1 0,1-1 0,0 0 0,0 1 0,0-1 0,0 0 0,0 0 0,-1 1 0,1-1 0,0 0 0,0 1 0,0-1 0,0 1 0,0-1 0,0 0 0,0 1 0,0-1 0,0 0 0,0 1 0,0-1 0,1 0 0,-1 1 0,0-1 0,0 0 0,0 1 0,17 9 0,1-4 0,0-2 0,0 0 0,0-2 0,1 1 0,-1-2 0,30-2 0,110-18 0,-138 16 0,0-1 0,0-1 0,0-1 0,-1-1 0,29-14 0,-39 16 0,-1 0 0,0-1 0,0 1 0,-1-2 0,1 1 0,-1-1 0,-1 0 0,1 0 0,-1-1 0,-1 0 0,1 0 0,-1 0 0,6-16 0,-1 0 0,-1-1 0,-2 0 0,0-1 0,-1 0 0,-2 0 0,1-32 0,-5 54 0,0-1 0,-1 1 0,0-1 0,0 1 0,0-1 0,0 1 0,-1-1 0,0 1 0,0 0 0,0 0 0,0 0 0,-1 0 0,1 0 0,-1 1 0,0-1 0,0 1 0,-1-1 0,1 1 0,-1 0 0,1 0 0,-1 1 0,0-1 0,-7-2 0,-10-6 0,-1 2 0,0 1 0,-36-9 0,8 3 0,43 11 0,-103-30 0,97 30 0,-1 1 0,1 0 0,-1 1 0,0 1 0,0 0 0,-19 3 0,11 5 0,19-6 0,0-1 0,1 0 0,-1 1 0,0-1 0,0-1 0,0 1 0,1 0 0,-1-1 0,0 1 0,-3-1 0,5 0 0,1-1 0,-1 1 0,1 0 0,-1-1 0,1 1 0,-1-1 0,1 1 0,0-1 0,-1 1 0,1-1 0,0 1 0,0-1 0,-1 0 0,1 1 0,0-1 0,0 1 0,0-1 0,-1 0 0,1 1 0,0-1 0,0 1 0,0-1 0,0 0 0,0 1 0,0-1 0,1 1 0,-1-1 0,0 0 0,0 1 0,0-1 0,0 1 0,1-1 0,-1 0 0,0 1 0,1-1 0,-1 1 0,0-1 0,1 1 0,0-1 0,13-24 0,-9 19 0,-1 1 0,1 0 0,0 0 0,1 1 0,-1 0 0,1 0 0,-1 0 0,1 1 0,1-1 0,-1 1 0,0 1 0,1-1 0,-1 1 0,1 0 0,0 1 0,-1 0 0,1 0 0,13 0 0,-14 0 0,1 1 0,0 0 0,-1 1 0,1-1 0,0 1 0,-1 1 0,1-1 0,-1 1 0,0 0 0,1 1 0,-1 0 0,0 0 0,0 0 0,-1 0 0,1 1 0,-1 0 0,0 0 0,0 1 0,8 7 0,-10-6 0,0 0 0,0 0 0,0 0 0,-1 0 0,0 0 0,-1 1 0,1-1 0,-1 0 0,0 1 0,-1-1 0,1 1 0,-2 7 0,1 7 0,-2 0 0,-6 29 0,2-29 0,0 0 0,-1 0 0,-2-1 0,0 0 0,-1 0 0,-1-1 0,0-1 0,-22 26 0,32-42 0,0 0 0,-1-1 0,1 1 0,-1 0 0,1-1 0,-1 0 0,1 1 0,-1-1 0,0 0 0,0 0 0,0 1 0,0-2 0,0 1 0,0 0 0,0 0 0,0-1 0,0 1 0,0-1 0,0 1 0,0-1 0,0 0 0,-1 0 0,1 0 0,0 0 0,0 0 0,0-1 0,0 1 0,0 0 0,0-1 0,-1 0 0,1 0 0,0 1 0,1-1 0,-1 0 0,-2-2 0,0 0 0,1 1 0,-1-1 0,1 0 0,0 0 0,0-1 0,0 1 0,1-1 0,-1 1 0,1-1 0,0 0 0,0 0 0,0 0 0,1 0 0,-1 0 0,1 0 0,-1-6 0,1 2 0,0 1 0,0 0 0,1-1 0,-1 1 0,2 0 0,1-11 0,-2 16 0,1 1 0,-1-1 0,1 0 0,0 1 0,0-1 0,-1 0 0,1 1 0,0-1 0,1 1 0,-1-1 0,0 1 0,0 0 0,1-1 0,-1 1 0,0 0 0,1 0 0,-1 0 0,1 0 0,0 0 0,-1 0 0,1 1 0,0-1 0,-1 0 0,1 1 0,0 0 0,0-1 0,0 1 0,-1 0 0,4 0 0,35 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ADA5FC5-7514-43C6-B174-B6BF8A9E996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4E63C7A8-9A62-4575-982A-EE91D1C7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7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9DD3038-954B-18C5-6604-B345A1D84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AB0A8DC-3C42-77BC-C6FC-FCD09A02B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7304BB2-49B0-A267-FDF7-A657B66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8DE-64AC-4488-807E-9A3DDDE9C3E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9F7F087-17B8-0B2D-E780-77AF7661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20B2DF3-8B4F-79B2-994D-84E8889D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A60B-F3CE-4BC0-B154-2D663765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4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F8E93E7-4EC2-19E3-53D0-1F584336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C33E939-EEDC-3E63-48B0-D1A4B420E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BA551D4-3F77-C440-CF13-647C25C8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8DE-64AC-4488-807E-9A3DDDE9C3E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7B1DF81-B768-F230-2DF6-74E1B472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1ECDAB7-7A74-2062-1ED4-E3242216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A60B-F3CE-4BC0-B154-2D663765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5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AF25B5D6-A940-4EF9-ABA1-C933BC290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C212E2F6-7FBB-23B6-55F0-139CEB46F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07BEF7E-FA2B-7A81-7303-A552A0A6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8DE-64AC-4488-807E-9A3DDDE9C3E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74E2610-73DD-979E-E881-4E2918FA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7928D35-ACCC-A4EF-E2F8-4DD18CAE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A60B-F3CE-4BC0-B154-2D663765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EEE6D56-2D9D-1228-4C09-5D0CF601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3D8517F-E125-F694-CE2C-78DD0DCD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5E280C2-F514-A6B2-00AD-1AD9F807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8DE-64AC-4488-807E-9A3DDDE9C3E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1961516-C9C8-E66C-8913-8E554063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4FEC52B-12B9-85A8-A9C0-366B7EE5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A60B-F3CE-4BC0-B154-2D663765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4772E2C-38D2-57AC-C221-98277187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6A8BD56-6616-9995-E764-7D8340D34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4BFF663-A46C-605B-E2A4-782263FF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8DE-64AC-4488-807E-9A3DDDE9C3E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3047611-4086-85FF-1BA5-639D471D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7232F5D-EBAB-F304-2C4F-43A3EE97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A60B-F3CE-4BC0-B154-2D663765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7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BD41DED-BE39-18E0-9B13-A24F383B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BFAD213-7C34-9FE6-3ABC-FF4B0DD9E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D2E94EA-4FA4-0894-991C-0C792EFBB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F265912-0330-73ED-CC3A-2FE7FC02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8DE-64AC-4488-807E-9A3DDDE9C3E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2651C79-FF6E-6800-BF13-66AC35B2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C68B4DD-8EE1-4DB8-1354-4064BC2B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A60B-F3CE-4BC0-B154-2D663765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1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7107619-5FF0-361E-1873-4F58CC10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D14CEFD-81DC-196B-63F8-61EA374CE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EEA0345C-2EC2-BFB8-B9AC-70C31F880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6600BD16-E9C2-A001-CAA8-24709FE48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D6E7DC16-6C9C-D8E5-7AEE-88A97AA97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EADEBA19-2289-72D7-B873-8F1C1833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8DE-64AC-4488-807E-9A3DDDE9C3E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BA4D5016-6294-0FD5-F32B-8870085D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C1EF50CE-8A6D-FB80-F0A1-497E217D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A60B-F3CE-4BC0-B154-2D663765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1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531D056-39EB-EEA0-78FD-B3E6086B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D6F84175-59B1-D21C-6DDD-A5EEA1AD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8DE-64AC-4488-807E-9A3DDDE9C3E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47596141-3C36-FA21-7923-64B01FEC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3D2E4428-43C2-9B72-3DC3-4CDC2872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A60B-F3CE-4BC0-B154-2D663765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0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E25E617B-8CF4-B20F-488E-59A9A4F7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8DE-64AC-4488-807E-9A3DDDE9C3E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93226C4-5682-94C3-E1B5-DEC1FFC6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CA207013-460C-38C5-0FAB-EBE3F8D8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A60B-F3CE-4BC0-B154-2D663765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0D67718-0C4A-76D0-EB69-3661247B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31F2751-4076-A7B8-BA18-12DB34556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846939C-5C2C-68BE-5E2A-C091B0256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F3E4845-2A85-3D4A-DDC8-A9D81260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8DE-64AC-4488-807E-9A3DDDE9C3E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2695795-76D0-4AEB-D6E7-7B26F06D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A43BB71-4839-CC07-4F28-7486E681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A60B-F3CE-4BC0-B154-2D663765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D3F8DF0-92F5-E175-7C9F-7EFC3BFA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339C439C-F124-6718-F6E2-B8010F5D4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56B3E58-531B-A181-714E-8EEF58CD8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A7F3EE0-0E59-D365-F94A-D2680D68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68DE-64AC-4488-807E-9A3DDDE9C3E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06E9768-D394-535A-B03A-423EB5A9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4B57DEA-F3F7-0BCE-9A91-B1A0B9EC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A60B-F3CE-4BC0-B154-2D663765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8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61144D7D-775F-CC60-6A16-07A578F0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A86B812-22ED-CD05-7325-EE9605610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FFC35F5-846A-9A3E-7FE5-293B19BA9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68DE-64AC-4488-807E-9A3DDDE9C3E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DF22494-CEE7-19CE-800C-111A912D7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1CFB947-6216-8319-3C4A-7EB3DF903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A60B-F3CE-4BC0-B154-2D663765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5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.png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.com/" TargetMode="External"/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s://www.php.net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.diagrams.net/" TargetMode="External"/><Relationship Id="rId5" Type="http://schemas.openxmlformats.org/officeDocument/2006/relationships/hyperlink" Target="https://www.wampserver.com/" TargetMode="External"/><Relationship Id="rId10" Type="http://schemas.openxmlformats.org/officeDocument/2006/relationships/hyperlink" Target="https://www.namecheap.com/" TargetMode="External"/><Relationship Id="rId4" Type="http://schemas.openxmlformats.org/officeDocument/2006/relationships/hyperlink" Target="https://code.visualstudio.com/" TargetMode="External"/><Relationship Id="rId9" Type="http://schemas.openxmlformats.org/officeDocument/2006/relationships/hyperlink" Target="https://rewaity.ar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صورة 22">
            <a:extLst>
              <a:ext uri="{FF2B5EF4-FFF2-40B4-BE49-F238E27FC236}">
                <a16:creationId xmlns:a16="http://schemas.microsoft.com/office/drawing/2014/main" id="{492B33A0-88EE-6670-4DD2-DEC39D102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0806" y="1198269"/>
            <a:ext cx="2350383" cy="2350383"/>
          </a:xfrm>
          <a:prstGeom prst="rect">
            <a:avLst/>
          </a:prstGeom>
        </p:spPr>
      </p:pic>
      <p:sp>
        <p:nvSpPr>
          <p:cNvPr id="29" name="مربع نص 28">
            <a:extLst>
              <a:ext uri="{FF2B5EF4-FFF2-40B4-BE49-F238E27FC236}">
                <a16:creationId xmlns:a16="http://schemas.microsoft.com/office/drawing/2014/main" id="{FD41F0DE-B477-AF63-0810-3DC5780DC9F8}"/>
              </a:ext>
            </a:extLst>
          </p:cNvPr>
          <p:cNvSpPr txBox="1"/>
          <p:nvPr/>
        </p:nvSpPr>
        <p:spPr>
          <a:xfrm>
            <a:off x="1" y="5003997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3200" dirty="0">
                <a:solidFill>
                  <a:srgbClr val="2840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مساعد الاحمري  </a:t>
            </a:r>
            <a:r>
              <a:rPr lang="ar-SA" sz="3200" dirty="0">
                <a:solidFill>
                  <a:srgbClr val="CB932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| </a:t>
            </a:r>
            <a:r>
              <a:rPr lang="ar-SA" sz="3200" dirty="0">
                <a:solidFill>
                  <a:srgbClr val="2840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اسامة الورافي  </a:t>
            </a:r>
            <a:r>
              <a:rPr lang="ar-SA" sz="3200" dirty="0">
                <a:solidFill>
                  <a:srgbClr val="CB932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| </a:t>
            </a:r>
            <a:r>
              <a:rPr lang="ar-SA" sz="3200" dirty="0">
                <a:solidFill>
                  <a:srgbClr val="2840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معلا الحربي  </a:t>
            </a:r>
            <a:r>
              <a:rPr lang="ar-SA" sz="3200" dirty="0">
                <a:solidFill>
                  <a:srgbClr val="CB932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|</a:t>
            </a:r>
            <a:r>
              <a:rPr lang="ar-SA" sz="3200" dirty="0">
                <a:solidFill>
                  <a:srgbClr val="2840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عبدالله الجابري</a:t>
            </a:r>
            <a:endParaRPr lang="en-US" sz="3200" dirty="0">
              <a:solidFill>
                <a:srgbClr val="2840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1" name="مستطيل 30">
            <a:extLst>
              <a:ext uri="{FF2B5EF4-FFF2-40B4-BE49-F238E27FC236}">
                <a16:creationId xmlns:a16="http://schemas.microsoft.com/office/drawing/2014/main" id="{72BE4886-8441-BE23-8A6D-4BFF6097E6AA}"/>
              </a:ext>
            </a:extLst>
          </p:cNvPr>
          <p:cNvSpPr/>
          <p:nvPr/>
        </p:nvSpPr>
        <p:spPr>
          <a:xfrm>
            <a:off x="0" y="6779488"/>
            <a:ext cx="12192000" cy="87390"/>
          </a:xfrm>
          <a:prstGeom prst="rect">
            <a:avLst/>
          </a:prstGeom>
          <a:solidFill>
            <a:srgbClr val="CB9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F413F576-C984-B484-E4D9-CBFA206E2A42}"/>
              </a:ext>
            </a:extLst>
          </p:cNvPr>
          <p:cNvSpPr txBox="1"/>
          <p:nvPr/>
        </p:nvSpPr>
        <p:spPr>
          <a:xfrm>
            <a:off x="1" y="42035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3600" b="1" dirty="0">
                <a:solidFill>
                  <a:srgbClr val="2840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الفريق</a:t>
            </a:r>
            <a:endParaRPr lang="en-US" sz="2800" b="1" dirty="0">
              <a:solidFill>
                <a:srgbClr val="2840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D6555941-4628-DE4B-EE4E-30A5C016E603}"/>
              </a:ext>
            </a:extLst>
          </p:cNvPr>
          <p:cNvSpPr txBox="1"/>
          <p:nvPr/>
        </p:nvSpPr>
        <p:spPr>
          <a:xfrm>
            <a:off x="-1" y="620149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800" dirty="0">
                <a:solidFill>
                  <a:srgbClr val="2840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د / خالد اليوسفي</a:t>
            </a:r>
            <a:endParaRPr lang="en-US" sz="2800" dirty="0">
              <a:solidFill>
                <a:srgbClr val="2840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390B793-8ADC-F5FB-4FB2-32CEB60B98A4}"/>
              </a:ext>
            </a:extLst>
          </p:cNvPr>
          <p:cNvSpPr txBox="1"/>
          <p:nvPr/>
        </p:nvSpPr>
        <p:spPr>
          <a:xfrm>
            <a:off x="-1" y="5695959"/>
            <a:ext cx="12191999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800" b="1" dirty="0">
                <a:solidFill>
                  <a:srgbClr val="2840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اشراف</a:t>
            </a:r>
            <a:endParaRPr lang="en-US" sz="2800" b="1" dirty="0">
              <a:solidFill>
                <a:srgbClr val="2840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E77E4DDC-5768-EC41-C6E8-F8B7314FAC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580" y="1604928"/>
            <a:ext cx="6489903" cy="6489903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FBB5AFF1-8214-9E3E-FE12-349A478F0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921" y="-173478"/>
            <a:ext cx="3377603" cy="208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9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مربع نص 31">
            <a:extLst>
              <a:ext uri="{FF2B5EF4-FFF2-40B4-BE49-F238E27FC236}">
                <a16:creationId xmlns:a16="http://schemas.microsoft.com/office/drawing/2014/main" id="{80AF4581-B362-47F5-BD4D-9B34B5586E87}"/>
              </a:ext>
            </a:extLst>
          </p:cNvPr>
          <p:cNvSpPr txBox="1"/>
          <p:nvPr/>
        </p:nvSpPr>
        <p:spPr>
          <a:xfrm>
            <a:off x="6096001" y="487854"/>
            <a:ext cx="6095999" cy="646331"/>
          </a:xfrm>
          <a:prstGeom prst="rect">
            <a:avLst/>
          </a:prstGeom>
          <a:solidFill>
            <a:srgbClr val="28404A"/>
          </a:solidFill>
        </p:spPr>
        <p:txBody>
          <a:bodyPr wrap="square" rtlCol="0">
            <a:spAutoFit/>
          </a:bodyPr>
          <a:lstStyle/>
          <a:p>
            <a:pPr algn="l"/>
            <a:r>
              <a:rPr lang="ar-SA" sz="36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قواعد البيانات</a:t>
            </a:r>
            <a:endParaRPr lang="en-US" sz="24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18D4C5DA-5BC3-DB1F-5BF4-A9741C2F34B1}"/>
              </a:ext>
            </a:extLst>
          </p:cNvPr>
          <p:cNvSpPr/>
          <p:nvPr/>
        </p:nvSpPr>
        <p:spPr>
          <a:xfrm>
            <a:off x="0" y="6779488"/>
            <a:ext cx="12192000" cy="87390"/>
          </a:xfrm>
          <a:prstGeom prst="rect">
            <a:avLst/>
          </a:prstGeom>
          <a:solidFill>
            <a:srgbClr val="CB9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مربع نص 31">
            <a:extLst>
              <a:ext uri="{FF2B5EF4-FFF2-40B4-BE49-F238E27FC236}">
                <a16:creationId xmlns:a16="http://schemas.microsoft.com/office/drawing/2014/main" id="{80AF4581-B362-47F5-BD4D-9B34B5586E87}"/>
              </a:ext>
            </a:extLst>
          </p:cNvPr>
          <p:cNvSpPr txBox="1"/>
          <p:nvPr/>
        </p:nvSpPr>
        <p:spPr>
          <a:xfrm>
            <a:off x="6096001" y="487854"/>
            <a:ext cx="6095999" cy="646331"/>
          </a:xfrm>
          <a:prstGeom prst="rect">
            <a:avLst/>
          </a:prstGeom>
          <a:solidFill>
            <a:srgbClr val="28404A"/>
          </a:solidFill>
        </p:spPr>
        <p:txBody>
          <a:bodyPr wrap="square" rtlCol="0">
            <a:spAutoFit/>
          </a:bodyPr>
          <a:lstStyle/>
          <a:p>
            <a:pPr algn="l"/>
            <a:r>
              <a:rPr lang="ar-SA" sz="36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الواجهات</a:t>
            </a:r>
            <a:endParaRPr lang="en-US" sz="24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154A6DFC-1774-BE32-C2EF-0228F2EAD26E}"/>
              </a:ext>
            </a:extLst>
          </p:cNvPr>
          <p:cNvSpPr/>
          <p:nvPr/>
        </p:nvSpPr>
        <p:spPr>
          <a:xfrm>
            <a:off x="0" y="6779488"/>
            <a:ext cx="12192000" cy="87390"/>
          </a:xfrm>
          <a:prstGeom prst="rect">
            <a:avLst/>
          </a:prstGeom>
          <a:solidFill>
            <a:srgbClr val="CB9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DDE94814-45BE-5AAC-4C8B-30331272C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77" y="472670"/>
            <a:ext cx="3349813" cy="5374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A4627BA9-050A-437C-BA93-970218020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00" t="15911" r="50850" b="7493"/>
          <a:stretch/>
        </p:blipFill>
        <p:spPr>
          <a:xfrm>
            <a:off x="7523797" y="2444864"/>
            <a:ext cx="1478013" cy="3308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5324EF96-A4C0-2B5F-81E0-736C3D30B7BF}"/>
              </a:ext>
            </a:extLst>
          </p:cNvPr>
          <p:cNvSpPr txBox="1"/>
          <p:nvPr/>
        </p:nvSpPr>
        <p:spPr>
          <a:xfrm>
            <a:off x="7523797" y="5846926"/>
            <a:ext cx="147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0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الشاشة الصغيرة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2C69804-601E-A530-BE9A-D64128B59FD4}"/>
              </a:ext>
            </a:extLst>
          </p:cNvPr>
          <p:cNvSpPr txBox="1"/>
          <p:nvPr/>
        </p:nvSpPr>
        <p:spPr>
          <a:xfrm>
            <a:off x="911076" y="5994658"/>
            <a:ext cx="334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4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الشاشة الكبيرة</a:t>
            </a:r>
          </a:p>
        </p:txBody>
      </p:sp>
    </p:spTree>
    <p:extLst>
      <p:ext uri="{BB962C8B-B14F-4D97-AF65-F5344CB8AC3E}">
        <p14:creationId xmlns:p14="http://schemas.microsoft.com/office/powerpoint/2010/main" val="5649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مجموعة 19">
            <a:extLst>
              <a:ext uri="{FF2B5EF4-FFF2-40B4-BE49-F238E27FC236}">
                <a16:creationId xmlns:a16="http://schemas.microsoft.com/office/drawing/2014/main" id="{A90F9DD3-E4C5-2737-0319-5A1857B2CB87}"/>
              </a:ext>
            </a:extLst>
          </p:cNvPr>
          <p:cNvGrpSpPr/>
          <p:nvPr/>
        </p:nvGrpSpPr>
        <p:grpSpPr>
          <a:xfrm>
            <a:off x="1" y="1434761"/>
            <a:ext cx="12191999" cy="4798705"/>
            <a:chOff x="17260" y="1817663"/>
            <a:chExt cx="12191999" cy="4798705"/>
          </a:xfrm>
        </p:grpSpPr>
        <p:grpSp>
          <p:nvGrpSpPr>
            <p:cNvPr id="19" name="مجموعة 18">
              <a:extLst>
                <a:ext uri="{FF2B5EF4-FFF2-40B4-BE49-F238E27FC236}">
                  <a16:creationId xmlns:a16="http://schemas.microsoft.com/office/drawing/2014/main" id="{76A0CBFE-6DA0-5149-75AA-7614CD1FD5F1}"/>
                </a:ext>
              </a:extLst>
            </p:cNvPr>
            <p:cNvGrpSpPr/>
            <p:nvPr/>
          </p:nvGrpSpPr>
          <p:grpSpPr>
            <a:xfrm>
              <a:off x="3952875" y="1817663"/>
              <a:ext cx="4286250" cy="4286250"/>
              <a:chOff x="3952875" y="1539875"/>
              <a:chExt cx="4286250" cy="4286250"/>
            </a:xfrm>
          </p:grpSpPr>
          <p:pic>
            <p:nvPicPr>
              <p:cNvPr id="9" name="صورة 8">
                <a:extLst>
                  <a:ext uri="{FF2B5EF4-FFF2-40B4-BE49-F238E27FC236}">
                    <a16:creationId xmlns:a16="http://schemas.microsoft.com/office/drawing/2014/main" id="{281AE443-8BC1-143A-7DBF-5A9DFA29D5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2875" y="1539875"/>
                <a:ext cx="4286250" cy="4286250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1" name="حبر 10">
                    <a:extLst>
                      <a:ext uri="{FF2B5EF4-FFF2-40B4-BE49-F238E27FC236}">
                        <a16:creationId xmlns:a16="http://schemas.microsoft.com/office/drawing/2014/main" id="{42737E8A-CCED-9612-AABA-0B00E5FFCDB5}"/>
                      </a:ext>
                    </a:extLst>
                  </p14:cNvPr>
                  <p14:cNvContentPartPr/>
                  <p14:nvPr/>
                </p14:nvContentPartPr>
                <p14:xfrm>
                  <a:off x="6395500" y="3441400"/>
                  <a:ext cx="360" cy="360"/>
                </p14:xfrm>
              </p:contentPart>
            </mc:Choice>
            <mc:Fallback xmlns="">
              <p:pic>
                <p:nvPicPr>
                  <p:cNvPr id="11" name="حبر 10">
                    <a:extLst>
                      <a:ext uri="{FF2B5EF4-FFF2-40B4-BE49-F238E27FC236}">
                        <a16:creationId xmlns:a16="http://schemas.microsoft.com/office/drawing/2014/main" id="{42737E8A-CCED-9612-AABA-0B00E5FFCDB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386500" y="34327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" name="حبر 11">
                    <a:extLst>
                      <a:ext uri="{FF2B5EF4-FFF2-40B4-BE49-F238E27FC236}">
                        <a16:creationId xmlns:a16="http://schemas.microsoft.com/office/drawing/2014/main" id="{E70BAC0F-6477-F456-2B82-817FD1F5DDD5}"/>
                      </a:ext>
                    </a:extLst>
                  </p14:cNvPr>
                  <p14:cNvContentPartPr/>
                  <p14:nvPr/>
                </p14:nvContentPartPr>
                <p14:xfrm>
                  <a:off x="6113260" y="3255640"/>
                  <a:ext cx="358200" cy="275400"/>
                </p14:xfrm>
              </p:contentPart>
            </mc:Choice>
            <mc:Fallback xmlns="">
              <p:pic>
                <p:nvPicPr>
                  <p:cNvPr id="12" name="حبر 11">
                    <a:extLst>
                      <a:ext uri="{FF2B5EF4-FFF2-40B4-BE49-F238E27FC236}">
                        <a16:creationId xmlns:a16="http://schemas.microsoft.com/office/drawing/2014/main" id="{E70BAC0F-6477-F456-2B82-817FD1F5DDD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04260" y="3247000"/>
                    <a:ext cx="375840" cy="29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حبر 12">
                    <a:extLst>
                      <a:ext uri="{FF2B5EF4-FFF2-40B4-BE49-F238E27FC236}">
                        <a16:creationId xmlns:a16="http://schemas.microsoft.com/office/drawing/2014/main" id="{285A8F32-1807-B851-042B-17BA91A58B18}"/>
                      </a:ext>
                    </a:extLst>
                  </p14:cNvPr>
                  <p14:cNvContentPartPr/>
                  <p14:nvPr/>
                </p14:nvContentPartPr>
                <p14:xfrm>
                  <a:off x="6316660" y="3357520"/>
                  <a:ext cx="360" cy="360"/>
                </p14:xfrm>
              </p:contentPart>
            </mc:Choice>
            <mc:Fallback xmlns="">
              <p:pic>
                <p:nvPicPr>
                  <p:cNvPr id="13" name="حبر 12">
                    <a:extLst>
                      <a:ext uri="{FF2B5EF4-FFF2-40B4-BE49-F238E27FC236}">
                        <a16:creationId xmlns:a16="http://schemas.microsoft.com/office/drawing/2014/main" id="{285A8F32-1807-B851-042B-17BA91A58B1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254020" y="3294880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5" name="حبر 14">
                    <a:extLst>
                      <a:ext uri="{FF2B5EF4-FFF2-40B4-BE49-F238E27FC236}">
                        <a16:creationId xmlns:a16="http://schemas.microsoft.com/office/drawing/2014/main" id="{B3C60A41-F66F-33DD-B309-DD1F477963BA}"/>
                      </a:ext>
                    </a:extLst>
                  </p14:cNvPr>
                  <p14:cNvContentPartPr/>
                  <p14:nvPr/>
                </p14:nvContentPartPr>
                <p14:xfrm>
                  <a:off x="5759740" y="3286240"/>
                  <a:ext cx="693360" cy="836640"/>
                </p14:xfrm>
              </p:contentPart>
            </mc:Choice>
            <mc:Fallback xmlns="">
              <p:pic>
                <p:nvPicPr>
                  <p:cNvPr id="15" name="حبر 14">
                    <a:extLst>
                      <a:ext uri="{FF2B5EF4-FFF2-40B4-BE49-F238E27FC236}">
                        <a16:creationId xmlns:a16="http://schemas.microsoft.com/office/drawing/2014/main" id="{B3C60A41-F66F-33DD-B309-DD1F477963B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696740" y="3223240"/>
                    <a:ext cx="819000" cy="962280"/>
                  </a:xfrm>
                  <a:prstGeom prst="rect">
                    <a:avLst/>
                  </a:prstGeom>
                </p:spPr>
              </p:pic>
            </mc:Fallback>
          </mc:AlternateContent>
          <p:pic>
            <p:nvPicPr>
              <p:cNvPr id="16" name="صورة 15">
                <a:extLst>
                  <a:ext uri="{FF2B5EF4-FFF2-40B4-BE49-F238E27FC236}">
                    <a16:creationId xmlns:a16="http://schemas.microsoft.com/office/drawing/2014/main" id="{F8ACC3F1-DAA1-77FE-279A-FE16BF179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712739" y="3291859"/>
                <a:ext cx="782281" cy="782281"/>
              </a:xfrm>
              <a:prstGeom prst="rect">
                <a:avLst/>
              </a:prstGeom>
            </p:spPr>
          </p:pic>
        </p:grpSp>
        <p:sp>
          <p:nvSpPr>
            <p:cNvPr id="18" name="مربع نص 17">
              <a:extLst>
                <a:ext uri="{FF2B5EF4-FFF2-40B4-BE49-F238E27FC236}">
                  <a16:creationId xmlns:a16="http://schemas.microsoft.com/office/drawing/2014/main" id="{1C95B450-91E5-8D4A-4DA3-F0B097B2A249}"/>
                </a:ext>
              </a:extLst>
            </p:cNvPr>
            <p:cNvSpPr txBox="1"/>
            <p:nvPr/>
          </p:nvSpPr>
          <p:spPr>
            <a:xfrm>
              <a:off x="17260" y="5785371"/>
              <a:ext cx="121919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28404A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www.rewaity.art</a:t>
              </a:r>
            </a:p>
          </p:txBody>
        </p:sp>
      </p:grp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80AF4581-B362-47F5-BD4D-9B34B5586E87}"/>
              </a:ext>
            </a:extLst>
          </p:cNvPr>
          <p:cNvSpPr txBox="1"/>
          <p:nvPr/>
        </p:nvSpPr>
        <p:spPr>
          <a:xfrm>
            <a:off x="6096001" y="487854"/>
            <a:ext cx="6095999" cy="646331"/>
          </a:xfrm>
          <a:prstGeom prst="rect">
            <a:avLst/>
          </a:prstGeom>
          <a:solidFill>
            <a:srgbClr val="28404A"/>
          </a:solidFill>
        </p:spPr>
        <p:txBody>
          <a:bodyPr wrap="square" rtlCol="0">
            <a:spAutoFit/>
          </a:bodyPr>
          <a:lstStyle/>
          <a:p>
            <a:pPr algn="l"/>
            <a:r>
              <a:rPr lang="ar-SA" sz="3600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يمكنكم زيارة موقعنا</a:t>
            </a:r>
            <a:endParaRPr lang="en-US" sz="3600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232A11E8-238A-FC03-4DC0-346BEB9D60FE}"/>
              </a:ext>
            </a:extLst>
          </p:cNvPr>
          <p:cNvSpPr/>
          <p:nvPr/>
        </p:nvSpPr>
        <p:spPr>
          <a:xfrm>
            <a:off x="0" y="6779488"/>
            <a:ext cx="12192000" cy="87390"/>
          </a:xfrm>
          <a:prstGeom prst="rect">
            <a:avLst/>
          </a:prstGeom>
          <a:solidFill>
            <a:srgbClr val="CB9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4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مربع نص 31">
            <a:extLst>
              <a:ext uri="{FF2B5EF4-FFF2-40B4-BE49-F238E27FC236}">
                <a16:creationId xmlns:a16="http://schemas.microsoft.com/office/drawing/2014/main" id="{80AF4581-B362-47F5-BD4D-9B34B5586E87}"/>
              </a:ext>
            </a:extLst>
          </p:cNvPr>
          <p:cNvSpPr txBox="1"/>
          <p:nvPr/>
        </p:nvSpPr>
        <p:spPr>
          <a:xfrm>
            <a:off x="6096001" y="487854"/>
            <a:ext cx="6095999" cy="646331"/>
          </a:xfrm>
          <a:prstGeom prst="rect">
            <a:avLst/>
          </a:prstGeom>
          <a:solidFill>
            <a:srgbClr val="28404A"/>
          </a:solidFill>
        </p:spPr>
        <p:txBody>
          <a:bodyPr wrap="square" rtlCol="0">
            <a:spAutoFit/>
          </a:bodyPr>
          <a:lstStyle/>
          <a:p>
            <a:pPr algn="l"/>
            <a:r>
              <a:rPr lang="ar-SA" sz="3600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المراجع</a:t>
            </a:r>
            <a:endParaRPr lang="en-US" sz="3600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232A11E8-238A-FC03-4DC0-346BEB9D60FE}"/>
              </a:ext>
            </a:extLst>
          </p:cNvPr>
          <p:cNvSpPr/>
          <p:nvPr/>
        </p:nvSpPr>
        <p:spPr>
          <a:xfrm>
            <a:off x="0" y="6779488"/>
            <a:ext cx="12192000" cy="87390"/>
          </a:xfrm>
          <a:prstGeom prst="rect">
            <a:avLst/>
          </a:prstGeom>
          <a:solidFill>
            <a:srgbClr val="CB9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5E7F1417-2619-8EE9-F3AC-BACB40A2BDBB}"/>
              </a:ext>
            </a:extLst>
          </p:cNvPr>
          <p:cNvSpPr txBox="1"/>
          <p:nvPr/>
        </p:nvSpPr>
        <p:spPr>
          <a:xfrm>
            <a:off x="660499" y="1756234"/>
            <a:ext cx="11125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  <a:hlinkClick r:id="rId2"/>
              </a:rPr>
              <a:t>https://getbootstrap.com/</a:t>
            </a:r>
            <a:r>
              <a:rPr lang="ar-SA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endParaRPr lang="en-US" sz="2800" b="1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l" rtl="0"/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  <a:hlinkClick r:id="rId3"/>
              </a:rPr>
              <a:t>https://www.w3schools.com/</a:t>
            </a:r>
            <a:endParaRPr lang="en-US" sz="2800" b="1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l" rtl="0"/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  <a:hlinkClick r:id="rId4"/>
              </a:rPr>
              <a:t>https://code.visualstudio.com/</a:t>
            </a:r>
            <a:endParaRPr lang="en-US" sz="2800" b="1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l" rtl="0"/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  <a:hlinkClick r:id="rId5"/>
              </a:rPr>
              <a:t>https://www.wampserver.com/</a:t>
            </a:r>
            <a:endParaRPr lang="en-US" sz="2800" b="1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l" rtl="0"/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  <a:hlinkClick r:id="rId6"/>
              </a:rPr>
              <a:t>https://app.diagrams.net/</a:t>
            </a:r>
            <a:endParaRPr lang="en-US" sz="2800" b="1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l" rtl="0"/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  <a:hlinkClick r:id="rId7"/>
              </a:rPr>
              <a:t>https://www.php.net/</a:t>
            </a:r>
            <a:endParaRPr lang="en-US" sz="2800" b="1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l" rtl="0"/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  <a:hlinkClick r:id="rId8"/>
              </a:rPr>
              <a:t>https://www.mysql.com/</a:t>
            </a:r>
            <a:endParaRPr lang="en-US" sz="2800" b="1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l" rtl="0"/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  <a:hlinkClick r:id="rId9"/>
              </a:rPr>
              <a:t>https://rewaity.art/</a:t>
            </a:r>
            <a:endParaRPr lang="en-US" sz="2800" b="1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l" rtl="0"/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  <a:hlinkClick r:id="rId10"/>
              </a:rPr>
              <a:t>https://www.namecheap.com/</a:t>
            </a:r>
            <a:endParaRPr lang="en-US" sz="2800" b="1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l" rtl="0"/>
            <a:endParaRPr lang="en-US" sz="2800" b="1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715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مربع نص 29">
            <a:extLst>
              <a:ext uri="{FF2B5EF4-FFF2-40B4-BE49-F238E27FC236}">
                <a16:creationId xmlns:a16="http://schemas.microsoft.com/office/drawing/2014/main" id="{59CB048E-D264-89B6-F026-0224B2882A2B}"/>
              </a:ext>
            </a:extLst>
          </p:cNvPr>
          <p:cNvSpPr txBox="1"/>
          <p:nvPr/>
        </p:nvSpPr>
        <p:spPr>
          <a:xfrm>
            <a:off x="6096000" y="2967335"/>
            <a:ext cx="6095999" cy="923330"/>
          </a:xfrm>
          <a:prstGeom prst="rect">
            <a:avLst/>
          </a:prstGeom>
          <a:solidFill>
            <a:srgbClr val="28404A"/>
          </a:solidFill>
        </p:spPr>
        <p:txBody>
          <a:bodyPr wrap="square" rtlCol="0">
            <a:spAutoFit/>
          </a:bodyPr>
          <a:lstStyle/>
          <a:p>
            <a:pPr algn="l"/>
            <a:r>
              <a:rPr lang="ar-SA" sz="54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شكراً</a:t>
            </a:r>
            <a:endParaRPr lang="en-US" sz="40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F42C77AD-34FD-CE22-5546-97F9B66A1388}"/>
              </a:ext>
            </a:extLst>
          </p:cNvPr>
          <p:cNvSpPr/>
          <p:nvPr/>
        </p:nvSpPr>
        <p:spPr>
          <a:xfrm>
            <a:off x="0" y="6779488"/>
            <a:ext cx="12192000" cy="87390"/>
          </a:xfrm>
          <a:prstGeom prst="rect">
            <a:avLst/>
          </a:prstGeom>
          <a:solidFill>
            <a:srgbClr val="CB9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9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صورة 22">
            <a:extLst>
              <a:ext uri="{FF2B5EF4-FFF2-40B4-BE49-F238E27FC236}">
                <a16:creationId xmlns:a16="http://schemas.microsoft.com/office/drawing/2014/main" id="{492B33A0-88EE-6670-4DD2-DEC39D102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9816" y="2156636"/>
            <a:ext cx="1272364" cy="1272364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27C87F86-0365-CB40-484C-8F97F1B2A59D}"/>
              </a:ext>
            </a:extLst>
          </p:cNvPr>
          <p:cNvSpPr txBox="1"/>
          <p:nvPr/>
        </p:nvSpPr>
        <p:spPr>
          <a:xfrm>
            <a:off x="-1" y="4166179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روايتي هي منصة على الويب تكون دافع جيد للقارئ الرواية بحيث إذا انتهى من قراءتها يمكنه عرضها على المنصة لبيعها بمبلغ رمزي و 20% من المبلغ الإجمالي تعود عائد ربحي للمنصة ولتكون وجهة إفادة للغير</a:t>
            </a:r>
            <a:endParaRPr lang="en-US" sz="2800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6A5EDD3-9848-E35E-B039-D0EA5C1BBA87}"/>
              </a:ext>
            </a:extLst>
          </p:cNvPr>
          <p:cNvSpPr txBox="1"/>
          <p:nvPr/>
        </p:nvSpPr>
        <p:spPr>
          <a:xfrm>
            <a:off x="6096001" y="487854"/>
            <a:ext cx="6095999" cy="646331"/>
          </a:xfrm>
          <a:prstGeom prst="rect">
            <a:avLst/>
          </a:prstGeom>
          <a:solidFill>
            <a:srgbClr val="28404A"/>
          </a:solidFill>
        </p:spPr>
        <p:txBody>
          <a:bodyPr wrap="square" rtlCol="0">
            <a:spAutoFit/>
          </a:bodyPr>
          <a:lstStyle/>
          <a:p>
            <a:pPr algn="l"/>
            <a:r>
              <a:rPr lang="ar-SA" sz="36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الفكرة</a:t>
            </a:r>
            <a:endParaRPr lang="en-US" sz="24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CC3FE223-A1B2-D784-BBC7-6D167795A21D}"/>
              </a:ext>
            </a:extLst>
          </p:cNvPr>
          <p:cNvSpPr/>
          <p:nvPr/>
        </p:nvSpPr>
        <p:spPr>
          <a:xfrm>
            <a:off x="0" y="6779488"/>
            <a:ext cx="12192000" cy="87390"/>
          </a:xfrm>
          <a:prstGeom prst="rect">
            <a:avLst/>
          </a:prstGeom>
          <a:solidFill>
            <a:srgbClr val="CB9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27C87F86-0365-CB40-484C-8F97F1B2A59D}"/>
              </a:ext>
            </a:extLst>
          </p:cNvPr>
          <p:cNvSpPr txBox="1"/>
          <p:nvPr/>
        </p:nvSpPr>
        <p:spPr>
          <a:xfrm>
            <a:off x="1" y="2951946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عدم وجود منصة على الويب تمكن المستخدم من شراء وبيع الرواية بحيث اذا انتهى من قراءتها يمكنه عرضها على المنصة وبيعها بمبلغ رمزي و 20% من المبلغ تعود عائد ربحي للمنصة</a:t>
            </a:r>
            <a:endParaRPr lang="en-US" sz="2800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6A5EDD3-9848-E35E-B039-D0EA5C1BBA87}"/>
              </a:ext>
            </a:extLst>
          </p:cNvPr>
          <p:cNvSpPr txBox="1"/>
          <p:nvPr/>
        </p:nvSpPr>
        <p:spPr>
          <a:xfrm>
            <a:off x="6096001" y="487854"/>
            <a:ext cx="6095999" cy="646331"/>
          </a:xfrm>
          <a:prstGeom prst="rect">
            <a:avLst/>
          </a:prstGeom>
          <a:solidFill>
            <a:srgbClr val="28404A"/>
          </a:solidFill>
        </p:spPr>
        <p:txBody>
          <a:bodyPr wrap="square" rtlCol="0">
            <a:spAutoFit/>
          </a:bodyPr>
          <a:lstStyle/>
          <a:p>
            <a:pPr algn="l"/>
            <a:r>
              <a:rPr lang="ar-SA" sz="36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خلفية ومحفزات المشروع</a:t>
            </a:r>
            <a:endParaRPr lang="en-US" sz="24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CC3FE223-A1B2-D784-BBC7-6D167795A21D}"/>
              </a:ext>
            </a:extLst>
          </p:cNvPr>
          <p:cNvSpPr/>
          <p:nvPr/>
        </p:nvSpPr>
        <p:spPr>
          <a:xfrm>
            <a:off x="0" y="6779488"/>
            <a:ext cx="12192000" cy="87390"/>
          </a:xfrm>
          <a:prstGeom prst="rect">
            <a:avLst/>
          </a:prstGeom>
          <a:solidFill>
            <a:srgbClr val="CB9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27C87F86-0365-CB40-484C-8F97F1B2A59D}"/>
              </a:ext>
            </a:extLst>
          </p:cNvPr>
          <p:cNvSpPr txBox="1"/>
          <p:nvPr/>
        </p:nvSpPr>
        <p:spPr>
          <a:xfrm>
            <a:off x="3592945" y="2736502"/>
            <a:ext cx="5006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تسهيل بيع وشراء الروايات المستعملة بهامش ربح</a:t>
            </a:r>
          </a:p>
          <a:p>
            <a:r>
              <a:rPr lang="ar-SA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ايجاد منصة إلكترونية لبيع الروايات</a:t>
            </a:r>
          </a:p>
          <a:p>
            <a:r>
              <a:rPr lang="ar-SA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يوجد نظام فهرسة</a:t>
            </a:r>
            <a:endParaRPr lang="en-US" sz="2800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6A5EDD3-9848-E35E-B039-D0EA5C1BBA87}"/>
              </a:ext>
            </a:extLst>
          </p:cNvPr>
          <p:cNvSpPr txBox="1"/>
          <p:nvPr/>
        </p:nvSpPr>
        <p:spPr>
          <a:xfrm>
            <a:off x="6096001" y="487854"/>
            <a:ext cx="6095999" cy="646331"/>
          </a:xfrm>
          <a:prstGeom prst="rect">
            <a:avLst/>
          </a:prstGeom>
          <a:solidFill>
            <a:srgbClr val="28404A"/>
          </a:solidFill>
        </p:spPr>
        <p:txBody>
          <a:bodyPr wrap="square" rtlCol="0">
            <a:spAutoFit/>
          </a:bodyPr>
          <a:lstStyle/>
          <a:p>
            <a:pPr algn="l"/>
            <a:r>
              <a:rPr lang="ar-SA" sz="36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اهداف المشروع </a:t>
            </a:r>
            <a:endParaRPr lang="en-US" sz="24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CC3FE223-A1B2-D784-BBC7-6D167795A21D}"/>
              </a:ext>
            </a:extLst>
          </p:cNvPr>
          <p:cNvSpPr/>
          <p:nvPr/>
        </p:nvSpPr>
        <p:spPr>
          <a:xfrm>
            <a:off x="0" y="6779488"/>
            <a:ext cx="12192000" cy="87390"/>
          </a:xfrm>
          <a:prstGeom prst="rect">
            <a:avLst/>
          </a:prstGeom>
          <a:solidFill>
            <a:srgbClr val="CB9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A6A5EDD3-9848-E35E-B039-D0EA5C1BBA87}"/>
              </a:ext>
            </a:extLst>
          </p:cNvPr>
          <p:cNvSpPr txBox="1"/>
          <p:nvPr/>
        </p:nvSpPr>
        <p:spPr>
          <a:xfrm>
            <a:off x="6096001" y="487854"/>
            <a:ext cx="6095999" cy="646331"/>
          </a:xfrm>
          <a:prstGeom prst="rect">
            <a:avLst/>
          </a:prstGeom>
          <a:solidFill>
            <a:srgbClr val="28404A"/>
          </a:solidFill>
        </p:spPr>
        <p:txBody>
          <a:bodyPr wrap="square" rtlCol="0">
            <a:spAutoFit/>
          </a:bodyPr>
          <a:lstStyle/>
          <a:p>
            <a:pPr algn="l"/>
            <a:r>
              <a:rPr lang="ar-SA" sz="36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الرسم البياني</a:t>
            </a:r>
            <a:endParaRPr lang="en-US" sz="24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pSp>
        <p:nvGrpSpPr>
          <p:cNvPr id="43" name="مجموعة 42">
            <a:extLst>
              <a:ext uri="{FF2B5EF4-FFF2-40B4-BE49-F238E27FC236}">
                <a16:creationId xmlns:a16="http://schemas.microsoft.com/office/drawing/2014/main" id="{841FE87C-63EB-2D88-C532-DB9E8AB6E9E4}"/>
              </a:ext>
            </a:extLst>
          </p:cNvPr>
          <p:cNvGrpSpPr/>
          <p:nvPr/>
        </p:nvGrpSpPr>
        <p:grpSpPr>
          <a:xfrm>
            <a:off x="2014532" y="2184556"/>
            <a:ext cx="8162936" cy="3544561"/>
            <a:chOff x="2014532" y="1825393"/>
            <a:chExt cx="8162936" cy="3544561"/>
          </a:xfrm>
        </p:grpSpPr>
        <p:sp>
          <p:nvSpPr>
            <p:cNvPr id="5" name="مستطيل: زوايا مستديرة 4">
              <a:extLst>
                <a:ext uri="{FF2B5EF4-FFF2-40B4-BE49-F238E27FC236}">
                  <a16:creationId xmlns:a16="http://schemas.microsoft.com/office/drawing/2014/main" id="{0F0115A1-D457-001D-B6B9-8A80B2812CC7}"/>
                </a:ext>
              </a:extLst>
            </p:cNvPr>
            <p:cNvSpPr/>
            <p:nvPr/>
          </p:nvSpPr>
          <p:spPr>
            <a:xfrm>
              <a:off x="8815393" y="2233946"/>
              <a:ext cx="1362075" cy="523220"/>
            </a:xfrm>
            <a:prstGeom prst="roundRect">
              <a:avLst>
                <a:gd name="adj" fmla="val 50000"/>
              </a:avLst>
            </a:prstGeom>
            <a:solidFill>
              <a:srgbClr val="243D4A"/>
            </a:solidFill>
            <a:ln>
              <a:solidFill>
                <a:srgbClr val="243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dirty="0">
                  <a:latin typeface="Tajawal ExtraBold" panose="00000800000000000000" pitchFamily="2" charset="-78"/>
                  <a:cs typeface="Tajawal ExtraBold" panose="00000800000000000000" pitchFamily="2" charset="-78"/>
                </a:rPr>
                <a:t>المشتري</a:t>
              </a:r>
            </a:p>
          </p:txBody>
        </p:sp>
        <p:sp>
          <p:nvSpPr>
            <p:cNvPr id="6" name="مستطيل: زوايا مستديرة 5">
              <a:extLst>
                <a:ext uri="{FF2B5EF4-FFF2-40B4-BE49-F238E27FC236}">
                  <a16:creationId xmlns:a16="http://schemas.microsoft.com/office/drawing/2014/main" id="{1C2EB5EA-0D1E-C672-ED14-75551504377F}"/>
                </a:ext>
              </a:extLst>
            </p:cNvPr>
            <p:cNvSpPr/>
            <p:nvPr/>
          </p:nvSpPr>
          <p:spPr>
            <a:xfrm>
              <a:off x="2014532" y="2233946"/>
              <a:ext cx="1362075" cy="523220"/>
            </a:xfrm>
            <a:prstGeom prst="roundRect">
              <a:avLst>
                <a:gd name="adj" fmla="val 50000"/>
              </a:avLst>
            </a:prstGeom>
            <a:solidFill>
              <a:srgbClr val="243D4A"/>
            </a:solidFill>
            <a:ln>
              <a:solidFill>
                <a:srgbClr val="243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dirty="0">
                  <a:latin typeface="Tajawal ExtraBold" panose="00000800000000000000" pitchFamily="2" charset="-78"/>
                  <a:cs typeface="Tajawal ExtraBold" panose="00000800000000000000" pitchFamily="2" charset="-78"/>
                </a:rPr>
                <a:t>البائع</a:t>
              </a:r>
            </a:p>
          </p:txBody>
        </p:sp>
        <p:sp>
          <p:nvSpPr>
            <p:cNvPr id="7" name="مستطيل: زوايا مستديرة 6">
              <a:extLst>
                <a:ext uri="{FF2B5EF4-FFF2-40B4-BE49-F238E27FC236}">
                  <a16:creationId xmlns:a16="http://schemas.microsoft.com/office/drawing/2014/main" id="{BFD695A3-4005-A17C-0A97-1FA4853AC67A}"/>
                </a:ext>
              </a:extLst>
            </p:cNvPr>
            <p:cNvSpPr/>
            <p:nvPr/>
          </p:nvSpPr>
          <p:spPr>
            <a:xfrm>
              <a:off x="4402926" y="1825393"/>
              <a:ext cx="3386143" cy="931773"/>
            </a:xfrm>
            <a:prstGeom prst="roundRect">
              <a:avLst>
                <a:gd name="adj" fmla="val 50000"/>
              </a:avLst>
            </a:prstGeom>
            <a:solidFill>
              <a:srgbClr val="243D4A"/>
            </a:solidFill>
            <a:ln>
              <a:solidFill>
                <a:srgbClr val="243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dirty="0">
                  <a:latin typeface="Tajawal ExtraBold" panose="00000800000000000000" pitchFamily="2" charset="-78"/>
                  <a:cs typeface="Tajawal ExtraBold" panose="00000800000000000000" pitchFamily="2" charset="-78"/>
                </a:rPr>
                <a:t>المنصة</a:t>
              </a:r>
            </a:p>
          </p:txBody>
        </p:sp>
        <p:sp>
          <p:nvSpPr>
            <p:cNvPr id="9" name="مستطيل: زوايا مستديرة 8">
              <a:extLst>
                <a:ext uri="{FF2B5EF4-FFF2-40B4-BE49-F238E27FC236}">
                  <a16:creationId xmlns:a16="http://schemas.microsoft.com/office/drawing/2014/main" id="{D1BDAC11-BD28-0E6B-B065-CE223A7C9CA1}"/>
                </a:ext>
              </a:extLst>
            </p:cNvPr>
            <p:cNvSpPr/>
            <p:nvPr/>
          </p:nvSpPr>
          <p:spPr>
            <a:xfrm>
              <a:off x="4402926" y="3565681"/>
              <a:ext cx="3386142" cy="523220"/>
            </a:xfrm>
            <a:prstGeom prst="roundRect">
              <a:avLst>
                <a:gd name="adj" fmla="val 50000"/>
              </a:avLst>
            </a:prstGeom>
            <a:solidFill>
              <a:srgbClr val="243D4A"/>
            </a:solidFill>
            <a:ln>
              <a:solidFill>
                <a:srgbClr val="243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dirty="0">
                  <a:latin typeface="Tajawal ExtraBold" panose="00000800000000000000" pitchFamily="2" charset="-78"/>
                  <a:cs typeface="Tajawal ExtraBold" panose="00000800000000000000" pitchFamily="2" charset="-78"/>
                </a:rPr>
                <a:t>استلام النسبة من البائع</a:t>
              </a:r>
            </a:p>
          </p:txBody>
        </p:sp>
        <p:sp>
          <p:nvSpPr>
            <p:cNvPr id="10" name="مستطيل: زوايا مستديرة 9">
              <a:extLst>
                <a:ext uri="{FF2B5EF4-FFF2-40B4-BE49-F238E27FC236}">
                  <a16:creationId xmlns:a16="http://schemas.microsoft.com/office/drawing/2014/main" id="{6B077456-EF20-0565-78A2-5E6E026AFAB0}"/>
                </a:ext>
              </a:extLst>
            </p:cNvPr>
            <p:cNvSpPr/>
            <p:nvPr/>
          </p:nvSpPr>
          <p:spPr>
            <a:xfrm>
              <a:off x="4402926" y="2925154"/>
              <a:ext cx="3386142" cy="523220"/>
            </a:xfrm>
            <a:prstGeom prst="roundRect">
              <a:avLst>
                <a:gd name="adj" fmla="val 50000"/>
              </a:avLst>
            </a:prstGeom>
            <a:solidFill>
              <a:srgbClr val="243D4A"/>
            </a:solidFill>
            <a:ln>
              <a:solidFill>
                <a:srgbClr val="243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dirty="0">
                  <a:latin typeface="Tajawal ExtraBold" panose="00000800000000000000" pitchFamily="2" charset="-78"/>
                  <a:cs typeface="Tajawal ExtraBold" panose="00000800000000000000" pitchFamily="2" charset="-78"/>
                </a:rPr>
                <a:t>تفعيل و حظر المستخدمين</a:t>
              </a:r>
            </a:p>
          </p:txBody>
        </p:sp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DD143237-284C-553E-A379-4633044A92E2}"/>
                </a:ext>
              </a:extLst>
            </p:cNvPr>
            <p:cNvSpPr/>
            <p:nvPr/>
          </p:nvSpPr>
          <p:spPr>
            <a:xfrm>
              <a:off x="2014532" y="3074902"/>
              <a:ext cx="1838325" cy="5232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243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dirty="0">
                  <a:solidFill>
                    <a:srgbClr val="243D4A"/>
                  </a:solidFill>
                  <a:latin typeface="Tajawal ExtraBold" panose="00000800000000000000" pitchFamily="2" charset="-78"/>
                  <a:cs typeface="Tajawal ExtraBold" panose="00000800000000000000" pitchFamily="2" charset="-78"/>
                </a:rPr>
                <a:t>عرض رواية</a:t>
              </a:r>
            </a:p>
          </p:txBody>
        </p:sp>
        <p:sp>
          <p:nvSpPr>
            <p:cNvPr id="12" name="مستطيل: زوايا مستديرة 11">
              <a:extLst>
                <a:ext uri="{FF2B5EF4-FFF2-40B4-BE49-F238E27FC236}">
                  <a16:creationId xmlns:a16="http://schemas.microsoft.com/office/drawing/2014/main" id="{DBEFF5F0-1AC7-075B-AEF0-74FD8D67F85B}"/>
                </a:ext>
              </a:extLst>
            </p:cNvPr>
            <p:cNvSpPr/>
            <p:nvPr/>
          </p:nvSpPr>
          <p:spPr>
            <a:xfrm>
              <a:off x="8339143" y="3073229"/>
              <a:ext cx="1838325" cy="5232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243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dirty="0">
                  <a:solidFill>
                    <a:srgbClr val="243D4A"/>
                  </a:solidFill>
                  <a:latin typeface="Tajawal ExtraBold" panose="00000800000000000000" pitchFamily="2" charset="-78"/>
                  <a:cs typeface="Tajawal ExtraBold" panose="00000800000000000000" pitchFamily="2" charset="-78"/>
                </a:rPr>
                <a:t>شراء رواية</a:t>
              </a:r>
            </a:p>
          </p:txBody>
        </p:sp>
        <p:sp>
          <p:nvSpPr>
            <p:cNvPr id="13" name="مستطيل: زوايا مستديرة 12">
              <a:extLst>
                <a:ext uri="{FF2B5EF4-FFF2-40B4-BE49-F238E27FC236}">
                  <a16:creationId xmlns:a16="http://schemas.microsoft.com/office/drawing/2014/main" id="{663138B6-5281-7B49-3E45-49B6DEB16394}"/>
                </a:ext>
              </a:extLst>
            </p:cNvPr>
            <p:cNvSpPr/>
            <p:nvPr/>
          </p:nvSpPr>
          <p:spPr>
            <a:xfrm>
              <a:off x="4402926" y="4206207"/>
              <a:ext cx="3386142" cy="523220"/>
            </a:xfrm>
            <a:prstGeom prst="roundRect">
              <a:avLst>
                <a:gd name="adj" fmla="val 50000"/>
              </a:avLst>
            </a:prstGeom>
            <a:solidFill>
              <a:srgbClr val="243D4A"/>
            </a:solidFill>
            <a:ln>
              <a:solidFill>
                <a:srgbClr val="243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dirty="0">
                  <a:latin typeface="Tajawal ExtraBold" panose="00000800000000000000" pitchFamily="2" charset="-78"/>
                  <a:cs typeface="Tajawal ExtraBold" panose="00000800000000000000" pitchFamily="2" charset="-78"/>
                </a:rPr>
                <a:t>تسليم المبلغ للبائع</a:t>
              </a:r>
            </a:p>
          </p:txBody>
        </p:sp>
        <p:sp>
          <p:nvSpPr>
            <p:cNvPr id="14" name="مستطيل: زوايا مستديرة 13">
              <a:extLst>
                <a:ext uri="{FF2B5EF4-FFF2-40B4-BE49-F238E27FC236}">
                  <a16:creationId xmlns:a16="http://schemas.microsoft.com/office/drawing/2014/main" id="{45ABC39E-9571-3355-B4AA-4B6850487D6A}"/>
                </a:ext>
              </a:extLst>
            </p:cNvPr>
            <p:cNvSpPr/>
            <p:nvPr/>
          </p:nvSpPr>
          <p:spPr>
            <a:xfrm>
              <a:off x="4402926" y="4846734"/>
              <a:ext cx="3386142" cy="523220"/>
            </a:xfrm>
            <a:prstGeom prst="roundRect">
              <a:avLst>
                <a:gd name="adj" fmla="val 50000"/>
              </a:avLst>
            </a:prstGeom>
            <a:solidFill>
              <a:srgbClr val="243D4A"/>
            </a:solidFill>
            <a:ln>
              <a:solidFill>
                <a:srgbClr val="243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dirty="0">
                  <a:latin typeface="Tajawal ExtraBold" panose="00000800000000000000" pitchFamily="2" charset="-78"/>
                  <a:cs typeface="Tajawal ExtraBold" panose="00000800000000000000" pitchFamily="2" charset="-78"/>
                </a:rPr>
                <a:t>تسليم الرواية للمشتري</a:t>
              </a:r>
            </a:p>
          </p:txBody>
        </p:sp>
        <p:cxnSp>
          <p:nvCxnSpPr>
            <p:cNvPr id="16" name="رابط مستقيم 15">
              <a:extLst>
                <a:ext uri="{FF2B5EF4-FFF2-40B4-BE49-F238E27FC236}">
                  <a16:creationId xmlns:a16="http://schemas.microsoft.com/office/drawing/2014/main" id="{7457669F-8135-B4CC-624A-5BE323D0F9DD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 flipH="1">
              <a:off x="9258306" y="2757166"/>
              <a:ext cx="238125" cy="316063"/>
            </a:xfrm>
            <a:prstGeom prst="line">
              <a:avLst/>
            </a:prstGeom>
            <a:ln>
              <a:solidFill>
                <a:srgbClr val="243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رابط مستقيم 16">
              <a:extLst>
                <a:ext uri="{FF2B5EF4-FFF2-40B4-BE49-F238E27FC236}">
                  <a16:creationId xmlns:a16="http://schemas.microsoft.com/office/drawing/2014/main" id="{52CDCD62-BB9D-5D13-D621-448FBBDAD7C4}"/>
                </a:ext>
              </a:extLst>
            </p:cNvPr>
            <p:cNvCxnSpPr>
              <a:cxnSpLocks/>
              <a:stCxn id="5" idx="1"/>
              <a:endCxn id="7" idx="3"/>
            </p:cNvCxnSpPr>
            <p:nvPr/>
          </p:nvCxnSpPr>
          <p:spPr>
            <a:xfrm flipH="1" flipV="1">
              <a:off x="7789069" y="2291280"/>
              <a:ext cx="1026324" cy="204276"/>
            </a:xfrm>
            <a:prstGeom prst="line">
              <a:avLst/>
            </a:prstGeom>
            <a:ln>
              <a:solidFill>
                <a:srgbClr val="243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رابط مستقيم 19">
              <a:extLst>
                <a:ext uri="{FF2B5EF4-FFF2-40B4-BE49-F238E27FC236}">
                  <a16:creationId xmlns:a16="http://schemas.microsoft.com/office/drawing/2014/main" id="{0329CBEF-4437-EA3B-B1C7-AAD71DF171EE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6095997" y="2757166"/>
              <a:ext cx="1" cy="167988"/>
            </a:xfrm>
            <a:prstGeom prst="line">
              <a:avLst/>
            </a:prstGeom>
            <a:ln>
              <a:solidFill>
                <a:srgbClr val="243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رابط مستقيم 24">
              <a:extLst>
                <a:ext uri="{FF2B5EF4-FFF2-40B4-BE49-F238E27FC236}">
                  <a16:creationId xmlns:a16="http://schemas.microsoft.com/office/drawing/2014/main" id="{17E6C36E-C008-FCC7-77EC-C60B36E516E2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V="1">
              <a:off x="6095997" y="3448374"/>
              <a:ext cx="0" cy="117307"/>
            </a:xfrm>
            <a:prstGeom prst="line">
              <a:avLst/>
            </a:prstGeom>
            <a:ln>
              <a:solidFill>
                <a:srgbClr val="243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رابط مستقيم 29">
              <a:extLst>
                <a:ext uri="{FF2B5EF4-FFF2-40B4-BE49-F238E27FC236}">
                  <a16:creationId xmlns:a16="http://schemas.microsoft.com/office/drawing/2014/main" id="{799EBD96-8061-D5F0-2882-3284DD590D07}"/>
                </a:ext>
              </a:extLst>
            </p:cNvPr>
            <p:cNvCxnSpPr>
              <a:cxnSpLocks/>
              <a:stCxn id="13" idx="0"/>
              <a:endCxn id="9" idx="2"/>
            </p:cNvCxnSpPr>
            <p:nvPr/>
          </p:nvCxnSpPr>
          <p:spPr>
            <a:xfrm flipV="1">
              <a:off x="6095997" y="4088901"/>
              <a:ext cx="0" cy="117306"/>
            </a:xfrm>
            <a:prstGeom prst="line">
              <a:avLst/>
            </a:prstGeom>
            <a:ln>
              <a:solidFill>
                <a:srgbClr val="243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رابط مستقيم 33">
              <a:extLst>
                <a:ext uri="{FF2B5EF4-FFF2-40B4-BE49-F238E27FC236}">
                  <a16:creationId xmlns:a16="http://schemas.microsoft.com/office/drawing/2014/main" id="{9800D2F9-4D0D-44CC-6436-0C7234585E6C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6095997" y="4729427"/>
              <a:ext cx="0" cy="117307"/>
            </a:xfrm>
            <a:prstGeom prst="line">
              <a:avLst/>
            </a:prstGeom>
            <a:ln>
              <a:solidFill>
                <a:srgbClr val="243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رابط مستقيم 36">
              <a:extLst>
                <a:ext uri="{FF2B5EF4-FFF2-40B4-BE49-F238E27FC236}">
                  <a16:creationId xmlns:a16="http://schemas.microsoft.com/office/drawing/2014/main" id="{3FFFED6C-DB8F-6DEB-23DE-2B97085D3463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3376607" y="2291280"/>
              <a:ext cx="1026319" cy="204276"/>
            </a:xfrm>
            <a:prstGeom prst="line">
              <a:avLst/>
            </a:prstGeom>
            <a:ln>
              <a:solidFill>
                <a:srgbClr val="243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رابط مستقيم 39">
              <a:extLst>
                <a:ext uri="{FF2B5EF4-FFF2-40B4-BE49-F238E27FC236}">
                  <a16:creationId xmlns:a16="http://schemas.microsoft.com/office/drawing/2014/main" id="{ADD55CDA-5B0A-7CBD-2776-712AD5009C41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2695570" y="2757166"/>
              <a:ext cx="238125" cy="317736"/>
            </a:xfrm>
            <a:prstGeom prst="line">
              <a:avLst/>
            </a:prstGeom>
            <a:ln>
              <a:solidFill>
                <a:srgbClr val="243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مستطيل 1">
            <a:extLst>
              <a:ext uri="{FF2B5EF4-FFF2-40B4-BE49-F238E27FC236}">
                <a16:creationId xmlns:a16="http://schemas.microsoft.com/office/drawing/2014/main" id="{A5F11D39-62AE-2567-BE78-3740A90A4216}"/>
              </a:ext>
            </a:extLst>
          </p:cNvPr>
          <p:cNvSpPr/>
          <p:nvPr/>
        </p:nvSpPr>
        <p:spPr>
          <a:xfrm>
            <a:off x="0" y="6779488"/>
            <a:ext cx="12192000" cy="87390"/>
          </a:xfrm>
          <a:prstGeom prst="rect">
            <a:avLst/>
          </a:prstGeom>
          <a:solidFill>
            <a:srgbClr val="CB9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مربع نص 31">
            <a:extLst>
              <a:ext uri="{FF2B5EF4-FFF2-40B4-BE49-F238E27FC236}">
                <a16:creationId xmlns:a16="http://schemas.microsoft.com/office/drawing/2014/main" id="{80AF4581-B362-47F5-BD4D-9B34B5586E87}"/>
              </a:ext>
            </a:extLst>
          </p:cNvPr>
          <p:cNvSpPr txBox="1"/>
          <p:nvPr/>
        </p:nvSpPr>
        <p:spPr>
          <a:xfrm>
            <a:off x="6096001" y="487854"/>
            <a:ext cx="6095999" cy="646331"/>
          </a:xfrm>
          <a:prstGeom prst="rect">
            <a:avLst/>
          </a:prstGeom>
          <a:solidFill>
            <a:srgbClr val="28404A"/>
          </a:solidFill>
        </p:spPr>
        <p:txBody>
          <a:bodyPr wrap="square" rtlCol="0">
            <a:spAutoFit/>
          </a:bodyPr>
          <a:lstStyle/>
          <a:p>
            <a:pPr algn="l"/>
            <a:r>
              <a:rPr lang="ar-SA" sz="36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النموذج الربحي</a:t>
            </a:r>
            <a:endParaRPr lang="en-US" sz="24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B9F569CC-E20B-12BA-483E-CBBE557B68E0}"/>
              </a:ext>
            </a:extLst>
          </p:cNvPr>
          <p:cNvSpPr txBox="1"/>
          <p:nvPr/>
        </p:nvSpPr>
        <p:spPr>
          <a:xfrm>
            <a:off x="0" y="330010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يكون بشكل منظم لنفترض أن العميل عرض روايته بعد أن انتهى منها بـ 100 تتم العملية بأخذ 20% من اجمالي المبلغ أي تساوي 20 وتحول لأصحاب العمل</a:t>
            </a:r>
            <a:endParaRPr lang="en-US" sz="2800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549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مربع نص 31">
            <a:extLst>
              <a:ext uri="{FF2B5EF4-FFF2-40B4-BE49-F238E27FC236}">
                <a16:creationId xmlns:a16="http://schemas.microsoft.com/office/drawing/2014/main" id="{80AF4581-B362-47F5-BD4D-9B34B5586E87}"/>
              </a:ext>
            </a:extLst>
          </p:cNvPr>
          <p:cNvSpPr txBox="1"/>
          <p:nvPr/>
        </p:nvSpPr>
        <p:spPr>
          <a:xfrm>
            <a:off x="6096001" y="487854"/>
            <a:ext cx="6095999" cy="646331"/>
          </a:xfrm>
          <a:prstGeom prst="rect">
            <a:avLst/>
          </a:prstGeom>
          <a:solidFill>
            <a:srgbClr val="28404A"/>
          </a:solidFill>
        </p:spPr>
        <p:txBody>
          <a:bodyPr wrap="square" rtlCol="0">
            <a:spAutoFit/>
          </a:bodyPr>
          <a:lstStyle/>
          <a:p>
            <a:pPr algn="l"/>
            <a:r>
              <a:rPr lang="ar-SA" sz="36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الأطراف المستخدمة للخدمة</a:t>
            </a:r>
            <a:endParaRPr lang="en-US" sz="24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B9F569CC-E20B-12BA-483E-CBBE557B68E0}"/>
              </a:ext>
            </a:extLst>
          </p:cNvPr>
          <p:cNvSpPr txBox="1"/>
          <p:nvPr/>
        </p:nvSpPr>
        <p:spPr>
          <a:xfrm>
            <a:off x="-1" y="3046108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تربط الجهة المستهدفة ( البائع ) و المستفيد ( المشتري )</a:t>
            </a:r>
          </a:p>
          <a:p>
            <a:pPr algn="ctr"/>
            <a:endParaRPr lang="ar-SA" sz="2800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ctr"/>
            <a:r>
              <a:rPr lang="en-US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C TO C</a:t>
            </a:r>
            <a:endParaRPr lang="ar-SA" sz="2800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id="{C869B48A-A7D4-3924-96A2-4C5207063E61}"/>
              </a:ext>
            </a:extLst>
          </p:cNvPr>
          <p:cNvSpPr/>
          <p:nvPr/>
        </p:nvSpPr>
        <p:spPr>
          <a:xfrm>
            <a:off x="0" y="6779488"/>
            <a:ext cx="12192000" cy="87390"/>
          </a:xfrm>
          <a:prstGeom prst="rect">
            <a:avLst/>
          </a:prstGeom>
          <a:solidFill>
            <a:srgbClr val="CB9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0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مربع نص 31">
            <a:extLst>
              <a:ext uri="{FF2B5EF4-FFF2-40B4-BE49-F238E27FC236}">
                <a16:creationId xmlns:a16="http://schemas.microsoft.com/office/drawing/2014/main" id="{80AF4581-B362-47F5-BD4D-9B34B5586E87}"/>
              </a:ext>
            </a:extLst>
          </p:cNvPr>
          <p:cNvSpPr txBox="1"/>
          <p:nvPr/>
        </p:nvSpPr>
        <p:spPr>
          <a:xfrm>
            <a:off x="6096001" y="487854"/>
            <a:ext cx="6095999" cy="646331"/>
          </a:xfrm>
          <a:prstGeom prst="rect">
            <a:avLst/>
          </a:prstGeom>
          <a:solidFill>
            <a:srgbClr val="28404A"/>
          </a:solidFill>
        </p:spPr>
        <p:txBody>
          <a:bodyPr wrap="square" rtlCol="0">
            <a:spAutoFit/>
          </a:bodyPr>
          <a:lstStyle/>
          <a:p>
            <a:pPr algn="l"/>
            <a:r>
              <a:rPr lang="ar-SA" sz="36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التقنيات المستخدمة</a:t>
            </a:r>
            <a:endParaRPr lang="en-US" sz="24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id="{63B9ABBC-271E-A785-EA07-7623E8DD0664}"/>
              </a:ext>
            </a:extLst>
          </p:cNvPr>
          <p:cNvSpPr/>
          <p:nvPr/>
        </p:nvSpPr>
        <p:spPr>
          <a:xfrm>
            <a:off x="0" y="6779488"/>
            <a:ext cx="12192000" cy="87390"/>
          </a:xfrm>
          <a:prstGeom prst="rect">
            <a:avLst/>
          </a:prstGeom>
          <a:solidFill>
            <a:srgbClr val="CB9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2908FCB0-1DBD-8FEF-DD1C-7EDB61820AA2}"/>
              </a:ext>
            </a:extLst>
          </p:cNvPr>
          <p:cNvSpPr txBox="1"/>
          <p:nvPr/>
        </p:nvSpPr>
        <p:spPr>
          <a:xfrm>
            <a:off x="0" y="2187121"/>
            <a:ext cx="12191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ar-SA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الواجهة الامامية - </a:t>
            </a:r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Frontend</a:t>
            </a:r>
          </a:p>
          <a:p>
            <a:pPr algn="just"/>
            <a:r>
              <a:rPr lang="ar-SA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سوف نعمل على تصميم الواجهات باستخدام  اطار العمل الشهير </a:t>
            </a:r>
            <a:r>
              <a:rPr lang="en-US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bootstrap  </a:t>
            </a:r>
            <a:r>
              <a:rPr lang="ar-SA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الذي بدوره يجمع عمل اللغات التالية </a:t>
            </a:r>
            <a:r>
              <a:rPr lang="en-US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html , </a:t>
            </a:r>
            <a:r>
              <a:rPr lang="en-US" sz="2800" dirty="0" err="1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css</a:t>
            </a:r>
            <a:r>
              <a:rPr lang="en-US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, </a:t>
            </a:r>
            <a:r>
              <a:rPr lang="en-US" sz="2800" dirty="0" err="1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js</a:t>
            </a:r>
            <a:r>
              <a:rPr lang="en-US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</a:t>
            </a:r>
            <a:r>
              <a:rPr lang="ar-SA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ويتميز هذا الاطار بالسهولة واختصار الوقت والسرعة والمرونة</a:t>
            </a:r>
          </a:p>
          <a:p>
            <a:pPr algn="just"/>
            <a:endParaRPr lang="ar-SA" sz="2800" b="1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/>
            <a:r>
              <a:rPr lang="ar-SA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الواجهة الخلفية - </a:t>
            </a:r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Backend</a:t>
            </a:r>
          </a:p>
          <a:p>
            <a:pPr algn="just"/>
            <a:r>
              <a:rPr lang="ar-SA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سوف نستخدم لغة </a:t>
            </a:r>
            <a:r>
              <a:rPr lang="en-US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PHP </a:t>
            </a:r>
            <a:r>
              <a:rPr lang="ar-SA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لكتابة الاكواد البرمجية لتميزها بكونها مجانية ومفتوحة المصدر وسريعة في التنفيذ ولها مجتمع قوي جداً</a:t>
            </a:r>
          </a:p>
          <a:p>
            <a:pPr algn="just"/>
            <a:r>
              <a:rPr lang="ar-SA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وبالنسبة لقواعد البيانات سيتم استخدام </a:t>
            </a:r>
            <a:r>
              <a:rPr lang="en-US" sz="2800" dirty="0" err="1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Mysql</a:t>
            </a:r>
            <a:r>
              <a:rPr lang="en-US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800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لكونها مجانية ومفتوحة المصدر وسريعة في التنفيذ ولها مجتمع قوي جداً</a:t>
            </a:r>
          </a:p>
        </p:txBody>
      </p:sp>
    </p:spTree>
    <p:extLst>
      <p:ext uri="{BB962C8B-B14F-4D97-AF65-F5344CB8AC3E}">
        <p14:creationId xmlns:p14="http://schemas.microsoft.com/office/powerpoint/2010/main" val="333188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مربع نص 31">
            <a:extLst>
              <a:ext uri="{FF2B5EF4-FFF2-40B4-BE49-F238E27FC236}">
                <a16:creationId xmlns:a16="http://schemas.microsoft.com/office/drawing/2014/main" id="{80AF4581-B362-47F5-BD4D-9B34B5586E87}"/>
              </a:ext>
            </a:extLst>
          </p:cNvPr>
          <p:cNvSpPr txBox="1"/>
          <p:nvPr/>
        </p:nvSpPr>
        <p:spPr>
          <a:xfrm>
            <a:off x="6096001" y="487854"/>
            <a:ext cx="6095999" cy="646331"/>
          </a:xfrm>
          <a:prstGeom prst="rect">
            <a:avLst/>
          </a:prstGeom>
          <a:solidFill>
            <a:srgbClr val="28404A"/>
          </a:solidFill>
        </p:spPr>
        <p:txBody>
          <a:bodyPr wrap="square" rtlCol="0">
            <a:spAutoFit/>
          </a:bodyPr>
          <a:lstStyle/>
          <a:p>
            <a:pPr algn="l"/>
            <a:r>
              <a:rPr lang="ar-SA" sz="36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الأدوات المستخدمة</a:t>
            </a:r>
            <a:endParaRPr lang="en-US" sz="24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id="{63B9ABBC-271E-A785-EA07-7623E8DD0664}"/>
              </a:ext>
            </a:extLst>
          </p:cNvPr>
          <p:cNvSpPr/>
          <p:nvPr/>
        </p:nvSpPr>
        <p:spPr>
          <a:xfrm>
            <a:off x="0" y="6779488"/>
            <a:ext cx="12192000" cy="87390"/>
          </a:xfrm>
          <a:prstGeom prst="rect">
            <a:avLst/>
          </a:prstGeom>
          <a:solidFill>
            <a:srgbClr val="CB9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2908FCB0-1DBD-8FEF-DD1C-7EDB61820AA2}"/>
              </a:ext>
            </a:extLst>
          </p:cNvPr>
          <p:cNvSpPr txBox="1"/>
          <p:nvPr/>
        </p:nvSpPr>
        <p:spPr>
          <a:xfrm>
            <a:off x="0" y="1756234"/>
            <a:ext cx="12191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Vscode</a:t>
            </a:r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endParaRPr lang="ar-SA" sz="2800" b="1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/>
            <a:r>
              <a:rPr lang="ar-SA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هو برنامج يستخدم في تحرير الملفات النصية يمكنا من </a:t>
            </a:r>
            <a:r>
              <a:rPr lang="ar-SA" sz="2800" b="1" dirty="0" err="1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خلالة</a:t>
            </a:r>
            <a:r>
              <a:rPr lang="ar-SA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فتح وانشاء وتعديل وحذف الملفات الخاصة بالمشروع  وهو برنامج خفيف وسريع يوفر العديد من الإضافات التي تساعد على انجاز المهام في اسرع وقت</a:t>
            </a:r>
          </a:p>
          <a:p>
            <a:pPr algn="just"/>
            <a:endParaRPr lang="ar-SA" sz="2800" b="1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/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WampServer </a:t>
            </a:r>
            <a:endParaRPr lang="ar-SA" sz="2800" b="1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/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هو برمج يصنع بيئة تطوير لتطبيقات الويب و يحتوي على الخدمات  التالية </a:t>
            </a:r>
            <a:r>
              <a:rPr lang="en-US" sz="2800" b="1" dirty="0" err="1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apache</a:t>
            </a:r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, </a:t>
            </a:r>
            <a:r>
              <a:rPr lang="en-US" sz="2800" b="1" dirty="0" err="1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php</a:t>
            </a:r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, </a:t>
            </a:r>
            <a:r>
              <a:rPr lang="en-US" sz="2800" b="1" dirty="0" err="1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mysql</a:t>
            </a:r>
            <a:r>
              <a:rPr lang="ar-SA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و الفائدة من البرنامج هي توفر الوقت والجهد في تنصيب الخدمات السابق ذكرها </a:t>
            </a:r>
          </a:p>
          <a:p>
            <a:pPr algn="just"/>
            <a:endParaRPr lang="ar-SA" sz="2800" b="1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/>
            <a:r>
              <a:rPr lang="en-US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Draw</a:t>
            </a:r>
            <a:endParaRPr lang="ar-SA" sz="2800" b="1" dirty="0">
              <a:solidFill>
                <a:srgbClr val="243D4A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/>
            <a:r>
              <a:rPr lang="ar-SA" sz="2800" b="1" dirty="0">
                <a:solidFill>
                  <a:srgbClr val="243D4A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هو برنامج لرسم المخططات وتم استخدامه في رسم مخطط قواعد البيانات</a:t>
            </a:r>
          </a:p>
        </p:txBody>
      </p:sp>
    </p:spTree>
    <p:extLst>
      <p:ext uri="{BB962C8B-B14F-4D97-AF65-F5344CB8AC3E}">
        <p14:creationId xmlns:p14="http://schemas.microsoft.com/office/powerpoint/2010/main" val="989220122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416</Words>
  <PresentationFormat>شاشة عريضة</PresentationFormat>
  <Paragraphs>61</Paragraphs>
  <Slides>14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Sakkal Majalla</vt:lpstr>
      <vt:lpstr>Tajawal ExtraBold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2022-09-13T19:38:37Z</dcterms:created>
  <dcterms:modified xsi:type="dcterms:W3CDTF">2022-10-31T15:14:57Z</dcterms:modified>
</cp:coreProperties>
</file>