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24"/>
  </p:notesMasterIdLst>
  <p:handoutMasterIdLst>
    <p:handoutMasterId r:id="rId25"/>
  </p:handoutMasterIdLst>
  <p:sldIdLst>
    <p:sldId id="268" r:id="rId5"/>
    <p:sldId id="281" r:id="rId6"/>
    <p:sldId id="271" r:id="rId7"/>
    <p:sldId id="289" r:id="rId8"/>
    <p:sldId id="329" r:id="rId9"/>
    <p:sldId id="338" r:id="rId10"/>
    <p:sldId id="335" r:id="rId11"/>
    <p:sldId id="330" r:id="rId12"/>
    <p:sldId id="339" r:id="rId13"/>
    <p:sldId id="336" r:id="rId14"/>
    <p:sldId id="340" r:id="rId15"/>
    <p:sldId id="343" r:id="rId16"/>
    <p:sldId id="334" r:id="rId17"/>
    <p:sldId id="341" r:id="rId18"/>
    <p:sldId id="342" r:id="rId19"/>
    <p:sldId id="344" r:id="rId20"/>
    <p:sldId id="345" r:id="rId21"/>
    <p:sldId id="346" r:id="rId22"/>
    <p:sldId id="328" r:id="rId23"/>
  </p:sldIdLst>
  <p:sldSz cx="9144000" cy="5143500" type="screen16x9"/>
  <p:notesSz cx="6797675" cy="9926638"/>
  <p:defaultTextStyle>
    <a:defPPr>
      <a:defRPr lang="en-US"/>
    </a:defPPr>
    <a:lvl1pPr marL="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79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957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936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915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894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873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852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830" algn="l" defTabSz="4079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ne Morison" initials="RM" lastIdx="9" clrIdx="0">
    <p:extLst>
      <p:ext uri="{19B8F6BF-5375-455C-9EA6-DF929625EA0E}">
        <p15:presenceInfo xmlns:p15="http://schemas.microsoft.com/office/powerpoint/2012/main" userId="S-1-5-21-1355374441-1229027292-8547516-223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F5F5F"/>
    <a:srgbClr val="292929"/>
    <a:srgbClr val="EAEAEA"/>
    <a:srgbClr val="DDDDDD"/>
    <a:srgbClr val="B2B2B2"/>
    <a:srgbClr val="808080"/>
    <a:srgbClr val="969696"/>
    <a:srgbClr val="FF82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865" autoAdjust="0"/>
  </p:normalViewPr>
  <p:slideViewPr>
    <p:cSldViewPr snapToGrid="0" snapToObjects="1">
      <p:cViewPr varScale="1">
        <p:scale>
          <a:sx n="146" d="100"/>
          <a:sy n="146" d="100"/>
        </p:scale>
        <p:origin x="516" y="11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sims\Downloads\KE-2017-open-data-for-publication-4-January-201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Digital Economy Activity Index</a:t>
            </a:r>
          </a:p>
        </c:rich>
      </c:tx>
      <c:layout>
        <c:manualLayout>
          <c:xMode val="edge"/>
          <c:yMode val="edge"/>
          <c:x val="0.21886187421364389"/>
          <c:y val="1.9235886469798054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100</c:v>
                </c:pt>
                <c:pt idx="1">
                  <c:v>113</c:v>
                </c:pt>
                <c:pt idx="2">
                  <c:v>117</c:v>
                </c:pt>
                <c:pt idx="3">
                  <c:v>133</c:v>
                </c:pt>
                <c:pt idx="4">
                  <c:v>129</c:v>
                </c:pt>
                <c:pt idx="5">
                  <c:v>135</c:v>
                </c:pt>
                <c:pt idx="6">
                  <c:v>148</c:v>
                </c:pt>
                <c:pt idx="7">
                  <c:v>152</c:v>
                </c:pt>
                <c:pt idx="8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66-4E3B-902A-77C694F618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100</c:v>
                </c:pt>
                <c:pt idx="1">
                  <c:v>106</c:v>
                </c:pt>
                <c:pt idx="2">
                  <c:v>108</c:v>
                </c:pt>
                <c:pt idx="3">
                  <c:v>110</c:v>
                </c:pt>
                <c:pt idx="4">
                  <c:v>107</c:v>
                </c:pt>
                <c:pt idx="5">
                  <c:v>116</c:v>
                </c:pt>
                <c:pt idx="6">
                  <c:v>120</c:v>
                </c:pt>
                <c:pt idx="7">
                  <c:v>121</c:v>
                </c:pt>
                <c:pt idx="8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66-4E3B-902A-77C694F61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Composition of workforce</a:t>
            </a:r>
          </a:p>
        </c:rich>
      </c:tx>
      <c:layout>
        <c:manualLayout>
          <c:xMode val="edge"/>
          <c:yMode val="edge"/>
          <c:x val="0.24752625282283147"/>
          <c:y val="1.924415593414364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 (% of workforce)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4.2</c:v>
                </c:pt>
                <c:pt idx="1">
                  <c:v>4.4000000000000004</c:v>
                </c:pt>
                <c:pt idx="2">
                  <c:v>4.2</c:v>
                </c:pt>
                <c:pt idx="3">
                  <c:v>4.5</c:v>
                </c:pt>
                <c:pt idx="4">
                  <c:v>4.5</c:v>
                </c:pt>
                <c:pt idx="5">
                  <c:v>4.5999999999999996</c:v>
                </c:pt>
                <c:pt idx="6">
                  <c:v>4.7</c:v>
                </c:pt>
                <c:pt idx="7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Businesses (% of all firms)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3.9</c:v>
                </c:pt>
                <c:pt idx="1">
                  <c:v>4.0999999999999996</c:v>
                </c:pt>
                <c:pt idx="2">
                  <c:v>4.3</c:v>
                </c:pt>
                <c:pt idx="3">
                  <c:v>4.5</c:v>
                </c:pt>
                <c:pt idx="4">
                  <c:v>4.8</c:v>
                </c:pt>
                <c:pt idx="5">
                  <c:v>4.8</c:v>
                </c:pt>
                <c:pt idx="6">
                  <c:v>5.0999999999999996</c:v>
                </c:pt>
                <c:pt idx="7">
                  <c:v>5.3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7A-4492-9AE7-A083D069B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3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>
                <a:effectLst/>
              </a:rPr>
              <a:t>Digital Economy Activity Index</a:t>
            </a:r>
            <a:endParaRPr lang="en-GB" sz="16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DD-480D-A502-6A1CC9FFBBAA}"/>
              </c:ext>
            </c:extLst>
          </c:dPt>
          <c:cat>
            <c:strRef>
              <c:f>Sheet1!$A$2:$A$13</c:f>
              <c:strCache>
                <c:ptCount val="12"/>
                <c:pt idx="0">
                  <c:v>South West</c:v>
                </c:pt>
                <c:pt idx="1">
                  <c:v>North East</c:v>
                </c:pt>
                <c:pt idx="2">
                  <c:v>South East</c:v>
                </c:pt>
                <c:pt idx="3">
                  <c:v>Wales</c:v>
                </c:pt>
                <c:pt idx="4">
                  <c:v>East</c:v>
                </c:pt>
                <c:pt idx="5">
                  <c:v>Yorkshire</c:v>
                </c:pt>
                <c:pt idx="6">
                  <c:v>East Midlands</c:v>
                </c:pt>
                <c:pt idx="7">
                  <c:v>West Midlands</c:v>
                </c:pt>
                <c:pt idx="8">
                  <c:v>London</c:v>
                </c:pt>
                <c:pt idx="9">
                  <c:v>North West</c:v>
                </c:pt>
                <c:pt idx="10">
                  <c:v>NI</c:v>
                </c:pt>
                <c:pt idx="11">
                  <c:v>Scotland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118</c:v>
                </c:pt>
                <c:pt idx="1">
                  <c:v>120</c:v>
                </c:pt>
                <c:pt idx="2">
                  <c:v>123</c:v>
                </c:pt>
                <c:pt idx="3">
                  <c:v>127</c:v>
                </c:pt>
                <c:pt idx="4">
                  <c:v>128</c:v>
                </c:pt>
                <c:pt idx="5">
                  <c:v>131</c:v>
                </c:pt>
                <c:pt idx="6">
                  <c:v>132</c:v>
                </c:pt>
                <c:pt idx="7">
                  <c:v>138</c:v>
                </c:pt>
                <c:pt idx="8">
                  <c:v>140</c:v>
                </c:pt>
                <c:pt idx="9">
                  <c:v>145</c:v>
                </c:pt>
                <c:pt idx="10">
                  <c:v>155</c:v>
                </c:pt>
                <c:pt idx="1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D-480D-A502-6A1CC9FFB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731558376"/>
        <c:axId val="731551488"/>
      </c:barChart>
      <c:catAx>
        <c:axId val="731558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51488"/>
        <c:crosses val="autoZero"/>
        <c:auto val="1"/>
        <c:lblAlgn val="ctr"/>
        <c:lblOffset val="100"/>
        <c:noMultiLvlLbl val="0"/>
      </c:catAx>
      <c:valAx>
        <c:axId val="731551488"/>
        <c:scaling>
          <c:orientation val="minMax"/>
          <c:max val="16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58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/>
              <a:t>Annual full-time salaries</a:t>
            </a:r>
          </a:p>
        </c:rich>
      </c:tx>
      <c:layout>
        <c:manualLayout>
          <c:xMode val="edge"/>
          <c:yMode val="edge"/>
          <c:x val="0.24348697001044287"/>
          <c:y val="7.83698435284936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Wage (DE)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24445</c:v>
                </c:pt>
                <c:pt idx="1">
                  <c:v>26226</c:v>
                </c:pt>
                <c:pt idx="2">
                  <c:v>27824</c:v>
                </c:pt>
                <c:pt idx="3">
                  <c:v>29196</c:v>
                </c:pt>
                <c:pt idx="4">
                  <c:v>29469</c:v>
                </c:pt>
                <c:pt idx="5">
                  <c:v>28724</c:v>
                </c:pt>
                <c:pt idx="6">
                  <c:v>28798</c:v>
                </c:pt>
                <c:pt idx="7">
                  <c:v>30026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Engineer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30410</c:v>
                </c:pt>
                <c:pt idx="1">
                  <c:v>31451</c:v>
                </c:pt>
                <c:pt idx="2">
                  <c:v>32037</c:v>
                </c:pt>
                <c:pt idx="3">
                  <c:v>32467</c:v>
                </c:pt>
                <c:pt idx="4">
                  <c:v>32927</c:v>
                </c:pt>
                <c:pt idx="5">
                  <c:v>33009</c:v>
                </c:pt>
                <c:pt idx="6">
                  <c:v>33123</c:v>
                </c:pt>
                <c:pt idx="7">
                  <c:v>34927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7A-4492-9AE7-A083D069B7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Scientist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33415</c:v>
                </c:pt>
                <c:pt idx="1">
                  <c:v>32190</c:v>
                </c:pt>
                <c:pt idx="2">
                  <c:v>32490</c:v>
                </c:pt>
                <c:pt idx="3">
                  <c:v>32344</c:v>
                </c:pt>
                <c:pt idx="4">
                  <c:v>32997</c:v>
                </c:pt>
                <c:pt idx="5">
                  <c:v>33234</c:v>
                </c:pt>
                <c:pt idx="6">
                  <c:v>33456</c:v>
                </c:pt>
                <c:pt idx="7">
                  <c:v>35839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7A-4492-9AE7-A083D069B7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Software Architect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54010</c:v>
                </c:pt>
                <c:pt idx="1">
                  <c:v>55100</c:v>
                </c:pt>
                <c:pt idx="2">
                  <c:v>55550</c:v>
                </c:pt>
                <c:pt idx="3">
                  <c:v>56021</c:v>
                </c:pt>
                <c:pt idx="4">
                  <c:v>56730</c:v>
                </c:pt>
                <c:pt idx="5">
                  <c:v>58010</c:v>
                </c:pt>
                <c:pt idx="6">
                  <c:v>61450</c:v>
                </c:pt>
                <c:pt idx="7">
                  <c:v>64300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37-4C4E-9273-DCEF8DF342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Full-Stack Engineer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36240</c:v>
                </c:pt>
                <c:pt idx="1">
                  <c:v>35290</c:v>
                </c:pt>
                <c:pt idx="2">
                  <c:v>38950</c:v>
                </c:pt>
                <c:pt idx="3">
                  <c:v>40012</c:v>
                </c:pt>
                <c:pt idx="4">
                  <c:v>41100</c:v>
                </c:pt>
                <c:pt idx="5">
                  <c:v>43200</c:v>
                </c:pt>
                <c:pt idx="6">
                  <c:v>43430</c:v>
                </c:pt>
                <c:pt idx="7">
                  <c:v>45430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37-4C4E-9273-DCEF8DF34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608839978740983"/>
          <c:y val="0.81045304752879421"/>
          <c:w val="0.74861801652584037"/>
          <c:h val="0.178728648100948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(technical roles / average salary) ratio</a:t>
            </a:r>
          </a:p>
        </c:rich>
      </c:tx>
      <c:layout>
        <c:manualLayout>
          <c:xMode val="edge"/>
          <c:yMode val="edge"/>
          <c:x val="0.14991389312137188"/>
          <c:y val="7.83698435284936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1.21</c:v>
                </c:pt>
                <c:pt idx="1">
                  <c:v>1.212</c:v>
                </c:pt>
                <c:pt idx="2">
                  <c:v>1.22</c:v>
                </c:pt>
                <c:pt idx="3">
                  <c:v>1.24</c:v>
                </c:pt>
                <c:pt idx="4">
                  <c:v>1.25</c:v>
                </c:pt>
                <c:pt idx="5">
                  <c:v>1.2629999999999999</c:v>
                </c:pt>
                <c:pt idx="6">
                  <c:v>1.274</c:v>
                </c:pt>
                <c:pt idx="7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7A-4492-9AE7-A083D069B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1.23</c:v>
                </c:pt>
                <c:pt idx="1">
                  <c:v>1.22</c:v>
                </c:pt>
                <c:pt idx="2">
                  <c:v>1.24</c:v>
                </c:pt>
                <c:pt idx="3">
                  <c:v>1.236</c:v>
                </c:pt>
                <c:pt idx="4">
                  <c:v>1.2410000000000001</c:v>
                </c:pt>
                <c:pt idx="5">
                  <c:v>1.25</c:v>
                </c:pt>
                <c:pt idx="6">
                  <c:v>1.2529999999999999</c:v>
                </c:pt>
                <c:pt idx="7">
                  <c:v>1.248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7A-4492-9AE7-A083D069B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4380840"/>
        <c:axId val="754377888"/>
      </c:lineChart>
      <c:catAx>
        <c:axId val="75438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77888"/>
        <c:crosses val="autoZero"/>
        <c:auto val="1"/>
        <c:lblAlgn val="ctr"/>
        <c:lblOffset val="100"/>
        <c:noMultiLvlLbl val="0"/>
      </c:catAx>
      <c:valAx>
        <c:axId val="754377888"/>
        <c:scaling>
          <c:orientation val="minMax"/>
          <c:min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38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0532280992332"/>
          <c:y val="0.92173477350809863"/>
          <c:w val="0.27802476813033622"/>
          <c:h val="6.1262302790911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Annual</a:t>
            </a:r>
            <a:r>
              <a:rPr lang="en-US" sz="1200" b="1" baseline="0" dirty="0"/>
              <a:t> w</a:t>
            </a:r>
            <a:r>
              <a:rPr lang="en-US" sz="1200" b="1" dirty="0"/>
              <a:t>age changes (2010 – 2017)</a:t>
            </a:r>
          </a:p>
        </c:rich>
      </c:tx>
      <c:layout>
        <c:manualLayout>
          <c:xMode val="edge"/>
          <c:yMode val="edge"/>
          <c:x val="0.2017510529207104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44-4DA2-B4A3-C3D64135F0E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44-4DA2-B4A3-C3D64135F0E0}"/>
              </c:ext>
            </c:extLst>
          </c:dPt>
          <c:cat>
            <c:strRef>
              <c:f>Sheet1!$A$2:$A$14</c:f>
              <c:strCache>
                <c:ptCount val="13"/>
                <c:pt idx="0">
                  <c:v>YH</c:v>
                </c:pt>
                <c:pt idx="1">
                  <c:v>NI</c:v>
                </c:pt>
                <c:pt idx="2">
                  <c:v>NE</c:v>
                </c:pt>
                <c:pt idx="3">
                  <c:v>WA</c:v>
                </c:pt>
                <c:pt idx="4">
                  <c:v>SC</c:v>
                </c:pt>
                <c:pt idx="5">
                  <c:v>SW</c:v>
                </c:pt>
                <c:pt idx="6">
                  <c:v>EM</c:v>
                </c:pt>
                <c:pt idx="7">
                  <c:v>NW</c:v>
                </c:pt>
                <c:pt idx="8">
                  <c:v>UK</c:v>
                </c:pt>
                <c:pt idx="9">
                  <c:v>WM</c:v>
                </c:pt>
                <c:pt idx="10">
                  <c:v>EE</c:v>
                </c:pt>
                <c:pt idx="11">
                  <c:v>SE</c:v>
                </c:pt>
                <c:pt idx="12">
                  <c:v>LO</c:v>
                </c:pt>
              </c:strCache>
            </c:strRef>
          </c:cat>
          <c:val>
            <c:numRef>
              <c:f>Sheet1!$B$2:$B$14</c:f>
              <c:numCache>
                <c:formatCode>0.00</c:formatCode>
                <c:ptCount val="13"/>
                <c:pt idx="0">
                  <c:v>9.3048459513856603</c:v>
                </c:pt>
                <c:pt idx="1">
                  <c:v>22.8</c:v>
                </c:pt>
                <c:pt idx="2">
                  <c:v>13.73615992139969</c:v>
                </c:pt>
                <c:pt idx="3">
                  <c:v>14.477021784541927</c:v>
                </c:pt>
                <c:pt idx="4">
                  <c:v>14.789795185052101</c:v>
                </c:pt>
                <c:pt idx="5">
                  <c:v>9.9320474981124303</c:v>
                </c:pt>
                <c:pt idx="6">
                  <c:v>7.1149034451786743</c:v>
                </c:pt>
                <c:pt idx="7">
                  <c:v>15.336982552172426</c:v>
                </c:pt>
                <c:pt idx="8">
                  <c:v>12.689454232981587</c:v>
                </c:pt>
                <c:pt idx="9">
                  <c:v>25.1</c:v>
                </c:pt>
                <c:pt idx="10">
                  <c:v>7.8086549426805112</c:v>
                </c:pt>
                <c:pt idx="11">
                  <c:v>4.7188502860332076</c:v>
                </c:pt>
                <c:pt idx="12">
                  <c:v>6.8812856667604994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4-4DA2-B4A3-C3D64135F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"/>
        <c:axId val="779951616"/>
        <c:axId val="779947680"/>
      </c:barChart>
      <c:catAx>
        <c:axId val="7799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947680"/>
        <c:crosses val="autoZero"/>
        <c:auto val="1"/>
        <c:lblAlgn val="ctr"/>
        <c:lblOffset val="100"/>
        <c:noMultiLvlLbl val="0"/>
      </c:catAx>
      <c:valAx>
        <c:axId val="7799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995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Tech</a:t>
            </a:r>
            <a:r>
              <a:rPr lang="en-GB" sz="1400" b="1" baseline="0" dirty="0"/>
              <a:t> s</a:t>
            </a:r>
            <a:r>
              <a:rPr lang="en-GB" sz="1400" b="1" dirty="0"/>
              <a:t>tart-ups</a:t>
            </a:r>
            <a:r>
              <a:rPr lang="en-GB" sz="1400" b="1" baseline="0" dirty="0"/>
              <a:t> (% of enterprises)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479152695695846E-2"/>
          <c:y val="0.14166723407548407"/>
          <c:w val="0.86753203703703707"/>
          <c:h val="0.6438506172839505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'[KE-2017-open-data-for-publication-4-January-2017.xlsx]UUEPC - KE open data'!$C$74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data'!$C$75:$C$87</c:f>
              <c:numCache>
                <c:formatCode>0.0%</c:formatCode>
                <c:ptCount val="3"/>
                <c:pt idx="0">
                  <c:v>2.712554039162499E-3</c:v>
                </c:pt>
                <c:pt idx="1">
                  <c:v>9.9025059272568761E-3</c:v>
                </c:pt>
                <c:pt idx="2">
                  <c:v>1.6744906354353193E-2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1D4-4079-A664-0A8F5C926FF2}"/>
            </c:ext>
          </c:extLst>
        </c:ser>
        <c:ser>
          <c:idx val="2"/>
          <c:order val="1"/>
          <c:tx>
            <c:strRef>
              <c:f>'[KE-2017-open-data-for-publication-4-January-2017.xlsx]UUEPC - KE open data'!$D$74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data'!$D$75:$D$87</c:f>
              <c:numCache>
                <c:formatCode>0.0%</c:formatCode>
                <c:ptCount val="3"/>
                <c:pt idx="0">
                  <c:v>4.3576782290395679E-3</c:v>
                </c:pt>
                <c:pt idx="1">
                  <c:v>1.2008050900817257E-2</c:v>
                </c:pt>
                <c:pt idx="2">
                  <c:v>2.1593836437669909E-2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D4-4079-A664-0A8F5C926FF2}"/>
            </c:ext>
          </c:extLst>
        </c:ser>
        <c:ser>
          <c:idx val="3"/>
          <c:order val="2"/>
          <c:tx>
            <c:strRef>
              <c:f>'[KE-2017-open-data-for-publication-4-January-2017.xlsx]UUEPC - KE open data'!$E$74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data'!$E$75:$E$87</c:f>
              <c:numCache>
                <c:formatCode>0.0%</c:formatCode>
                <c:ptCount val="3"/>
                <c:pt idx="0">
                  <c:v>4.4440494178295264E-3</c:v>
                </c:pt>
                <c:pt idx="1">
                  <c:v>1.44123794754231E-2</c:v>
                </c:pt>
                <c:pt idx="2">
                  <c:v>2.4737997974533743E-2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E1D4-4079-A664-0A8F5C926FF2}"/>
            </c:ext>
          </c:extLst>
        </c:ser>
        <c:ser>
          <c:idx val="4"/>
          <c:order val="3"/>
          <c:tx>
            <c:strRef>
              <c:f>'[KE-2017-open-data-for-publication-4-January-2017.xlsx]UUEPC - KE open data'!$F$74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data'!$F$75:$F$87</c:f>
              <c:numCache>
                <c:formatCode>0.0%</c:formatCode>
                <c:ptCount val="3"/>
                <c:pt idx="0">
                  <c:v>5.5575475080674079E-3</c:v>
                </c:pt>
                <c:pt idx="1">
                  <c:v>1.3584509616150313E-2</c:v>
                </c:pt>
                <c:pt idx="2">
                  <c:v>2.2010790865307262E-2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1D4-4079-A664-0A8F5C926FF2}"/>
            </c:ext>
          </c:extLst>
        </c:ser>
        <c:ser>
          <c:idx val="5"/>
          <c:order val="4"/>
          <c:tx>
            <c:strRef>
              <c:f>'[KE-2017-open-data-for-publication-4-January-2017.xlsx]UUEPC - KE open data'!$G$74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data'!$G$75:$G$87</c:f>
              <c:numCache>
                <c:formatCode>0.0%</c:formatCode>
                <c:ptCount val="3"/>
                <c:pt idx="0">
                  <c:v>6.6980448950036209E-3</c:v>
                </c:pt>
                <c:pt idx="1">
                  <c:v>1.691958492918158E-2</c:v>
                </c:pt>
                <c:pt idx="2">
                  <c:v>2.732491389207807E-2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D4-4079-A664-0A8F5C926FF2}"/>
            </c:ext>
          </c:extLst>
        </c:ser>
        <c:ser>
          <c:idx val="6"/>
          <c:order val="5"/>
          <c:tx>
            <c:strRef>
              <c:f>'[KE-2017-open-data-for-publication-4-January-2017.xlsx]UUEPC - KE open data'!$H$74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data'!$H$75:$H$87</c:f>
              <c:numCache>
                <c:formatCode>0.0%</c:formatCode>
                <c:ptCount val="3"/>
                <c:pt idx="0">
                  <c:v>6.956831965750981E-3</c:v>
                </c:pt>
                <c:pt idx="1">
                  <c:v>1.6375221040222303E-2</c:v>
                </c:pt>
                <c:pt idx="2">
                  <c:v>2.6232657811605178E-2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E1D4-4079-A664-0A8F5C926FF2}"/>
            </c:ext>
          </c:extLst>
        </c:ser>
        <c:ser>
          <c:idx val="7"/>
          <c:order val="6"/>
          <c:tx>
            <c:strRef>
              <c:f>'[KE-2017-open-data-for-publication-4-January-2017.xlsx]UUEPC - KE open data'!$I$74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'[KE-2017-open-data-for-publication-4-January-2017.xlsx]UUEPC - KE open data'!$A$75:$A$87</c:f>
              <c:strCache>
                <c:ptCount val="3"/>
                <c:pt idx="0">
                  <c:v>N.Ireland</c:v>
                </c:pt>
                <c:pt idx="1">
                  <c:v>UK</c:v>
                </c:pt>
                <c:pt idx="2">
                  <c:v>London</c:v>
                </c:pt>
              </c:strCache>
              <c:extLst/>
            </c:strRef>
          </c:cat>
          <c:val>
            <c:numRef>
              <c:f>'[KE-2017-open-data-for-publication-4-January-2017.xlsx]UUEPC - KE open data'!$I$75:$I$87</c:f>
              <c:numCache>
                <c:formatCode>0.0%</c:formatCode>
                <c:ptCount val="3"/>
                <c:pt idx="0">
                  <c:v>7.084441932086293E-3</c:v>
                </c:pt>
                <c:pt idx="1">
                  <c:v>1.583783121811674E-2</c:v>
                </c:pt>
                <c:pt idx="2">
                  <c:v>2.5643688736718219E-2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E1D4-4079-A664-0A8F5C926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292736"/>
        <c:axId val="234294272"/>
        <c:extLst/>
      </c:barChart>
      <c:catAx>
        <c:axId val="234292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94272"/>
        <c:crosses val="autoZero"/>
        <c:auto val="1"/>
        <c:lblAlgn val="ctr"/>
        <c:lblOffset val="100"/>
        <c:noMultiLvlLbl val="0"/>
      </c:catAx>
      <c:valAx>
        <c:axId val="234294272"/>
        <c:scaling>
          <c:orientation val="minMax"/>
          <c:min val="0"/>
        </c:scaling>
        <c:delete val="0"/>
        <c:axPos val="l"/>
        <c:numFmt formatCode="0.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29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543919976181575"/>
          <c:y val="0.90663430386736854"/>
          <c:w val="0.74912141023336154"/>
          <c:h val="6.5000454426973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Amount</a:t>
            </a:r>
            <a:r>
              <a:rPr lang="en-GB" sz="1400" b="1" baseline="0" dirty="0"/>
              <a:t> and value of venture capital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value per investment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EM</c:v>
                </c:pt>
                <c:pt idx="1">
                  <c:v>NW</c:v>
                </c:pt>
                <c:pt idx="2">
                  <c:v>WM</c:v>
                </c:pt>
                <c:pt idx="3">
                  <c:v>SW</c:v>
                </c:pt>
                <c:pt idx="4">
                  <c:v>YH</c:v>
                </c:pt>
                <c:pt idx="5">
                  <c:v>EE</c:v>
                </c:pt>
                <c:pt idx="6">
                  <c:v>SE</c:v>
                </c:pt>
                <c:pt idx="7">
                  <c:v>NE</c:v>
                </c:pt>
                <c:pt idx="8">
                  <c:v>SC</c:v>
                </c:pt>
                <c:pt idx="9">
                  <c:v>LO</c:v>
                </c:pt>
                <c:pt idx="10">
                  <c:v>WA</c:v>
                </c:pt>
                <c:pt idx="11">
                  <c:v>NI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0.44055</c:v>
                </c:pt>
                <c:pt idx="1">
                  <c:v>0.89285625000000002</c:v>
                </c:pt>
                <c:pt idx="2">
                  <c:v>0.86658333300000001</c:v>
                </c:pt>
                <c:pt idx="3">
                  <c:v>2.537314286</c:v>
                </c:pt>
                <c:pt idx="4">
                  <c:v>0.73655999999999999</c:v>
                </c:pt>
                <c:pt idx="5">
                  <c:v>2.2347368419999998</c:v>
                </c:pt>
                <c:pt idx="6">
                  <c:v>3.86653</c:v>
                </c:pt>
                <c:pt idx="7">
                  <c:v>0.27311538499999999</c:v>
                </c:pt>
                <c:pt idx="8">
                  <c:v>0.70436666699999995</c:v>
                </c:pt>
                <c:pt idx="9">
                  <c:v>12.096621430000001</c:v>
                </c:pt>
                <c:pt idx="10">
                  <c:v>0.371778261</c:v>
                </c:pt>
                <c:pt idx="11">
                  <c:v>0.12813714300000001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2-4A7C-B67D-862FC9B69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230544"/>
        <c:axId val="7512361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EM</c:v>
                </c:pt>
                <c:pt idx="1">
                  <c:v>NW</c:v>
                </c:pt>
                <c:pt idx="2">
                  <c:v>WM</c:v>
                </c:pt>
                <c:pt idx="3">
                  <c:v>SW</c:v>
                </c:pt>
                <c:pt idx="4">
                  <c:v>YH</c:v>
                </c:pt>
                <c:pt idx="5">
                  <c:v>EE</c:v>
                </c:pt>
                <c:pt idx="6">
                  <c:v>SE</c:v>
                </c:pt>
                <c:pt idx="7">
                  <c:v>NE</c:v>
                </c:pt>
                <c:pt idx="8">
                  <c:v>SC</c:v>
                </c:pt>
                <c:pt idx="9">
                  <c:v>LO</c:v>
                </c:pt>
                <c:pt idx="10">
                  <c:v>WA</c:v>
                </c:pt>
                <c:pt idx="11">
                  <c:v>NI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12</c:v>
                </c:pt>
                <c:pt idx="3">
                  <c:v>3</c:v>
                </c:pt>
                <c:pt idx="4">
                  <c:v>8</c:v>
                </c:pt>
                <c:pt idx="5">
                  <c:v>7</c:v>
                </c:pt>
                <c:pt idx="6">
                  <c:v>12</c:v>
                </c:pt>
                <c:pt idx="7">
                  <c:v>18</c:v>
                </c:pt>
                <c:pt idx="8">
                  <c:v>16</c:v>
                </c:pt>
                <c:pt idx="9">
                  <c:v>18</c:v>
                </c:pt>
                <c:pt idx="10">
                  <c:v>24</c:v>
                </c:pt>
                <c:pt idx="11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2-4A7C-B67D-862FC9B69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3453144"/>
        <c:axId val="903452160"/>
      </c:lineChart>
      <c:catAx>
        <c:axId val="75123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236120"/>
        <c:crosses val="autoZero"/>
        <c:auto val="1"/>
        <c:lblAlgn val="ctr"/>
        <c:lblOffset val="100"/>
        <c:noMultiLvlLbl val="0"/>
      </c:catAx>
      <c:valAx>
        <c:axId val="75123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230544"/>
        <c:crosses val="autoZero"/>
        <c:crossBetween val="between"/>
      </c:valAx>
      <c:valAx>
        <c:axId val="9034521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453144"/>
        <c:crosses val="max"/>
        <c:crossBetween val="between"/>
      </c:valAx>
      <c:catAx>
        <c:axId val="903453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03452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Number of FDI projects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</c:v>
                </c:pt>
                <c:pt idx="1">
                  <c:v>17</c:v>
                </c:pt>
                <c:pt idx="2">
                  <c:v>28</c:v>
                </c:pt>
                <c:pt idx="3">
                  <c:v>36</c:v>
                </c:pt>
                <c:pt idx="4">
                  <c:v>39</c:v>
                </c:pt>
                <c:pt idx="5">
                  <c:v>35</c:v>
                </c:pt>
                <c:pt idx="6">
                  <c:v>40</c:v>
                </c:pt>
                <c:pt idx="7">
                  <c:v>18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E-4114-8438-FFF6B36B0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2545624"/>
        <c:axId val="372549888"/>
      </c:barChart>
      <c:catAx>
        <c:axId val="372545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49888"/>
        <c:crosses val="autoZero"/>
        <c:auto val="1"/>
        <c:lblAlgn val="ctr"/>
        <c:lblOffset val="100"/>
        <c:noMultiLvlLbl val="0"/>
      </c:catAx>
      <c:valAx>
        <c:axId val="372549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45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3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D81D6-D783-4F26-9134-BF15EC99C2E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B473032-AB96-4674-993D-1FB8EFBA0421}">
      <dgm:prSet phldrT="[Text]" custT="1"/>
      <dgm:spPr/>
      <dgm:t>
        <a:bodyPr/>
        <a:lstStyle/>
        <a:p>
          <a:pPr algn="ctr"/>
          <a:endParaRPr lang="en-GB" sz="1200" u="sng" dirty="0"/>
        </a:p>
      </dgm:t>
    </dgm:pt>
    <dgm:pt modelId="{9DA9EDB3-7055-4F25-B5DB-E323C68BFDC6}" type="parTrans" cxnId="{810F52F7-51E0-4570-B684-C225AA305180}">
      <dgm:prSet/>
      <dgm:spPr/>
      <dgm:t>
        <a:bodyPr/>
        <a:lstStyle/>
        <a:p>
          <a:endParaRPr lang="en-GB"/>
        </a:p>
      </dgm:t>
    </dgm:pt>
    <dgm:pt modelId="{66429FFD-5D52-42D6-A2FC-4ED04B4CDA80}" type="sibTrans" cxnId="{810F52F7-51E0-4570-B684-C225AA305180}">
      <dgm:prSet/>
      <dgm:spPr/>
      <dgm:t>
        <a:bodyPr/>
        <a:lstStyle/>
        <a:p>
          <a:endParaRPr lang="en-GB"/>
        </a:p>
      </dgm:t>
    </dgm:pt>
    <dgm:pt modelId="{F0DEEA88-FFD2-454E-B847-DBED75B390D0}">
      <dgm:prSet phldrT="[Text]" custT="1"/>
      <dgm:spPr/>
      <dgm:t>
        <a:bodyPr/>
        <a:lstStyle/>
        <a:p>
          <a:endParaRPr lang="en-GB" sz="1200" b="1" u="sng" dirty="0"/>
        </a:p>
        <a:p>
          <a:endParaRPr lang="en-GB" sz="1200" b="1" u="sng" dirty="0"/>
        </a:p>
        <a:p>
          <a:endParaRPr lang="en-GB" sz="1200" b="1" u="sng" dirty="0"/>
        </a:p>
        <a:p>
          <a:endParaRPr lang="en-GB" sz="1200" b="1" u="sng" dirty="0"/>
        </a:p>
        <a:p>
          <a:endParaRPr lang="en-GB" sz="1200" b="1" u="sng" dirty="0"/>
        </a:p>
      </dgm:t>
    </dgm:pt>
    <dgm:pt modelId="{D0BC399A-CA90-46E8-B032-9F7DD62693A4}" type="parTrans" cxnId="{E2E9A0F9-F46A-4FA2-8AE5-22341FFC9D39}">
      <dgm:prSet/>
      <dgm:spPr/>
      <dgm:t>
        <a:bodyPr/>
        <a:lstStyle/>
        <a:p>
          <a:endParaRPr lang="en-GB"/>
        </a:p>
      </dgm:t>
    </dgm:pt>
    <dgm:pt modelId="{F51B4A01-7941-4B6E-82F2-D09F03D4FE57}" type="sibTrans" cxnId="{E2E9A0F9-F46A-4FA2-8AE5-22341FFC9D39}">
      <dgm:prSet/>
      <dgm:spPr/>
      <dgm:t>
        <a:bodyPr/>
        <a:lstStyle/>
        <a:p>
          <a:endParaRPr lang="en-GB"/>
        </a:p>
      </dgm:t>
    </dgm:pt>
    <dgm:pt modelId="{9D775CFC-CB4A-4B19-AC87-3C6BC0507E86}">
      <dgm:prSet phldrT="[Text]" custT="1"/>
      <dgm:spPr/>
      <dgm:t>
        <a:bodyPr/>
        <a:lstStyle/>
        <a:p>
          <a:endParaRPr lang="en-GB" sz="1200" b="1" u="sng" dirty="0"/>
        </a:p>
        <a:p>
          <a:endParaRPr lang="en-GB" sz="1200" b="1" u="sng" dirty="0"/>
        </a:p>
        <a:p>
          <a:endParaRPr lang="en-GB" sz="1200" u="none" dirty="0"/>
        </a:p>
      </dgm:t>
    </dgm:pt>
    <dgm:pt modelId="{E322DCFB-FF55-4E97-A93C-C03F23AC90E3}" type="parTrans" cxnId="{91DFFA4D-DC4B-4532-8826-0C32F975683B}">
      <dgm:prSet/>
      <dgm:spPr/>
      <dgm:t>
        <a:bodyPr/>
        <a:lstStyle/>
        <a:p>
          <a:endParaRPr lang="en-GB"/>
        </a:p>
      </dgm:t>
    </dgm:pt>
    <dgm:pt modelId="{7ACB027D-3B0F-45CA-856C-64FDC025D35F}" type="sibTrans" cxnId="{91DFFA4D-DC4B-4532-8826-0C32F975683B}">
      <dgm:prSet/>
      <dgm:spPr/>
      <dgm:t>
        <a:bodyPr/>
        <a:lstStyle/>
        <a:p>
          <a:endParaRPr lang="en-GB"/>
        </a:p>
      </dgm:t>
    </dgm:pt>
    <dgm:pt modelId="{FA3E0FDB-771C-43E8-B362-32036E6EDE39}" type="pres">
      <dgm:prSet presAssocID="{925D81D6-D783-4F26-9134-BF15EC99C2EB}" presName="linearFlow" presStyleCnt="0">
        <dgm:presLayoutVars>
          <dgm:dir/>
          <dgm:resizeHandles val="exact"/>
        </dgm:presLayoutVars>
      </dgm:prSet>
      <dgm:spPr/>
    </dgm:pt>
    <dgm:pt modelId="{A48DD73D-620A-4641-83B8-98A0EF578B8B}" type="pres">
      <dgm:prSet presAssocID="{BB473032-AB96-4674-993D-1FB8EFBA0421}" presName="composite" presStyleCnt="0"/>
      <dgm:spPr/>
    </dgm:pt>
    <dgm:pt modelId="{18A480C9-79BD-4819-8EB9-EE2362C2C864}" type="pres">
      <dgm:prSet presAssocID="{BB473032-AB96-4674-993D-1FB8EFBA0421}" presName="imgShp" presStyleLbl="fgImgPlace1" presStyleIdx="0" presStyleCnt="3" custScaleX="2000000" custScaleY="200000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38DC725-A371-4E2A-97CD-28F95802BB04}" type="pres">
      <dgm:prSet presAssocID="{BB473032-AB96-4674-993D-1FB8EFBA0421}" presName="txShp" presStyleLbl="node1" presStyleIdx="0" presStyleCnt="3" custScaleX="106493" custScaleY="2000000" custLinFactNeighborX="1206" custLinFactNeighborY="-14940">
        <dgm:presLayoutVars>
          <dgm:bulletEnabled val="1"/>
        </dgm:presLayoutVars>
      </dgm:prSet>
      <dgm:spPr/>
    </dgm:pt>
    <dgm:pt modelId="{814B59F5-E948-44A4-BE2E-22AAC4561642}" type="pres">
      <dgm:prSet presAssocID="{66429FFD-5D52-42D6-A2FC-4ED04B4CDA80}" presName="spacing" presStyleCnt="0"/>
      <dgm:spPr/>
    </dgm:pt>
    <dgm:pt modelId="{68A21471-D579-4C0C-9086-2B4584BF36C2}" type="pres">
      <dgm:prSet presAssocID="{F0DEEA88-FFD2-454E-B847-DBED75B390D0}" presName="composite" presStyleCnt="0"/>
      <dgm:spPr/>
    </dgm:pt>
    <dgm:pt modelId="{D81FA50F-AFF8-46BD-9EC2-6A58D8AACE4C}" type="pres">
      <dgm:prSet presAssocID="{F0DEEA88-FFD2-454E-B847-DBED75B390D0}" presName="imgShp" presStyleLbl="fgImgPlace1" presStyleIdx="1" presStyleCnt="3" custScaleX="2000000" custScaleY="2000000"/>
      <dgm:spPr>
        <a:blipFill rotWithShape="1">
          <a:blip xmlns:r="http://schemas.openxmlformats.org/officeDocument/2006/relationships" r:embed="rId2"/>
          <a:srcRect/>
          <a:stretch>
            <a:fillRect l="-10000" r="-10000"/>
          </a:stretch>
        </a:blipFill>
      </dgm:spPr>
    </dgm:pt>
    <dgm:pt modelId="{B6D5137B-D3D9-4955-8C3D-BC902792C774}" type="pres">
      <dgm:prSet presAssocID="{F0DEEA88-FFD2-454E-B847-DBED75B390D0}" presName="txShp" presStyleLbl="node1" presStyleIdx="1" presStyleCnt="3" custScaleX="106493" custScaleY="2000000" custLinFactNeighborX="1206" custLinFactNeighborY="-16414">
        <dgm:presLayoutVars>
          <dgm:bulletEnabled val="1"/>
        </dgm:presLayoutVars>
      </dgm:prSet>
      <dgm:spPr/>
    </dgm:pt>
    <dgm:pt modelId="{EA94A7F1-6220-4371-882D-E959FD794256}" type="pres">
      <dgm:prSet presAssocID="{F51B4A01-7941-4B6E-82F2-D09F03D4FE57}" presName="spacing" presStyleCnt="0"/>
      <dgm:spPr/>
    </dgm:pt>
    <dgm:pt modelId="{719B2C6E-0F98-4577-A81B-17E95FEAEE74}" type="pres">
      <dgm:prSet presAssocID="{9D775CFC-CB4A-4B19-AC87-3C6BC0507E86}" presName="composite" presStyleCnt="0"/>
      <dgm:spPr/>
    </dgm:pt>
    <dgm:pt modelId="{23ED5015-2762-46D3-8A68-07F6D2B9B822}" type="pres">
      <dgm:prSet presAssocID="{9D775CFC-CB4A-4B19-AC87-3C6BC0507E86}" presName="imgShp" presStyleLbl="fgImgPlace1" presStyleIdx="2" presStyleCnt="3" custScaleX="2000000" custScaleY="2000000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D79562E-236D-4DCD-8821-A43F114DC2DE}" type="pres">
      <dgm:prSet presAssocID="{9D775CFC-CB4A-4B19-AC87-3C6BC0507E86}" presName="txShp" presStyleLbl="node1" presStyleIdx="2" presStyleCnt="3" custScaleX="106493" custScaleY="2000000" custLinFactNeighborX="1206" custLinFactNeighborY="-12993">
        <dgm:presLayoutVars>
          <dgm:bulletEnabled val="1"/>
        </dgm:presLayoutVars>
      </dgm:prSet>
      <dgm:spPr/>
    </dgm:pt>
  </dgm:ptLst>
  <dgm:cxnLst>
    <dgm:cxn modelId="{EE36821D-4776-48BE-8180-B9FF6E836D42}" type="presOf" srcId="{BB473032-AB96-4674-993D-1FB8EFBA0421}" destId="{938DC725-A371-4E2A-97CD-28F95802BB04}" srcOrd="0" destOrd="0" presId="urn:microsoft.com/office/officeart/2005/8/layout/vList3"/>
    <dgm:cxn modelId="{3FF73763-F317-4DC2-A2DD-E4B7EE83B0FE}" type="presOf" srcId="{925D81D6-D783-4F26-9134-BF15EC99C2EB}" destId="{FA3E0FDB-771C-43E8-B362-32036E6EDE39}" srcOrd="0" destOrd="0" presId="urn:microsoft.com/office/officeart/2005/8/layout/vList3"/>
    <dgm:cxn modelId="{91DFFA4D-DC4B-4532-8826-0C32F975683B}" srcId="{925D81D6-D783-4F26-9134-BF15EC99C2EB}" destId="{9D775CFC-CB4A-4B19-AC87-3C6BC0507E86}" srcOrd="2" destOrd="0" parTransId="{E322DCFB-FF55-4E97-A93C-C03F23AC90E3}" sibTransId="{7ACB027D-3B0F-45CA-856C-64FDC025D35F}"/>
    <dgm:cxn modelId="{A5E1F8B1-8D0E-4778-9C92-602BD79D699B}" type="presOf" srcId="{F0DEEA88-FFD2-454E-B847-DBED75B390D0}" destId="{B6D5137B-D3D9-4955-8C3D-BC902792C774}" srcOrd="0" destOrd="0" presId="urn:microsoft.com/office/officeart/2005/8/layout/vList3"/>
    <dgm:cxn modelId="{810F52F7-51E0-4570-B684-C225AA305180}" srcId="{925D81D6-D783-4F26-9134-BF15EC99C2EB}" destId="{BB473032-AB96-4674-993D-1FB8EFBA0421}" srcOrd="0" destOrd="0" parTransId="{9DA9EDB3-7055-4F25-B5DB-E323C68BFDC6}" sibTransId="{66429FFD-5D52-42D6-A2FC-4ED04B4CDA80}"/>
    <dgm:cxn modelId="{E2E9A0F9-F46A-4FA2-8AE5-22341FFC9D39}" srcId="{925D81D6-D783-4F26-9134-BF15EC99C2EB}" destId="{F0DEEA88-FFD2-454E-B847-DBED75B390D0}" srcOrd="1" destOrd="0" parTransId="{D0BC399A-CA90-46E8-B032-9F7DD62693A4}" sibTransId="{F51B4A01-7941-4B6E-82F2-D09F03D4FE57}"/>
    <dgm:cxn modelId="{676BF7FF-AC5B-4F03-A16C-5A4D5CF8CF5C}" type="presOf" srcId="{9D775CFC-CB4A-4B19-AC87-3C6BC0507E86}" destId="{0D79562E-236D-4DCD-8821-A43F114DC2DE}" srcOrd="0" destOrd="0" presId="urn:microsoft.com/office/officeart/2005/8/layout/vList3"/>
    <dgm:cxn modelId="{8D322A45-6171-431B-8138-E911B841831F}" type="presParOf" srcId="{FA3E0FDB-771C-43E8-B362-32036E6EDE39}" destId="{A48DD73D-620A-4641-83B8-98A0EF578B8B}" srcOrd="0" destOrd="0" presId="urn:microsoft.com/office/officeart/2005/8/layout/vList3"/>
    <dgm:cxn modelId="{02465FB2-0E0C-4158-9B07-6501D0AE7591}" type="presParOf" srcId="{A48DD73D-620A-4641-83B8-98A0EF578B8B}" destId="{18A480C9-79BD-4819-8EB9-EE2362C2C864}" srcOrd="0" destOrd="0" presId="urn:microsoft.com/office/officeart/2005/8/layout/vList3"/>
    <dgm:cxn modelId="{A19AADD4-6640-4414-8621-A6DCABF05B75}" type="presParOf" srcId="{A48DD73D-620A-4641-83B8-98A0EF578B8B}" destId="{938DC725-A371-4E2A-97CD-28F95802BB04}" srcOrd="1" destOrd="0" presId="urn:microsoft.com/office/officeart/2005/8/layout/vList3"/>
    <dgm:cxn modelId="{831DF59A-8CA8-40D8-87CF-FE748BA93461}" type="presParOf" srcId="{FA3E0FDB-771C-43E8-B362-32036E6EDE39}" destId="{814B59F5-E948-44A4-BE2E-22AAC4561642}" srcOrd="1" destOrd="0" presId="urn:microsoft.com/office/officeart/2005/8/layout/vList3"/>
    <dgm:cxn modelId="{EB93866F-28D4-46AB-9FD2-6219D772E764}" type="presParOf" srcId="{FA3E0FDB-771C-43E8-B362-32036E6EDE39}" destId="{68A21471-D579-4C0C-9086-2B4584BF36C2}" srcOrd="2" destOrd="0" presId="urn:microsoft.com/office/officeart/2005/8/layout/vList3"/>
    <dgm:cxn modelId="{FC0F3A77-1FD6-4BCD-9359-1031E632589F}" type="presParOf" srcId="{68A21471-D579-4C0C-9086-2B4584BF36C2}" destId="{D81FA50F-AFF8-46BD-9EC2-6A58D8AACE4C}" srcOrd="0" destOrd="0" presId="urn:microsoft.com/office/officeart/2005/8/layout/vList3"/>
    <dgm:cxn modelId="{758EEE2F-47A5-4038-9769-03EFE2ED3E17}" type="presParOf" srcId="{68A21471-D579-4C0C-9086-2B4584BF36C2}" destId="{B6D5137B-D3D9-4955-8C3D-BC902792C774}" srcOrd="1" destOrd="0" presId="urn:microsoft.com/office/officeart/2005/8/layout/vList3"/>
    <dgm:cxn modelId="{47C8DE6C-C582-409D-A85D-7DC2556DB812}" type="presParOf" srcId="{FA3E0FDB-771C-43E8-B362-32036E6EDE39}" destId="{EA94A7F1-6220-4371-882D-E959FD794256}" srcOrd="3" destOrd="0" presId="urn:microsoft.com/office/officeart/2005/8/layout/vList3"/>
    <dgm:cxn modelId="{75C94DED-968E-4C24-959C-7639C7097159}" type="presParOf" srcId="{FA3E0FDB-771C-43E8-B362-32036E6EDE39}" destId="{719B2C6E-0F98-4577-A81B-17E95FEAEE74}" srcOrd="4" destOrd="0" presId="urn:microsoft.com/office/officeart/2005/8/layout/vList3"/>
    <dgm:cxn modelId="{AC63B767-16D1-46B3-A7BF-F4DB91D7BBE1}" type="presParOf" srcId="{719B2C6E-0F98-4577-A81B-17E95FEAEE74}" destId="{23ED5015-2762-46D3-8A68-07F6D2B9B822}" srcOrd="0" destOrd="0" presId="urn:microsoft.com/office/officeart/2005/8/layout/vList3"/>
    <dgm:cxn modelId="{BE0AA730-1165-4A92-A42D-8619CC412482}" type="presParOf" srcId="{719B2C6E-0F98-4577-A81B-17E95FEAEE74}" destId="{0D79562E-236D-4DCD-8821-A43F114DC2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D81D6-D783-4F26-9134-BF15EC99C2E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BB473032-AB96-4674-993D-1FB8EFBA0421}">
      <dgm:prSet phldrT="[Text]" custT="1"/>
      <dgm:spPr/>
      <dgm:t>
        <a:bodyPr/>
        <a:lstStyle/>
        <a:p>
          <a:pPr algn="ctr"/>
          <a:endParaRPr lang="en-GB" sz="1200" u="sng" dirty="0"/>
        </a:p>
      </dgm:t>
    </dgm:pt>
    <dgm:pt modelId="{9DA9EDB3-7055-4F25-B5DB-E323C68BFDC6}" type="parTrans" cxnId="{810F52F7-51E0-4570-B684-C225AA305180}">
      <dgm:prSet/>
      <dgm:spPr/>
      <dgm:t>
        <a:bodyPr/>
        <a:lstStyle/>
        <a:p>
          <a:endParaRPr lang="en-GB"/>
        </a:p>
      </dgm:t>
    </dgm:pt>
    <dgm:pt modelId="{66429FFD-5D52-42D6-A2FC-4ED04B4CDA80}" type="sibTrans" cxnId="{810F52F7-51E0-4570-B684-C225AA305180}">
      <dgm:prSet/>
      <dgm:spPr/>
      <dgm:t>
        <a:bodyPr/>
        <a:lstStyle/>
        <a:p>
          <a:endParaRPr lang="en-GB"/>
        </a:p>
      </dgm:t>
    </dgm:pt>
    <dgm:pt modelId="{F0DEEA88-FFD2-454E-B847-DBED75B390D0}">
      <dgm:prSet phldrT="[Text]" custT="1"/>
      <dgm:spPr/>
      <dgm:t>
        <a:bodyPr/>
        <a:lstStyle/>
        <a:p>
          <a:endParaRPr lang="en-GB" sz="1200" b="1" u="sng" dirty="0"/>
        </a:p>
        <a:p>
          <a:endParaRPr lang="en-GB" sz="1200" b="1" u="sng" dirty="0"/>
        </a:p>
        <a:p>
          <a:endParaRPr lang="en-GB" sz="1200" b="1" u="sng" dirty="0"/>
        </a:p>
        <a:p>
          <a:endParaRPr lang="en-GB" sz="1200" b="1" u="sng" dirty="0"/>
        </a:p>
      </dgm:t>
    </dgm:pt>
    <dgm:pt modelId="{D0BC399A-CA90-46E8-B032-9F7DD62693A4}" type="parTrans" cxnId="{E2E9A0F9-F46A-4FA2-8AE5-22341FFC9D39}">
      <dgm:prSet/>
      <dgm:spPr/>
      <dgm:t>
        <a:bodyPr/>
        <a:lstStyle/>
        <a:p>
          <a:endParaRPr lang="en-GB"/>
        </a:p>
      </dgm:t>
    </dgm:pt>
    <dgm:pt modelId="{F51B4A01-7941-4B6E-82F2-D09F03D4FE57}" type="sibTrans" cxnId="{E2E9A0F9-F46A-4FA2-8AE5-22341FFC9D39}">
      <dgm:prSet/>
      <dgm:spPr/>
      <dgm:t>
        <a:bodyPr/>
        <a:lstStyle/>
        <a:p>
          <a:endParaRPr lang="en-GB"/>
        </a:p>
      </dgm:t>
    </dgm:pt>
    <dgm:pt modelId="{9D775CFC-CB4A-4B19-AC87-3C6BC0507E86}">
      <dgm:prSet phldrT="[Text]" custT="1"/>
      <dgm:spPr/>
      <dgm:t>
        <a:bodyPr/>
        <a:lstStyle/>
        <a:p>
          <a:endParaRPr lang="en-GB" sz="1200" b="1" u="sng" dirty="0"/>
        </a:p>
        <a:p>
          <a:endParaRPr lang="en-GB" sz="1200" b="1" u="sng" dirty="0"/>
        </a:p>
        <a:p>
          <a:endParaRPr lang="en-GB" sz="1200" u="none" dirty="0"/>
        </a:p>
      </dgm:t>
    </dgm:pt>
    <dgm:pt modelId="{E322DCFB-FF55-4E97-A93C-C03F23AC90E3}" type="parTrans" cxnId="{91DFFA4D-DC4B-4532-8826-0C32F975683B}">
      <dgm:prSet/>
      <dgm:spPr/>
      <dgm:t>
        <a:bodyPr/>
        <a:lstStyle/>
        <a:p>
          <a:endParaRPr lang="en-GB"/>
        </a:p>
      </dgm:t>
    </dgm:pt>
    <dgm:pt modelId="{7ACB027D-3B0F-45CA-856C-64FDC025D35F}" type="sibTrans" cxnId="{91DFFA4D-DC4B-4532-8826-0C32F975683B}">
      <dgm:prSet/>
      <dgm:spPr/>
      <dgm:t>
        <a:bodyPr/>
        <a:lstStyle/>
        <a:p>
          <a:endParaRPr lang="en-GB"/>
        </a:p>
      </dgm:t>
    </dgm:pt>
    <dgm:pt modelId="{FA3E0FDB-771C-43E8-B362-32036E6EDE39}" type="pres">
      <dgm:prSet presAssocID="{925D81D6-D783-4F26-9134-BF15EC99C2EB}" presName="linearFlow" presStyleCnt="0">
        <dgm:presLayoutVars>
          <dgm:dir/>
          <dgm:resizeHandles val="exact"/>
        </dgm:presLayoutVars>
      </dgm:prSet>
      <dgm:spPr/>
    </dgm:pt>
    <dgm:pt modelId="{A48DD73D-620A-4641-83B8-98A0EF578B8B}" type="pres">
      <dgm:prSet presAssocID="{BB473032-AB96-4674-993D-1FB8EFBA0421}" presName="composite" presStyleCnt="0"/>
      <dgm:spPr/>
    </dgm:pt>
    <dgm:pt modelId="{18A480C9-79BD-4819-8EB9-EE2362C2C864}" type="pres">
      <dgm:prSet presAssocID="{BB473032-AB96-4674-993D-1FB8EFBA0421}" presName="imgShp" presStyleLbl="fgImgPlace1" presStyleIdx="0" presStyleCnt="3" custScaleX="2000000" custScaleY="2000000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38DC725-A371-4E2A-97CD-28F95802BB04}" type="pres">
      <dgm:prSet presAssocID="{BB473032-AB96-4674-993D-1FB8EFBA0421}" presName="txShp" presStyleLbl="node1" presStyleIdx="0" presStyleCnt="3" custScaleX="106493" custScaleY="2000000" custLinFactNeighborX="463" custLinFactNeighborY="30104">
        <dgm:presLayoutVars>
          <dgm:bulletEnabled val="1"/>
        </dgm:presLayoutVars>
      </dgm:prSet>
      <dgm:spPr/>
    </dgm:pt>
    <dgm:pt modelId="{814B59F5-E948-44A4-BE2E-22AAC4561642}" type="pres">
      <dgm:prSet presAssocID="{66429FFD-5D52-42D6-A2FC-4ED04B4CDA80}" presName="spacing" presStyleCnt="0"/>
      <dgm:spPr/>
    </dgm:pt>
    <dgm:pt modelId="{68A21471-D579-4C0C-9086-2B4584BF36C2}" type="pres">
      <dgm:prSet presAssocID="{F0DEEA88-FFD2-454E-B847-DBED75B390D0}" presName="composite" presStyleCnt="0"/>
      <dgm:spPr/>
    </dgm:pt>
    <dgm:pt modelId="{D81FA50F-AFF8-46BD-9EC2-6A58D8AACE4C}" type="pres">
      <dgm:prSet presAssocID="{F0DEEA88-FFD2-454E-B847-DBED75B390D0}" presName="imgShp" presStyleLbl="fgImgPlace1" presStyleIdx="1" presStyleCnt="3" custScaleX="2000000" custScaleY="2000000" custLinFactNeighborX="-47848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6D5137B-D3D9-4955-8C3D-BC902792C774}" type="pres">
      <dgm:prSet presAssocID="{F0DEEA88-FFD2-454E-B847-DBED75B390D0}" presName="txShp" presStyleLbl="node1" presStyleIdx="1" presStyleCnt="3" custScaleX="106493" custScaleY="2000000" custLinFactNeighborX="533" custLinFactNeighborY="-4161">
        <dgm:presLayoutVars>
          <dgm:bulletEnabled val="1"/>
        </dgm:presLayoutVars>
      </dgm:prSet>
      <dgm:spPr/>
    </dgm:pt>
    <dgm:pt modelId="{EA94A7F1-6220-4371-882D-E959FD794256}" type="pres">
      <dgm:prSet presAssocID="{F51B4A01-7941-4B6E-82F2-D09F03D4FE57}" presName="spacing" presStyleCnt="0"/>
      <dgm:spPr/>
    </dgm:pt>
    <dgm:pt modelId="{719B2C6E-0F98-4577-A81B-17E95FEAEE74}" type="pres">
      <dgm:prSet presAssocID="{9D775CFC-CB4A-4B19-AC87-3C6BC0507E86}" presName="composite" presStyleCnt="0"/>
      <dgm:spPr/>
    </dgm:pt>
    <dgm:pt modelId="{23ED5015-2762-46D3-8A68-07F6D2B9B822}" type="pres">
      <dgm:prSet presAssocID="{9D775CFC-CB4A-4B19-AC87-3C6BC0507E86}" presName="imgShp" presStyleLbl="fgImgPlace1" presStyleIdx="2" presStyleCnt="3" custScaleX="2000000" custScaleY="2000000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D79562E-236D-4DCD-8821-A43F114DC2DE}" type="pres">
      <dgm:prSet presAssocID="{9D775CFC-CB4A-4B19-AC87-3C6BC0507E86}" presName="txShp" presStyleLbl="node1" presStyleIdx="2" presStyleCnt="3" custScaleX="106493" custScaleY="2000000" custLinFactNeighborX="423" custLinFactNeighborY="-32075">
        <dgm:presLayoutVars>
          <dgm:bulletEnabled val="1"/>
        </dgm:presLayoutVars>
      </dgm:prSet>
      <dgm:spPr/>
    </dgm:pt>
  </dgm:ptLst>
  <dgm:cxnLst>
    <dgm:cxn modelId="{EE36821D-4776-48BE-8180-B9FF6E836D42}" type="presOf" srcId="{BB473032-AB96-4674-993D-1FB8EFBA0421}" destId="{938DC725-A371-4E2A-97CD-28F95802BB04}" srcOrd="0" destOrd="0" presId="urn:microsoft.com/office/officeart/2005/8/layout/vList3"/>
    <dgm:cxn modelId="{3FF73763-F317-4DC2-A2DD-E4B7EE83B0FE}" type="presOf" srcId="{925D81D6-D783-4F26-9134-BF15EC99C2EB}" destId="{FA3E0FDB-771C-43E8-B362-32036E6EDE39}" srcOrd="0" destOrd="0" presId="urn:microsoft.com/office/officeart/2005/8/layout/vList3"/>
    <dgm:cxn modelId="{91DFFA4D-DC4B-4532-8826-0C32F975683B}" srcId="{925D81D6-D783-4F26-9134-BF15EC99C2EB}" destId="{9D775CFC-CB4A-4B19-AC87-3C6BC0507E86}" srcOrd="2" destOrd="0" parTransId="{E322DCFB-FF55-4E97-A93C-C03F23AC90E3}" sibTransId="{7ACB027D-3B0F-45CA-856C-64FDC025D35F}"/>
    <dgm:cxn modelId="{A5E1F8B1-8D0E-4778-9C92-602BD79D699B}" type="presOf" srcId="{F0DEEA88-FFD2-454E-B847-DBED75B390D0}" destId="{B6D5137B-D3D9-4955-8C3D-BC902792C774}" srcOrd="0" destOrd="0" presId="urn:microsoft.com/office/officeart/2005/8/layout/vList3"/>
    <dgm:cxn modelId="{810F52F7-51E0-4570-B684-C225AA305180}" srcId="{925D81D6-D783-4F26-9134-BF15EC99C2EB}" destId="{BB473032-AB96-4674-993D-1FB8EFBA0421}" srcOrd="0" destOrd="0" parTransId="{9DA9EDB3-7055-4F25-B5DB-E323C68BFDC6}" sibTransId="{66429FFD-5D52-42D6-A2FC-4ED04B4CDA80}"/>
    <dgm:cxn modelId="{E2E9A0F9-F46A-4FA2-8AE5-22341FFC9D39}" srcId="{925D81D6-D783-4F26-9134-BF15EC99C2EB}" destId="{F0DEEA88-FFD2-454E-B847-DBED75B390D0}" srcOrd="1" destOrd="0" parTransId="{D0BC399A-CA90-46E8-B032-9F7DD62693A4}" sibTransId="{F51B4A01-7941-4B6E-82F2-D09F03D4FE57}"/>
    <dgm:cxn modelId="{676BF7FF-AC5B-4F03-A16C-5A4D5CF8CF5C}" type="presOf" srcId="{9D775CFC-CB4A-4B19-AC87-3C6BC0507E86}" destId="{0D79562E-236D-4DCD-8821-A43F114DC2DE}" srcOrd="0" destOrd="0" presId="urn:microsoft.com/office/officeart/2005/8/layout/vList3"/>
    <dgm:cxn modelId="{8D322A45-6171-431B-8138-E911B841831F}" type="presParOf" srcId="{FA3E0FDB-771C-43E8-B362-32036E6EDE39}" destId="{A48DD73D-620A-4641-83B8-98A0EF578B8B}" srcOrd="0" destOrd="0" presId="urn:microsoft.com/office/officeart/2005/8/layout/vList3"/>
    <dgm:cxn modelId="{02465FB2-0E0C-4158-9B07-6501D0AE7591}" type="presParOf" srcId="{A48DD73D-620A-4641-83B8-98A0EF578B8B}" destId="{18A480C9-79BD-4819-8EB9-EE2362C2C864}" srcOrd="0" destOrd="0" presId="urn:microsoft.com/office/officeart/2005/8/layout/vList3"/>
    <dgm:cxn modelId="{A19AADD4-6640-4414-8621-A6DCABF05B75}" type="presParOf" srcId="{A48DD73D-620A-4641-83B8-98A0EF578B8B}" destId="{938DC725-A371-4E2A-97CD-28F95802BB04}" srcOrd="1" destOrd="0" presId="urn:microsoft.com/office/officeart/2005/8/layout/vList3"/>
    <dgm:cxn modelId="{831DF59A-8CA8-40D8-87CF-FE748BA93461}" type="presParOf" srcId="{FA3E0FDB-771C-43E8-B362-32036E6EDE39}" destId="{814B59F5-E948-44A4-BE2E-22AAC4561642}" srcOrd="1" destOrd="0" presId="urn:microsoft.com/office/officeart/2005/8/layout/vList3"/>
    <dgm:cxn modelId="{EB93866F-28D4-46AB-9FD2-6219D772E764}" type="presParOf" srcId="{FA3E0FDB-771C-43E8-B362-32036E6EDE39}" destId="{68A21471-D579-4C0C-9086-2B4584BF36C2}" srcOrd="2" destOrd="0" presId="urn:microsoft.com/office/officeart/2005/8/layout/vList3"/>
    <dgm:cxn modelId="{FC0F3A77-1FD6-4BCD-9359-1031E632589F}" type="presParOf" srcId="{68A21471-D579-4C0C-9086-2B4584BF36C2}" destId="{D81FA50F-AFF8-46BD-9EC2-6A58D8AACE4C}" srcOrd="0" destOrd="0" presId="urn:microsoft.com/office/officeart/2005/8/layout/vList3"/>
    <dgm:cxn modelId="{758EEE2F-47A5-4038-9769-03EFE2ED3E17}" type="presParOf" srcId="{68A21471-D579-4C0C-9086-2B4584BF36C2}" destId="{B6D5137B-D3D9-4955-8C3D-BC902792C774}" srcOrd="1" destOrd="0" presId="urn:microsoft.com/office/officeart/2005/8/layout/vList3"/>
    <dgm:cxn modelId="{47C8DE6C-C582-409D-A85D-7DC2556DB812}" type="presParOf" srcId="{FA3E0FDB-771C-43E8-B362-32036E6EDE39}" destId="{EA94A7F1-6220-4371-882D-E959FD794256}" srcOrd="3" destOrd="0" presId="urn:microsoft.com/office/officeart/2005/8/layout/vList3"/>
    <dgm:cxn modelId="{75C94DED-968E-4C24-959C-7639C7097159}" type="presParOf" srcId="{FA3E0FDB-771C-43E8-B362-32036E6EDE39}" destId="{719B2C6E-0F98-4577-A81B-17E95FEAEE74}" srcOrd="4" destOrd="0" presId="urn:microsoft.com/office/officeart/2005/8/layout/vList3"/>
    <dgm:cxn modelId="{AC63B767-16D1-46B3-A7BF-F4DB91D7BBE1}" type="presParOf" srcId="{719B2C6E-0F98-4577-A81B-17E95FEAEE74}" destId="{23ED5015-2762-46D3-8A68-07F6D2B9B822}" srcOrd="0" destOrd="0" presId="urn:microsoft.com/office/officeart/2005/8/layout/vList3"/>
    <dgm:cxn modelId="{BE0AA730-1165-4A92-A42D-8619CC412482}" type="presParOf" srcId="{719B2C6E-0F98-4577-A81B-17E95FEAEE74}" destId="{0D79562E-236D-4DCD-8821-A43F114DC2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C725-A371-4E2A-97CD-28F95802BB04}">
      <dsp:nvSpPr>
        <dsp:cNvPr id="0" name=""/>
        <dsp:cNvSpPr/>
      </dsp:nvSpPr>
      <dsp:spPr>
        <a:xfrm rot="10800000">
          <a:off x="804010" y="0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u="sng" kern="1200" dirty="0"/>
        </a:p>
      </dsp:txBody>
      <dsp:txXfrm rot="10800000">
        <a:off x="1010234" y="0"/>
        <a:ext cx="2751377" cy="824895"/>
      </dsp:txXfrm>
    </dsp:sp>
    <dsp:sp modelId="{18A480C9-79BD-4819-8EB9-EE2362C2C864}">
      <dsp:nvSpPr>
        <dsp:cNvPr id="0" name=""/>
        <dsp:cNvSpPr/>
      </dsp:nvSpPr>
      <dsp:spPr>
        <a:xfrm>
          <a:off x="448232" y="669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137B-D3D9-4955-8C3D-BC902792C774}">
      <dsp:nvSpPr>
        <dsp:cNvPr id="0" name=""/>
        <dsp:cNvSpPr/>
      </dsp:nvSpPr>
      <dsp:spPr>
        <a:xfrm rot="10800000">
          <a:off x="804010" y="831106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</dsp:txBody>
      <dsp:txXfrm rot="10800000">
        <a:off x="1010234" y="831106"/>
        <a:ext cx="2751377" cy="824895"/>
      </dsp:txXfrm>
    </dsp:sp>
    <dsp:sp modelId="{D81FA50F-AFF8-46BD-9EC2-6A58D8AACE4C}">
      <dsp:nvSpPr>
        <dsp:cNvPr id="0" name=""/>
        <dsp:cNvSpPr/>
      </dsp:nvSpPr>
      <dsp:spPr>
        <a:xfrm>
          <a:off x="448232" y="837876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0" r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9562E-236D-4DCD-8821-A43F114DC2DE}">
      <dsp:nvSpPr>
        <dsp:cNvPr id="0" name=""/>
        <dsp:cNvSpPr/>
      </dsp:nvSpPr>
      <dsp:spPr>
        <a:xfrm rot="10800000">
          <a:off x="804010" y="1669724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u="none" kern="1200" dirty="0"/>
        </a:p>
      </dsp:txBody>
      <dsp:txXfrm rot="10800000">
        <a:off x="1010234" y="1669724"/>
        <a:ext cx="2751377" cy="824895"/>
      </dsp:txXfrm>
    </dsp:sp>
    <dsp:sp modelId="{23ED5015-2762-46D3-8A68-07F6D2B9B822}">
      <dsp:nvSpPr>
        <dsp:cNvPr id="0" name=""/>
        <dsp:cNvSpPr/>
      </dsp:nvSpPr>
      <dsp:spPr>
        <a:xfrm>
          <a:off x="448232" y="1675083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C725-A371-4E2A-97CD-28F95802BB04}">
      <dsp:nvSpPr>
        <dsp:cNvPr id="0" name=""/>
        <dsp:cNvSpPr/>
      </dsp:nvSpPr>
      <dsp:spPr>
        <a:xfrm rot="10800000">
          <a:off x="783375" y="13085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u="sng" kern="1200" dirty="0"/>
        </a:p>
      </dsp:txBody>
      <dsp:txXfrm rot="10800000">
        <a:off x="989599" y="13085"/>
        <a:ext cx="2751377" cy="824895"/>
      </dsp:txXfrm>
    </dsp:sp>
    <dsp:sp modelId="{18A480C9-79BD-4819-8EB9-EE2362C2C864}">
      <dsp:nvSpPr>
        <dsp:cNvPr id="0" name=""/>
        <dsp:cNvSpPr/>
      </dsp:nvSpPr>
      <dsp:spPr>
        <a:xfrm>
          <a:off x="448232" y="669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5137B-D3D9-4955-8C3D-BC902792C774}">
      <dsp:nvSpPr>
        <dsp:cNvPr id="0" name=""/>
        <dsp:cNvSpPr/>
      </dsp:nvSpPr>
      <dsp:spPr>
        <a:xfrm rot="10800000">
          <a:off x="785319" y="836160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</dsp:txBody>
      <dsp:txXfrm rot="10800000">
        <a:off x="991543" y="836160"/>
        <a:ext cx="2751377" cy="824895"/>
      </dsp:txXfrm>
    </dsp:sp>
    <dsp:sp modelId="{D81FA50F-AFF8-46BD-9EC2-6A58D8AACE4C}">
      <dsp:nvSpPr>
        <dsp:cNvPr id="0" name=""/>
        <dsp:cNvSpPr/>
      </dsp:nvSpPr>
      <dsp:spPr>
        <a:xfrm>
          <a:off x="428497" y="837876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9562E-236D-4DCD-8821-A43F114DC2DE}">
      <dsp:nvSpPr>
        <dsp:cNvPr id="0" name=""/>
        <dsp:cNvSpPr/>
      </dsp:nvSpPr>
      <dsp:spPr>
        <a:xfrm rot="10800000">
          <a:off x="782264" y="1661854"/>
          <a:ext cx="2957601" cy="82489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88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1" u="sng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u="none" kern="1200" dirty="0"/>
        </a:p>
      </dsp:txBody>
      <dsp:txXfrm rot="10800000">
        <a:off x="988488" y="1661854"/>
        <a:ext cx="2751377" cy="824895"/>
      </dsp:txXfrm>
    </dsp:sp>
    <dsp:sp modelId="{23ED5015-2762-46D3-8A68-07F6D2B9B822}">
      <dsp:nvSpPr>
        <dsp:cNvPr id="0" name=""/>
        <dsp:cNvSpPr/>
      </dsp:nvSpPr>
      <dsp:spPr>
        <a:xfrm>
          <a:off x="448232" y="1675083"/>
          <a:ext cx="824895" cy="82489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E825-487C-884C-B449-1D116FCF61F1}" type="datetime1">
              <a:rPr lang="en-GB" smtClean="0"/>
              <a:t>16/01/2019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AB255-0C62-A84F-9C42-1CFE80A76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072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B1AAF-414A-4841-B5F4-B66A6F3CFA40}" type="datetime1">
              <a:rPr lang="en-GB" smtClean="0"/>
              <a:t>16/01/2019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1612-1101-B24B-BB64-FE9039EFC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53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o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8125" y="1643271"/>
            <a:ext cx="5754458" cy="472929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3200" cap="all" spc="8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2278180"/>
            <a:ext cx="4353554" cy="4429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200"/>
              </a:lnSpc>
              <a:buFontTx/>
              <a:buNone/>
              <a:defRPr sz="2000" cap="all" spc="8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</a:t>
            </a:r>
            <a:r>
              <a:rPr lang="en-GB" dirty="0" err="1"/>
              <a:t>ub</a:t>
            </a:r>
            <a:r>
              <a:rPr lang="en-GB" dirty="0"/>
              <a:t>-title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9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596336" y="4665318"/>
            <a:ext cx="1547664" cy="47818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926873" y="4790417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729624"/>
            <a:ext cx="615299" cy="2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"/>
            <a:ext cx="9144000" cy="5143243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97717" y="1372413"/>
            <a:ext cx="4353554" cy="149585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2400"/>
              </a:lnSpc>
              <a:buFontTx/>
              <a:buNone/>
              <a:defRPr sz="2000" cap="none" spc="0" baseline="0">
                <a:solidFill>
                  <a:schemeClr val="bg1"/>
                </a:solidFill>
              </a:defRPr>
            </a:lvl1pPr>
            <a:lvl2pPr>
              <a:defRPr sz="2800" cap="all">
                <a:solidFill>
                  <a:schemeClr val="bg1"/>
                </a:solidFill>
              </a:defRPr>
            </a:lvl2pPr>
            <a:lvl3pPr>
              <a:defRPr sz="2800" cap="all">
                <a:solidFill>
                  <a:schemeClr val="bg1"/>
                </a:solidFill>
              </a:defRPr>
            </a:lvl3pPr>
            <a:lvl4pPr>
              <a:defRPr sz="2800" cap="all">
                <a:solidFill>
                  <a:schemeClr val="bg1"/>
                </a:solidFill>
              </a:defRPr>
            </a:lvl4pPr>
            <a:lvl5pPr>
              <a:defRPr sz="2800" cap="all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For more information, contact:</a:t>
            </a:r>
          </a:p>
          <a:p>
            <a:pPr lvl="0"/>
            <a:r>
              <a:rPr lang="en-GB" dirty="0"/>
              <a:t>T: +44 (0)20 7395 XXXX</a:t>
            </a:r>
          </a:p>
          <a:p>
            <a:pPr lvl="0"/>
            <a:r>
              <a:rPr lang="en-GB" dirty="0"/>
              <a:t>E: name.name@cbi.org.uk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t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0317" y="1040361"/>
            <a:ext cx="4820546" cy="6746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800" b="0" i="0" spc="80" baseline="0">
                <a:solidFill>
                  <a:srgbClr val="FFFFFF"/>
                </a:solidFill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Short description of section contents</a:t>
            </a:r>
          </a:p>
        </p:txBody>
      </p:sp>
      <p:sp>
        <p:nvSpPr>
          <p:cNvPr id="20" name="Triangle 1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357190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ts val="3000"/>
              </a:lnSpc>
              <a:defRPr sz="2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00316" y="300671"/>
            <a:ext cx="8207110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6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riangle 8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97" y="2605987"/>
            <a:ext cx="6214224" cy="674693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buFontTx/>
              <a:buNone/>
              <a:defRPr lang="en-GB" sz="3200" b="0" i="1" kern="1200" cap="none" spc="80" dirty="0" smtClean="0">
                <a:solidFill>
                  <a:schemeClr val="bg1"/>
                </a:solidFill>
                <a:latin typeface="Georgia"/>
                <a:ea typeface="+mj-ea"/>
                <a:cs typeface="+mj-cs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“Full page quote”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6197" y="3526011"/>
            <a:ext cx="6214224" cy="4906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600" b="0" i="0" spc="80" baseline="0">
                <a:solidFill>
                  <a:srgbClr val="FFFFFF"/>
                </a:solidFill>
                <a:latin typeface="+mn-lt"/>
              </a:defRPr>
            </a:lvl1pPr>
            <a:lvl2pPr marL="3175" indent="0">
              <a:spcBef>
                <a:spcPts val="984"/>
              </a:spcBef>
              <a:buFontTx/>
              <a:buNone/>
              <a:defRPr sz="1600" b="1" i="0" baseline="0">
                <a:solidFill>
                  <a:schemeClr val="accent6"/>
                </a:solidFill>
              </a:defRPr>
            </a:lvl2pPr>
          </a:lstStyle>
          <a:p>
            <a:pPr lvl="0"/>
            <a:r>
              <a:rPr lang="en-GB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20920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082763"/>
            <a:ext cx="4071684" cy="2964263"/>
          </a:xfrm>
          <a:prstGeom prst="rect">
            <a:avLst/>
          </a:prstGeom>
        </p:spPr>
        <p:txBody>
          <a:bodyPr vert="horz" lIns="0" tIns="0" r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907280" y="1110469"/>
            <a:ext cx="3798874" cy="293655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riangle 12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1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856002" y="1323764"/>
            <a:ext cx="7340275" cy="2617458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0316" y="1106491"/>
            <a:ext cx="375164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 sz="17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451778" y="1106491"/>
            <a:ext cx="4255648" cy="29642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00316" y="1186517"/>
            <a:ext cx="8311704" cy="29642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7" name="Title 13"/>
          <p:cNvSpPr>
            <a:spLocks noGrp="1"/>
          </p:cNvSpPr>
          <p:nvPr>
            <p:ph type="title" hasCustomPrompt="1"/>
          </p:nvPr>
        </p:nvSpPr>
        <p:spPr>
          <a:xfrm>
            <a:off x="500316" y="433006"/>
            <a:ext cx="8207110" cy="53448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600" cap="all" baseline="0"/>
            </a:lvl1pPr>
          </a:lstStyle>
          <a:p>
            <a:r>
              <a:rPr lang="en-GB" dirty="0"/>
              <a:t>SLIDE HEADING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316" y="319625"/>
            <a:ext cx="820711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riangle 9"/>
          <p:cNvSpPr/>
          <p:nvPr userDrawn="1"/>
        </p:nvSpPr>
        <p:spPr>
          <a:xfrm>
            <a:off x="7346007" y="4587974"/>
            <a:ext cx="1797993" cy="55552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6822615" y="4761986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07979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07979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957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936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1915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9894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7873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5852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3830" algn="l" defTabSz="407979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3E915A-A851-4F47-881A-1FF5BE2B29D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4517340"/>
            <a:ext cx="670115" cy="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5" r:id="rId7"/>
    <p:sldLayoutId id="2147483681" r:id="rId8"/>
    <p:sldLayoutId id="2147483682" r:id="rId9"/>
  </p:sldLayoutIdLst>
  <p:hf hdr="0" ftr="0" dt="0"/>
  <p:txStyles>
    <p:titleStyle>
      <a:lvl1pPr algn="ctr" defTabSz="40797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84" indent="-305984" algn="l" defTabSz="407979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65" indent="-254987" algn="l" defTabSz="407979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947" indent="-203990" algn="l" defTabSz="40797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926" indent="-203990" algn="l" defTabSz="407979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905" indent="-203990" algn="l" defTabSz="407979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883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862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841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820" indent="-203990" algn="l" defTabSz="407979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79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957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936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915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894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873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852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830" algn="l" defTabSz="4079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7372" y="1324295"/>
            <a:ext cx="5754458" cy="928479"/>
          </a:xfrm>
        </p:spPr>
        <p:txBody>
          <a:bodyPr/>
          <a:lstStyle/>
          <a:p>
            <a:r>
              <a:rPr lang="en-GB" b="1" dirty="0"/>
              <a:t>CBI NI Digital Forum</a:t>
            </a:r>
            <a:br>
              <a:rPr lang="en-GB" dirty="0"/>
            </a:br>
            <a:r>
              <a:rPr lang="en-GB" sz="1800" i="1" dirty="0"/>
              <a:t>14</a:t>
            </a:r>
            <a:r>
              <a:rPr lang="en-GB" sz="1800" i="1" baseline="30000" dirty="0"/>
              <a:t>th</a:t>
            </a:r>
            <a:r>
              <a:rPr lang="en-GB" sz="1800" i="1" dirty="0"/>
              <a:t> December 2018</a:t>
            </a:r>
            <a:endParaRPr lang="en-GB" i="1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069737B-D840-419F-BE9F-988BBA93A557}"/>
              </a:ext>
            </a:extLst>
          </p:cNvPr>
          <p:cNvSpPr txBox="1">
            <a:spLocks/>
          </p:cNvSpPr>
          <p:nvPr/>
        </p:nvSpPr>
        <p:spPr>
          <a:xfrm>
            <a:off x="6758251" y="4408651"/>
            <a:ext cx="2301726" cy="474624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Dr Owen Sims</a:t>
            </a:r>
          </a:p>
          <a:p>
            <a:r>
              <a:rPr lang="en-GB" sz="1400" dirty="0">
                <a:solidFill>
                  <a:schemeClr val="tx1"/>
                </a:solidFill>
              </a:rPr>
              <a:t>Senior Policy Advisor, CBI</a:t>
            </a:r>
          </a:p>
        </p:txBody>
      </p:sp>
    </p:spTree>
    <p:extLst>
      <p:ext uri="{BB962C8B-B14F-4D97-AF65-F5344CB8AC3E}">
        <p14:creationId xmlns:p14="http://schemas.microsoft.com/office/powerpoint/2010/main" val="143319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Skills: The pace of wage inflation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854418"/>
              </p:ext>
            </p:extLst>
          </p:nvPr>
        </p:nvGraphicFramePr>
        <p:xfrm>
          <a:off x="500316" y="944376"/>
          <a:ext cx="4071684" cy="376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4CC7D30-662C-48D2-8564-866312971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929362"/>
              </p:ext>
            </p:extLst>
          </p:nvPr>
        </p:nvGraphicFramePr>
        <p:xfrm>
          <a:off x="4572000" y="967489"/>
          <a:ext cx="4368800" cy="374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802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Demand already outstripping supply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318657-21D3-4641-BB4F-E873CF6A8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28711"/>
              </p:ext>
            </p:extLst>
          </p:nvPr>
        </p:nvGraphicFramePr>
        <p:xfrm>
          <a:off x="500316" y="1244356"/>
          <a:ext cx="5602746" cy="284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97">
                  <a:extLst>
                    <a:ext uri="{9D8B030D-6E8A-4147-A177-3AD203B41FA5}">
                      <a16:colId xmlns:a16="http://schemas.microsoft.com/office/drawing/2014/main" val="1952149758"/>
                    </a:ext>
                  </a:extLst>
                </a:gridCol>
                <a:gridCol w="2154581">
                  <a:extLst>
                    <a:ext uri="{9D8B030D-6E8A-4147-A177-3AD203B41FA5}">
                      <a16:colId xmlns:a16="http://schemas.microsoft.com/office/drawing/2014/main" val="599456382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448766120"/>
                    </a:ext>
                  </a:extLst>
                </a:gridCol>
                <a:gridCol w="1655159">
                  <a:extLst>
                    <a:ext uri="{9D8B030D-6E8A-4147-A177-3AD203B41FA5}">
                      <a16:colId xmlns:a16="http://schemas.microsoft.com/office/drawing/2014/main" val="1693277976"/>
                    </a:ext>
                  </a:extLst>
                </a:gridCol>
              </a:tblGrid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Subject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UK vacancies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Skills barometer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04646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78141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8163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0214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7917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Business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74782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Electrical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529455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Broadly in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29888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Physics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9664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Computer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5"/>
                          </a:solidFill>
                        </a:rPr>
                        <a:t>Under-supplied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04419"/>
                  </a:ext>
                </a:extLst>
              </a:tr>
              <a:tr h="259006"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079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Over-supplied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58035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AF2258-81A5-4476-BF6A-8AE43D382E8C}"/>
              </a:ext>
            </a:extLst>
          </p:cNvPr>
          <p:cNvSpPr txBox="1">
            <a:spLocks/>
          </p:cNvSpPr>
          <p:nvPr/>
        </p:nvSpPr>
        <p:spPr>
          <a:xfrm>
            <a:off x="6271873" y="1244356"/>
            <a:ext cx="2435553" cy="300543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10 disciplines sought by technology / AI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are under-supplied.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Supporting apprenticeships could be mechanism to resolve this issue, but Apprenticeship Levy?</a:t>
            </a:r>
          </a:p>
        </p:txBody>
      </p:sp>
    </p:spTree>
    <p:extLst>
      <p:ext uri="{BB962C8B-B14F-4D97-AF65-F5344CB8AC3E}">
        <p14:creationId xmlns:p14="http://schemas.microsoft.com/office/powerpoint/2010/main" val="177372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Skills: Migration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AF2258-81A5-4476-BF6A-8AE43D382E8C}"/>
              </a:ext>
            </a:extLst>
          </p:cNvPr>
          <p:cNvSpPr txBox="1">
            <a:spLocks/>
          </p:cNvSpPr>
          <p:nvPr/>
        </p:nvSpPr>
        <p:spPr>
          <a:xfrm>
            <a:off x="5346701" y="1638300"/>
            <a:ext cx="3360726" cy="2611488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Northern Ireland is increasingly dependent on supply of migrant labour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Fills skills gaps at all levels of operational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Technology sector in NI is exposed to the proposed threshold of £30,000.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2F033-D527-4E34-B749-7775F73B30E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0316" y="967489"/>
            <a:ext cx="4372914" cy="351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76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Fiscal: start-up blockers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252073" y="1244356"/>
            <a:ext cx="3557927" cy="314874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 has nearly doubled the number of digital start-ups since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remains a low % relative the rest of the 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Technology firms have noted: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Lack of finance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Access to markets</a:t>
            </a:r>
          </a:p>
          <a:p>
            <a:pPr marL="948715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rgbClr val="000000"/>
                </a:solidFill>
              </a:rPr>
              <a:t>Business rates</a:t>
            </a:r>
          </a:p>
          <a:p>
            <a:r>
              <a:rPr lang="en-GB" dirty="0"/>
              <a:t>	as the main barriers to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232448"/>
              </p:ext>
            </p:extLst>
          </p:nvPr>
        </p:nvGraphicFramePr>
        <p:xfrm>
          <a:off x="4000500" y="878197"/>
          <a:ext cx="4848192" cy="3832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11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Fiscal: Private Equity &amp; Venture capital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5149499" y="1118460"/>
            <a:ext cx="3557927" cy="345211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of private equity and venture capital investments to firms in NI has continued to increase over the last decade.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the value of each investment has diluted.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terms of the number of enterprises, NI has the highest number of investments but the lowest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832DB-66C8-4CD7-AC02-FBAB83731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177395"/>
              </p:ext>
            </p:extLst>
          </p:nvPr>
        </p:nvGraphicFramePr>
        <p:xfrm>
          <a:off x="191923" y="967489"/>
          <a:ext cx="4724400" cy="345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126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Infrastructure: Digital &amp; Physical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3238500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Stratum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Only 88% of premises in NI have access to at least superfast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Falls short of the 95% target set by UK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Up to £200m of funding could be made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4EA72-02EE-466F-9059-14E5FEB1D7E7}"/>
              </a:ext>
            </a:extLst>
          </p:cNvPr>
          <p:cNvSpPr txBox="1">
            <a:spLocks/>
          </p:cNvSpPr>
          <p:nvPr/>
        </p:nvSpPr>
        <p:spPr>
          <a:xfrm>
            <a:off x="309815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City 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£350 million available for development of the Belfast City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Looking for £500+ million of private funding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Momentum to engage with tech firms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Employing a Digital Officer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6167185" y="1118460"/>
            <a:ext cx="2666999" cy="325034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Belfast/Ireland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Translink have proposed better connecting Dublin &amp; Belfast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time &amp; increases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Makes journey ‘commutable’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Could provide access to workforce.</a:t>
            </a:r>
          </a:p>
        </p:txBody>
      </p:sp>
    </p:spTree>
    <p:extLst>
      <p:ext uri="{BB962C8B-B14F-4D97-AF65-F5344CB8AC3E}">
        <p14:creationId xmlns:p14="http://schemas.microsoft.com/office/powerpoint/2010/main" val="417571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207110" cy="534483"/>
          </a:xfrm>
        </p:spPr>
        <p:txBody>
          <a:bodyPr/>
          <a:lstStyle/>
          <a:p>
            <a:r>
              <a:rPr lang="en-GB" dirty="0"/>
              <a:t>FDI: Complemented with economy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4572001" y="1118460"/>
            <a:ext cx="4262184" cy="3250340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FDI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Employees hired by foreign companies tend to have a higher GVA, but the calculation is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Smaller economies are more exposed and prone to capital flight.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Investment must be made in the wider digital economy alongside FDI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Develop a </a:t>
            </a:r>
            <a:r>
              <a:rPr lang="en-GB" sz="1700" i="1" dirty="0">
                <a:solidFill>
                  <a:srgbClr val="000000"/>
                </a:solidFill>
              </a:rPr>
              <a:t>virtuous cycle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959DD3-3764-428E-8245-45C4A63125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772739"/>
              </p:ext>
            </p:extLst>
          </p:nvPr>
        </p:nvGraphicFramePr>
        <p:xfrm>
          <a:off x="436574" y="967489"/>
          <a:ext cx="4135426" cy="325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408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4071684" cy="534483"/>
          </a:xfrm>
        </p:spPr>
        <p:txBody>
          <a:bodyPr/>
          <a:lstStyle/>
          <a:p>
            <a:r>
              <a:rPr lang="en-GB" dirty="0"/>
              <a:t>Other concerns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349422E-5417-448A-A518-BE681B9253C1}"/>
              </a:ext>
            </a:extLst>
          </p:cNvPr>
          <p:cNvSpPr txBox="1">
            <a:spLocks/>
          </p:cNvSpPr>
          <p:nvPr/>
        </p:nvSpPr>
        <p:spPr>
          <a:xfrm>
            <a:off x="500316" y="1089240"/>
            <a:ext cx="3766884" cy="29650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Lack of Executive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Impact of Brexit on: 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Future labour supply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Cross-border cooperation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Capital flows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Free flow of data</a:t>
            </a:r>
          </a:p>
          <a:p>
            <a:pPr marL="948715" lvl="1" indent="-28575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Digital Single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 The Future of 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A2BA56-B3AC-4073-86A2-B1FDC456FBAC}"/>
              </a:ext>
            </a:extLst>
          </p:cNvPr>
          <p:cNvSpPr txBox="1">
            <a:spLocks/>
          </p:cNvSpPr>
          <p:nvPr/>
        </p:nvSpPr>
        <p:spPr>
          <a:xfrm>
            <a:off x="4572000" y="433006"/>
            <a:ext cx="4071684" cy="534483"/>
          </a:xfrm>
          <a:prstGeom prst="rect">
            <a:avLst/>
          </a:prstGeom>
        </p:spPr>
        <p:txBody>
          <a:bodyPr vert="horz" lIns="0" tIns="0" rIns="0" bIns="0"/>
          <a:lstStyle>
            <a:lvl1pPr algn="l" defTabSz="407979" rtl="0" eaLnBrk="1" latinLnBrk="0" hangingPunct="1">
              <a:spcBef>
                <a:spcPct val="0"/>
              </a:spcBef>
              <a:buNone/>
              <a:defRPr sz="2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Opportunities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D1BC38-A5B1-43D3-9AD0-3516FCEA32CA}"/>
              </a:ext>
            </a:extLst>
          </p:cNvPr>
          <p:cNvSpPr txBox="1">
            <a:spLocks/>
          </p:cNvSpPr>
          <p:nvPr/>
        </p:nvSpPr>
        <p:spPr>
          <a:xfrm>
            <a:off x="4572000" y="1089240"/>
            <a:ext cx="3766884" cy="2965020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Review of the 14 – 19 curriculum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Permanent Secretaries given more decision-making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City Deals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Corporation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Success in Ireland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Focus FDI on specific target areas for growth (e.g. AI clusters)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Facilitate knowledge spill-over</a:t>
            </a:r>
          </a:p>
        </p:txBody>
      </p:sp>
    </p:spTree>
    <p:extLst>
      <p:ext uri="{BB962C8B-B14F-4D97-AF65-F5344CB8AC3E}">
        <p14:creationId xmlns:p14="http://schemas.microsoft.com/office/powerpoint/2010/main" val="402246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433006"/>
            <a:ext cx="8097584" cy="534483"/>
          </a:xfrm>
        </p:spPr>
        <p:txBody>
          <a:bodyPr/>
          <a:lstStyle/>
          <a:p>
            <a:r>
              <a:rPr lang="en-GB" dirty="0"/>
              <a:t>Questions for forum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5D1BC38-A5B1-43D3-9AD0-3516FCEA32CA}"/>
              </a:ext>
            </a:extLst>
          </p:cNvPr>
          <p:cNvSpPr txBox="1">
            <a:spLocks/>
          </p:cNvSpPr>
          <p:nvPr/>
        </p:nvSpPr>
        <p:spPr>
          <a:xfrm>
            <a:off x="723900" y="1089240"/>
            <a:ext cx="7614984" cy="2965020"/>
          </a:xfrm>
          <a:prstGeom prst="rect">
            <a:avLst/>
          </a:prstGeom>
          <a:noFill/>
          <a:ln w="76200">
            <a:noFill/>
          </a:ln>
        </p:spPr>
        <p:txBody>
          <a:bodyPr vert="horz" lIns="0" tIns="0" rIns="0" anchor="ctr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What other areas of concern are firms currently facing? Future concerns?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When do you expect your business to feel its most acute digital skills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What should the CBI prioritise with respect to influencing policy?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How do you want the digital economy to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902108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A5B-C423-4F79-8F13-68485CAB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3" y="410171"/>
            <a:ext cx="6155333" cy="534483"/>
          </a:xfrm>
        </p:spPr>
        <p:txBody>
          <a:bodyPr/>
          <a:lstStyle/>
          <a:p>
            <a:r>
              <a:rPr lang="en-GB" dirty="0"/>
              <a:t>Priorities for 2019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2663C82-EBC9-4220-9EA6-6DF106590332}"/>
              </a:ext>
            </a:extLst>
          </p:cNvPr>
          <p:cNvGraphicFramePr/>
          <p:nvPr>
            <p:extLst/>
          </p:nvPr>
        </p:nvGraphicFramePr>
        <p:xfrm>
          <a:off x="762244" y="2251044"/>
          <a:ext cx="4176350" cy="250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8F3C08-DD73-4F15-978C-EE1BA8454DB7}"/>
              </a:ext>
            </a:extLst>
          </p:cNvPr>
          <p:cNvSpPr txBox="1"/>
          <p:nvPr/>
        </p:nvSpPr>
        <p:spPr>
          <a:xfrm>
            <a:off x="2023206" y="2269666"/>
            <a:ext cx="2438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Securing the free flow of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FB80D-D6F6-4BC7-B10E-5F71579C579A}"/>
              </a:ext>
            </a:extLst>
          </p:cNvPr>
          <p:cNvSpPr txBox="1"/>
          <p:nvPr/>
        </p:nvSpPr>
        <p:spPr>
          <a:xfrm>
            <a:off x="2087033" y="2444933"/>
            <a:ext cx="237510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Highlighting the importance of data flows to the whole economy and achieving a data deal with the EU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Shaping a competitive UK data protection regime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6CE8CC-61D2-4AA8-897D-1A75FA1D19B7}"/>
              </a:ext>
            </a:extLst>
          </p:cNvPr>
          <p:cNvSpPr txBox="1"/>
          <p:nvPr/>
        </p:nvSpPr>
        <p:spPr>
          <a:xfrm>
            <a:off x="2037805" y="4306466"/>
            <a:ext cx="24735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Influence Government rollout of quality business-dedicated connectivity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2BF06D-935B-4054-A990-C86EFB7331E8}"/>
              </a:ext>
            </a:extLst>
          </p:cNvPr>
          <p:cNvSpPr txBox="1"/>
          <p:nvPr/>
        </p:nvSpPr>
        <p:spPr>
          <a:xfrm>
            <a:off x="2087032" y="3938070"/>
            <a:ext cx="24243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Delivering world leading digital infrastructure &amp; improving cyber security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627E3EC-0115-4E73-AD86-F5C1C50FE0E5}"/>
              </a:ext>
            </a:extLst>
          </p:cNvPr>
          <p:cNvGraphicFramePr/>
          <p:nvPr>
            <p:extLst/>
          </p:nvPr>
        </p:nvGraphicFramePr>
        <p:xfrm>
          <a:off x="4203803" y="2239317"/>
          <a:ext cx="4176350" cy="250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0A502E1-D75D-46F5-85D9-B0A7E6D0BA3F}"/>
              </a:ext>
            </a:extLst>
          </p:cNvPr>
          <p:cNvSpPr txBox="1"/>
          <p:nvPr/>
        </p:nvSpPr>
        <p:spPr>
          <a:xfrm>
            <a:off x="5464764" y="3386793"/>
            <a:ext cx="2629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Help firms understand, adopt and prepare for digitisation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Examine data and privacy landscape to explore how government and business can improve trust in tech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1B2A0-0F27-4461-9A70-65DE9CEEDA21}"/>
              </a:ext>
            </a:extLst>
          </p:cNvPr>
          <p:cNvSpPr txBox="1"/>
          <p:nvPr/>
        </p:nvSpPr>
        <p:spPr>
          <a:xfrm>
            <a:off x="5502367" y="2266591"/>
            <a:ext cx="2438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Engaging in international digital </a:t>
            </a:r>
            <a:r>
              <a:rPr lang="en-GB" sz="900" b="1" u="sng" dirty="0" err="1">
                <a:solidFill>
                  <a:schemeClr val="bg1"/>
                </a:solidFill>
              </a:rPr>
              <a:t>iniatives</a:t>
            </a:r>
            <a:endParaRPr lang="en-GB" sz="900" b="1" u="sng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DB98C-040F-4494-8536-24061916B03B}"/>
              </a:ext>
            </a:extLst>
          </p:cNvPr>
          <p:cNvSpPr txBox="1"/>
          <p:nvPr/>
        </p:nvSpPr>
        <p:spPr>
          <a:xfrm>
            <a:off x="5502366" y="3101060"/>
            <a:ext cx="243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Embracing digital across all sectors &amp; examining trust in technology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EC0DD0-856C-4023-B258-700516C14D15}"/>
              </a:ext>
            </a:extLst>
          </p:cNvPr>
          <p:cNvSpPr txBox="1"/>
          <p:nvPr/>
        </p:nvSpPr>
        <p:spPr>
          <a:xfrm>
            <a:off x="5502367" y="3925874"/>
            <a:ext cx="2438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Access to global talent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1A08FE-4CBE-4FD6-AB6D-EC2579FEFFA3}"/>
              </a:ext>
            </a:extLst>
          </p:cNvPr>
          <p:cNvSpPr txBox="1"/>
          <p:nvPr/>
        </p:nvSpPr>
        <p:spPr>
          <a:xfrm>
            <a:off x="5502365" y="2560349"/>
            <a:ext cx="237510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Influencing major proposals on issues from digital tax to the Digital Single Market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75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2B1309-9823-40EA-9CB6-93FCA74C6CEC}"/>
              </a:ext>
            </a:extLst>
          </p:cNvPr>
          <p:cNvSpPr txBox="1"/>
          <p:nvPr/>
        </p:nvSpPr>
        <p:spPr>
          <a:xfrm>
            <a:off x="2023206" y="3101060"/>
            <a:ext cx="2438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900" b="1" u="sng" dirty="0">
                <a:solidFill>
                  <a:schemeClr val="bg1"/>
                </a:solidFill>
              </a:rPr>
              <a:t>Shaping the flagship Digital Charter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39E449-E330-4AC3-9FD8-F86656507389}"/>
              </a:ext>
            </a:extLst>
          </p:cNvPr>
          <p:cNvSpPr txBox="1"/>
          <p:nvPr/>
        </p:nvSpPr>
        <p:spPr>
          <a:xfrm>
            <a:off x="2087033" y="3254106"/>
            <a:ext cx="23751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Identifying where industry and government can collaborate, technological solutions and regulatory red lines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Maintaining a focus on ensuring the UK is the best place to grow a digital business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GB" sz="7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F6D540-FE55-400C-9E0E-7F8C6FAD356B}"/>
              </a:ext>
            </a:extLst>
          </p:cNvPr>
          <p:cNvSpPr txBox="1"/>
          <p:nvPr/>
        </p:nvSpPr>
        <p:spPr>
          <a:xfrm>
            <a:off x="5455181" y="4157333"/>
            <a:ext cx="24735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750" dirty="0">
                <a:solidFill>
                  <a:schemeClr val="bg1"/>
                </a:solidFill>
              </a:rPr>
              <a:t>Making the evidence based case for skilled migration which is crucial to firms across the economy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EEB9CE-332A-4C52-9D01-581F1904F7E7}"/>
              </a:ext>
            </a:extLst>
          </p:cNvPr>
          <p:cNvSpPr/>
          <p:nvPr/>
        </p:nvSpPr>
        <p:spPr>
          <a:xfrm>
            <a:off x="1277120" y="796435"/>
            <a:ext cx="6817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200" b="1" dirty="0">
                <a:solidFill>
                  <a:schemeClr val="accent2"/>
                </a:solidFill>
              </a:rPr>
              <a:t>Tech Group plays the leading role in setting the digital and technology policy agenda for the CBI 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2"/>
                </a:solidFill>
              </a:rPr>
              <a:t>This meeting is an opportunity for technology leaders to shape and identify the major digital priorities for this year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2"/>
                </a:solidFill>
              </a:rPr>
              <a:t>Are we focusing on the right issues? What are the critical priorities in the coming months? </a:t>
            </a:r>
          </a:p>
        </p:txBody>
      </p:sp>
    </p:spTree>
    <p:extLst>
      <p:ext uri="{BB962C8B-B14F-4D97-AF65-F5344CB8AC3E}">
        <p14:creationId xmlns:p14="http://schemas.microsoft.com/office/powerpoint/2010/main" val="259273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16" y="389089"/>
            <a:ext cx="8207110" cy="41898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0FDA68-31EE-4EB6-9DBE-CAD62415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0897"/>
              </p:ext>
            </p:extLst>
          </p:nvPr>
        </p:nvGraphicFramePr>
        <p:xfrm>
          <a:off x="627587" y="891673"/>
          <a:ext cx="7952568" cy="368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671">
                <a:tc>
                  <a:txBody>
                    <a:bodyPr/>
                    <a:lstStyle/>
                    <a:p>
                      <a:r>
                        <a:rPr lang="en-GB" sz="1800" dirty="0"/>
                        <a:t>Time</a:t>
                      </a:r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Agenda Item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419">
                <a:tc>
                  <a:txBody>
                    <a:bodyPr/>
                    <a:lstStyle/>
                    <a:p>
                      <a:r>
                        <a:rPr lang="en-GB" sz="1200" b="1" dirty="0"/>
                        <a:t>08:00 – 08:10 </a:t>
                      </a:r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Welcome and introductions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Angela McGowan, Director, CBI NI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3504832488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GB" sz="1200" b="1" dirty="0"/>
                        <a:t>08:10</a:t>
                      </a:r>
                      <a:r>
                        <a:rPr lang="en-GB" sz="1200" b="1" baseline="0" dirty="0"/>
                        <a:t> – 08:30</a:t>
                      </a:r>
                      <a:endParaRPr lang="en-GB" sz="1200" b="1" dirty="0"/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NI Digital Economy: Taking Stock, Looking Ahead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baseline="0" dirty="0"/>
                        <a:t>Owen Sims, Senior Policy Advisor, CBI NI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953">
                <a:tc>
                  <a:txBody>
                    <a:bodyPr/>
                    <a:lstStyle/>
                    <a:p>
                      <a:r>
                        <a:rPr lang="en-GB" sz="1200" b="1" dirty="0"/>
                        <a:t>08:30 – 09:00</a:t>
                      </a:r>
                      <a:endParaRPr lang="en-GB" sz="1200" dirty="0"/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Foreign Direct Investment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Alan Wilson, Head of International Investment, Invest NI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61">
                <a:tc>
                  <a:txBody>
                    <a:bodyPr/>
                    <a:lstStyle/>
                    <a:p>
                      <a:r>
                        <a:rPr lang="en-GB" sz="1200" b="1" dirty="0"/>
                        <a:t>09:00 – 09.20 </a:t>
                      </a:r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baseline="0" dirty="0"/>
                        <a:t>Discussion on key digital issues and opportunities facing NI firms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791">
                <a:tc>
                  <a:txBody>
                    <a:bodyPr/>
                    <a:lstStyle/>
                    <a:p>
                      <a:r>
                        <a:rPr lang="en-GB" sz="1200" b="1" baseline="0" dirty="0"/>
                        <a:t>09.20 – 09.25</a:t>
                      </a:r>
                      <a:endParaRPr lang="en-GB" sz="1200" b="1" dirty="0"/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baseline="0" dirty="0"/>
                        <a:t>Any other business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baseline="0" dirty="0"/>
                        <a:t>Further actions</a:t>
                      </a:r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63">
                <a:tc>
                  <a:txBody>
                    <a:bodyPr/>
                    <a:lstStyle/>
                    <a:p>
                      <a:r>
                        <a:rPr lang="en-GB" sz="1200" b="1" dirty="0"/>
                        <a:t>09:25 – 09.30</a:t>
                      </a:r>
                    </a:p>
                  </a:txBody>
                  <a:tcPr marL="91429" marR="91429" marT="45709" marB="45709" anchor="ctr"/>
                </a:tc>
                <a:tc>
                  <a:txBody>
                    <a:bodyPr/>
                    <a:lstStyle/>
                    <a:p>
                      <a:r>
                        <a:rPr lang="en-GB" sz="1200" b="1" baseline="0" dirty="0"/>
                        <a:t>Wrap-up and close</a:t>
                      </a:r>
                      <a:endParaRPr lang="en-GB" sz="1200" b="0" baseline="0" dirty="0"/>
                    </a:p>
                  </a:txBody>
                  <a:tcPr marL="91429" marR="91429" marT="45709" marB="4570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316" y="357190"/>
            <a:ext cx="8207110" cy="534483"/>
          </a:xfrm>
        </p:spPr>
        <p:txBody>
          <a:bodyPr/>
          <a:lstStyle/>
          <a:p>
            <a:r>
              <a:rPr lang="en-US" dirty="0"/>
              <a:t>Attendees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D1CD5-6B0F-4E15-8E56-A7C9AD90E9A9}"/>
              </a:ext>
            </a:extLst>
          </p:cNvPr>
          <p:cNvSpPr txBox="1"/>
          <p:nvPr/>
        </p:nvSpPr>
        <p:spPr>
          <a:xfrm>
            <a:off x="216976" y="4644325"/>
            <a:ext cx="1152041" cy="4991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68E90B-BF61-4375-9508-3CF987113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60851"/>
              </p:ext>
            </p:extLst>
          </p:nvPr>
        </p:nvGraphicFramePr>
        <p:xfrm>
          <a:off x="793899" y="891673"/>
          <a:ext cx="7619998" cy="358040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30529">
                  <a:extLst>
                    <a:ext uri="{9D8B030D-6E8A-4147-A177-3AD203B41FA5}">
                      <a16:colId xmlns:a16="http://schemas.microsoft.com/office/drawing/2014/main" val="3714549257"/>
                    </a:ext>
                  </a:extLst>
                </a:gridCol>
                <a:gridCol w="2968308">
                  <a:extLst>
                    <a:ext uri="{9D8B030D-6E8A-4147-A177-3AD203B41FA5}">
                      <a16:colId xmlns:a16="http://schemas.microsoft.com/office/drawing/2014/main" val="78287932"/>
                    </a:ext>
                  </a:extLst>
                </a:gridCol>
                <a:gridCol w="2721161">
                  <a:extLst>
                    <a:ext uri="{9D8B030D-6E8A-4147-A177-3AD203B41FA5}">
                      <a16:colId xmlns:a16="http://schemas.microsoft.com/office/drawing/2014/main" val="3679043853"/>
                    </a:ext>
                  </a:extLst>
                </a:gridCol>
              </a:tblGrid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493268703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 Gray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Chief Technology Officer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Kainos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4238158250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Susan McKane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 of Catalyst Belfast FinTech Hub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Danske Bank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2432556006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Catherine Harrison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Vice-President HR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Derivatives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2735777724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Seamus </a:t>
                      </a: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Cushley</a:t>
                      </a: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Director, Blockchain, FinTech &amp; Innovation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PwC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4033375308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George Maybury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 Central Government Sector Manager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BT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1581756300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Tara Simpson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Managing Director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Instil Software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2942074638"/>
                  </a:ext>
                </a:extLst>
              </a:tr>
              <a:tr h="228744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Damian </a:t>
                      </a: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McAreavey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Manager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Etain</a:t>
                      </a: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Ltd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4041430102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William Hamilton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Managing Director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Liberty IT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3239147274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John Healy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Vice President &amp; Managing Director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Allstate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1272105001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Michael McEnery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Manager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CCEA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3606763838"/>
                  </a:ext>
                </a:extLst>
              </a:tr>
              <a:tr h="193117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Alan Wilson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 of International Investment </a:t>
                      </a:r>
                      <a:endParaRPr lang="en-GB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 NI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1939399681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Paul Moore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Development Manager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Civica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2881507196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Angela McGowan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Director, Northern Ireland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CBI NI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2990520514"/>
                  </a:ext>
                </a:extLst>
              </a:tr>
              <a:tr h="24296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Owen Sims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Senior Policy Advisor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CBI NI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521" marR="57521" marT="0" marB="0"/>
                </a:tc>
                <a:extLst>
                  <a:ext uri="{0D108BD9-81ED-4DB2-BD59-A6C34878D82A}">
                    <a16:rowId xmlns:a16="http://schemas.microsoft.com/office/drawing/2014/main" val="147005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0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CBI NI Digital Forum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500316" y="865628"/>
            <a:ext cx="8207110" cy="4404871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Aft>
                <a:spcPts val="12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The CBI NI Digital Forum has been established to: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Develop policy for Northern Ireland’s Digital Economy; 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Inform organizations of developments within the economic environment for digital skills &amp; investment; and</a:t>
            </a:r>
          </a:p>
          <a:p>
            <a:pPr lvl="1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Convening companies with policy-makers and government officials.</a:t>
            </a:r>
          </a:p>
          <a:p>
            <a:pPr>
              <a:lnSpc>
                <a:spcPts val="2040"/>
              </a:lnSpc>
              <a:spcAft>
                <a:spcPts val="12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Output will take the form of policy recommendations to help construct a Digital Strategy, but will be mainly shaped by members. Intends to meet </a:t>
            </a:r>
            <a:r>
              <a:rPr 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quarterly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ts val="2040"/>
              </a:lnSpc>
              <a:spcAft>
                <a:spcPts val="100"/>
              </a:spcAft>
            </a:pP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</a:rPr>
              <a:t>Meetings are an opportunity to:</a:t>
            </a:r>
          </a:p>
          <a:p>
            <a:pPr lvl="1">
              <a:lnSpc>
                <a:spcPts val="2040"/>
              </a:lnSpc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Discuss the digital economic environment within the Northern Irish economy.</a:t>
            </a:r>
          </a:p>
          <a:p>
            <a:pPr lvl="1">
              <a:lnSpc>
                <a:spcPts val="2040"/>
              </a:lnSpc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Discuss your Digital </a:t>
            </a: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‘State of Trade’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(e.g. projects, adoption challenges).</a:t>
            </a:r>
          </a:p>
          <a:p>
            <a:pPr lvl="1">
              <a:lnSpc>
                <a:spcPts val="2040"/>
              </a:lnSpc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Engage with senior members of Invest NI on international investment and skills strategy.</a:t>
            </a:r>
          </a:p>
          <a:p>
            <a:pPr>
              <a:lnSpc>
                <a:spcPts val="2040"/>
              </a:lnSpc>
              <a:spcAft>
                <a:spcPts val="1200"/>
              </a:spcAft>
            </a:pPr>
            <a:endParaRPr lang="en-US" sz="17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8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1480" y="1075891"/>
            <a:ext cx="6172200" cy="1495859"/>
          </a:xfrm>
        </p:spPr>
        <p:txBody>
          <a:bodyPr/>
          <a:lstStyle/>
          <a:p>
            <a:r>
              <a:rPr lang="en-GB" sz="2700" cap="all" dirty="0"/>
              <a:t>NI Digital Economy: Taking Stock, Looking Ahead</a:t>
            </a:r>
          </a:p>
        </p:txBody>
      </p:sp>
    </p:spTree>
    <p:extLst>
      <p:ext uri="{BB962C8B-B14F-4D97-AF65-F5344CB8AC3E}">
        <p14:creationId xmlns:p14="http://schemas.microsoft.com/office/powerpoint/2010/main" val="261809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Overarching Claim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316" y="1082762"/>
            <a:ext cx="4071683" cy="123201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GB" sz="2000" b="1" i="1" dirty="0">
                <a:solidFill>
                  <a:schemeClr val="bg1"/>
                </a:solidFill>
              </a:rPr>
              <a:t>“The digital economy has been successful in Northern Ireland, but a number of barriers are hindering growth.”</a:t>
            </a:r>
            <a:endParaRPr lang="en-GB" sz="2000" i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5084F3-7F81-44DF-B184-C6C3EF145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22943"/>
              </p:ext>
            </p:extLst>
          </p:nvPr>
        </p:nvGraphicFramePr>
        <p:xfrm>
          <a:off x="4571999" y="967490"/>
          <a:ext cx="4441372" cy="3743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7BC66A3-C8A4-48AA-A3FA-8B5680F44044}"/>
              </a:ext>
            </a:extLst>
          </p:cNvPr>
          <p:cNvSpPr txBox="1">
            <a:spLocks/>
          </p:cNvSpPr>
          <p:nvPr/>
        </p:nvSpPr>
        <p:spPr>
          <a:xfrm>
            <a:off x="842928" y="2571750"/>
            <a:ext cx="3186254" cy="94198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6000" b="1" kern="400" dirty="0">
                <a:solidFill>
                  <a:schemeClr val="accent5"/>
                </a:solidFill>
              </a:rPr>
              <a:t>£3.2bn</a:t>
            </a:r>
            <a:endParaRPr lang="en-GB" sz="2000" kern="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8F953FB-1B2F-4358-862E-76545DAD7E40}"/>
              </a:ext>
            </a:extLst>
          </p:cNvPr>
          <p:cNvSpPr txBox="1">
            <a:spLocks/>
          </p:cNvSpPr>
          <p:nvPr/>
        </p:nvSpPr>
        <p:spPr>
          <a:xfrm>
            <a:off x="500316" y="3373039"/>
            <a:ext cx="3871481" cy="94198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generated through direct, indirect and induced (</a:t>
            </a:r>
            <a:r>
              <a:rPr lang="en-GB" i="1" dirty="0" err="1"/>
              <a:t>spillovers</a:t>
            </a:r>
            <a:r>
              <a:rPr lang="en-GB" dirty="0"/>
              <a:t>) in GVA. It now generates over 8% of NI total GVA.</a:t>
            </a:r>
          </a:p>
        </p:txBody>
      </p:sp>
    </p:spTree>
    <p:extLst>
      <p:ext uri="{BB962C8B-B14F-4D97-AF65-F5344CB8AC3E}">
        <p14:creationId xmlns:p14="http://schemas.microsoft.com/office/powerpoint/2010/main" val="29044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generated by Digital economy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2445" y="2308556"/>
            <a:ext cx="2072528" cy="811287"/>
          </a:xfrm>
        </p:spPr>
        <p:txBody>
          <a:bodyPr/>
          <a:lstStyle/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79,000</a:t>
            </a:r>
            <a:endParaRPr lang="en-GB" sz="1600" kern="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44410"/>
              </p:ext>
            </p:extLst>
          </p:nvPr>
        </p:nvGraphicFramePr>
        <p:xfrm>
          <a:off x="500316" y="1096474"/>
          <a:ext cx="4335629" cy="361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9DB0628-B155-4444-8A84-91BC640623D3}"/>
              </a:ext>
            </a:extLst>
          </p:cNvPr>
          <p:cNvSpPr txBox="1">
            <a:spLocks/>
          </p:cNvSpPr>
          <p:nvPr/>
        </p:nvSpPr>
        <p:spPr>
          <a:xfrm>
            <a:off x="6903779" y="2405963"/>
            <a:ext cx="2151321" cy="66911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direct, indirect and induced jobs in 2017, accounting for 8.5% of total NI employment.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61AF525-CC4A-4F56-A8EC-EEEC6869EF59}"/>
              </a:ext>
            </a:extLst>
          </p:cNvPr>
          <p:cNvSpPr txBox="1">
            <a:spLocks/>
          </p:cNvSpPr>
          <p:nvPr/>
        </p:nvSpPr>
        <p:spPr>
          <a:xfrm>
            <a:off x="4772445" y="1525705"/>
            <a:ext cx="2072528" cy="669112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45,541</a:t>
            </a:r>
            <a:endParaRPr lang="en-GB" sz="1600" kern="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D70B0F5-560F-4856-ACE5-AF217F656153}"/>
              </a:ext>
            </a:extLst>
          </p:cNvPr>
          <p:cNvSpPr txBox="1">
            <a:spLocks/>
          </p:cNvSpPr>
          <p:nvPr/>
        </p:nvSpPr>
        <p:spPr>
          <a:xfrm>
            <a:off x="6908473" y="1685046"/>
            <a:ext cx="2301726" cy="474624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workers currently employed in the knowledge economy. `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44AA8BC-872E-4162-922B-054946AC65D1}"/>
              </a:ext>
            </a:extLst>
          </p:cNvPr>
          <p:cNvSpPr txBox="1">
            <a:spLocks/>
          </p:cNvSpPr>
          <p:nvPr/>
        </p:nvSpPr>
        <p:spPr>
          <a:xfrm>
            <a:off x="4835945" y="3084696"/>
            <a:ext cx="2072528" cy="811287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kern="400" dirty="0">
                <a:solidFill>
                  <a:schemeClr val="accent5"/>
                </a:solidFill>
              </a:rPr>
              <a:t>~1.73</a:t>
            </a:r>
            <a:endParaRPr lang="en-GB" sz="1600" kern="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F8C3FF4-FE65-412B-BC5F-E5B4A58E377C}"/>
              </a:ext>
            </a:extLst>
          </p:cNvPr>
          <p:cNvSpPr txBox="1">
            <a:spLocks/>
          </p:cNvSpPr>
          <p:nvPr/>
        </p:nvSpPr>
        <p:spPr>
          <a:xfrm>
            <a:off x="6903779" y="3233221"/>
            <a:ext cx="2151321" cy="449779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One of the largest multipliers in the Northern Irish economy.</a:t>
            </a:r>
          </a:p>
        </p:txBody>
      </p:sp>
    </p:spTree>
    <p:extLst>
      <p:ext uri="{BB962C8B-B14F-4D97-AF65-F5344CB8AC3E}">
        <p14:creationId xmlns:p14="http://schemas.microsoft.com/office/powerpoint/2010/main" val="22510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of the digital economy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7AECD62-C8CA-464A-B1A6-625EA96E0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469042"/>
              </p:ext>
            </p:extLst>
          </p:nvPr>
        </p:nvGraphicFramePr>
        <p:xfrm>
          <a:off x="283536" y="1182864"/>
          <a:ext cx="4071684" cy="3213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5B2605-952A-4019-9A28-57148EC52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0" y="2578837"/>
            <a:ext cx="4071684" cy="18178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However: </a:t>
            </a:r>
          </a:p>
          <a:p>
            <a:pPr marL="1005865" lvl="1" indent="-34290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It is starting from a relatively low base.</a:t>
            </a:r>
          </a:p>
          <a:p>
            <a:pPr marL="1005865" lvl="1" indent="-342900"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rgbClr val="000000"/>
                </a:solidFill>
              </a:rPr>
              <a:t>There are a number of indicators that show the environment is unstable.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BE366F2-DD3B-47C5-8F70-9560DB0546EA}"/>
              </a:ext>
            </a:extLst>
          </p:cNvPr>
          <p:cNvSpPr txBox="1">
            <a:spLocks/>
          </p:cNvSpPr>
          <p:nvPr/>
        </p:nvSpPr>
        <p:spPr>
          <a:xfrm>
            <a:off x="4572000" y="1471073"/>
            <a:ext cx="4071684" cy="941981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NI has been the second fastest growing region in terms of Knowledge Economy activity, second only to Scotland.</a:t>
            </a:r>
          </a:p>
        </p:txBody>
      </p:sp>
    </p:spTree>
    <p:extLst>
      <p:ext uri="{BB962C8B-B14F-4D97-AF65-F5344CB8AC3E}">
        <p14:creationId xmlns:p14="http://schemas.microsoft.com/office/powerpoint/2010/main" val="19064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SKILLS: Rising wage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7F3B6-4FD0-47CB-9428-2BB67B53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485" y="1082763"/>
            <a:ext cx="7169029" cy="29642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61FB32-9276-4D92-96C8-F68E3C32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768148"/>
              </p:ext>
            </p:extLst>
          </p:nvPr>
        </p:nvGraphicFramePr>
        <p:xfrm>
          <a:off x="4635742" y="944376"/>
          <a:ext cx="4071684" cy="3766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495B94-86CF-4A90-8256-85339FB8A5DA}"/>
              </a:ext>
            </a:extLst>
          </p:cNvPr>
          <p:cNvSpPr txBox="1">
            <a:spLocks/>
          </p:cNvSpPr>
          <p:nvPr/>
        </p:nvSpPr>
        <p:spPr>
          <a:xfrm>
            <a:off x="252073" y="1244356"/>
            <a:ext cx="3871481" cy="3148740"/>
          </a:xfrm>
          <a:prstGeom prst="rect">
            <a:avLst/>
          </a:prstGeom>
        </p:spPr>
        <p:txBody>
          <a:bodyPr vert="horz" lIns="0" tIns="0" rIns="0"/>
          <a:lstStyle>
            <a:lvl1pPr marL="0" indent="0" algn="l" defTabSz="407979" rtl="0" eaLnBrk="1" latinLnBrk="0" hangingPunct="1">
              <a:spcBef>
                <a:spcPct val="20000"/>
              </a:spcBef>
              <a:buFontTx/>
              <a:buNone/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62965" indent="-254987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947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7926" indent="-203990" algn="l" defTabSz="40797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5905" indent="-203990" algn="l" defTabSz="40797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43883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1862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9841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7820" indent="-203990" algn="l" defTabSz="40797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Overall, average wage in private sector in Northern Ireland: </a:t>
            </a:r>
            <a:r>
              <a:rPr lang="en-GB" b="1" dirty="0">
                <a:solidFill>
                  <a:schemeClr val="accent5"/>
                </a:solidFill>
              </a:rPr>
              <a:t>£22,717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</a:t>
            </a:r>
            <a:r>
              <a:rPr lang="en-GB" b="1" dirty="0">
                <a:solidFill>
                  <a:schemeClr val="accent5"/>
                </a:solidFill>
              </a:rPr>
              <a:t>25%</a:t>
            </a:r>
            <a:r>
              <a:rPr lang="en-GB" dirty="0"/>
              <a:t> lower than in Public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average, wages in the knowledge economy have increased by </a:t>
            </a:r>
            <a:r>
              <a:rPr lang="en-GB" b="1" dirty="0">
                <a:solidFill>
                  <a:schemeClr val="accent5"/>
                </a:solidFill>
              </a:rPr>
              <a:t>22.8%</a:t>
            </a:r>
            <a:r>
              <a:rPr lang="en-GB" dirty="0"/>
              <a:t>, now average over </a:t>
            </a:r>
            <a:r>
              <a:rPr lang="en-GB" b="1" dirty="0">
                <a:solidFill>
                  <a:schemeClr val="accent5"/>
                </a:solidFill>
              </a:rPr>
              <a:t>£30,000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“Average”: </a:t>
            </a:r>
            <a:r>
              <a:rPr lang="en-GB" dirty="0"/>
              <a:t>The digital economy is comprised of SIC codes, as opposed to SOC. Requires parsing out of specific roles.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DBA1C-E8F4-4823-A4EE-08BA3B85C1CC}"/>
              </a:ext>
            </a:extLst>
          </p:cNvPr>
          <p:cNvSpPr txBox="1"/>
          <p:nvPr/>
        </p:nvSpPr>
        <p:spPr>
          <a:xfrm>
            <a:off x="8331285" y="139965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4"/>
                </a:solidFill>
              </a:rPr>
              <a:t>19.1%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19C69-D92A-4805-86D1-D86175810AA4}"/>
              </a:ext>
            </a:extLst>
          </p:cNvPr>
          <p:cNvSpPr txBox="1"/>
          <p:nvPr/>
        </p:nvSpPr>
        <p:spPr>
          <a:xfrm>
            <a:off x="8327900" y="217759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5"/>
                </a:solidFill>
              </a:rPr>
              <a:t>25.3%</a:t>
            </a:r>
            <a:endParaRPr lang="en-GB" b="1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8B00C-83A0-45FE-825D-455AB0478B9A}"/>
              </a:ext>
            </a:extLst>
          </p:cNvPr>
          <p:cNvSpPr txBox="1"/>
          <p:nvPr/>
        </p:nvSpPr>
        <p:spPr>
          <a:xfrm>
            <a:off x="8331285" y="257744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3"/>
                </a:solidFill>
              </a:rPr>
              <a:t>7.3%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3AB9-64F1-4ED4-BF03-4A383E672D22}"/>
              </a:ext>
            </a:extLst>
          </p:cNvPr>
          <p:cNvSpPr txBox="1"/>
          <p:nvPr/>
        </p:nvSpPr>
        <p:spPr>
          <a:xfrm>
            <a:off x="8454512" y="301516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22.8%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8B20E-6D23-491C-B303-DC1A6854EDD2}"/>
              </a:ext>
            </a:extLst>
          </p:cNvPr>
          <p:cNvSpPr txBox="1"/>
          <p:nvPr/>
        </p:nvSpPr>
        <p:spPr>
          <a:xfrm>
            <a:off x="8334016" y="277300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</a:rPr>
              <a:t>17.9%</a:t>
            </a:r>
            <a:endParaRPr lang="en-GB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6268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resentation">
  <a:themeElements>
    <a:clrScheme name="Custom 1">
      <a:dk1>
        <a:srgbClr val="0071CF"/>
      </a:dk1>
      <a:lt1>
        <a:srgbClr val="FFFFFF"/>
      </a:lt1>
      <a:dk2>
        <a:srgbClr val="0C2B5A"/>
      </a:dk2>
      <a:lt2>
        <a:srgbClr val="FFFFFE"/>
      </a:lt2>
      <a:accent1>
        <a:srgbClr val="0071CF"/>
      </a:accent1>
      <a:accent2>
        <a:srgbClr val="0C2B5A"/>
      </a:accent2>
      <a:accent3>
        <a:srgbClr val="00A499"/>
      </a:accent3>
      <a:accent4>
        <a:srgbClr val="00C1D5"/>
      </a:accent4>
      <a:accent5>
        <a:srgbClr val="FF671F"/>
      </a:accent5>
      <a:accent6>
        <a:srgbClr val="97D700"/>
      </a:accent6>
      <a:hlink>
        <a:srgbClr val="141313"/>
      </a:hlink>
      <a:folHlink>
        <a:srgbClr val="14131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rporate-presentation.pptx" id="{4BEB40C0-494C-445F-BBB8-B7A5C898A011}" vid="{5C5C293F-9806-4DDE-899A-7B55BE09B7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5BF350360215409AAAFE83ABFB9660" ma:contentTypeVersion="10" ma:contentTypeDescription="Create a new document." ma:contentTypeScope="" ma:versionID="df083abfa4ee6ba9767ade82bbbeaf29">
  <xsd:schema xmlns:xsd="http://www.w3.org/2001/XMLSchema" xmlns:xs="http://www.w3.org/2001/XMLSchema" xmlns:p="http://schemas.microsoft.com/office/2006/metadata/properties" xmlns:ns2="f3b43737-b68b-4f8f-b3bf-16fb66342454" xmlns:ns3="37281a05-0a6a-4a46-bd5d-c77983ba4de4" targetNamespace="http://schemas.microsoft.com/office/2006/metadata/properties" ma:root="true" ma:fieldsID="ebd7db03f6742cce0cf1a497ad8d830c" ns2:_="" ns3:_="">
    <xsd:import namespace="f3b43737-b68b-4f8f-b3bf-16fb66342454"/>
    <xsd:import namespace="37281a05-0a6a-4a46-bd5d-c77983ba4d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43737-b68b-4f8f-b3bf-16fb66342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281a05-0a6a-4a46-bd5d-c77983ba4de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281a05-0a6a-4a46-bd5d-c77983ba4de4">
      <UserInfo>
        <DisplayName>Susannah Odell</DisplayName>
        <AccountId>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CFDFD93-0E75-4123-A607-B34069FAE6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7AE238-B3FF-496B-B327-210FCD4C5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43737-b68b-4f8f-b3bf-16fb66342454"/>
    <ds:schemaRef ds:uri="37281a05-0a6a-4a46-bd5d-c77983ba4d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01C5AA-F290-4EA1-A3AC-2ADC0FACD7ED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7281a05-0a6a-4a46-bd5d-c77983ba4de4"/>
    <ds:schemaRef ds:uri="http://purl.org/dc/dcmitype/"/>
    <ds:schemaRef ds:uri="f3b43737-b68b-4f8f-b3bf-16fb6634245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Corporate-presentation</Template>
  <TotalTime>4357</TotalTime>
  <Words>1322</Words>
  <Application>Microsoft Office PowerPoint</Application>
  <PresentationFormat>On-screen Show (16:9)</PresentationFormat>
  <Paragraphs>251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Georgia</vt:lpstr>
      <vt:lpstr>Corporate-presentation</vt:lpstr>
      <vt:lpstr>CBI NI Digital Forum 14th December 2018</vt:lpstr>
      <vt:lpstr>Agenda</vt:lpstr>
      <vt:lpstr>Attendees </vt:lpstr>
      <vt:lpstr>Background: The CBI NI Digital Forum</vt:lpstr>
      <vt:lpstr>PowerPoint Presentation</vt:lpstr>
      <vt:lpstr>Overarching Claim</vt:lpstr>
      <vt:lpstr>Jobs generated by Digital economy</vt:lpstr>
      <vt:lpstr>Success of the digital economy</vt:lpstr>
      <vt:lpstr>SKILLS: Rising wage costs</vt:lpstr>
      <vt:lpstr>Skills: The pace of wage inflation</vt:lpstr>
      <vt:lpstr>Skills: Demand already outstripping supply</vt:lpstr>
      <vt:lpstr>Skills: Migration</vt:lpstr>
      <vt:lpstr>Fiscal: start-up blockers</vt:lpstr>
      <vt:lpstr>Fiscal: Private Equity &amp; Venture capital</vt:lpstr>
      <vt:lpstr>Infrastructure: Digital &amp; Physical</vt:lpstr>
      <vt:lpstr>FDI: Complemented with economy</vt:lpstr>
      <vt:lpstr>Other concerns</vt:lpstr>
      <vt:lpstr>Questions for forum</vt:lpstr>
      <vt:lpstr>Priorities for 2019</vt:lpstr>
    </vt:vector>
  </TitlesOfParts>
  <Company>CBI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working group</dc:title>
  <dc:creator>Roxanne Morison</dc:creator>
  <cp:lastModifiedBy>Owen Sims</cp:lastModifiedBy>
  <cp:revision>132</cp:revision>
  <cp:lastPrinted>2019-01-16T11:00:11Z</cp:lastPrinted>
  <dcterms:created xsi:type="dcterms:W3CDTF">2018-10-04T08:41:57Z</dcterms:created>
  <dcterms:modified xsi:type="dcterms:W3CDTF">2019-01-16T16:07:19Z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0x010100FD5BF350360215409AAAFE83ABFB9660</vt:lpwstr>
  </property>
  <property fmtid="{D5CDD505-2E9C-101B-9397-08002B2CF9AE}" pid="3" name="MSIP_Label_099fd6c5-1314-4454-9d41-6f008aa00bac_Enabled">
    <vt:lpwstr>False</vt:lpwstr>
  </property>
  <property fmtid="{D5CDD505-2E9C-101B-9397-08002B2CF9AE}" pid="4" name="MSIP_Label_099fd6c5-1314-4454-9d41-6f008aa00bac_SiteId">
    <vt:lpwstr>7e349229-c2d1-4aab-9638-503f03c3af06</vt:lpwstr>
  </property>
  <property fmtid="{D5CDD505-2E9C-101B-9397-08002B2CF9AE}" pid="5" name="MSIP_Label_099fd6c5-1314-4454-9d41-6f008aa00bac_Owner">
    <vt:lpwstr>Roxanne.Morison@cbi.org.uk</vt:lpwstr>
  </property>
  <property fmtid="{D5CDD505-2E9C-101B-9397-08002B2CF9AE}" pid="6" name="MSIP_Label_099fd6c5-1314-4454-9d41-6f008aa00bac_SetDate">
    <vt:lpwstr>2018-10-04T17:47:21.0492718+01:00</vt:lpwstr>
  </property>
  <property fmtid="{D5CDD505-2E9C-101B-9397-08002B2CF9AE}" pid="7" name="MSIP_Label_099fd6c5-1314-4454-9d41-6f008aa00bac_Name">
    <vt:lpwstr>CBI - Internal</vt:lpwstr>
  </property>
  <property fmtid="{D5CDD505-2E9C-101B-9397-08002B2CF9AE}" pid="8" name="MSIP_Label_099fd6c5-1314-4454-9d41-6f008aa00bac_Application">
    <vt:lpwstr>Microsoft Azure Information Protection</vt:lpwstr>
  </property>
  <property fmtid="{D5CDD505-2E9C-101B-9397-08002B2CF9AE}" pid="9" name="MSIP_Label_099fd6c5-1314-4454-9d41-6f008aa00bac_Extended_MSFT_Method">
    <vt:lpwstr>Automatic</vt:lpwstr>
  </property>
  <property fmtid="{D5CDD505-2E9C-101B-9397-08002B2CF9AE}" pid="10" name="Sensitivity">
    <vt:lpwstr/>
  </property>
</Properties>
</file>