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4"/>
  </p:sldMasterIdLst>
  <p:notesMasterIdLst>
    <p:notesMasterId r:id="rId39"/>
  </p:notesMasterIdLst>
  <p:handoutMasterIdLst>
    <p:handoutMasterId r:id="rId40"/>
  </p:handoutMasterIdLst>
  <p:sldIdLst>
    <p:sldId id="401" r:id="rId5"/>
    <p:sldId id="338" r:id="rId6"/>
    <p:sldId id="403" r:id="rId7"/>
    <p:sldId id="282" r:id="rId8"/>
    <p:sldId id="291" r:id="rId9"/>
    <p:sldId id="292" r:id="rId10"/>
    <p:sldId id="384" r:id="rId11"/>
    <p:sldId id="385" r:id="rId12"/>
    <p:sldId id="377" r:id="rId13"/>
    <p:sldId id="381" r:id="rId14"/>
    <p:sldId id="396" r:id="rId15"/>
    <p:sldId id="383" r:id="rId16"/>
    <p:sldId id="395" r:id="rId17"/>
    <p:sldId id="398" r:id="rId18"/>
    <p:sldId id="407" r:id="rId19"/>
    <p:sldId id="394" r:id="rId20"/>
    <p:sldId id="380" r:id="rId21"/>
    <p:sldId id="378" r:id="rId22"/>
    <p:sldId id="335" r:id="rId23"/>
    <p:sldId id="399" r:id="rId24"/>
    <p:sldId id="344" r:id="rId25"/>
    <p:sldId id="406" r:id="rId26"/>
    <p:sldId id="404" r:id="rId27"/>
    <p:sldId id="405" r:id="rId28"/>
    <p:sldId id="340" r:id="rId29"/>
    <p:sldId id="408" r:id="rId30"/>
    <p:sldId id="393" r:id="rId31"/>
    <p:sldId id="386" r:id="rId32"/>
    <p:sldId id="382" r:id="rId33"/>
    <p:sldId id="389" r:id="rId34"/>
    <p:sldId id="397" r:id="rId35"/>
    <p:sldId id="390" r:id="rId36"/>
    <p:sldId id="391" r:id="rId37"/>
    <p:sldId id="402" r:id="rId38"/>
  </p:sldIdLst>
  <p:sldSz cx="9144000" cy="5143500" type="screen16x9"/>
  <p:notesSz cx="6797675" cy="9926638"/>
  <p:defaultTextStyle>
    <a:defPPr>
      <a:defRPr lang="en-US"/>
    </a:defPPr>
    <a:lvl1pPr marL="0" algn="l" defTabSz="4079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7979" algn="l" defTabSz="4079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5957" algn="l" defTabSz="4079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3936" algn="l" defTabSz="4079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1915" algn="l" defTabSz="4079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39894" algn="l" defTabSz="4079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7873" algn="l" defTabSz="4079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5852" algn="l" defTabSz="4079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3830" algn="l" defTabSz="4079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xanne Morison" initials="RM" lastIdx="9" clrIdx="0">
    <p:extLst>
      <p:ext uri="{19B8F6BF-5375-455C-9EA6-DF929625EA0E}">
        <p15:presenceInfo xmlns:p15="http://schemas.microsoft.com/office/powerpoint/2012/main" userId="S-1-5-21-1355374441-1229027292-8547516-223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EAEAEA"/>
    <a:srgbClr val="99E3AF"/>
    <a:srgbClr val="BFD7FF"/>
    <a:srgbClr val="DDDDDD"/>
    <a:srgbClr val="FCC8C4"/>
    <a:srgbClr val="000000"/>
    <a:srgbClr val="5F5F5F"/>
    <a:srgbClr val="B2B2B2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0865" autoAdjust="0"/>
  </p:normalViewPr>
  <p:slideViewPr>
    <p:cSldViewPr snapToGrid="0" snapToObjects="1">
      <p:cViewPr varScale="1">
        <p:scale>
          <a:sx n="78" d="100"/>
          <a:sy n="78" d="100"/>
        </p:scale>
        <p:origin x="102" y="1224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sims\Downloads\ESS%20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sims\Downloads\academy-performanc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642539892760263E-2"/>
          <c:y val="0.19836607904637868"/>
          <c:w val="0.89284592673617402"/>
          <c:h val="0.62453681325523236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Sheet1!$A$22</c:f>
              <c:strCache>
                <c:ptCount val="1"/>
                <c:pt idx="0">
                  <c:v>Confident</c:v>
                </c:pt>
              </c:strCache>
            </c:strRef>
          </c:tx>
          <c:spPr>
            <a:solidFill>
              <a:srgbClr val="BFD7FF"/>
            </a:solidFill>
            <a:ln w="6350">
              <a:solidFill>
                <a:srgbClr val="292929"/>
              </a:solidFill>
            </a:ln>
            <a:effectLst/>
          </c:spPr>
          <c:invertIfNegative val="0"/>
          <c:cat>
            <c:strRef>
              <c:f>Sheet1!$B$21:$D$21</c:f>
              <c:strCache>
                <c:ptCount val="3"/>
                <c:pt idx="0">
                  <c:v>Low skills</c:v>
                </c:pt>
                <c:pt idx="1">
                  <c:v>Intermediate skills</c:v>
                </c:pt>
                <c:pt idx="2">
                  <c:v>Higher skills</c:v>
                </c:pt>
              </c:strCache>
            </c:strRef>
          </c:cat>
          <c:val>
            <c:numRef>
              <c:f>Sheet1!$B$22:$D$22</c:f>
              <c:numCache>
                <c:formatCode>General</c:formatCode>
                <c:ptCount val="3"/>
                <c:pt idx="0">
                  <c:v>30.8</c:v>
                </c:pt>
                <c:pt idx="1">
                  <c:v>29.6</c:v>
                </c:pt>
                <c:pt idx="2">
                  <c:v>20.7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37-40BE-BC26-D849333B1260}"/>
            </c:ext>
          </c:extLst>
        </c:ser>
        <c:ser>
          <c:idx val="1"/>
          <c:order val="1"/>
          <c:tx>
            <c:strRef>
              <c:f>Sheet1!$A$23</c:f>
              <c:strCache>
                <c:ptCount val="1"/>
                <c:pt idx="0">
                  <c:v>Not confident</c:v>
                </c:pt>
              </c:strCache>
            </c:strRef>
          </c:tx>
          <c:spPr>
            <a:solidFill>
              <a:srgbClr val="99E3AF">
                <a:alpha val="89000"/>
              </a:srgbClr>
            </a:solidFill>
            <a:ln w="6350">
              <a:solidFill>
                <a:srgbClr val="292929"/>
              </a:solidFill>
            </a:ln>
            <a:effectLst/>
          </c:spPr>
          <c:invertIfNegative val="0"/>
          <c:cat>
            <c:strRef>
              <c:f>Sheet1!$B$21:$D$21</c:f>
              <c:strCache>
                <c:ptCount val="3"/>
                <c:pt idx="0">
                  <c:v>Low skills</c:v>
                </c:pt>
                <c:pt idx="1">
                  <c:v>Intermediate skills</c:v>
                </c:pt>
                <c:pt idx="2">
                  <c:v>Higher skills</c:v>
                </c:pt>
              </c:strCache>
            </c:strRef>
          </c:cat>
          <c:val>
            <c:numRef>
              <c:f>Sheet1!$B$23:$D$23</c:f>
              <c:numCache>
                <c:formatCode>General</c:formatCode>
                <c:ptCount val="3"/>
                <c:pt idx="0">
                  <c:v>69.2</c:v>
                </c:pt>
                <c:pt idx="1">
                  <c:v>70.400000000000006</c:v>
                </c:pt>
                <c:pt idx="2">
                  <c:v>75.900000000000006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37-40BE-BC26-D849333B1260}"/>
            </c:ext>
          </c:extLst>
        </c:ser>
        <c:ser>
          <c:idx val="2"/>
          <c:order val="2"/>
          <c:tx>
            <c:strRef>
              <c:f>Sheet1!$A$24</c:f>
              <c:strCache>
                <c:ptCount val="1"/>
                <c:pt idx="0">
                  <c:v>Don't know</c:v>
                </c:pt>
              </c:strCache>
            </c:strRef>
          </c:tx>
          <c:spPr>
            <a:solidFill>
              <a:srgbClr val="FCC8C4"/>
            </a:solidFill>
            <a:ln w="3175">
              <a:solidFill>
                <a:srgbClr val="292929"/>
              </a:solidFill>
            </a:ln>
            <a:effectLst/>
          </c:spPr>
          <c:invertIfNegative val="0"/>
          <c:cat>
            <c:strRef>
              <c:f>Sheet1!$B$21:$D$21</c:f>
              <c:strCache>
                <c:ptCount val="3"/>
                <c:pt idx="0">
                  <c:v>Low skills</c:v>
                </c:pt>
                <c:pt idx="1">
                  <c:v>Intermediate skills</c:v>
                </c:pt>
                <c:pt idx="2">
                  <c:v>Higher skills</c:v>
                </c:pt>
              </c:strCache>
            </c:strRef>
          </c:cat>
          <c:val>
            <c:numRef>
              <c:f>Sheet1!$B$24:$D$24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37-40BE-BC26-D849333B12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6774600"/>
        <c:axId val="586767712"/>
      </c:barChart>
      <c:catAx>
        <c:axId val="586774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767712"/>
        <c:crosses val="autoZero"/>
        <c:auto val="1"/>
        <c:lblAlgn val="ctr"/>
        <c:lblOffset val="100"/>
        <c:noMultiLvlLbl val="0"/>
      </c:catAx>
      <c:valAx>
        <c:axId val="586767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DDDDDD"/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774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292929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04509282894037"/>
          <c:y val="5.3052893742045526E-2"/>
          <c:w val="0.87058087659273031"/>
          <c:h val="0.58627892856483588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'Q2.'!$B$5</c:f>
              <c:strCache>
                <c:ptCount val="1"/>
                <c:pt idx="0">
                  <c:v>Confident</c:v>
                </c:pt>
              </c:strCache>
            </c:strRef>
          </c:tx>
          <c:spPr>
            <a:solidFill>
              <a:srgbClr val="BFD7FF"/>
            </a:solidFill>
            <a:ln w="6350">
              <a:solidFill>
                <a:srgbClr val="292929"/>
              </a:solidFill>
            </a:ln>
            <a:effectLst/>
          </c:spPr>
          <c:invertIfNegative val="0"/>
          <c:cat>
            <c:strRef>
              <c:f>'Q2.'!$A$6:$A$25</c:f>
              <c:strCache>
                <c:ptCount val="13"/>
                <c:pt idx="0">
                  <c:v>Total</c:v>
                </c:pt>
                <c:pt idx="1">
                  <c:v>East Anglia</c:v>
                </c:pt>
                <c:pt idx="2">
                  <c:v>East Midlands</c:v>
                </c:pt>
                <c:pt idx="3">
                  <c:v>London</c:v>
                </c:pt>
                <c:pt idx="4">
                  <c:v>North</c:v>
                </c:pt>
                <c:pt idx="5">
                  <c:v>North West</c:v>
                </c:pt>
                <c:pt idx="6">
                  <c:v>Northern Ireland</c:v>
                </c:pt>
                <c:pt idx="7">
                  <c:v>Scotland</c:v>
                </c:pt>
                <c:pt idx="8">
                  <c:v>South East</c:v>
                </c:pt>
                <c:pt idx="9">
                  <c:v>South West</c:v>
                </c:pt>
                <c:pt idx="10">
                  <c:v>Wales</c:v>
                </c:pt>
                <c:pt idx="11">
                  <c:v>West Midlands</c:v>
                </c:pt>
                <c:pt idx="12">
                  <c:v>Yorkshire &amp; the Humber</c:v>
                </c:pt>
              </c:strCache>
            </c:strRef>
          </c:cat>
          <c:val>
            <c:numRef>
              <c:f>'Q2.'!$B$6:$B$25</c:f>
              <c:numCache>
                <c:formatCode>General</c:formatCode>
                <c:ptCount val="13"/>
                <c:pt idx="0">
                  <c:v>53.8</c:v>
                </c:pt>
                <c:pt idx="1">
                  <c:v>70</c:v>
                </c:pt>
                <c:pt idx="2">
                  <c:v>50</c:v>
                </c:pt>
                <c:pt idx="3">
                  <c:v>50</c:v>
                </c:pt>
                <c:pt idx="4">
                  <c:v>72</c:v>
                </c:pt>
                <c:pt idx="5">
                  <c:v>71.400000000000006</c:v>
                </c:pt>
                <c:pt idx="6">
                  <c:v>30.8</c:v>
                </c:pt>
                <c:pt idx="7">
                  <c:v>40.9</c:v>
                </c:pt>
                <c:pt idx="8">
                  <c:v>40.6</c:v>
                </c:pt>
                <c:pt idx="9">
                  <c:v>60</c:v>
                </c:pt>
                <c:pt idx="10">
                  <c:v>87.5</c:v>
                </c:pt>
                <c:pt idx="11">
                  <c:v>57.9</c:v>
                </c:pt>
                <c:pt idx="12">
                  <c:v>57.1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7C-4395-87AB-2CCFA640097F}"/>
            </c:ext>
          </c:extLst>
        </c:ser>
        <c:ser>
          <c:idx val="1"/>
          <c:order val="1"/>
          <c:tx>
            <c:strRef>
              <c:f>'Q2.'!$C$5</c:f>
              <c:strCache>
                <c:ptCount val="1"/>
                <c:pt idx="0">
                  <c:v>Not.confident</c:v>
                </c:pt>
              </c:strCache>
            </c:strRef>
          </c:tx>
          <c:spPr>
            <a:solidFill>
              <a:srgbClr val="99E3AF"/>
            </a:solidFill>
            <a:ln w="6350">
              <a:solidFill>
                <a:srgbClr val="292929"/>
              </a:solidFill>
            </a:ln>
            <a:effectLst/>
          </c:spPr>
          <c:invertIfNegative val="0"/>
          <c:cat>
            <c:strRef>
              <c:f>'Q2.'!$A$6:$A$25</c:f>
              <c:strCache>
                <c:ptCount val="13"/>
                <c:pt idx="0">
                  <c:v>Total</c:v>
                </c:pt>
                <c:pt idx="1">
                  <c:v>East Anglia</c:v>
                </c:pt>
                <c:pt idx="2">
                  <c:v>East Midlands</c:v>
                </c:pt>
                <c:pt idx="3">
                  <c:v>London</c:v>
                </c:pt>
                <c:pt idx="4">
                  <c:v>North</c:v>
                </c:pt>
                <c:pt idx="5">
                  <c:v>North West</c:v>
                </c:pt>
                <c:pt idx="6">
                  <c:v>Northern Ireland</c:v>
                </c:pt>
                <c:pt idx="7">
                  <c:v>Scotland</c:v>
                </c:pt>
                <c:pt idx="8">
                  <c:v>South East</c:v>
                </c:pt>
                <c:pt idx="9">
                  <c:v>South West</c:v>
                </c:pt>
                <c:pt idx="10">
                  <c:v>Wales</c:v>
                </c:pt>
                <c:pt idx="11">
                  <c:v>West Midlands</c:v>
                </c:pt>
                <c:pt idx="12">
                  <c:v>Yorkshire &amp; the Humber</c:v>
                </c:pt>
              </c:strCache>
            </c:strRef>
          </c:cat>
          <c:val>
            <c:numRef>
              <c:f>'Q2.'!$C$6:$C$25</c:f>
              <c:numCache>
                <c:formatCode>General</c:formatCode>
                <c:ptCount val="13"/>
                <c:pt idx="0">
                  <c:v>36.5</c:v>
                </c:pt>
                <c:pt idx="1">
                  <c:v>30</c:v>
                </c:pt>
                <c:pt idx="2">
                  <c:v>46.2</c:v>
                </c:pt>
                <c:pt idx="3">
                  <c:v>35.299999999999997</c:v>
                </c:pt>
                <c:pt idx="4">
                  <c:v>24</c:v>
                </c:pt>
                <c:pt idx="5">
                  <c:v>28.6</c:v>
                </c:pt>
                <c:pt idx="6">
                  <c:v>69.2</c:v>
                </c:pt>
                <c:pt idx="7">
                  <c:v>22.7</c:v>
                </c:pt>
                <c:pt idx="8">
                  <c:v>40.6</c:v>
                </c:pt>
                <c:pt idx="9">
                  <c:v>35</c:v>
                </c:pt>
                <c:pt idx="10">
                  <c:v>12.5</c:v>
                </c:pt>
                <c:pt idx="11">
                  <c:v>42.1</c:v>
                </c:pt>
                <c:pt idx="12">
                  <c:v>28.6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7C-4395-87AB-2CCFA640097F}"/>
            </c:ext>
          </c:extLst>
        </c:ser>
        <c:ser>
          <c:idx val="2"/>
          <c:order val="2"/>
          <c:tx>
            <c:strRef>
              <c:f>'Q2.'!$D$5</c:f>
              <c:strCache>
                <c:ptCount val="1"/>
                <c:pt idx="0">
                  <c:v>Don.t.know</c:v>
                </c:pt>
              </c:strCache>
            </c:strRef>
          </c:tx>
          <c:spPr>
            <a:solidFill>
              <a:srgbClr val="FCC8C4"/>
            </a:solidFill>
            <a:ln w="6350">
              <a:solidFill>
                <a:srgbClr val="000000"/>
              </a:solidFill>
            </a:ln>
            <a:effectLst/>
          </c:spPr>
          <c:invertIfNegative val="0"/>
          <c:cat>
            <c:strRef>
              <c:f>'Q2.'!$A$6:$A$25</c:f>
              <c:strCache>
                <c:ptCount val="13"/>
                <c:pt idx="0">
                  <c:v>Total</c:v>
                </c:pt>
                <c:pt idx="1">
                  <c:v>East Anglia</c:v>
                </c:pt>
                <c:pt idx="2">
                  <c:v>East Midlands</c:v>
                </c:pt>
                <c:pt idx="3">
                  <c:v>London</c:v>
                </c:pt>
                <c:pt idx="4">
                  <c:v>North</c:v>
                </c:pt>
                <c:pt idx="5">
                  <c:v>North West</c:v>
                </c:pt>
                <c:pt idx="6">
                  <c:v>Northern Ireland</c:v>
                </c:pt>
                <c:pt idx="7">
                  <c:v>Scotland</c:v>
                </c:pt>
                <c:pt idx="8">
                  <c:v>South East</c:v>
                </c:pt>
                <c:pt idx="9">
                  <c:v>South West</c:v>
                </c:pt>
                <c:pt idx="10">
                  <c:v>Wales</c:v>
                </c:pt>
                <c:pt idx="11">
                  <c:v>West Midlands</c:v>
                </c:pt>
                <c:pt idx="12">
                  <c:v>Yorkshire &amp; the Humber</c:v>
                </c:pt>
              </c:strCache>
            </c:strRef>
          </c:cat>
          <c:val>
            <c:numRef>
              <c:f>'Q2.'!$D$6:$D$25</c:f>
              <c:numCache>
                <c:formatCode>General</c:formatCode>
                <c:ptCount val="13"/>
                <c:pt idx="0">
                  <c:v>9.6</c:v>
                </c:pt>
                <c:pt idx="1">
                  <c:v>0</c:v>
                </c:pt>
                <c:pt idx="2">
                  <c:v>3.8</c:v>
                </c:pt>
                <c:pt idx="3">
                  <c:v>14.7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36.4</c:v>
                </c:pt>
                <c:pt idx="8">
                  <c:v>18.8</c:v>
                </c:pt>
                <c:pt idx="9">
                  <c:v>5</c:v>
                </c:pt>
                <c:pt idx="10">
                  <c:v>0</c:v>
                </c:pt>
                <c:pt idx="11">
                  <c:v>0</c:v>
                </c:pt>
                <c:pt idx="12">
                  <c:v>14.3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7C-4395-87AB-2CCFA64009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13350392"/>
        <c:axId val="1113351376"/>
      </c:barChart>
      <c:catAx>
        <c:axId val="1113350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3351376"/>
        <c:crosses val="autoZero"/>
        <c:auto val="1"/>
        <c:lblAlgn val="ctr"/>
        <c:lblOffset val="100"/>
        <c:noMultiLvlLbl val="0"/>
      </c:catAx>
      <c:valAx>
        <c:axId val="111335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EAEAEA"/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3350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062486163013456"/>
          <c:y val="4.4232747137871141E-2"/>
          <c:w val="0.86619246612505507"/>
          <c:h val="0.569197255054039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Applied</c:v>
                </c:pt>
              </c:strCache>
            </c:strRef>
          </c:tx>
          <c:spPr>
            <a:solidFill>
              <a:srgbClr val="99E3AF"/>
            </a:solidFill>
            <a:ln w="6350">
              <a:solidFill>
                <a:srgbClr val="292929"/>
              </a:solidFill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Software Development</c:v>
                </c:pt>
                <c:pt idx="1">
                  <c:v>Cloud computing</c:v>
                </c:pt>
                <c:pt idx="2">
                  <c:v>Enterprise integration</c:v>
                </c:pt>
                <c:pt idx="3">
                  <c:v>Salesforce</c:v>
                </c:pt>
                <c:pt idx="4">
                  <c:v>IT Support engineer Academy 1</c:v>
                </c:pt>
                <c:pt idx="5">
                  <c:v>IT Support engineer Academy 2</c:v>
                </c:pt>
                <c:pt idx="6">
                  <c:v>IT Support engineer Academy 3</c:v>
                </c:pt>
                <c:pt idx="7">
                  <c:v>Software Development Academy1</c:v>
                </c:pt>
                <c:pt idx="8">
                  <c:v>Software Development Academy 2</c:v>
                </c:pt>
                <c:pt idx="9">
                  <c:v>IT Support engineer Academy 4</c:v>
                </c:pt>
                <c:pt idx="10">
                  <c:v>Robotics Academy 1</c:v>
                </c:pt>
                <c:pt idx="11">
                  <c:v>Dev ops</c:v>
                </c:pt>
                <c:pt idx="12">
                  <c:v>Cyber security</c:v>
                </c:pt>
                <c:pt idx="13">
                  <c:v>Cloud computing</c:v>
                </c:pt>
                <c:pt idx="14">
                  <c:v>Health Tech</c:v>
                </c:pt>
                <c:pt idx="15">
                  <c:v>Robotics Academy 2</c:v>
                </c:pt>
                <c:pt idx="16">
                  <c:v>Dev ops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86</c:v>
                </c:pt>
                <c:pt idx="1">
                  <c:v>250</c:v>
                </c:pt>
                <c:pt idx="2">
                  <c:v>162</c:v>
                </c:pt>
                <c:pt idx="3">
                  <c:v>105</c:v>
                </c:pt>
                <c:pt idx="4">
                  <c:v>145</c:v>
                </c:pt>
                <c:pt idx="5">
                  <c:v>196</c:v>
                </c:pt>
                <c:pt idx="6">
                  <c:v>151</c:v>
                </c:pt>
                <c:pt idx="7">
                  <c:v>157</c:v>
                </c:pt>
                <c:pt idx="8">
                  <c:v>110</c:v>
                </c:pt>
                <c:pt idx="9">
                  <c:v>133</c:v>
                </c:pt>
                <c:pt idx="10">
                  <c:v>80</c:v>
                </c:pt>
                <c:pt idx="11">
                  <c:v>45</c:v>
                </c:pt>
                <c:pt idx="12">
                  <c:v>180</c:v>
                </c:pt>
                <c:pt idx="13">
                  <c:v>192</c:v>
                </c:pt>
                <c:pt idx="14">
                  <c:v>101</c:v>
                </c:pt>
                <c:pt idx="15">
                  <c:v>78</c:v>
                </c:pt>
                <c:pt idx="16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FB-4723-A3BC-F7759912CD76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Trained</c:v>
                </c:pt>
              </c:strCache>
            </c:strRef>
          </c:tx>
          <c:spPr>
            <a:solidFill>
              <a:srgbClr val="FCC8C4"/>
            </a:solidFill>
            <a:ln w="6350">
              <a:solidFill>
                <a:srgbClr val="292929"/>
              </a:solidFill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Software Development</c:v>
                </c:pt>
                <c:pt idx="1">
                  <c:v>Cloud computing</c:v>
                </c:pt>
                <c:pt idx="2">
                  <c:v>Enterprise integration</c:v>
                </c:pt>
                <c:pt idx="3">
                  <c:v>Salesforce</c:v>
                </c:pt>
                <c:pt idx="4">
                  <c:v>IT Support engineer Academy 1</c:v>
                </c:pt>
                <c:pt idx="5">
                  <c:v>IT Support engineer Academy 2</c:v>
                </c:pt>
                <c:pt idx="6">
                  <c:v>IT Support engineer Academy 3</c:v>
                </c:pt>
                <c:pt idx="7">
                  <c:v>Software Development Academy1</c:v>
                </c:pt>
                <c:pt idx="8">
                  <c:v>Software Development Academy 2</c:v>
                </c:pt>
                <c:pt idx="9">
                  <c:v>IT Support engineer Academy 4</c:v>
                </c:pt>
                <c:pt idx="10">
                  <c:v>Robotics Academy 1</c:v>
                </c:pt>
                <c:pt idx="11">
                  <c:v>Dev ops</c:v>
                </c:pt>
                <c:pt idx="12">
                  <c:v>Cyber security</c:v>
                </c:pt>
                <c:pt idx="13">
                  <c:v>Cloud computing</c:v>
                </c:pt>
                <c:pt idx="14">
                  <c:v>Health Tech</c:v>
                </c:pt>
                <c:pt idx="15">
                  <c:v>Robotics Academy 2</c:v>
                </c:pt>
                <c:pt idx="16">
                  <c:v>Dev ops</c:v>
                </c:pt>
              </c:strCache>
            </c:str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18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15</c:v>
                </c:pt>
                <c:pt idx="5">
                  <c:v>13</c:v>
                </c:pt>
                <c:pt idx="6">
                  <c:v>16</c:v>
                </c:pt>
                <c:pt idx="7">
                  <c:v>16</c:v>
                </c:pt>
                <c:pt idx="8">
                  <c:v>13</c:v>
                </c:pt>
                <c:pt idx="9">
                  <c:v>20</c:v>
                </c:pt>
                <c:pt idx="10">
                  <c:v>25</c:v>
                </c:pt>
                <c:pt idx="11">
                  <c:v>13</c:v>
                </c:pt>
                <c:pt idx="12">
                  <c:v>24</c:v>
                </c:pt>
                <c:pt idx="13">
                  <c:v>19</c:v>
                </c:pt>
                <c:pt idx="14">
                  <c:v>17</c:v>
                </c:pt>
                <c:pt idx="15">
                  <c:v>23</c:v>
                </c:pt>
                <c:pt idx="16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FB-4723-A3BC-F7759912CD76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Obtained employment</c:v>
                </c:pt>
              </c:strCache>
            </c:strRef>
          </c:tx>
          <c:spPr>
            <a:solidFill>
              <a:srgbClr val="BFD7FF"/>
            </a:solidFill>
            <a:ln w="6350">
              <a:solidFill>
                <a:srgbClr val="292929"/>
              </a:solidFill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Software Development</c:v>
                </c:pt>
                <c:pt idx="1">
                  <c:v>Cloud computing</c:v>
                </c:pt>
                <c:pt idx="2">
                  <c:v>Enterprise integration</c:v>
                </c:pt>
                <c:pt idx="3">
                  <c:v>Salesforce</c:v>
                </c:pt>
                <c:pt idx="4">
                  <c:v>IT Support engineer Academy 1</c:v>
                </c:pt>
                <c:pt idx="5">
                  <c:v>IT Support engineer Academy 2</c:v>
                </c:pt>
                <c:pt idx="6">
                  <c:v>IT Support engineer Academy 3</c:v>
                </c:pt>
                <c:pt idx="7">
                  <c:v>Software Development Academy1</c:v>
                </c:pt>
                <c:pt idx="8">
                  <c:v>Software Development Academy 2</c:v>
                </c:pt>
                <c:pt idx="9">
                  <c:v>IT Support engineer Academy 4</c:v>
                </c:pt>
                <c:pt idx="10">
                  <c:v>Robotics Academy 1</c:v>
                </c:pt>
                <c:pt idx="11">
                  <c:v>Dev ops</c:v>
                </c:pt>
                <c:pt idx="12">
                  <c:v>Cyber security</c:v>
                </c:pt>
                <c:pt idx="13">
                  <c:v>Cloud computing</c:v>
                </c:pt>
                <c:pt idx="14">
                  <c:v>Health Tech</c:v>
                </c:pt>
                <c:pt idx="15">
                  <c:v>Robotics Academy 2</c:v>
                </c:pt>
                <c:pt idx="16">
                  <c:v>Dev ops</c:v>
                </c:pt>
              </c:strCache>
            </c:str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18</c:v>
                </c:pt>
                <c:pt idx="1">
                  <c:v>16</c:v>
                </c:pt>
                <c:pt idx="2">
                  <c:v>16</c:v>
                </c:pt>
                <c:pt idx="3">
                  <c:v>15</c:v>
                </c:pt>
                <c:pt idx="4">
                  <c:v>15</c:v>
                </c:pt>
                <c:pt idx="5">
                  <c:v>11</c:v>
                </c:pt>
                <c:pt idx="6">
                  <c:v>15</c:v>
                </c:pt>
                <c:pt idx="7">
                  <c:v>16</c:v>
                </c:pt>
                <c:pt idx="8">
                  <c:v>8</c:v>
                </c:pt>
                <c:pt idx="9">
                  <c:v>17</c:v>
                </c:pt>
                <c:pt idx="10">
                  <c:v>20</c:v>
                </c:pt>
                <c:pt idx="11">
                  <c:v>10</c:v>
                </c:pt>
                <c:pt idx="12">
                  <c:v>13</c:v>
                </c:pt>
                <c:pt idx="13">
                  <c:v>17</c:v>
                </c:pt>
                <c:pt idx="14">
                  <c:v>16</c:v>
                </c:pt>
                <c:pt idx="15">
                  <c:v>20</c:v>
                </c:pt>
                <c:pt idx="16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FB-4723-A3BC-F7759912CD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5"/>
        <c:overlap val="-27"/>
        <c:axId val="539622344"/>
        <c:axId val="539622672"/>
      </c:barChart>
      <c:catAx>
        <c:axId val="539622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292929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rgbClr val="29292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39622672"/>
        <c:crosses val="autoZero"/>
        <c:auto val="1"/>
        <c:lblAlgn val="ctr"/>
        <c:lblOffset val="100"/>
        <c:noMultiLvlLbl val="0"/>
      </c:catAx>
      <c:valAx>
        <c:axId val="53962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EAEAEA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62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0109006536887772E-2"/>
          <c:y val="0.93059944771887515"/>
          <c:w val="0.89223443870631902"/>
          <c:h val="5.54853250506686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292929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Students</c:v>
                </c:pt>
              </c:strCache>
            </c:strRef>
          </c:tx>
          <c:spPr>
            <a:ln w="9525"/>
          </c:spPr>
          <c:explosion val="5"/>
          <c:dPt>
            <c:idx val="0"/>
            <c:bubble3D val="0"/>
            <c:spPr>
              <a:solidFill>
                <a:srgbClr val="BFD7FF"/>
              </a:solidFill>
              <a:ln w="9525">
                <a:solidFill>
                  <a:srgbClr val="000000">
                    <a:alpha val="62000"/>
                  </a:srgb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737-414E-BC47-C511A53F7DC3}"/>
              </c:ext>
            </c:extLst>
          </c:dPt>
          <c:dPt>
            <c:idx val="1"/>
            <c:bubble3D val="0"/>
            <c:spPr>
              <a:solidFill>
                <a:srgbClr val="99E3AF"/>
              </a:solidFill>
              <a:ln w="9525">
                <a:solidFill>
                  <a:srgbClr val="292929">
                    <a:alpha val="84000"/>
                  </a:srgb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37-414E-BC47-C511A53F7DC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rgbClr val="292929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737-414E-BC47-C511A53F7D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rgbClr val="292929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Stay</c:v>
                </c:pt>
                <c:pt idx="1">
                  <c:v>Leave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0.72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37-414E-BC47-C511A53F7D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806827223905866"/>
          <c:y val="0.91717757385763377"/>
          <c:w val="0.32386316878180488"/>
          <c:h val="8.28224261423662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rgbClr val="292929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AE825-487C-884C-B449-1D116FCF61F1}" type="datetime1">
              <a:rPr lang="en-GB" smtClean="0"/>
              <a:t>25/03/2019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AB255-0C62-A84F-9C42-1CFE80A76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072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B1AAF-414A-4841-B5F4-B66A6F3CFA40}" type="datetime1">
              <a:rPr lang="en-GB" smtClean="0"/>
              <a:t>25/03/2019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11612-1101-B24B-BB64-FE9039EFC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53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ron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ra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"/>
            <a:ext cx="9144000" cy="51432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8125" y="1643271"/>
            <a:ext cx="5754458" cy="472929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l">
              <a:lnSpc>
                <a:spcPts val="3200"/>
              </a:lnSpc>
              <a:defRPr sz="3200" cap="all" spc="8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97717" y="2278180"/>
            <a:ext cx="4353554" cy="44295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2000" cap="all" spc="80">
                <a:solidFill>
                  <a:schemeClr val="bg1"/>
                </a:solidFill>
              </a:defRPr>
            </a:lvl1pPr>
            <a:lvl2pPr>
              <a:defRPr sz="2800" cap="all">
                <a:solidFill>
                  <a:schemeClr val="bg1"/>
                </a:solidFill>
              </a:defRPr>
            </a:lvl2pPr>
            <a:lvl3pPr>
              <a:defRPr sz="2800" cap="all">
                <a:solidFill>
                  <a:schemeClr val="bg1"/>
                </a:solidFill>
              </a:defRPr>
            </a:lvl3pPr>
            <a:lvl4pPr>
              <a:defRPr sz="2800" cap="all">
                <a:solidFill>
                  <a:schemeClr val="bg1"/>
                </a:solidFill>
              </a:defRPr>
            </a:lvl4pPr>
            <a:lvl5pPr>
              <a:defRPr sz="2800" cap="all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</a:t>
            </a:r>
            <a:r>
              <a:rPr lang="en-GB" dirty="0" err="1"/>
              <a:t>ub</a:t>
            </a:r>
            <a:r>
              <a:rPr lang="en-GB" dirty="0"/>
              <a:t>-title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9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0316" y="357190"/>
            <a:ext cx="8207110" cy="534483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lnSpc>
                <a:spcPts val="3000"/>
              </a:lnSpc>
              <a:defRPr sz="2600" cap="all" baseline="0"/>
            </a:lvl1pPr>
          </a:lstStyle>
          <a:p>
            <a:r>
              <a:rPr lang="en-GB" dirty="0"/>
              <a:t>SLIDE HEADING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00316" y="300671"/>
            <a:ext cx="820711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riangle 9"/>
          <p:cNvSpPr/>
          <p:nvPr userDrawn="1"/>
        </p:nvSpPr>
        <p:spPr>
          <a:xfrm>
            <a:off x="7596336" y="4665318"/>
            <a:ext cx="1547664" cy="478182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 userDrawn="1"/>
        </p:nvSpPr>
        <p:spPr>
          <a:xfrm>
            <a:off x="6926873" y="4790417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07979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07979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957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936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1915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9894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7873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5852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830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3E915A-A851-4F47-881A-1FF5BE2B29D8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7" y="4729624"/>
            <a:ext cx="615299" cy="22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3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ra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"/>
            <a:ext cx="9144000" cy="5143243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97717" y="1372413"/>
            <a:ext cx="4353554" cy="149585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400"/>
              </a:lnSpc>
              <a:buFontTx/>
              <a:buNone/>
              <a:defRPr sz="2000" cap="none" spc="0" baseline="0">
                <a:solidFill>
                  <a:schemeClr val="bg1"/>
                </a:solidFill>
              </a:defRPr>
            </a:lvl1pPr>
            <a:lvl2pPr>
              <a:defRPr sz="2800" cap="all">
                <a:solidFill>
                  <a:schemeClr val="bg1"/>
                </a:solidFill>
              </a:defRPr>
            </a:lvl2pPr>
            <a:lvl3pPr>
              <a:defRPr sz="2800" cap="all">
                <a:solidFill>
                  <a:schemeClr val="bg1"/>
                </a:solidFill>
              </a:defRPr>
            </a:lvl3pPr>
            <a:lvl4pPr>
              <a:defRPr sz="2800" cap="all">
                <a:solidFill>
                  <a:schemeClr val="bg1"/>
                </a:solidFill>
              </a:defRPr>
            </a:lvl4pPr>
            <a:lvl5pPr>
              <a:defRPr sz="2800" cap="all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For more information, contact:</a:t>
            </a:r>
          </a:p>
          <a:p>
            <a:pPr lvl="0"/>
            <a:r>
              <a:rPr lang="en-GB" dirty="0"/>
              <a:t>T: +44 (0)20 7395 XXXX</a:t>
            </a:r>
          </a:p>
          <a:p>
            <a:pPr lvl="0"/>
            <a:r>
              <a:rPr lang="en-GB" dirty="0"/>
              <a:t>E: name.name@cbi.org.uk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5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st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0317" y="1040361"/>
            <a:ext cx="4820546" cy="6746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Tx/>
              <a:buNone/>
              <a:defRPr sz="1800" b="0" i="0" spc="80" baseline="0">
                <a:solidFill>
                  <a:srgbClr val="FFFFFF"/>
                </a:solidFill>
              </a:defRPr>
            </a:lvl1pPr>
            <a:lvl2pPr marL="3175" indent="0">
              <a:spcBef>
                <a:spcPts val="984"/>
              </a:spcBef>
              <a:buFontTx/>
              <a:buNone/>
              <a:defRPr sz="1600" b="1" i="0" baseline="0">
                <a:solidFill>
                  <a:schemeClr val="accent6"/>
                </a:solidFill>
              </a:defRPr>
            </a:lvl2pPr>
          </a:lstStyle>
          <a:p>
            <a:pPr lvl="0"/>
            <a:r>
              <a:rPr lang="en-GB" dirty="0"/>
              <a:t>Short description of section contents</a:t>
            </a:r>
          </a:p>
        </p:txBody>
      </p:sp>
      <p:sp>
        <p:nvSpPr>
          <p:cNvPr id="20" name="Triangle 19"/>
          <p:cNvSpPr/>
          <p:nvPr userDrawn="1"/>
        </p:nvSpPr>
        <p:spPr>
          <a:xfrm>
            <a:off x="7346007" y="4587974"/>
            <a:ext cx="1797993" cy="555526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"/>
          <p:cNvSpPr txBox="1">
            <a:spLocks/>
          </p:cNvSpPr>
          <p:nvPr userDrawn="1"/>
        </p:nvSpPr>
        <p:spPr>
          <a:xfrm>
            <a:off x="6822615" y="4761986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07979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07979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957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936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1915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9894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7873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5852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830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3E915A-A851-4F47-881A-1FF5BE2B29D8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0316" y="357190"/>
            <a:ext cx="8207110" cy="534483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lnSpc>
                <a:spcPts val="3000"/>
              </a:lnSpc>
              <a:defRPr sz="26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HEADING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00316" y="300671"/>
            <a:ext cx="8207110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64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riangle 8"/>
          <p:cNvSpPr/>
          <p:nvPr userDrawn="1"/>
        </p:nvSpPr>
        <p:spPr>
          <a:xfrm>
            <a:off x="7346007" y="4587974"/>
            <a:ext cx="1797993" cy="555526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6822615" y="4761986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07979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07979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957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936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1915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9894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7873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5852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830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3E915A-A851-4F47-881A-1FF5BE2B29D8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146197" y="2605987"/>
            <a:ext cx="6214224" cy="674693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buFontTx/>
              <a:buNone/>
              <a:defRPr lang="en-GB" sz="3200" b="0" i="1" kern="1200" cap="none" spc="80" dirty="0" smtClean="0">
                <a:solidFill>
                  <a:schemeClr val="bg1"/>
                </a:solidFill>
                <a:latin typeface="Georgia"/>
                <a:ea typeface="+mj-ea"/>
                <a:cs typeface="+mj-cs"/>
              </a:defRPr>
            </a:lvl1pPr>
            <a:lvl2pPr marL="3175" indent="0">
              <a:spcBef>
                <a:spcPts val="984"/>
              </a:spcBef>
              <a:buFontTx/>
              <a:buNone/>
              <a:defRPr sz="1600" b="1" i="0" baseline="0">
                <a:solidFill>
                  <a:schemeClr val="accent6"/>
                </a:solidFill>
              </a:defRPr>
            </a:lvl2pPr>
          </a:lstStyle>
          <a:p>
            <a:pPr lvl="0"/>
            <a:r>
              <a:rPr lang="en-GB" dirty="0"/>
              <a:t>“Full page quote”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6197" y="3526011"/>
            <a:ext cx="6214224" cy="4906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Tx/>
              <a:buNone/>
              <a:defRPr sz="1600" b="0" i="0" spc="80" baseline="0">
                <a:solidFill>
                  <a:srgbClr val="FFFFFF"/>
                </a:solidFill>
                <a:latin typeface="+mn-lt"/>
              </a:defRPr>
            </a:lvl1pPr>
            <a:lvl2pPr marL="3175" indent="0">
              <a:spcBef>
                <a:spcPts val="984"/>
              </a:spcBef>
              <a:buFontTx/>
              <a:buNone/>
              <a:defRPr sz="1600" b="1" i="0" baseline="0">
                <a:solidFill>
                  <a:schemeClr val="accent6"/>
                </a:solidFill>
              </a:defRPr>
            </a:lvl2pPr>
          </a:lstStyle>
          <a:p>
            <a:pPr lvl="0"/>
            <a:r>
              <a:rPr lang="en-GB" dirty="0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209203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0316" y="1082763"/>
            <a:ext cx="4071684" cy="2964263"/>
          </a:xfrm>
          <a:prstGeom prst="rect">
            <a:avLst/>
          </a:prstGeom>
        </p:spPr>
        <p:txBody>
          <a:bodyPr vert="horz" lIns="0" tIns="0" rIns="0"/>
          <a:lstStyle>
            <a:lvl1pPr marL="0" indent="0">
              <a:buFontTx/>
              <a:buNone/>
              <a:defRPr sz="17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4907280" y="1110469"/>
            <a:ext cx="3798874" cy="293655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Title 13"/>
          <p:cNvSpPr>
            <a:spLocks noGrp="1"/>
          </p:cNvSpPr>
          <p:nvPr>
            <p:ph type="title" hasCustomPrompt="1"/>
          </p:nvPr>
        </p:nvSpPr>
        <p:spPr>
          <a:xfrm>
            <a:off x="500316" y="433006"/>
            <a:ext cx="8207110" cy="534483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2600" cap="all" baseline="0"/>
            </a:lvl1pPr>
          </a:lstStyle>
          <a:p>
            <a:r>
              <a:rPr lang="en-GB" dirty="0"/>
              <a:t>SLIDE HEADING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0316" y="319625"/>
            <a:ext cx="820711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riangle 12"/>
          <p:cNvSpPr/>
          <p:nvPr userDrawn="1"/>
        </p:nvSpPr>
        <p:spPr>
          <a:xfrm>
            <a:off x="7346007" y="4587974"/>
            <a:ext cx="1797993" cy="555526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"/>
          <p:cNvSpPr txBox="1">
            <a:spLocks/>
          </p:cNvSpPr>
          <p:nvPr userDrawn="1"/>
        </p:nvSpPr>
        <p:spPr>
          <a:xfrm>
            <a:off x="6822615" y="4761986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07979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07979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957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936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1915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9894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7873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5852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830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3E915A-A851-4F47-881A-1FF5BE2B29D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7" y="4517340"/>
            <a:ext cx="670115" cy="2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1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856002" y="1323764"/>
            <a:ext cx="7340275" cy="26174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Tx/>
              <a:buNone/>
              <a:defRPr sz="17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Title 13"/>
          <p:cNvSpPr>
            <a:spLocks noGrp="1"/>
          </p:cNvSpPr>
          <p:nvPr>
            <p:ph type="title" hasCustomPrompt="1"/>
          </p:nvPr>
        </p:nvSpPr>
        <p:spPr>
          <a:xfrm>
            <a:off x="500316" y="433006"/>
            <a:ext cx="8207110" cy="534483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2600" cap="all" baseline="0"/>
            </a:lvl1pPr>
          </a:lstStyle>
          <a:p>
            <a:r>
              <a:rPr lang="en-GB" dirty="0"/>
              <a:t>SLIDE HEADING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00316" y="319625"/>
            <a:ext cx="820711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riangle 10"/>
          <p:cNvSpPr/>
          <p:nvPr userDrawn="1"/>
        </p:nvSpPr>
        <p:spPr>
          <a:xfrm>
            <a:off x="7346007" y="4587974"/>
            <a:ext cx="1797993" cy="555526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"/>
          <p:cNvSpPr txBox="1">
            <a:spLocks/>
          </p:cNvSpPr>
          <p:nvPr userDrawn="1"/>
        </p:nvSpPr>
        <p:spPr>
          <a:xfrm>
            <a:off x="6822615" y="4761986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07979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07979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957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936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1915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9894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7873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5852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830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3E915A-A851-4F47-881A-1FF5BE2B29D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7" y="4517340"/>
            <a:ext cx="670115" cy="2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8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0316" y="1106491"/>
            <a:ext cx="3751644" cy="29642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Tx/>
              <a:buNone/>
              <a:defRPr sz="17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451778" y="1106491"/>
            <a:ext cx="4255648" cy="29642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8" name="Title 13"/>
          <p:cNvSpPr>
            <a:spLocks noGrp="1"/>
          </p:cNvSpPr>
          <p:nvPr>
            <p:ph type="title" hasCustomPrompt="1"/>
          </p:nvPr>
        </p:nvSpPr>
        <p:spPr>
          <a:xfrm>
            <a:off x="500316" y="433006"/>
            <a:ext cx="8207110" cy="534483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2600" cap="all" baseline="0"/>
            </a:lvl1pPr>
          </a:lstStyle>
          <a:p>
            <a:r>
              <a:rPr lang="en-GB" dirty="0"/>
              <a:t>SLIDE HEADING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00316" y="319625"/>
            <a:ext cx="820711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riangle 10"/>
          <p:cNvSpPr/>
          <p:nvPr userDrawn="1"/>
        </p:nvSpPr>
        <p:spPr>
          <a:xfrm>
            <a:off x="7346007" y="4587974"/>
            <a:ext cx="1797993" cy="555526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"/>
          <p:cNvSpPr txBox="1">
            <a:spLocks/>
          </p:cNvSpPr>
          <p:nvPr userDrawn="1"/>
        </p:nvSpPr>
        <p:spPr>
          <a:xfrm>
            <a:off x="6822615" y="4761986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07979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07979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957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936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1915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9894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7873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5852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830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3E915A-A851-4F47-881A-1FF5BE2B29D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7" y="4517340"/>
            <a:ext cx="670115" cy="2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1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500316" y="1186517"/>
            <a:ext cx="8311704" cy="29642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7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500316" y="433006"/>
            <a:ext cx="8207110" cy="534483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2600" cap="all" baseline="0"/>
            </a:lvl1pPr>
          </a:lstStyle>
          <a:p>
            <a:r>
              <a:rPr lang="en-GB" dirty="0"/>
              <a:t>SLIDE HEADING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316" y="319625"/>
            <a:ext cx="820711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riangle 9"/>
          <p:cNvSpPr/>
          <p:nvPr userDrawn="1"/>
        </p:nvSpPr>
        <p:spPr>
          <a:xfrm>
            <a:off x="7346007" y="4587974"/>
            <a:ext cx="1797993" cy="555526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 userDrawn="1"/>
        </p:nvSpPr>
        <p:spPr>
          <a:xfrm>
            <a:off x="6822615" y="4761986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07979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07979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957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936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1915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9894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7873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5852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830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3E915A-A851-4F47-881A-1FF5BE2B29D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7" y="4517340"/>
            <a:ext cx="670115" cy="2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1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16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5" r:id="rId7"/>
    <p:sldLayoutId id="2147483681" r:id="rId8"/>
    <p:sldLayoutId id="2147483682" r:id="rId9"/>
  </p:sldLayoutIdLst>
  <p:hf hdr="0" ftr="0" dt="0"/>
  <p:txStyles>
    <p:titleStyle>
      <a:lvl1pPr algn="ctr" defTabSz="407979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5984" indent="-305984" algn="l" defTabSz="407979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2965" indent="-254987" algn="l" defTabSz="407979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947" indent="-203990" algn="l" defTabSz="407979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926" indent="-203990" algn="l" defTabSz="407979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905" indent="-203990" algn="l" defTabSz="407979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883" indent="-203990" algn="l" defTabSz="40797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1862" indent="-203990" algn="l" defTabSz="40797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9841" indent="-203990" algn="l" defTabSz="40797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7820" indent="-203990" algn="l" defTabSz="40797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9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79" algn="l" defTabSz="4079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957" algn="l" defTabSz="4079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936" algn="l" defTabSz="4079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915" algn="l" defTabSz="4079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894" algn="l" defTabSz="4079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873" algn="l" defTabSz="4079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852" algn="l" defTabSz="4079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830" algn="l" defTabSz="4079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70534" y="986245"/>
            <a:ext cx="5754458" cy="895431"/>
          </a:xfrm>
        </p:spPr>
        <p:txBody>
          <a:bodyPr/>
          <a:lstStyle/>
          <a:p>
            <a:r>
              <a:rPr lang="en-GB" b="1" dirty="0"/>
              <a:t>CBI NI Digital Skills Initiative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70534" y="2016633"/>
            <a:ext cx="5075762" cy="609002"/>
          </a:xfrm>
        </p:spPr>
        <p:txBody>
          <a:bodyPr/>
          <a:lstStyle/>
          <a:p>
            <a:r>
              <a:rPr lang="en-GB" dirty="0"/>
              <a:t>Invest Northern Ireland</a:t>
            </a:r>
          </a:p>
          <a:p>
            <a:r>
              <a:rPr lang="en-GB" i="1" dirty="0"/>
              <a:t>25</a:t>
            </a:r>
            <a:r>
              <a:rPr lang="en-GB" i="1" baseline="30000" dirty="0"/>
              <a:t>th</a:t>
            </a:r>
            <a:r>
              <a:rPr lang="en-GB" i="1" dirty="0"/>
              <a:t> March 2019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73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445" y="322609"/>
            <a:ext cx="8207110" cy="534483"/>
          </a:xfrm>
        </p:spPr>
        <p:txBody>
          <a:bodyPr/>
          <a:lstStyle/>
          <a:p>
            <a:r>
              <a:rPr lang="en-GB" dirty="0"/>
              <a:t>Supply: UNIVERSITY STUDENTS (1)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A531959-0F12-4EBE-8D2C-EA9B0D26B221}"/>
              </a:ext>
            </a:extLst>
          </p:cNvPr>
          <p:cNvSpPr txBox="1">
            <a:spLocks/>
          </p:cNvSpPr>
          <p:nvPr/>
        </p:nvSpPr>
        <p:spPr>
          <a:xfrm>
            <a:off x="6112565" y="1099711"/>
            <a:ext cx="2835492" cy="3721180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Overall number of students enrolling in ‘Computer Sciences’ (broad category as defined by UCAS) in NI universities has fallen.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Majority of this fall seems to have come from UU.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Given dropouts, overall approximately 500 University graduates per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25% -- 30% female participation rate.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AA06446-498E-4421-BC7C-FBBB055BAAEF}"/>
              </a:ext>
            </a:extLst>
          </p:cNvPr>
          <p:cNvSpPr txBox="1">
            <a:spLocks/>
          </p:cNvSpPr>
          <p:nvPr/>
        </p:nvSpPr>
        <p:spPr>
          <a:xfrm>
            <a:off x="4989306" y="4431011"/>
            <a:ext cx="693038" cy="176556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 dirty="0"/>
              <a:t>Source: UCAS</a:t>
            </a:r>
          </a:p>
        </p:txBody>
      </p:sp>
      <p:pic>
        <p:nvPicPr>
          <p:cNvPr id="4104" name="Picture 8" descr="https://raw.githubusercontent.com/O1sims/DigitalStrategyNI/master/analysis/images/ucas-ni-university-acceptances.png">
            <a:extLst>
              <a:ext uri="{FF2B5EF4-FFF2-40B4-BE49-F238E27FC236}">
                <a16:creationId xmlns:a16="http://schemas.microsoft.com/office/drawing/2014/main" id="{0024DADC-4063-4292-AD8D-C5E0F89FC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6" y="871433"/>
            <a:ext cx="5213898" cy="346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114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445" y="322609"/>
            <a:ext cx="8207110" cy="534483"/>
          </a:xfrm>
        </p:spPr>
        <p:txBody>
          <a:bodyPr/>
          <a:lstStyle/>
          <a:p>
            <a:r>
              <a:rPr lang="en-GB" dirty="0"/>
              <a:t>Supply: UNIVERSITY STUDENTS (2)</a:t>
            </a:r>
          </a:p>
        </p:txBody>
      </p:sp>
      <p:pic>
        <p:nvPicPr>
          <p:cNvPr id="4098" name="Picture 2" descr="https://raw.githubusercontent.com/O1sims/DigitalStrategyNI/master/analysis/images/ucas-acceptance.png">
            <a:extLst>
              <a:ext uri="{FF2B5EF4-FFF2-40B4-BE49-F238E27FC236}">
                <a16:creationId xmlns:a16="http://schemas.microsoft.com/office/drawing/2014/main" id="{1045BAF0-02D7-4E66-A74F-86CE83B61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63" y="993913"/>
            <a:ext cx="4391275" cy="276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A531959-0F12-4EBE-8D2C-EA9B0D26B221}"/>
              </a:ext>
            </a:extLst>
          </p:cNvPr>
          <p:cNvSpPr txBox="1">
            <a:spLocks/>
          </p:cNvSpPr>
          <p:nvPr/>
        </p:nvSpPr>
        <p:spPr>
          <a:xfrm>
            <a:off x="122763" y="3828098"/>
            <a:ext cx="3907862" cy="675185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Number of NI Universities selecting students in EEE/CS as their ‘Firm Choice’ has fallen over the past 5 years.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AA06446-498E-4421-BC7C-FBBB055BAAEF}"/>
              </a:ext>
            </a:extLst>
          </p:cNvPr>
          <p:cNvSpPr txBox="1">
            <a:spLocks/>
          </p:cNvSpPr>
          <p:nvPr/>
        </p:nvSpPr>
        <p:spPr>
          <a:xfrm>
            <a:off x="8328199" y="3723558"/>
            <a:ext cx="693038" cy="176556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 dirty="0"/>
              <a:t>Source: UCAS</a:t>
            </a:r>
          </a:p>
        </p:txBody>
      </p:sp>
      <p:pic>
        <p:nvPicPr>
          <p:cNvPr id="7170" name="Picture 2" descr="https://raw.githubusercontent.com/O1sims/DigitalStrategyNI/master/analysis/images/ucas-acceptance-insurance.png">
            <a:extLst>
              <a:ext uri="{FF2B5EF4-FFF2-40B4-BE49-F238E27FC236}">
                <a16:creationId xmlns:a16="http://schemas.microsoft.com/office/drawing/2014/main" id="{4B8974A5-EC05-4E60-A2FF-711B28DA2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366" y="1010046"/>
            <a:ext cx="4578896" cy="272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DF560EC-A874-4C30-A7E6-6F918F9A1B08}"/>
              </a:ext>
            </a:extLst>
          </p:cNvPr>
          <p:cNvSpPr txBox="1">
            <a:spLocks/>
          </p:cNvSpPr>
          <p:nvPr/>
        </p:nvSpPr>
        <p:spPr>
          <a:xfrm>
            <a:off x="4420337" y="3815288"/>
            <a:ext cx="3907862" cy="1144338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NI students are increasingly choosing GB universities. Therefore, NI universities rely on students that are selecting local Universities as their ‘Insurance Choice’.</a:t>
            </a:r>
          </a:p>
        </p:txBody>
      </p:sp>
    </p:spTree>
    <p:extLst>
      <p:ext uri="{BB962C8B-B14F-4D97-AF65-F5344CB8AC3E}">
        <p14:creationId xmlns:p14="http://schemas.microsoft.com/office/powerpoint/2010/main" val="2172610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445" y="330250"/>
            <a:ext cx="8207110" cy="534483"/>
          </a:xfrm>
        </p:spPr>
        <p:txBody>
          <a:bodyPr/>
          <a:lstStyle/>
          <a:p>
            <a:r>
              <a:rPr lang="en-GB" dirty="0"/>
              <a:t>Supply: UNIVERSITY STUDENTS (3)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93261CA-5F38-44D4-A2DF-90D44746C9E0}"/>
              </a:ext>
            </a:extLst>
          </p:cNvPr>
          <p:cNvSpPr txBox="1">
            <a:spLocks/>
          </p:cNvSpPr>
          <p:nvPr/>
        </p:nvSpPr>
        <p:spPr>
          <a:xfrm>
            <a:off x="5252485" y="1083192"/>
            <a:ext cx="3454941" cy="3730051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Although Software Engineering has become more popular, the demand has largely been met by NI Universities.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The surplus of demand has dramatically increased for CS, specifically over the last 5 years.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Student to staff ratios in NI Universities are poor: 20.9 (QUB) and 24.1 (UU).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Concern that the pipeline of PhDs and lecturers to teach CS and ICT-related fields at postgraduate &amp; undergraduate levels in QUB and UU are falling.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Doctorial training: 4000 places awarded in UK – only 25 awarded in Northern Ireland. </a:t>
            </a:r>
          </a:p>
        </p:txBody>
      </p:sp>
      <p:pic>
        <p:nvPicPr>
          <p:cNvPr id="5124" name="Picture 4" descr="https://raw.githubusercontent.com/O1sims/DigitalStrategyNI/f813650894b19863b9f238ffbb6ff08b7f852fcb/analysis/images/ucas-demand-suplus.png">
            <a:extLst>
              <a:ext uri="{FF2B5EF4-FFF2-40B4-BE49-F238E27FC236}">
                <a16:creationId xmlns:a16="http://schemas.microsoft.com/office/drawing/2014/main" id="{B94621A9-E45E-4FCC-9284-3770CB710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37" y="1083193"/>
            <a:ext cx="4794645" cy="344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67B7D7-2A58-4644-904A-9172B72F14D5}"/>
              </a:ext>
            </a:extLst>
          </p:cNvPr>
          <p:cNvCxnSpPr>
            <a:cxnSpLocks/>
          </p:cNvCxnSpPr>
          <p:nvPr/>
        </p:nvCxnSpPr>
        <p:spPr>
          <a:xfrm>
            <a:off x="5255183" y="2670987"/>
            <a:ext cx="3540947" cy="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473614-D914-4029-B10E-8582AF0842F2}"/>
              </a:ext>
            </a:extLst>
          </p:cNvPr>
          <p:cNvSpPr txBox="1"/>
          <p:nvPr/>
        </p:nvSpPr>
        <p:spPr>
          <a:xfrm>
            <a:off x="5163034" y="2428929"/>
            <a:ext cx="133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Other issues</a:t>
            </a:r>
          </a:p>
        </p:txBody>
      </p:sp>
    </p:spTree>
    <p:extLst>
      <p:ext uri="{BB962C8B-B14F-4D97-AF65-F5344CB8AC3E}">
        <p14:creationId xmlns:p14="http://schemas.microsoft.com/office/powerpoint/2010/main" val="2264532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93261CA-5F38-44D4-A2DF-90D44746C9E0}"/>
              </a:ext>
            </a:extLst>
          </p:cNvPr>
          <p:cNvSpPr txBox="1">
            <a:spLocks/>
          </p:cNvSpPr>
          <p:nvPr/>
        </p:nvSpPr>
        <p:spPr>
          <a:xfrm>
            <a:off x="6156251" y="864733"/>
            <a:ext cx="2519303" cy="3637693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Postgraduate education in technical subjects in Northern Ireland has grown in the last year.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The biggest growth in </a:t>
            </a:r>
            <a:r>
              <a:rPr lang="en-GB" sz="1400" i="1" dirty="0"/>
              <a:t>%</a:t>
            </a:r>
            <a:r>
              <a:rPr lang="en-GB" sz="1400" dirty="0"/>
              <a:t> terms overall has been in software engineering, however growth in CS over the past year has been significant.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400" dirty="0"/>
          </a:p>
          <a:p>
            <a:endParaRPr lang="en-GB" sz="1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0353145-C33A-4913-846D-71D20794E431}"/>
              </a:ext>
            </a:extLst>
          </p:cNvPr>
          <p:cNvSpPr txBox="1">
            <a:spLocks/>
          </p:cNvSpPr>
          <p:nvPr/>
        </p:nvSpPr>
        <p:spPr>
          <a:xfrm>
            <a:off x="468445" y="330250"/>
            <a:ext cx="8207110" cy="534483"/>
          </a:xfrm>
          <a:prstGeom prst="rect">
            <a:avLst/>
          </a:prstGeom>
        </p:spPr>
        <p:txBody>
          <a:bodyPr vert="horz" lIns="0" tIns="0" rIns="0" bIns="0"/>
          <a:lstStyle>
            <a:lvl1pPr algn="l" defTabSz="407979" rtl="0" eaLnBrk="1" latinLnBrk="0" hangingPunct="1">
              <a:spcBef>
                <a:spcPct val="0"/>
              </a:spcBef>
              <a:buNone/>
              <a:defRPr sz="2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Supply: Postgraduate students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434648-6EA1-4934-95F6-C9286FD2F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48" y="981377"/>
            <a:ext cx="5791303" cy="343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54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445" y="330250"/>
            <a:ext cx="8207110" cy="534483"/>
          </a:xfrm>
        </p:spPr>
        <p:txBody>
          <a:bodyPr/>
          <a:lstStyle/>
          <a:p>
            <a:r>
              <a:rPr lang="en-GB" dirty="0"/>
              <a:t>Supply: UNIVERSITY Courses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67B7D7-2A58-4644-904A-9172B72F14D5}"/>
              </a:ext>
            </a:extLst>
          </p:cNvPr>
          <p:cNvCxnSpPr>
            <a:cxnSpLocks/>
          </p:cNvCxnSpPr>
          <p:nvPr/>
        </p:nvCxnSpPr>
        <p:spPr>
          <a:xfrm>
            <a:off x="4950312" y="1518926"/>
            <a:ext cx="3540947" cy="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473614-D914-4029-B10E-8582AF0842F2}"/>
              </a:ext>
            </a:extLst>
          </p:cNvPr>
          <p:cNvSpPr txBox="1"/>
          <p:nvPr/>
        </p:nvSpPr>
        <p:spPr>
          <a:xfrm>
            <a:off x="4858163" y="1276868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UU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B48315-E478-4679-BBB3-87501EBD3D16}"/>
              </a:ext>
            </a:extLst>
          </p:cNvPr>
          <p:cNvCxnSpPr>
            <a:cxnSpLocks/>
          </p:cNvCxnSpPr>
          <p:nvPr/>
        </p:nvCxnSpPr>
        <p:spPr>
          <a:xfrm>
            <a:off x="560594" y="1507666"/>
            <a:ext cx="3540947" cy="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187147-7811-4B9B-AC1E-ADE46CF3BBA8}"/>
              </a:ext>
            </a:extLst>
          </p:cNvPr>
          <p:cNvSpPr txBox="1"/>
          <p:nvPr/>
        </p:nvSpPr>
        <p:spPr>
          <a:xfrm>
            <a:off x="468445" y="1265608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QUB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E0040E1-77CE-4C28-9286-06602D326CB1}"/>
              </a:ext>
            </a:extLst>
          </p:cNvPr>
          <p:cNvSpPr txBox="1">
            <a:spLocks/>
          </p:cNvSpPr>
          <p:nvPr/>
        </p:nvSpPr>
        <p:spPr>
          <a:xfrm>
            <a:off x="560592" y="1489662"/>
            <a:ext cx="3454941" cy="2164175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Artificial Intelligence (Stage 3, </a:t>
            </a:r>
            <a:r>
              <a:rPr lang="en-GB" sz="1400" i="1" dirty="0"/>
              <a:t>Optional</a:t>
            </a:r>
            <a:r>
              <a:rPr lang="en-GB" sz="14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Intelligent Information System (Stage 3, </a:t>
            </a:r>
            <a:r>
              <a:rPr lang="en-GB" sz="1400" i="1" dirty="0"/>
              <a:t>Optional</a:t>
            </a:r>
            <a:r>
              <a:rPr lang="en-GB" sz="14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Information System Security (Stage 3, </a:t>
            </a:r>
            <a:r>
              <a:rPr lang="en-GB" sz="1400" i="1" dirty="0"/>
              <a:t>Optional</a:t>
            </a:r>
            <a:r>
              <a:rPr lang="en-GB" sz="14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Advanced Intelligent Information Systems (Stage 4, </a:t>
            </a:r>
            <a:r>
              <a:rPr lang="en-GB" sz="1400" i="1" dirty="0"/>
              <a:t>Optional</a:t>
            </a:r>
            <a:r>
              <a:rPr lang="en-GB" sz="1400" dirty="0"/>
              <a:t>)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177DEB1-B1B4-48CC-8D7B-03EAEF74A8EF}"/>
              </a:ext>
            </a:extLst>
          </p:cNvPr>
          <p:cNvSpPr txBox="1">
            <a:spLocks/>
          </p:cNvSpPr>
          <p:nvPr/>
        </p:nvSpPr>
        <p:spPr>
          <a:xfrm>
            <a:off x="4950312" y="1459935"/>
            <a:ext cx="3454941" cy="1807599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Systems Security (Stage 2, </a:t>
            </a:r>
            <a:r>
              <a:rPr lang="en-GB" sz="1400" i="1" dirty="0"/>
              <a:t>Compulsory</a:t>
            </a:r>
            <a:r>
              <a:rPr lang="en-GB" sz="14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Big Data and Distributed Computing (Stage 4, </a:t>
            </a:r>
            <a:r>
              <a:rPr lang="en-GB" sz="1400" i="1" dirty="0"/>
              <a:t>Optional</a:t>
            </a:r>
            <a:r>
              <a:rPr lang="en-GB" sz="14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Artificial Intelligence (Stage 4, </a:t>
            </a:r>
            <a:r>
              <a:rPr lang="en-GB" sz="1400" i="1" dirty="0"/>
              <a:t>Optional</a:t>
            </a:r>
            <a:r>
              <a:rPr lang="en-GB" sz="14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Data Analytics (Stage 4, </a:t>
            </a:r>
            <a:r>
              <a:rPr lang="en-GB" sz="1400" i="1" dirty="0"/>
              <a:t>Optional</a:t>
            </a:r>
            <a:r>
              <a:rPr lang="en-GB" sz="1400" dirty="0"/>
              <a:t>)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799C26D-A28A-4A18-9BF8-B7060EC5F178}"/>
              </a:ext>
            </a:extLst>
          </p:cNvPr>
          <p:cNvSpPr txBox="1">
            <a:spLocks/>
          </p:cNvSpPr>
          <p:nvPr/>
        </p:nvSpPr>
        <p:spPr>
          <a:xfrm>
            <a:off x="2082177" y="3379156"/>
            <a:ext cx="5551971" cy="1148984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5"/>
                </a:solidFill>
              </a:rPr>
              <a:t>One of the highest drop-out rates. Why?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5"/>
                </a:solidFill>
              </a:rPr>
              <a:t>No alternative routes when students drop out.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5"/>
                </a:solidFill>
              </a:rPr>
              <a:t>Requires discussion between Universities, schools and industry.</a:t>
            </a:r>
          </a:p>
        </p:txBody>
      </p:sp>
    </p:spTree>
    <p:extLst>
      <p:ext uri="{BB962C8B-B14F-4D97-AF65-F5344CB8AC3E}">
        <p14:creationId xmlns:p14="http://schemas.microsoft.com/office/powerpoint/2010/main" val="1329585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93261CA-5F38-44D4-A2DF-90D44746C9E0}"/>
              </a:ext>
            </a:extLst>
          </p:cNvPr>
          <p:cNvSpPr txBox="1">
            <a:spLocks/>
          </p:cNvSpPr>
          <p:nvPr/>
        </p:nvSpPr>
        <p:spPr>
          <a:xfrm>
            <a:off x="500316" y="944055"/>
            <a:ext cx="3362792" cy="3558372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NI students who apply for a course in Computer Science are above average more likely to leave to attend a University in GB or Rest of World.</a:t>
            </a:r>
          </a:p>
          <a:p>
            <a:endParaRPr lang="en-GB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Overall this is equal to just over 250 EEECS students per year leave NI to study elsewhere.</a:t>
            </a:r>
          </a:p>
          <a:p>
            <a:endParaRPr lang="en-GB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Approx. two-thirds of the 250 do not come back.</a:t>
            </a:r>
          </a:p>
          <a:p>
            <a:endParaRPr lang="en-GB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No known initiatives are in place to attract back students that leave NI to </a:t>
            </a:r>
            <a:r>
              <a:rPr lang="en-GB" sz="1400" dirty="0">
                <a:solidFill>
                  <a:srgbClr val="292929"/>
                </a:solidFill>
              </a:rPr>
              <a:t>study and work (perhaps too late!)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0353145-C33A-4913-846D-71D20794E431}"/>
              </a:ext>
            </a:extLst>
          </p:cNvPr>
          <p:cNvSpPr txBox="1">
            <a:spLocks/>
          </p:cNvSpPr>
          <p:nvPr/>
        </p:nvSpPr>
        <p:spPr>
          <a:xfrm>
            <a:off x="468445" y="330250"/>
            <a:ext cx="8207110" cy="534483"/>
          </a:xfrm>
          <a:prstGeom prst="rect">
            <a:avLst/>
          </a:prstGeom>
        </p:spPr>
        <p:txBody>
          <a:bodyPr vert="horz" lIns="0" tIns="0" rIns="0" bIns="0"/>
          <a:lstStyle>
            <a:lvl1pPr algn="l" defTabSz="407979" rtl="0" eaLnBrk="1" latinLnBrk="0" hangingPunct="1">
              <a:spcBef>
                <a:spcPct val="0"/>
              </a:spcBef>
              <a:buNone/>
              <a:defRPr sz="2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Supply: Students leaving for University</a:t>
            </a:r>
          </a:p>
        </p:txBody>
      </p:sp>
      <p:pic>
        <p:nvPicPr>
          <p:cNvPr id="1026" name="Picture 2" descr="https://raw.githubusercontent.com/O1sims/DigitalStrategyNI/62b723f615eba5a523e19c19b57f8849a2658efc/analysis/images/student-percentages-leaving-ni.png">
            <a:extLst>
              <a:ext uri="{FF2B5EF4-FFF2-40B4-BE49-F238E27FC236}">
                <a16:creationId xmlns:a16="http://schemas.microsoft.com/office/drawing/2014/main" id="{BBB15DDD-E7E5-4AF4-95AF-D2ED0030A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732" y="944055"/>
            <a:ext cx="5214502" cy="355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844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Supply: A Level Students</a:t>
            </a:r>
          </a:p>
        </p:txBody>
      </p:sp>
      <p:pic>
        <p:nvPicPr>
          <p:cNvPr id="2050" name="Picture 2" descr="https://raw.githubusercontent.com/O1sims/DigitalStrategyNI/ec18849f8d78657d45e0454d32012dd0b8f5d3f2/analysis/images/a%20level-gender-enrolment-by-subject.png">
            <a:extLst>
              <a:ext uri="{FF2B5EF4-FFF2-40B4-BE49-F238E27FC236}">
                <a16:creationId xmlns:a16="http://schemas.microsoft.com/office/drawing/2014/main" id="{3EEFFE3E-8919-4F4C-9799-2A3D3439D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3" y="967489"/>
            <a:ext cx="4529545" cy="272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raw.githubusercontent.com/O1sims/DigitalStrategyNI/master/analysis/images/a%20level-gender-enrolment.png">
            <a:extLst>
              <a:ext uri="{FF2B5EF4-FFF2-40B4-BE49-F238E27FC236}">
                <a16:creationId xmlns:a16="http://schemas.microsoft.com/office/drawing/2014/main" id="{6B3197AB-3236-4C12-9644-E4A78A6ED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772" y="967489"/>
            <a:ext cx="4490844" cy="272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430BA15-7977-454B-A101-2B304ED6FDC3}"/>
              </a:ext>
            </a:extLst>
          </p:cNvPr>
          <p:cNvSpPr txBox="1">
            <a:spLocks/>
          </p:cNvSpPr>
          <p:nvPr/>
        </p:nvSpPr>
        <p:spPr>
          <a:xfrm>
            <a:off x="329701" y="3756316"/>
            <a:ext cx="4015408" cy="706355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Introduction of </a:t>
            </a:r>
            <a:r>
              <a:rPr lang="en-GB" sz="1400" i="1" dirty="0"/>
              <a:t>Software Systems Development</a:t>
            </a:r>
            <a:r>
              <a:rPr lang="en-GB" sz="1400" dirty="0"/>
              <a:t> A-level seems to have more split the pool of willing students as opposed to increasing it.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8D9257D-E734-4D44-B111-63AA48592EB3}"/>
              </a:ext>
            </a:extLst>
          </p:cNvPr>
          <p:cNvSpPr txBox="1">
            <a:spLocks/>
          </p:cNvSpPr>
          <p:nvPr/>
        </p:nvSpPr>
        <p:spPr>
          <a:xfrm>
            <a:off x="4798893" y="3756315"/>
            <a:ext cx="3645095" cy="954179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Approx. 34% female to 66% male at this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Females generally perform better than males.</a:t>
            </a:r>
          </a:p>
        </p:txBody>
      </p:sp>
    </p:spTree>
    <p:extLst>
      <p:ext uri="{BB962C8B-B14F-4D97-AF65-F5344CB8AC3E}">
        <p14:creationId xmlns:p14="http://schemas.microsoft.com/office/powerpoint/2010/main" val="1483215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Supply: AS Level Students</a:t>
            </a:r>
          </a:p>
        </p:txBody>
      </p:sp>
      <p:pic>
        <p:nvPicPr>
          <p:cNvPr id="3074" name="Picture 2" descr="https://raw.githubusercontent.com/O1sims/DigitalStrategyNI/master/analysis/images/as%20level-gender-enrolment-by-subject.png">
            <a:extLst>
              <a:ext uri="{FF2B5EF4-FFF2-40B4-BE49-F238E27FC236}">
                <a16:creationId xmlns:a16="http://schemas.microsoft.com/office/drawing/2014/main" id="{ADEB6DB9-A295-49B9-9DDF-693AE59B0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87" y="967489"/>
            <a:ext cx="4463831" cy="266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raw.githubusercontent.com/O1sims/DigitalStrategyNI/master/analysis/images/as%20level-gender-enrolment.png">
            <a:extLst>
              <a:ext uri="{FF2B5EF4-FFF2-40B4-BE49-F238E27FC236}">
                <a16:creationId xmlns:a16="http://schemas.microsoft.com/office/drawing/2014/main" id="{4C9EBC9A-45F9-420E-8680-E0A6FE0A8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471" y="967489"/>
            <a:ext cx="4463831" cy="266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C8F082E-BE3C-4023-B6A9-7EDE9AA9831B}"/>
              </a:ext>
            </a:extLst>
          </p:cNvPr>
          <p:cNvSpPr txBox="1">
            <a:spLocks/>
          </p:cNvSpPr>
          <p:nvPr/>
        </p:nvSpPr>
        <p:spPr>
          <a:xfrm>
            <a:off x="258417" y="3756316"/>
            <a:ext cx="4086692" cy="706355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20% -- 25% are lost from AS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Looks like there is a continued downward trend.  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D70ABD0-A22C-493E-8D61-D48121C9F4BF}"/>
              </a:ext>
            </a:extLst>
          </p:cNvPr>
          <p:cNvSpPr txBox="1">
            <a:spLocks/>
          </p:cNvSpPr>
          <p:nvPr/>
        </p:nvSpPr>
        <p:spPr>
          <a:xfrm>
            <a:off x="4798893" y="3756316"/>
            <a:ext cx="3645095" cy="577146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Again, generally, females perform better.</a:t>
            </a:r>
          </a:p>
        </p:txBody>
      </p:sp>
    </p:spTree>
    <p:extLst>
      <p:ext uri="{BB962C8B-B14F-4D97-AF65-F5344CB8AC3E}">
        <p14:creationId xmlns:p14="http://schemas.microsoft.com/office/powerpoint/2010/main" val="1125783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Supply: GCSE Students</a:t>
            </a:r>
          </a:p>
        </p:txBody>
      </p:sp>
      <p:pic>
        <p:nvPicPr>
          <p:cNvPr id="1026" name="Picture 2" descr="https://raw.githubusercontent.com/O1sims/DigitalStrategyNI/master/analysis/images/gcse-gender-enrolment.png">
            <a:extLst>
              <a:ext uri="{FF2B5EF4-FFF2-40B4-BE49-F238E27FC236}">
                <a16:creationId xmlns:a16="http://schemas.microsoft.com/office/drawing/2014/main" id="{E700AB78-17CF-4D66-A7BE-92DD12E5B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214" y="1194146"/>
            <a:ext cx="3948212" cy="256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raw.githubusercontent.com/O1sims/DigitalStrategyNI/master/analysis/images/gcse-gender-enrolment-by-subject.png">
            <a:extLst>
              <a:ext uri="{FF2B5EF4-FFF2-40B4-BE49-F238E27FC236}">
                <a16:creationId xmlns:a16="http://schemas.microsoft.com/office/drawing/2014/main" id="{0531053D-070A-415E-92C4-8DD3AA67A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76" y="1217199"/>
            <a:ext cx="3817075" cy="254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DE26415-6A6A-414D-ABBF-89F7186CA31F}"/>
              </a:ext>
            </a:extLst>
          </p:cNvPr>
          <p:cNvSpPr txBox="1">
            <a:spLocks/>
          </p:cNvSpPr>
          <p:nvPr/>
        </p:nvSpPr>
        <p:spPr>
          <a:xfrm>
            <a:off x="5062331" y="3767017"/>
            <a:ext cx="3395868" cy="954669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43% female to 57% male at this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Yes… females continue to perform better!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59DB9BE-0CE8-481E-81A0-4D16B45CFF34}"/>
              </a:ext>
            </a:extLst>
          </p:cNvPr>
          <p:cNvSpPr txBox="1">
            <a:spLocks/>
          </p:cNvSpPr>
          <p:nvPr/>
        </p:nvSpPr>
        <p:spPr>
          <a:xfrm>
            <a:off x="329701" y="3756316"/>
            <a:ext cx="4015408" cy="706355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82% leave from GCSE to AS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Again, the overall supply seems to be diminishing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173571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Supply: Assured skills Academies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3952FFF-F5D2-46C7-BD1D-A2091CAB5F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334741"/>
              </p:ext>
            </p:extLst>
          </p:nvPr>
        </p:nvGraphicFramePr>
        <p:xfrm>
          <a:off x="207642" y="850984"/>
          <a:ext cx="5478754" cy="3650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93261CA-5F38-44D4-A2DF-90D44746C9E0}"/>
              </a:ext>
            </a:extLst>
          </p:cNvPr>
          <p:cNvSpPr txBox="1">
            <a:spLocks/>
          </p:cNvSpPr>
          <p:nvPr/>
        </p:nvSpPr>
        <p:spPr>
          <a:xfrm>
            <a:off x="5979071" y="3150073"/>
            <a:ext cx="2946268" cy="1351588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Serves </a:t>
            </a:r>
            <a:r>
              <a:rPr lang="en-GB" sz="1400" b="1" dirty="0">
                <a:solidFill>
                  <a:schemeClr val="accent5"/>
                </a:solidFill>
              </a:rPr>
              <a:t>13.7%</a:t>
            </a:r>
            <a:r>
              <a:rPr lang="en-GB" sz="1400" dirty="0"/>
              <a:t> of people interested in developing specific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Provides a short-term solution, but the marginal cost to train more people is minimal.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CA503A-BD31-4B3A-ADD5-F5157B1A6466}"/>
              </a:ext>
            </a:extLst>
          </p:cNvPr>
          <p:cNvSpPr txBox="1"/>
          <p:nvPr/>
        </p:nvSpPr>
        <p:spPr>
          <a:xfrm rot="16200000">
            <a:off x="225241" y="1788389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292929"/>
                </a:solidFill>
              </a:rPr>
              <a:t>Number</a:t>
            </a:r>
            <a:endParaRPr lang="en-GB" sz="1100" dirty="0">
              <a:solidFill>
                <a:srgbClr val="292929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F2ED44-17D9-41A9-9C7C-288E1C00C849}"/>
              </a:ext>
            </a:extLst>
          </p:cNvPr>
          <p:cNvSpPr txBox="1"/>
          <p:nvPr/>
        </p:nvSpPr>
        <p:spPr>
          <a:xfrm>
            <a:off x="5979070" y="878764"/>
            <a:ext cx="1294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chemeClr val="accent5"/>
                </a:solidFill>
              </a:rPr>
              <a:t>315</a:t>
            </a:r>
            <a:endParaRPr lang="en-GB" sz="6600" b="1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59808A-70D4-4BAD-B7FC-74EF84F4AE22}"/>
              </a:ext>
            </a:extLst>
          </p:cNvPr>
          <p:cNvSpPr txBox="1"/>
          <p:nvPr/>
        </p:nvSpPr>
        <p:spPr>
          <a:xfrm>
            <a:off x="7178035" y="1124985"/>
            <a:ext cx="148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292929"/>
                </a:solidFill>
              </a:rPr>
              <a:t>people trained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204FF8-2F0A-496D-B546-456DEF6D913D}"/>
              </a:ext>
            </a:extLst>
          </p:cNvPr>
          <p:cNvSpPr txBox="1"/>
          <p:nvPr/>
        </p:nvSpPr>
        <p:spPr>
          <a:xfrm>
            <a:off x="5979070" y="1488079"/>
            <a:ext cx="1294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chemeClr val="accent5"/>
                </a:solidFill>
              </a:rPr>
              <a:t>276</a:t>
            </a:r>
            <a:endParaRPr lang="en-GB" sz="6600" b="1" dirty="0">
              <a:solidFill>
                <a:schemeClr val="accent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D34333-EAE2-4167-86FB-432EA3ACBD39}"/>
              </a:ext>
            </a:extLst>
          </p:cNvPr>
          <p:cNvSpPr txBox="1"/>
          <p:nvPr/>
        </p:nvSpPr>
        <p:spPr>
          <a:xfrm>
            <a:off x="7162951" y="1798486"/>
            <a:ext cx="1872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292929"/>
                </a:solidFill>
              </a:rPr>
              <a:t>found employment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642AFC-0DD4-4DFF-8A2D-B3C520752F4A}"/>
              </a:ext>
            </a:extLst>
          </p:cNvPr>
          <p:cNvSpPr txBox="1"/>
          <p:nvPr/>
        </p:nvSpPr>
        <p:spPr>
          <a:xfrm>
            <a:off x="5979069" y="2125259"/>
            <a:ext cx="1763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chemeClr val="accent5"/>
                </a:solidFill>
              </a:rPr>
              <a:t>2,293</a:t>
            </a:r>
            <a:endParaRPr lang="en-GB" sz="6600" b="1" dirty="0">
              <a:solidFill>
                <a:schemeClr val="accent5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73EBC2-6584-47D1-A0CA-A13F215FFABC}"/>
              </a:ext>
            </a:extLst>
          </p:cNvPr>
          <p:cNvSpPr txBox="1"/>
          <p:nvPr/>
        </p:nvSpPr>
        <p:spPr>
          <a:xfrm>
            <a:off x="7660248" y="239602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292929"/>
                </a:solidFill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25106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16" y="323677"/>
            <a:ext cx="8207110" cy="534483"/>
          </a:xfrm>
        </p:spPr>
        <p:txBody>
          <a:bodyPr/>
          <a:lstStyle/>
          <a:p>
            <a:r>
              <a:rPr lang="en-GB" dirty="0"/>
              <a:t>Opportunity at hand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8F953FB-1B2F-4358-862E-76545DAD7E40}"/>
              </a:ext>
            </a:extLst>
          </p:cNvPr>
          <p:cNvSpPr txBox="1">
            <a:spLocks/>
          </p:cNvSpPr>
          <p:nvPr/>
        </p:nvSpPr>
        <p:spPr>
          <a:xfrm>
            <a:off x="500316" y="824159"/>
            <a:ext cx="5145110" cy="3857171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exists general concern that there is an lack of stability in the current labour market for digital skills.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Requires alignment between industry, educational institutions and Government.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CBI to provide analysis and potential actions that can be taken by Government.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Initial review of the sentiment of industry.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7C9BCA-F74D-4C81-8D33-96E6923DD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909" y="889090"/>
            <a:ext cx="2000358" cy="283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88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Supply: Recognition of Alternative routes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93261CA-5F38-44D4-A2DF-90D44746C9E0}"/>
              </a:ext>
            </a:extLst>
          </p:cNvPr>
          <p:cNvSpPr txBox="1">
            <a:spLocks/>
          </p:cNvSpPr>
          <p:nvPr/>
        </p:nvSpPr>
        <p:spPr>
          <a:xfrm>
            <a:off x="500315" y="1013523"/>
            <a:ext cx="4528885" cy="3743005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Incredible number of online resources (Udemy, YouTube, </a:t>
            </a:r>
            <a:r>
              <a:rPr lang="en-GB" sz="1400" dirty="0" err="1"/>
              <a:t>CodeTree</a:t>
            </a:r>
            <a:r>
              <a:rPr lang="en-GB" sz="1400" dirty="0"/>
              <a:t>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Individual skills developed can be used across a large number of other disciplines.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Remote teamwork can be developed through the use of Git code repositories.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Local teamwork can be developed through tech meet-ups.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Employers look at portfolios and heatmaps and provide challenges that are posted on repos, Uni’s should too!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Gaining real-world experience is accessible at all 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Teachers and parents need support for meetups and hackathons (more than 40 in Greater Belfast alone!).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9242516D-5503-47FA-88D3-44D8F3457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813" y="967489"/>
            <a:ext cx="1143000" cy="1143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5786D1-43E8-41D4-ABEA-59233FD23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425" y="2133252"/>
            <a:ext cx="1408333" cy="1270496"/>
          </a:xfrm>
          <a:prstGeom prst="rect">
            <a:avLst/>
          </a:prstGeom>
        </p:spPr>
      </p:pic>
      <p:pic>
        <p:nvPicPr>
          <p:cNvPr id="10" name="Picture 9" descr="A sign in the dark&#10;&#10;Description generated with high confidence">
            <a:extLst>
              <a:ext uri="{FF2B5EF4-FFF2-40B4-BE49-F238E27FC236}">
                <a16:creationId xmlns:a16="http://schemas.microsoft.com/office/drawing/2014/main" id="{CF529881-E925-43C1-A0A8-E7FEFE549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212" y="3412311"/>
            <a:ext cx="3083794" cy="44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56E517-B27F-46EF-9925-D6A1BAB4F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119" y="990252"/>
            <a:ext cx="1143000" cy="466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69CDFA-BC8A-4C59-9D33-5C3C60342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2525" y="2383741"/>
            <a:ext cx="1552575" cy="495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9A9A54-E89A-4F6C-849E-8888E4DE7D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5100" y="3946211"/>
            <a:ext cx="13620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88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16" y="433006"/>
            <a:ext cx="8304050" cy="534483"/>
          </a:xfrm>
        </p:spPr>
        <p:txBody>
          <a:bodyPr/>
          <a:lstStyle/>
          <a:p>
            <a:r>
              <a:rPr lang="en-GB" sz="2300" dirty="0"/>
              <a:t>Demand: Information &amp; communication companies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349422E-5417-448A-A518-BE681B9253C1}"/>
              </a:ext>
            </a:extLst>
          </p:cNvPr>
          <p:cNvSpPr txBox="1">
            <a:spLocks/>
          </p:cNvSpPr>
          <p:nvPr/>
        </p:nvSpPr>
        <p:spPr>
          <a:xfrm>
            <a:off x="954931" y="3751992"/>
            <a:ext cx="7633715" cy="988415"/>
          </a:xfrm>
          <a:prstGeom prst="rect">
            <a:avLst/>
          </a:prstGeom>
          <a:noFill/>
          <a:ln w="76200">
            <a:noFill/>
          </a:ln>
        </p:spPr>
        <p:txBody>
          <a:bodyPr vert="horz" lIns="0" tIns="0" rIns="0" anchor="t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The number of technology firms registered in Northern Ireland (Companies House data) has grown exponentially over the last two decades.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This is in light of the declining supply of labour in ICT.</a:t>
            </a:r>
          </a:p>
          <a:p>
            <a:endParaRPr lang="en-GB" sz="1700" dirty="0">
              <a:solidFill>
                <a:srgbClr val="000000"/>
              </a:solidFill>
            </a:endParaRPr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F01B3C25-C9FA-40F2-A439-3E97B5418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74" y="897300"/>
            <a:ext cx="3935640" cy="28762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A4CCF0-1603-419B-831B-219435448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935" y="967489"/>
            <a:ext cx="3935640" cy="273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81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16" y="433006"/>
            <a:ext cx="8304050" cy="534483"/>
          </a:xfrm>
        </p:spPr>
        <p:txBody>
          <a:bodyPr/>
          <a:lstStyle/>
          <a:p>
            <a:r>
              <a:rPr lang="en-GB" sz="2300" dirty="0"/>
              <a:t>Demand: Information &amp; communication companies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349422E-5417-448A-A518-BE681B9253C1}"/>
              </a:ext>
            </a:extLst>
          </p:cNvPr>
          <p:cNvSpPr txBox="1">
            <a:spLocks/>
          </p:cNvSpPr>
          <p:nvPr/>
        </p:nvSpPr>
        <p:spPr>
          <a:xfrm>
            <a:off x="5039833" y="1010794"/>
            <a:ext cx="3548813" cy="3408806"/>
          </a:xfrm>
          <a:prstGeom prst="rect">
            <a:avLst/>
          </a:prstGeom>
          <a:noFill/>
          <a:ln w="76200">
            <a:noFill/>
          </a:ln>
        </p:spPr>
        <p:txBody>
          <a:bodyPr vert="horz" lIns="0" tIns="0" rIns="0" anchor="t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Approx</a:t>
            </a:r>
            <a:r>
              <a:rPr lang="en-GB" sz="1600" dirty="0"/>
              <a:t>. 4,800 jobs in the information &amp; communication sector and the 12,000 in professional scientific sector.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Lower-skilled labour typically involved in the sectors with high employment growth, such as manufacturing, admin, restaurants &amp; hotels.</a:t>
            </a:r>
          </a:p>
          <a:p>
            <a:endParaRPr lang="en-GB" sz="17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74AEB5-4C82-4B8B-B486-06B1A17C0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16" y="967489"/>
            <a:ext cx="4428665" cy="345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82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16" y="433006"/>
            <a:ext cx="8207110" cy="534483"/>
          </a:xfrm>
        </p:spPr>
        <p:txBody>
          <a:bodyPr/>
          <a:lstStyle/>
          <a:p>
            <a:r>
              <a:rPr lang="en-GB" dirty="0"/>
              <a:t>Demand: FDI projects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349422E-5417-448A-A518-BE681B9253C1}"/>
              </a:ext>
            </a:extLst>
          </p:cNvPr>
          <p:cNvSpPr txBox="1">
            <a:spLocks/>
          </p:cNvSpPr>
          <p:nvPr/>
        </p:nvSpPr>
        <p:spPr>
          <a:xfrm>
            <a:off x="614801" y="1581598"/>
            <a:ext cx="3414521" cy="204902"/>
          </a:xfrm>
          <a:prstGeom prst="rect">
            <a:avLst/>
          </a:prstGeom>
          <a:noFill/>
          <a:ln w="76200">
            <a:noFill/>
          </a:ln>
        </p:spPr>
        <p:txBody>
          <a:bodyPr vert="horz" lIns="0" tIns="0" rIns="0" anchor="t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b="1" dirty="0"/>
              <a:t>Jobs created across all investment projects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2F30D-E476-4086-BE63-C436428F0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91" y="1786499"/>
            <a:ext cx="3764876" cy="2746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F48FBD-9A61-4FF4-B7D1-629C60E80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734" y="1786500"/>
            <a:ext cx="3837692" cy="2746180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06B1B5C-AB50-40D0-99C1-765166BBB9C0}"/>
              </a:ext>
            </a:extLst>
          </p:cNvPr>
          <p:cNvSpPr txBox="1">
            <a:spLocks/>
          </p:cNvSpPr>
          <p:nvPr/>
        </p:nvSpPr>
        <p:spPr>
          <a:xfrm>
            <a:off x="4981545" y="1581598"/>
            <a:ext cx="3414521" cy="204902"/>
          </a:xfrm>
          <a:prstGeom prst="rect">
            <a:avLst/>
          </a:prstGeom>
          <a:noFill/>
          <a:ln w="76200">
            <a:noFill/>
          </a:ln>
        </p:spPr>
        <p:txBody>
          <a:bodyPr vert="horz" lIns="0" tIns="0" rIns="0" anchor="t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b="1" dirty="0"/>
              <a:t>Jobs created across ICT investment projects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0AA8E6A-C107-4AD1-B66C-2F7F756F5430}"/>
              </a:ext>
            </a:extLst>
          </p:cNvPr>
          <p:cNvSpPr txBox="1">
            <a:spLocks/>
          </p:cNvSpPr>
          <p:nvPr/>
        </p:nvSpPr>
        <p:spPr>
          <a:xfrm>
            <a:off x="500316" y="914154"/>
            <a:ext cx="7781266" cy="534483"/>
          </a:xfrm>
          <a:prstGeom prst="rect">
            <a:avLst/>
          </a:prstGeom>
          <a:noFill/>
          <a:ln w="76200">
            <a:noFill/>
          </a:ln>
        </p:spPr>
        <p:txBody>
          <a:bodyPr vert="horz" lIns="0" tIns="0" rIns="0" anchor="t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Over 5 years, Invest NI supported 11,265 projects, assisting the generation of 31,317 jobs, with 5,335 in Information &amp; Communication</a:t>
            </a:r>
            <a:r>
              <a:rPr lang="en-GB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65325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16" y="433006"/>
            <a:ext cx="8207110" cy="534483"/>
          </a:xfrm>
        </p:spPr>
        <p:txBody>
          <a:bodyPr/>
          <a:lstStyle/>
          <a:p>
            <a:r>
              <a:rPr lang="en-GB" sz="2400" dirty="0"/>
              <a:t>Demand: Proportion of jobs and investment 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349422E-5417-448A-A518-BE681B9253C1}"/>
              </a:ext>
            </a:extLst>
          </p:cNvPr>
          <p:cNvSpPr txBox="1">
            <a:spLocks/>
          </p:cNvSpPr>
          <p:nvPr/>
        </p:nvSpPr>
        <p:spPr>
          <a:xfrm>
            <a:off x="4930801" y="865832"/>
            <a:ext cx="3414521" cy="204902"/>
          </a:xfrm>
          <a:prstGeom prst="rect">
            <a:avLst/>
          </a:prstGeom>
          <a:noFill/>
          <a:ln w="76200">
            <a:noFill/>
          </a:ln>
        </p:spPr>
        <p:txBody>
          <a:bodyPr vert="horz" lIns="0" tIns="0" rIns="0" anchor="t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b="1" dirty="0"/>
              <a:t>Proportion of jobs created in ICT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06B1B5C-AB50-40D0-99C1-765166BBB9C0}"/>
              </a:ext>
            </a:extLst>
          </p:cNvPr>
          <p:cNvSpPr txBox="1">
            <a:spLocks/>
          </p:cNvSpPr>
          <p:nvPr/>
        </p:nvSpPr>
        <p:spPr>
          <a:xfrm>
            <a:off x="500316" y="865038"/>
            <a:ext cx="3414521" cy="204902"/>
          </a:xfrm>
          <a:prstGeom prst="rect">
            <a:avLst/>
          </a:prstGeom>
          <a:noFill/>
          <a:ln w="76200">
            <a:noFill/>
          </a:ln>
        </p:spPr>
        <p:txBody>
          <a:bodyPr vert="horz" lIns="0" tIns="0" rIns="0" anchor="t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b="1" dirty="0"/>
              <a:t>Proportion of projects invested in ICT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A828B-1C8F-4D8C-9C09-6C340DF51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801" y="1090082"/>
            <a:ext cx="3776625" cy="28702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E2D27A-E9A7-450F-835B-1C3762516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16" y="1090082"/>
            <a:ext cx="3776623" cy="2870235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EFDD064F-C39D-4D53-BB76-5C2FFF4F365E}"/>
              </a:ext>
            </a:extLst>
          </p:cNvPr>
          <p:cNvSpPr txBox="1">
            <a:spLocks/>
          </p:cNvSpPr>
          <p:nvPr/>
        </p:nvSpPr>
        <p:spPr>
          <a:xfrm>
            <a:off x="500316" y="3960317"/>
            <a:ext cx="8207110" cy="534483"/>
          </a:xfrm>
          <a:prstGeom prst="rect">
            <a:avLst/>
          </a:prstGeom>
          <a:noFill/>
          <a:ln w="76200">
            <a:noFill/>
          </a:ln>
        </p:spPr>
        <p:txBody>
          <a:bodyPr vert="horz" lIns="0" tIns="0" rIns="0" anchor="t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Increased proportion of projects supported by Invest NI in the Information and Communication sector – along with it an increase in the proportion of jobs supported.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418533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Skills: Overall Demand and supply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FBC67D-7D43-4810-95A6-F906767FA994}"/>
              </a:ext>
            </a:extLst>
          </p:cNvPr>
          <p:cNvSpPr txBox="1"/>
          <p:nvPr/>
        </p:nvSpPr>
        <p:spPr>
          <a:xfrm>
            <a:off x="255183" y="1332913"/>
            <a:ext cx="4242389" cy="1939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5400" b="1" dirty="0">
                <a:solidFill>
                  <a:schemeClr val="accent5"/>
                </a:solidFill>
              </a:rPr>
              <a:t>At max. 600</a:t>
            </a:r>
          </a:p>
          <a:p>
            <a:pPr algn="ctr">
              <a:lnSpc>
                <a:spcPct val="150000"/>
              </a:lnSpc>
            </a:pPr>
            <a:r>
              <a:rPr lang="en-GB" dirty="0">
                <a:solidFill>
                  <a:srgbClr val="000000"/>
                </a:solidFill>
              </a:rPr>
              <a:t>Individuals </a:t>
            </a:r>
            <a:r>
              <a:rPr lang="en-GB" b="1" dirty="0">
                <a:solidFill>
                  <a:srgbClr val="000000"/>
                </a:solidFill>
              </a:rPr>
              <a:t>supplied</a:t>
            </a:r>
            <a:r>
              <a:rPr lang="en-GB" dirty="0">
                <a:solidFill>
                  <a:srgbClr val="000000"/>
                </a:solidFill>
              </a:rPr>
              <a:t> to the labour market every year (may be even less given leakage)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25D25-5D0C-4A9C-A3AE-00726610FD1F}"/>
              </a:ext>
            </a:extLst>
          </p:cNvPr>
          <p:cNvSpPr txBox="1"/>
          <p:nvPr/>
        </p:nvSpPr>
        <p:spPr>
          <a:xfrm>
            <a:off x="4497572" y="1332913"/>
            <a:ext cx="4560728" cy="1939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5400" b="1" dirty="0">
                <a:solidFill>
                  <a:schemeClr val="accent5"/>
                </a:solidFill>
              </a:rPr>
              <a:t>~1,000</a:t>
            </a:r>
          </a:p>
          <a:p>
            <a:pPr algn="ctr">
              <a:lnSpc>
                <a:spcPct val="150000"/>
              </a:lnSpc>
            </a:pPr>
            <a:r>
              <a:rPr lang="en-GB" dirty="0">
                <a:solidFill>
                  <a:srgbClr val="000000"/>
                </a:solidFill>
              </a:rPr>
              <a:t>Jobs being </a:t>
            </a:r>
            <a:r>
              <a:rPr lang="en-GB" b="1" dirty="0">
                <a:solidFill>
                  <a:srgbClr val="000000"/>
                </a:solidFill>
              </a:rPr>
              <a:t>generated</a:t>
            </a:r>
            <a:r>
              <a:rPr lang="en-GB" dirty="0">
                <a:solidFill>
                  <a:srgbClr val="000000"/>
                </a:solidFill>
              </a:rPr>
              <a:t> per year (may be even more given the drive of private sector)</a:t>
            </a:r>
          </a:p>
        </p:txBody>
      </p:sp>
    </p:spTree>
    <p:extLst>
      <p:ext uri="{BB962C8B-B14F-4D97-AF65-F5344CB8AC3E}">
        <p14:creationId xmlns:p14="http://schemas.microsoft.com/office/powerpoint/2010/main" val="1773720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Skills: Demand already outstripping supply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318657-21D3-4641-BB4F-E873CF6A82A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0316" y="1244356"/>
          <a:ext cx="5602746" cy="2849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097">
                  <a:extLst>
                    <a:ext uri="{9D8B030D-6E8A-4147-A177-3AD203B41FA5}">
                      <a16:colId xmlns:a16="http://schemas.microsoft.com/office/drawing/2014/main" val="1952149758"/>
                    </a:ext>
                  </a:extLst>
                </a:gridCol>
                <a:gridCol w="2154581">
                  <a:extLst>
                    <a:ext uri="{9D8B030D-6E8A-4147-A177-3AD203B41FA5}">
                      <a16:colId xmlns:a16="http://schemas.microsoft.com/office/drawing/2014/main" val="599456382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448766120"/>
                    </a:ext>
                  </a:extLst>
                </a:gridCol>
                <a:gridCol w="1655159">
                  <a:extLst>
                    <a:ext uri="{9D8B030D-6E8A-4147-A177-3AD203B41FA5}">
                      <a16:colId xmlns:a16="http://schemas.microsoft.com/office/drawing/2014/main" val="1693277976"/>
                    </a:ext>
                  </a:extLst>
                </a:gridCol>
              </a:tblGrid>
              <a:tr h="259006">
                <a:tc>
                  <a:txBody>
                    <a:bodyPr/>
                    <a:lstStyle/>
                    <a:p>
                      <a:r>
                        <a:rPr lang="en-GB" sz="1000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Subject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Vacancies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Skills barometer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304646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accent5"/>
                          </a:solidFill>
                        </a:rPr>
                        <a:t>Under-supplied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878141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r>
                        <a:rPr lang="en-GB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7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accent5"/>
                          </a:solidFill>
                        </a:rPr>
                        <a:t>Under-supplied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881638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r>
                        <a:rPr lang="en-GB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Mathematics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7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accent5"/>
                          </a:solidFill>
                        </a:rPr>
                        <a:t>Under-supplied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002145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r>
                        <a:rPr lang="en-GB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Computer software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7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accent5"/>
                          </a:solidFill>
                        </a:rPr>
                        <a:t>Under-supplied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79172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r>
                        <a:rPr lang="en-GB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Business 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Over-supplied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474782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r>
                        <a:rPr lang="en-GB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Electrical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7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accent5"/>
                          </a:solidFill>
                        </a:rPr>
                        <a:t>Under-supplied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29455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r>
                        <a:rPr lang="en-GB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7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Broadly in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29888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r>
                        <a:rPr lang="en-GB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Physics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7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accent5"/>
                          </a:solidFill>
                        </a:rPr>
                        <a:t>Under-supplied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99664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r>
                        <a:rPr lang="en-GB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Computer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7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accent5"/>
                          </a:solidFill>
                        </a:rPr>
                        <a:t>Under-supplied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904419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r>
                        <a:rPr lang="en-GB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Economics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7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Over-supplied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458035"/>
                  </a:ext>
                </a:extLst>
              </a:tr>
            </a:tbl>
          </a:graphicData>
        </a:graphic>
      </p:graphicFrame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9AF2258-81A5-4476-BF6A-8AE43D382E8C}"/>
              </a:ext>
            </a:extLst>
          </p:cNvPr>
          <p:cNvSpPr txBox="1">
            <a:spLocks/>
          </p:cNvSpPr>
          <p:nvPr/>
        </p:nvSpPr>
        <p:spPr>
          <a:xfrm>
            <a:off x="6271873" y="1244356"/>
            <a:ext cx="2524797" cy="3005432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Top 10 disciplines sought by technology / AI employers.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Many are under-supplied.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Supporting apprenticeships could be mechanism to resolve this issue, but Apprenticeship Levy in NI causes a problem.</a:t>
            </a:r>
          </a:p>
        </p:txBody>
      </p:sp>
    </p:spTree>
    <p:extLst>
      <p:ext uri="{BB962C8B-B14F-4D97-AF65-F5344CB8AC3E}">
        <p14:creationId xmlns:p14="http://schemas.microsoft.com/office/powerpoint/2010/main" val="2886999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67E894-8F64-4B06-A69F-8897C8EA21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0316" y="1082763"/>
            <a:ext cx="3795237" cy="3627731"/>
          </a:xfrm>
        </p:spPr>
        <p:txBody>
          <a:bodyPr/>
          <a:lstStyle/>
          <a:p>
            <a:r>
              <a:rPr lang="en-GB" sz="1600" dirty="0">
                <a:solidFill>
                  <a:schemeClr val="tx1"/>
                </a:solidFill>
              </a:rPr>
              <a:t>Short-term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Review current and projected </a:t>
            </a:r>
            <a:r>
              <a:rPr lang="en-GB" sz="1400" b="1" dirty="0"/>
              <a:t>demand</a:t>
            </a:r>
            <a:r>
              <a:rPr lang="en-GB" sz="1400" dirty="0"/>
              <a:t> and </a:t>
            </a:r>
            <a:r>
              <a:rPr lang="en-GB" sz="1400" b="1" dirty="0"/>
              <a:t>supply</a:t>
            </a:r>
            <a:r>
              <a:rPr lang="en-GB" sz="1400" dirty="0"/>
              <a:t> for ICT professionals.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Review and address known </a:t>
            </a:r>
            <a:r>
              <a:rPr lang="en-GB" sz="1400" b="1" dirty="0"/>
              <a:t>critical skills shortages</a:t>
            </a:r>
            <a:r>
              <a:rPr lang="en-GB" sz="1400" dirty="0"/>
              <a:t> for ICT professionals.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Form </a:t>
            </a:r>
            <a:r>
              <a:rPr lang="en-GB" sz="1400" b="1" dirty="0"/>
              <a:t>agreement</a:t>
            </a:r>
            <a:r>
              <a:rPr lang="en-GB" sz="1400" dirty="0"/>
              <a:t> on sub-sectors and areas for growth and the supply of skills and FDI into those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Accommodate for more spaces in Academies that tend to be </a:t>
            </a:r>
            <a:r>
              <a:rPr lang="en-GB" sz="1400" b="1" dirty="0"/>
              <a:t>over-subscribed</a:t>
            </a:r>
            <a:r>
              <a:rPr lang="en-GB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Agreement within Industry for </a:t>
            </a:r>
            <a:r>
              <a:rPr lang="en-GB" sz="1400" b="1" dirty="0"/>
              <a:t>HLA</a:t>
            </a:r>
            <a:r>
              <a:rPr lang="en-GB" sz="1400" dirty="0"/>
              <a:t>’s.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629502-64E4-4261-92E4-64D2EE7F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Skills Provision: Actions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45B6EE1-8D87-4FD3-82CD-0984301B6F7A}"/>
              </a:ext>
            </a:extLst>
          </p:cNvPr>
          <p:cNvSpPr txBox="1">
            <a:spLocks/>
          </p:cNvSpPr>
          <p:nvPr/>
        </p:nvSpPr>
        <p:spPr>
          <a:xfrm>
            <a:off x="4572000" y="1077461"/>
            <a:ext cx="4071684" cy="3930474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Medium-term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Help primary and secondary teachers to equip themselves to teach </a:t>
            </a:r>
            <a:r>
              <a:rPr lang="en-GB" sz="1400" b="1" dirty="0"/>
              <a:t>digital wraparound skills</a:t>
            </a:r>
            <a:r>
              <a:rPr lang="en-GB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Include ICT in </a:t>
            </a:r>
            <a:r>
              <a:rPr lang="en-GB" sz="1400" b="1" dirty="0"/>
              <a:t>Continuous Professional Development for teachers.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Better business representation</a:t>
            </a:r>
            <a:r>
              <a:rPr lang="en-GB" sz="1400" dirty="0"/>
              <a:t> in primary and secondary education.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Encourage the </a:t>
            </a:r>
            <a:r>
              <a:rPr lang="en-GB" sz="1400" b="1" dirty="0"/>
              <a:t>up-take of ICT-related studies at A-level</a:t>
            </a:r>
            <a:r>
              <a:rPr lang="en-GB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Encourage the </a:t>
            </a:r>
            <a:r>
              <a:rPr lang="en-GB" sz="1400" b="1" dirty="0"/>
              <a:t>take-up of ICT-related studies at college and university</a:t>
            </a:r>
            <a:r>
              <a:rPr lang="en-GB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University </a:t>
            </a:r>
            <a:r>
              <a:rPr lang="en-GB" sz="1400" b="1" dirty="0"/>
              <a:t>syllabus</a:t>
            </a:r>
            <a:r>
              <a:rPr lang="en-GB" sz="1400" dirty="0"/>
              <a:t> to better reflect industry needs and policy / growth areas and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Ringfence PhD funding</a:t>
            </a:r>
            <a:r>
              <a:rPr lang="en-GB" sz="1400" dirty="0"/>
              <a:t> for ICT and software engineering-related disciplines in universities…</a:t>
            </a:r>
            <a:br>
              <a:rPr lang="en-GB" sz="1400" dirty="0"/>
            </a:br>
            <a:r>
              <a:rPr lang="en-GB" sz="1400" b="1" dirty="0"/>
              <a:t>More teaching fellows?</a:t>
            </a:r>
          </a:p>
        </p:txBody>
      </p:sp>
    </p:spTree>
    <p:extLst>
      <p:ext uri="{BB962C8B-B14F-4D97-AF65-F5344CB8AC3E}">
        <p14:creationId xmlns:p14="http://schemas.microsoft.com/office/powerpoint/2010/main" val="2352477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59D2CA-85C1-417A-A4BD-3D5CC1C9A7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0317" y="1040361"/>
            <a:ext cx="4820546" cy="999454"/>
          </a:xfrm>
        </p:spPr>
        <p:txBody>
          <a:bodyPr/>
          <a:lstStyle/>
          <a:p>
            <a:r>
              <a:rPr lang="en-GB" dirty="0"/>
              <a:t>To increase student and graduate interest in working in the ICT sector in Northern Ireland.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212AA-EABF-420C-9F50-BFBA01E6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Sector Attractiveness</a:t>
            </a:r>
          </a:p>
        </p:txBody>
      </p:sp>
    </p:spTree>
    <p:extLst>
      <p:ext uri="{BB962C8B-B14F-4D97-AF65-F5344CB8AC3E}">
        <p14:creationId xmlns:p14="http://schemas.microsoft.com/office/powerpoint/2010/main" val="305533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Attractiveness: UNIVERSITY STUDENTs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93261CA-5F38-44D4-A2DF-90D44746C9E0}"/>
              </a:ext>
            </a:extLst>
          </p:cNvPr>
          <p:cNvSpPr txBox="1">
            <a:spLocks/>
          </p:cNvSpPr>
          <p:nvPr/>
        </p:nvSpPr>
        <p:spPr>
          <a:xfrm>
            <a:off x="4572001" y="1064660"/>
            <a:ext cx="4135426" cy="3417888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52% of NI computer science and software engineering graduates pursue a career in the ICT industry.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8% are ICT consultants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32% are web (application)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7% are data scientists / analysts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10% are network / system designers and engineers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43% are software designers and engineers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CA3F6F9-E860-435D-B78D-6A53249469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3779964"/>
              </p:ext>
            </p:extLst>
          </p:nvPr>
        </p:nvGraphicFramePr>
        <p:xfrm>
          <a:off x="602512" y="1178884"/>
          <a:ext cx="3487479" cy="2785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B0DA963-593A-4876-9A35-13455718F794}"/>
              </a:ext>
            </a:extLst>
          </p:cNvPr>
          <p:cNvSpPr txBox="1"/>
          <p:nvPr/>
        </p:nvSpPr>
        <p:spPr>
          <a:xfrm>
            <a:off x="1559442" y="192094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292929"/>
                </a:solidFill>
              </a:rPr>
              <a:t>28%</a:t>
            </a:r>
          </a:p>
        </p:txBody>
      </p:sp>
    </p:spTree>
    <p:extLst>
      <p:ext uri="{BB962C8B-B14F-4D97-AF65-F5344CB8AC3E}">
        <p14:creationId xmlns:p14="http://schemas.microsoft.com/office/powerpoint/2010/main" val="397725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59D2CA-85C1-417A-A4BD-3D5CC1C9A7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0317" y="1040361"/>
            <a:ext cx="4820546" cy="1285396"/>
          </a:xfrm>
        </p:spPr>
        <p:txBody>
          <a:bodyPr/>
          <a:lstStyle/>
          <a:p>
            <a:r>
              <a:rPr lang="en-GB" dirty="0"/>
              <a:t>To understand the overall concerns of business.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212AA-EABF-420C-9F50-BFBA01E6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Industry sentiment</a:t>
            </a:r>
          </a:p>
        </p:txBody>
      </p:sp>
    </p:spTree>
    <p:extLst>
      <p:ext uri="{BB962C8B-B14F-4D97-AF65-F5344CB8AC3E}">
        <p14:creationId xmlns:p14="http://schemas.microsoft.com/office/powerpoint/2010/main" val="3355610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629502-64E4-4261-92E4-64D2EE7F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skills: Migration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FBBD02-D875-4776-8B7E-A952BDBC5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72316" y="1250927"/>
            <a:ext cx="3635110" cy="32414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We need more people!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According to UUEPC, average salary of Knowledge Economy: £28,000.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Below proposed salary threshold.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Netherlands and Danish Government support and host business to provide </a:t>
            </a:r>
            <a:r>
              <a:rPr lang="en-GB" sz="1600" b="1" dirty="0"/>
              <a:t>ambassador programmes</a:t>
            </a:r>
            <a:r>
              <a:rPr lang="en-GB" sz="1600" dirty="0"/>
              <a:t> to attract global talent.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42% of Ireland’s tech workforce are from foreign nations.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Less than 10% for Northern Ireland.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7C7D21-8067-436F-A0B4-C3A2188ADEF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00316" y="973742"/>
            <a:ext cx="4372914" cy="35186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2517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16" y="433006"/>
            <a:ext cx="8207110" cy="534483"/>
          </a:xfrm>
        </p:spPr>
        <p:txBody>
          <a:bodyPr/>
          <a:lstStyle/>
          <a:p>
            <a:r>
              <a:rPr lang="en-GB" dirty="0"/>
              <a:t>Skills, awareness &amp; Initiatives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349422E-5417-448A-A518-BE681B9253C1}"/>
              </a:ext>
            </a:extLst>
          </p:cNvPr>
          <p:cNvSpPr txBox="1">
            <a:spLocks/>
          </p:cNvSpPr>
          <p:nvPr/>
        </p:nvSpPr>
        <p:spPr>
          <a:xfrm>
            <a:off x="500317" y="1179030"/>
            <a:ext cx="4252436" cy="3189770"/>
          </a:xfrm>
          <a:prstGeom prst="rect">
            <a:avLst/>
          </a:prstGeom>
          <a:noFill/>
          <a:ln w="76200">
            <a:noFill/>
          </a:ln>
        </p:spPr>
        <p:txBody>
          <a:bodyPr vert="horz" lIns="0" tIns="0" rIns="0" anchor="t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 43 STEM / STEAM skills and awareness initiatives across the public and private sectors.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Diluted activity with the Bring I.T. On programme: not as many ambassadors.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rgbClr val="000000"/>
                </a:solidFill>
              </a:rPr>
              <a:t>Bring I.T. On seemed to work, but…</a:t>
            </a:r>
          </a:p>
          <a:p>
            <a:pPr marL="948715" lvl="1" indent="-285750">
              <a:buFont typeface="Arial" panose="020B0604020202020204" pitchFamily="34" charset="0"/>
              <a:buChar char="•"/>
            </a:pPr>
            <a:r>
              <a:rPr lang="en-GB" sz="1400" i="1" dirty="0">
                <a:solidFill>
                  <a:srgbClr val="292929"/>
                </a:solidFill>
              </a:rPr>
              <a:t>Is Belfast Met the right home for the programme?</a:t>
            </a:r>
          </a:p>
          <a:p>
            <a:pPr marL="948715" lvl="1" indent="-285750">
              <a:buFont typeface="Arial" panose="020B0604020202020204" pitchFamily="34" charset="0"/>
              <a:buChar char="•"/>
            </a:pPr>
            <a:r>
              <a:rPr lang="en-GB" sz="1400" i="1" dirty="0">
                <a:solidFill>
                  <a:srgbClr val="292929"/>
                </a:solidFill>
              </a:rPr>
              <a:t>Should industry and Government focus on a broader programme, such as “I.T’s Your Choice”?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5D8C1-E5D6-4B73-9BD9-B599F8CA5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039" y="1300609"/>
            <a:ext cx="2255561" cy="18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64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67E894-8F64-4B06-A69F-8897C8EA21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0316" y="1082763"/>
            <a:ext cx="3795237" cy="3382911"/>
          </a:xfrm>
        </p:spPr>
        <p:txBody>
          <a:bodyPr/>
          <a:lstStyle/>
          <a:p>
            <a:r>
              <a:rPr lang="en-GB" sz="1600" dirty="0">
                <a:solidFill>
                  <a:schemeClr val="tx1"/>
                </a:solidFill>
              </a:rPr>
              <a:t>Short-term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Understand why people with relevant skills choose not to work in Northern Ireland.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Promote career opportunities</a:t>
            </a:r>
            <a:r>
              <a:rPr lang="en-GB" sz="1400" dirty="0"/>
              <a:t> to primary and second level students.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 teachers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Support initiatives that address the </a:t>
            </a:r>
            <a:r>
              <a:rPr lang="en-GB" sz="1400" b="1" dirty="0"/>
              <a:t>gender imbalance</a:t>
            </a:r>
            <a:r>
              <a:rPr lang="en-GB" sz="1400" dirty="0"/>
              <a:t>, particularly from A-levels.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Review and encourage more engagement with the ‘Bring IT On’ programme.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Agreement on </a:t>
            </a:r>
            <a:r>
              <a:rPr lang="en-GB" sz="1400" b="1" dirty="0"/>
              <a:t>global ambassador programmes</a:t>
            </a:r>
            <a:r>
              <a:rPr lang="en-GB" sz="1400" dirty="0"/>
              <a:t> to other nations.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629502-64E4-4261-92E4-64D2EE7F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Sector Attractiveness: Actions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45B6EE1-8D87-4FD3-82CD-0984301B6F7A}"/>
              </a:ext>
            </a:extLst>
          </p:cNvPr>
          <p:cNvSpPr txBox="1">
            <a:spLocks/>
          </p:cNvSpPr>
          <p:nvPr/>
        </p:nvSpPr>
        <p:spPr>
          <a:xfrm>
            <a:off x="4572000" y="1077461"/>
            <a:ext cx="4071684" cy="3382911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Medium-term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Establish initiative to </a:t>
            </a:r>
            <a:r>
              <a:rPr lang="en-GB" sz="1400" b="1" dirty="0"/>
              <a:t>help teachers in training </a:t>
            </a:r>
            <a:r>
              <a:rPr lang="en-GB" sz="1400" dirty="0"/>
              <a:t>(at, say, University Colleges) to better understand the career opportunities for students.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Government to develop programmes to </a:t>
            </a:r>
            <a:r>
              <a:rPr lang="en-GB" sz="1400" b="1" dirty="0"/>
              <a:t>attract back</a:t>
            </a:r>
            <a:r>
              <a:rPr lang="en-GB" sz="1400" dirty="0"/>
              <a:t> NI students that leave for University education.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Government to assist in the development of </a:t>
            </a:r>
            <a:r>
              <a:rPr lang="en-GB" sz="1400" b="1" dirty="0"/>
              <a:t>global ambassador programmes</a:t>
            </a:r>
            <a:r>
              <a:rPr lang="en-GB" sz="1400" dirty="0"/>
              <a:t>.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76420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59D2CA-85C1-417A-A4BD-3D5CC1C9A7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0316" y="1040361"/>
            <a:ext cx="5028613" cy="1531389"/>
          </a:xfrm>
        </p:spPr>
        <p:txBody>
          <a:bodyPr/>
          <a:lstStyle/>
          <a:p>
            <a:r>
              <a:rPr lang="en-GB" dirty="0"/>
              <a:t>To </a:t>
            </a:r>
            <a:r>
              <a:rPr lang="en-GB" i="1" dirty="0"/>
              <a:t>reduce duplication of effort </a:t>
            </a:r>
            <a:r>
              <a:rPr lang="en-GB" dirty="0"/>
              <a:t>and </a:t>
            </a:r>
            <a:r>
              <a:rPr lang="en-GB" i="1" dirty="0"/>
              <a:t>remove silos</a:t>
            </a:r>
            <a:r>
              <a:rPr lang="en-GB" dirty="0"/>
              <a:t> by increasing coordination, communication and agreement between industry, Government and educational stakeholders.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212AA-EABF-420C-9F50-BFBA01E6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Coordination &amp; communication</a:t>
            </a:r>
          </a:p>
        </p:txBody>
      </p:sp>
    </p:spTree>
    <p:extLst>
      <p:ext uri="{BB962C8B-B14F-4D97-AF65-F5344CB8AC3E}">
        <p14:creationId xmlns:p14="http://schemas.microsoft.com/office/powerpoint/2010/main" val="727375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67E894-8F64-4B06-A69F-8897C8EA21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74381" y="1112905"/>
            <a:ext cx="3795237" cy="2596102"/>
          </a:xfrm>
        </p:spPr>
        <p:txBody>
          <a:bodyPr/>
          <a:lstStyle/>
          <a:p>
            <a:r>
              <a:rPr lang="en-GB" sz="1600" b="1" dirty="0">
                <a:solidFill>
                  <a:schemeClr val="tx1"/>
                </a:solidFill>
              </a:rPr>
              <a:t>Continual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Consult industry regarding </a:t>
            </a:r>
            <a:r>
              <a:rPr lang="en-GB" sz="1400" b="1" dirty="0"/>
              <a:t>FDI strategy </a:t>
            </a:r>
            <a:r>
              <a:rPr lang="en-GB" sz="1400" dirty="0"/>
              <a:t>for ICT sector.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Universities and colleges to work with industry when</a:t>
            </a:r>
            <a:r>
              <a:rPr lang="en-GB" sz="1400" b="1" dirty="0"/>
              <a:t> updating syllabus</a:t>
            </a:r>
            <a:r>
              <a:rPr lang="en-GB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Support and improve coordination </a:t>
            </a:r>
            <a:r>
              <a:rPr lang="en-GB" sz="1400" b="1" dirty="0"/>
              <a:t>of skills initiatives</a:t>
            </a:r>
            <a:r>
              <a:rPr lang="en-GB" sz="14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629502-64E4-4261-92E4-64D2EE7F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Skills Provision: Actions</a:t>
            </a:r>
          </a:p>
        </p:txBody>
      </p:sp>
    </p:spTree>
    <p:extLst>
      <p:ext uri="{BB962C8B-B14F-4D97-AF65-F5344CB8AC3E}">
        <p14:creationId xmlns:p14="http://schemas.microsoft.com/office/powerpoint/2010/main" val="382600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NI economy is coming to a tipping point on digital skills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23910" y="1120874"/>
            <a:ext cx="3032660" cy="1949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GB" sz="8800" b="1" dirty="0">
                <a:solidFill>
                  <a:schemeClr val="accent2"/>
                </a:solidFill>
              </a:rPr>
              <a:t>95%</a:t>
            </a:r>
          </a:p>
          <a:p>
            <a:pPr algn="ctr">
              <a:lnSpc>
                <a:spcPts val="1620"/>
              </a:lnSpc>
            </a:pPr>
            <a:r>
              <a:rPr lang="en-GB" dirty="0">
                <a:solidFill>
                  <a:srgbClr val="000000"/>
                </a:solidFill>
              </a:rPr>
              <a:t>Businesses expect their need for digital skills to grow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47A91-B1BB-4780-81AB-9B79C742259E}"/>
              </a:ext>
            </a:extLst>
          </p:cNvPr>
          <p:cNvSpPr txBox="1"/>
          <p:nvPr/>
        </p:nvSpPr>
        <p:spPr>
          <a:xfrm>
            <a:off x="1180370" y="1124874"/>
            <a:ext cx="3032660" cy="1949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GB" sz="8800" b="1" dirty="0">
                <a:solidFill>
                  <a:schemeClr val="accent2"/>
                </a:solidFill>
              </a:rPr>
              <a:t>76%</a:t>
            </a:r>
          </a:p>
          <a:p>
            <a:pPr algn="ctr">
              <a:lnSpc>
                <a:spcPts val="1620"/>
              </a:lnSpc>
            </a:pPr>
            <a:r>
              <a:rPr lang="en-GB" dirty="0">
                <a:solidFill>
                  <a:srgbClr val="000000"/>
                </a:solidFill>
              </a:rPr>
              <a:t>Businesses currently have digital skills shortages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E4F7D-915B-441F-8653-397D9516DC57}"/>
              </a:ext>
            </a:extLst>
          </p:cNvPr>
          <p:cNvSpPr txBox="1"/>
          <p:nvPr/>
        </p:nvSpPr>
        <p:spPr>
          <a:xfrm>
            <a:off x="1687690" y="2682044"/>
            <a:ext cx="2628900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GB" sz="5400" b="1" dirty="0"/>
              <a:t>60%</a:t>
            </a:r>
          </a:p>
          <a:p>
            <a:pPr algn="ctr">
              <a:lnSpc>
                <a:spcPts val="1620"/>
              </a:lnSpc>
            </a:pPr>
            <a:r>
              <a:rPr lang="en-GB" dirty="0">
                <a:solidFill>
                  <a:srgbClr val="000000"/>
                </a:solidFill>
              </a:rPr>
              <a:t>Businesses expect to feel their most acute digital skills needs over next 1-2 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6AE9A7-24AF-4B34-A1E5-B4D952643A6A}"/>
              </a:ext>
            </a:extLst>
          </p:cNvPr>
          <p:cNvSpPr txBox="1"/>
          <p:nvPr/>
        </p:nvSpPr>
        <p:spPr>
          <a:xfrm>
            <a:off x="4723850" y="2683830"/>
            <a:ext cx="2628900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GB" sz="5400" b="1" dirty="0"/>
              <a:t>72%</a:t>
            </a:r>
          </a:p>
          <a:p>
            <a:pPr algn="ctr">
              <a:lnSpc>
                <a:spcPts val="1620"/>
              </a:lnSpc>
            </a:pPr>
            <a:r>
              <a:rPr lang="en-GB" dirty="0">
                <a:solidFill>
                  <a:srgbClr val="000000"/>
                </a:solidFill>
              </a:rPr>
              <a:t>Businesses expect to feel their most acute digital skills needs over next 3-5 years</a:t>
            </a:r>
          </a:p>
        </p:txBody>
      </p:sp>
    </p:spTree>
    <p:extLst>
      <p:ext uri="{BB962C8B-B14F-4D97-AF65-F5344CB8AC3E}">
        <p14:creationId xmlns:p14="http://schemas.microsoft.com/office/powerpoint/2010/main" val="134210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skills gaps are already present in software engineering and data analytics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646426-8AC7-489F-9CAC-F17DE2988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813326"/>
              </p:ext>
            </p:extLst>
          </p:nvPr>
        </p:nvGraphicFramePr>
        <p:xfrm>
          <a:off x="843216" y="1252368"/>
          <a:ext cx="7192952" cy="3366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698">
                  <a:extLst>
                    <a:ext uri="{9D8B030D-6E8A-4147-A177-3AD203B41FA5}">
                      <a16:colId xmlns:a16="http://schemas.microsoft.com/office/drawing/2014/main" val="1668210303"/>
                    </a:ext>
                  </a:extLst>
                </a:gridCol>
                <a:gridCol w="3170254">
                  <a:extLst>
                    <a:ext uri="{9D8B030D-6E8A-4147-A177-3AD203B41FA5}">
                      <a16:colId xmlns:a16="http://schemas.microsoft.com/office/drawing/2014/main" val="1375166663"/>
                    </a:ext>
                  </a:extLst>
                </a:gridCol>
              </a:tblGrid>
              <a:tr h="526611">
                <a:tc>
                  <a:txBody>
                    <a:bodyPr/>
                    <a:lstStyle/>
                    <a:p>
                      <a:r>
                        <a:rPr lang="en-GB" sz="1400" dirty="0"/>
                        <a:t>Skill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% businesses struggling to hire for these 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993913"/>
                  </a:ext>
                </a:extLst>
              </a:tr>
              <a:tr h="378836">
                <a:tc>
                  <a:txBody>
                    <a:bodyPr/>
                    <a:lstStyle/>
                    <a:p>
                      <a:r>
                        <a:rPr lang="en-GB" sz="1400" dirty="0"/>
                        <a:t>Software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51867"/>
                  </a:ext>
                </a:extLst>
              </a:tr>
              <a:tr h="312453">
                <a:tc>
                  <a:txBody>
                    <a:bodyPr/>
                    <a:lstStyle/>
                    <a:p>
                      <a:r>
                        <a:rPr lang="en-GB" sz="1400" dirty="0"/>
                        <a:t>Data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561297"/>
                  </a:ext>
                </a:extLst>
              </a:tr>
              <a:tr h="422434">
                <a:tc>
                  <a:txBody>
                    <a:bodyPr/>
                    <a:lstStyle/>
                    <a:p>
                      <a:r>
                        <a:rPr lang="en-GB" sz="1400" dirty="0"/>
                        <a:t>IT support and system 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64054"/>
                  </a:ext>
                </a:extLst>
              </a:tr>
              <a:tr h="378836">
                <a:tc>
                  <a:txBody>
                    <a:bodyPr/>
                    <a:lstStyle/>
                    <a:p>
                      <a:r>
                        <a:rPr lang="en-GB" sz="1400" dirty="0"/>
                        <a:t>Digital marketing and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525148"/>
                  </a:ext>
                </a:extLst>
              </a:tr>
              <a:tr h="353405">
                <a:tc>
                  <a:txBody>
                    <a:bodyPr/>
                    <a:lstStyle/>
                    <a:p>
                      <a:r>
                        <a:rPr lang="en-GB" sz="1400" dirty="0"/>
                        <a:t>Cyber and IT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663382"/>
                  </a:ext>
                </a:extLst>
              </a:tr>
              <a:tr h="312453">
                <a:tc>
                  <a:txBody>
                    <a:bodyPr/>
                    <a:lstStyle/>
                    <a:p>
                      <a:r>
                        <a:rPr lang="en-GB" sz="1400" dirty="0"/>
                        <a:t>Computer literacy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73083"/>
                  </a:ext>
                </a:extLst>
              </a:tr>
              <a:tr h="371247">
                <a:tc>
                  <a:txBody>
                    <a:bodyPr/>
                    <a:lstStyle/>
                    <a:p>
                      <a:r>
                        <a:rPr lang="en-GB" sz="1400" dirty="0"/>
                        <a:t>Understanding of how digital technologies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40157"/>
                  </a:ext>
                </a:extLst>
              </a:tr>
              <a:tr h="309771">
                <a:tc>
                  <a:txBody>
                    <a:bodyPr/>
                    <a:lstStyle/>
                    <a:p>
                      <a:r>
                        <a:rPr lang="en-GB" sz="1400" dirty="0"/>
                        <a:t>Soft skills (problem-solving etc)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75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7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24D8-4DC7-499E-84A9-13115532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16" y="357190"/>
            <a:ext cx="8207110" cy="895955"/>
          </a:xfrm>
        </p:spPr>
        <p:txBody>
          <a:bodyPr/>
          <a:lstStyle/>
          <a:p>
            <a:r>
              <a:rPr lang="en-GB" dirty="0"/>
              <a:t>There are a wide range of actors that have an important 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62823-45D8-4B31-A4C9-3A0718D708D3}"/>
              </a:ext>
            </a:extLst>
          </p:cNvPr>
          <p:cNvSpPr txBox="1"/>
          <p:nvPr/>
        </p:nvSpPr>
        <p:spPr>
          <a:xfrm>
            <a:off x="752477" y="1551253"/>
            <a:ext cx="2163718" cy="23391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200" b="1" dirty="0">
                <a:solidFill>
                  <a:schemeClr val="accent5"/>
                </a:solidFill>
              </a:rPr>
              <a:t>61%</a:t>
            </a:r>
          </a:p>
          <a:p>
            <a:pPr algn="ctr">
              <a:lnSpc>
                <a:spcPts val="1620"/>
              </a:lnSpc>
            </a:pPr>
            <a:r>
              <a:rPr lang="en-GB" dirty="0">
                <a:solidFill>
                  <a:srgbClr val="000000"/>
                </a:solidFill>
              </a:rPr>
              <a:t>Businesses </a:t>
            </a:r>
            <a:r>
              <a:rPr lang="en-GB" b="1" dirty="0">
                <a:solidFill>
                  <a:srgbClr val="000000"/>
                </a:solidFill>
              </a:rPr>
              <a:t>strongly agree</a:t>
            </a:r>
            <a:r>
              <a:rPr lang="en-GB" dirty="0">
                <a:solidFill>
                  <a:srgbClr val="000000"/>
                </a:solidFill>
              </a:rPr>
              <a:t> that it is important for government to take action to address UK digital skills gaps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50A2F-ED65-450B-ABCC-2EA7AAF88609}"/>
              </a:ext>
            </a:extLst>
          </p:cNvPr>
          <p:cNvSpPr txBox="1"/>
          <p:nvPr/>
        </p:nvSpPr>
        <p:spPr>
          <a:xfrm>
            <a:off x="3641847" y="1551253"/>
            <a:ext cx="1924048" cy="25442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200" b="1" dirty="0">
                <a:solidFill>
                  <a:schemeClr val="accent5"/>
                </a:solidFill>
              </a:rPr>
              <a:t>35%</a:t>
            </a:r>
          </a:p>
          <a:p>
            <a:pPr algn="ctr">
              <a:lnSpc>
                <a:spcPts val="1620"/>
              </a:lnSpc>
            </a:pPr>
            <a:r>
              <a:rPr lang="en-GB" dirty="0">
                <a:solidFill>
                  <a:srgbClr val="000000"/>
                </a:solidFill>
              </a:rPr>
              <a:t>Businesses strongly agree that collaboration with partners, supply chains, charities, is important to address UK digital skills gaps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3701D-97E9-489E-A23D-F446F9AFC609}"/>
              </a:ext>
            </a:extLst>
          </p:cNvPr>
          <p:cNvSpPr txBox="1"/>
          <p:nvPr/>
        </p:nvSpPr>
        <p:spPr>
          <a:xfrm>
            <a:off x="6467475" y="1551253"/>
            <a:ext cx="1924048" cy="25442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200" b="1" dirty="0">
                <a:solidFill>
                  <a:schemeClr val="accent5"/>
                </a:solidFill>
              </a:rPr>
              <a:t>41%</a:t>
            </a:r>
          </a:p>
          <a:p>
            <a:pPr algn="ctr">
              <a:lnSpc>
                <a:spcPts val="1620"/>
              </a:lnSpc>
            </a:pPr>
            <a:r>
              <a:rPr lang="en-GB" dirty="0">
                <a:solidFill>
                  <a:srgbClr val="000000"/>
                </a:solidFill>
              </a:rPr>
              <a:t>Businesses </a:t>
            </a:r>
            <a:r>
              <a:rPr lang="en-GB" b="1" dirty="0">
                <a:solidFill>
                  <a:srgbClr val="000000"/>
                </a:solidFill>
              </a:rPr>
              <a:t>strongly agree</a:t>
            </a:r>
            <a:r>
              <a:rPr lang="en-GB" dirty="0">
                <a:solidFill>
                  <a:srgbClr val="000000"/>
                </a:solidFill>
              </a:rPr>
              <a:t> that the role of business is greater than the role of government in addressing UK digital skills gaps</a:t>
            </a:r>
          </a:p>
        </p:txBody>
      </p:sp>
    </p:spTree>
    <p:extLst>
      <p:ext uri="{BB962C8B-B14F-4D97-AF65-F5344CB8AC3E}">
        <p14:creationId xmlns:p14="http://schemas.microsoft.com/office/powerpoint/2010/main" val="407634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16" y="307286"/>
            <a:ext cx="8207110" cy="534483"/>
          </a:xfrm>
        </p:spPr>
        <p:txBody>
          <a:bodyPr/>
          <a:lstStyle/>
          <a:p>
            <a:r>
              <a:rPr lang="en-GB" sz="2400" dirty="0"/>
              <a:t>Confidence over future </a:t>
            </a:r>
            <a:r>
              <a:rPr lang="en-GB" sz="2400" dirty="0" err="1"/>
              <a:t>ni</a:t>
            </a:r>
            <a:r>
              <a:rPr lang="en-GB" sz="2400" dirty="0"/>
              <a:t> </a:t>
            </a:r>
            <a:r>
              <a:rPr lang="en-GB" sz="2400" dirty="0" err="1"/>
              <a:t>lABOUR</a:t>
            </a:r>
            <a:r>
              <a:rPr lang="en-GB" sz="2400" dirty="0"/>
              <a:t> supply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7BE8807-3A17-4486-B220-A1686092DC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9525374"/>
              </p:ext>
            </p:extLst>
          </p:nvPr>
        </p:nvGraphicFramePr>
        <p:xfrm>
          <a:off x="643957" y="812800"/>
          <a:ext cx="7823200" cy="3957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11B408E-1A6F-4FF2-8A25-FD4CDA5E270C}"/>
              </a:ext>
            </a:extLst>
          </p:cNvPr>
          <p:cNvSpPr/>
          <p:nvPr/>
        </p:nvSpPr>
        <p:spPr>
          <a:xfrm>
            <a:off x="500316" y="588618"/>
            <a:ext cx="7966841" cy="856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225"/>
              </a:spcAft>
            </a:pPr>
            <a:r>
              <a:rPr lang="en-GB" b="1" i="1" dirty="0">
                <a:solidFill>
                  <a:srgbClr val="0C2B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confident are you that there will be sufficient people available in the future to meet your organisation’s skills needs?</a:t>
            </a:r>
          </a:p>
          <a:p>
            <a:pPr fontAlgn="base">
              <a:spcAft>
                <a:spcPts val="225"/>
              </a:spcAft>
            </a:pPr>
            <a:endParaRPr lang="en-GB" b="1" dirty="0">
              <a:solidFill>
                <a:srgbClr val="0C2B5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3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16" y="312503"/>
            <a:ext cx="8207110" cy="534483"/>
          </a:xfrm>
        </p:spPr>
        <p:txBody>
          <a:bodyPr/>
          <a:lstStyle/>
          <a:p>
            <a:r>
              <a:rPr lang="en-GB" sz="2400" dirty="0"/>
              <a:t>UK-wide Confidence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37A222C-C160-46AD-8960-82F9B10DC6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3618423"/>
              </p:ext>
            </p:extLst>
          </p:nvPr>
        </p:nvGraphicFramePr>
        <p:xfrm>
          <a:off x="631257" y="915943"/>
          <a:ext cx="7718846" cy="3982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05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59D2CA-85C1-417A-A4BD-3D5CC1C9A7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0317" y="1040361"/>
            <a:ext cx="4820546" cy="1285396"/>
          </a:xfrm>
        </p:spPr>
        <p:txBody>
          <a:bodyPr/>
          <a:lstStyle/>
          <a:p>
            <a:r>
              <a:rPr lang="en-GB" dirty="0"/>
              <a:t>To review the demand, </a:t>
            </a:r>
            <a:r>
              <a:rPr lang="en-GB" i="1" dirty="0"/>
              <a:t>enhance</a:t>
            </a:r>
            <a:r>
              <a:rPr lang="en-GB" dirty="0"/>
              <a:t> the overall supply and </a:t>
            </a:r>
            <a:r>
              <a:rPr lang="en-GB" i="1" dirty="0"/>
              <a:t>quality</a:t>
            </a:r>
            <a:r>
              <a:rPr lang="en-GB" dirty="0"/>
              <a:t> of digital skills, and address known skills gaps in Northern Ireland.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212AA-EABF-420C-9F50-BFBA01E6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Skills provision</a:t>
            </a:r>
          </a:p>
        </p:txBody>
      </p:sp>
    </p:spTree>
    <p:extLst>
      <p:ext uri="{BB962C8B-B14F-4D97-AF65-F5344CB8AC3E}">
        <p14:creationId xmlns:p14="http://schemas.microsoft.com/office/powerpoint/2010/main" val="759557681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presentation">
  <a:themeElements>
    <a:clrScheme name="Custom 1">
      <a:dk1>
        <a:srgbClr val="0071CF"/>
      </a:dk1>
      <a:lt1>
        <a:srgbClr val="FFFFFF"/>
      </a:lt1>
      <a:dk2>
        <a:srgbClr val="0C2B5A"/>
      </a:dk2>
      <a:lt2>
        <a:srgbClr val="FFFFFE"/>
      </a:lt2>
      <a:accent1>
        <a:srgbClr val="0071CF"/>
      </a:accent1>
      <a:accent2>
        <a:srgbClr val="0C2B5A"/>
      </a:accent2>
      <a:accent3>
        <a:srgbClr val="00A499"/>
      </a:accent3>
      <a:accent4>
        <a:srgbClr val="00C1D5"/>
      </a:accent4>
      <a:accent5>
        <a:srgbClr val="FF671F"/>
      </a:accent5>
      <a:accent6>
        <a:srgbClr val="97D700"/>
      </a:accent6>
      <a:hlink>
        <a:srgbClr val="141313"/>
      </a:hlink>
      <a:folHlink>
        <a:srgbClr val="14131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rporate-presentation.pptx" id="{4BEB40C0-494C-445F-BBB8-B7A5C898A011}" vid="{5C5C293F-9806-4DDE-899A-7B55BE09B7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5BF350360215409AAAFE83ABFB9660" ma:contentTypeVersion="10" ma:contentTypeDescription="Create a new document." ma:contentTypeScope="" ma:versionID="df083abfa4ee6ba9767ade82bbbeaf29">
  <xsd:schema xmlns:xsd="http://www.w3.org/2001/XMLSchema" xmlns:xs="http://www.w3.org/2001/XMLSchema" xmlns:p="http://schemas.microsoft.com/office/2006/metadata/properties" xmlns:ns2="f3b43737-b68b-4f8f-b3bf-16fb66342454" xmlns:ns3="37281a05-0a6a-4a46-bd5d-c77983ba4de4" targetNamespace="http://schemas.microsoft.com/office/2006/metadata/properties" ma:root="true" ma:fieldsID="ebd7db03f6742cce0cf1a497ad8d830c" ns2:_="" ns3:_="">
    <xsd:import namespace="f3b43737-b68b-4f8f-b3bf-16fb66342454"/>
    <xsd:import namespace="37281a05-0a6a-4a46-bd5d-c77983ba4d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b43737-b68b-4f8f-b3bf-16fb663424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281a05-0a6a-4a46-bd5d-c77983ba4de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7281a05-0a6a-4a46-bd5d-c77983ba4de4">
      <UserInfo>
        <DisplayName>Susannah Odell</DisplayName>
        <AccountId>19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CFDFD93-0E75-4123-A607-B34069FAE6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7AE238-B3FF-496B-B327-210FCD4C56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b43737-b68b-4f8f-b3bf-16fb66342454"/>
    <ds:schemaRef ds:uri="37281a05-0a6a-4a46-bd5d-c77983ba4d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01C5AA-F290-4EA1-A3AC-2ADC0FACD7E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7281a05-0a6a-4a46-bd5d-c77983ba4de4"/>
    <ds:schemaRef ds:uri="f3b43737-b68b-4f8f-b3bf-16fb6634245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Corporate-presentation</Template>
  <TotalTime>7504</TotalTime>
  <Words>1911</Words>
  <Application>Microsoft Office PowerPoint</Application>
  <PresentationFormat>On-screen Show (16:9)</PresentationFormat>
  <Paragraphs>261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Georgia</vt:lpstr>
      <vt:lpstr>Corporate-presentation</vt:lpstr>
      <vt:lpstr>CBI NI Digital Skills Initiative</vt:lpstr>
      <vt:lpstr>Opportunity at hand</vt:lpstr>
      <vt:lpstr>Industry sentiment</vt:lpstr>
      <vt:lpstr>The NI economy is coming to a tipping point on digital skills</vt:lpstr>
      <vt:lpstr>Digital skills gaps are already present in software engineering and data analytics</vt:lpstr>
      <vt:lpstr>There are a wide range of actors that have an important role</vt:lpstr>
      <vt:lpstr>Confidence over future ni lABOUR supply</vt:lpstr>
      <vt:lpstr>UK-wide Confidence</vt:lpstr>
      <vt:lpstr>Skills provision</vt:lpstr>
      <vt:lpstr>Supply: UNIVERSITY STUDENTS (1)</vt:lpstr>
      <vt:lpstr>Supply: UNIVERSITY STUDENTS (2)</vt:lpstr>
      <vt:lpstr>Supply: UNIVERSITY STUDENTS (3)</vt:lpstr>
      <vt:lpstr>PowerPoint Presentation</vt:lpstr>
      <vt:lpstr>Supply: UNIVERSITY Courses</vt:lpstr>
      <vt:lpstr>PowerPoint Presentation</vt:lpstr>
      <vt:lpstr>Supply: A Level Students</vt:lpstr>
      <vt:lpstr>Supply: AS Level Students</vt:lpstr>
      <vt:lpstr>Supply: GCSE Students</vt:lpstr>
      <vt:lpstr>Supply: Assured skills Academies</vt:lpstr>
      <vt:lpstr>Supply: Recognition of Alternative routes</vt:lpstr>
      <vt:lpstr>Demand: Information &amp; communication companies</vt:lpstr>
      <vt:lpstr>Demand: Information &amp; communication companies</vt:lpstr>
      <vt:lpstr>Demand: FDI projects</vt:lpstr>
      <vt:lpstr>Demand: Proportion of jobs and investment </vt:lpstr>
      <vt:lpstr>Skills: Overall Demand and supply</vt:lpstr>
      <vt:lpstr>Skills: Demand already outstripping supply</vt:lpstr>
      <vt:lpstr>Skills Provision: Actions</vt:lpstr>
      <vt:lpstr>Sector Attractiveness</vt:lpstr>
      <vt:lpstr>Attractiveness: UNIVERSITY STUDENTs</vt:lpstr>
      <vt:lpstr>Global skills: Migration</vt:lpstr>
      <vt:lpstr>Skills, awareness &amp; Initiatives</vt:lpstr>
      <vt:lpstr>Sector Attractiveness: Actions</vt:lpstr>
      <vt:lpstr>Coordination &amp; communication</vt:lpstr>
      <vt:lpstr>Skills Provision: Actions</vt:lpstr>
    </vt:vector>
  </TitlesOfParts>
  <Company>CBI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working group</dc:title>
  <dc:creator>Roxanne Morison</dc:creator>
  <cp:lastModifiedBy>Owen Sims</cp:lastModifiedBy>
  <cp:revision>290</cp:revision>
  <cp:lastPrinted>2019-01-16T11:00:11Z</cp:lastPrinted>
  <dcterms:created xsi:type="dcterms:W3CDTF">2018-10-04T08:41:57Z</dcterms:created>
  <dcterms:modified xsi:type="dcterms:W3CDTF">2019-03-25T16:45:09Z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0x010100FD5BF350360215409AAAFE83ABFB9660</vt:lpwstr>
  </property>
  <property fmtid="{D5CDD505-2E9C-101B-9397-08002B2CF9AE}" pid="3" name="MSIP_Label_099fd6c5-1314-4454-9d41-6f008aa00bac_Enabled">
    <vt:lpwstr>False</vt:lpwstr>
  </property>
  <property fmtid="{D5CDD505-2E9C-101B-9397-08002B2CF9AE}" pid="4" name="MSIP_Label_099fd6c5-1314-4454-9d41-6f008aa00bac_SiteId">
    <vt:lpwstr>7e349229-c2d1-4aab-9638-503f03c3af06</vt:lpwstr>
  </property>
  <property fmtid="{D5CDD505-2E9C-101B-9397-08002B2CF9AE}" pid="5" name="MSIP_Label_099fd6c5-1314-4454-9d41-6f008aa00bac_Owner">
    <vt:lpwstr>Roxanne.Morison@cbi.org.uk</vt:lpwstr>
  </property>
  <property fmtid="{D5CDD505-2E9C-101B-9397-08002B2CF9AE}" pid="6" name="MSIP_Label_099fd6c5-1314-4454-9d41-6f008aa00bac_SetDate">
    <vt:lpwstr>2018-10-04T17:47:21.0492718+01:00</vt:lpwstr>
  </property>
  <property fmtid="{D5CDD505-2E9C-101B-9397-08002B2CF9AE}" pid="7" name="MSIP_Label_099fd6c5-1314-4454-9d41-6f008aa00bac_Name">
    <vt:lpwstr>CBI - Internal</vt:lpwstr>
  </property>
  <property fmtid="{D5CDD505-2E9C-101B-9397-08002B2CF9AE}" pid="8" name="MSIP_Label_099fd6c5-1314-4454-9d41-6f008aa00bac_Application">
    <vt:lpwstr>Microsoft Azure Information Protection</vt:lpwstr>
  </property>
  <property fmtid="{D5CDD505-2E9C-101B-9397-08002B2CF9AE}" pid="9" name="MSIP_Label_099fd6c5-1314-4454-9d41-6f008aa00bac_Extended_MSFT_Method">
    <vt:lpwstr>Automatic</vt:lpwstr>
  </property>
  <property fmtid="{D5CDD505-2E9C-101B-9397-08002B2CF9AE}" pid="10" name="Sensitivity">
    <vt:lpwstr/>
  </property>
</Properties>
</file>