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26"/>
  </p:notesMasterIdLst>
  <p:handoutMasterIdLst>
    <p:handoutMasterId r:id="rId27"/>
  </p:handoutMasterIdLst>
  <p:sldIdLst>
    <p:sldId id="268" r:id="rId5"/>
    <p:sldId id="338" r:id="rId6"/>
    <p:sldId id="335" r:id="rId7"/>
    <p:sldId id="330" r:id="rId8"/>
    <p:sldId id="339" r:id="rId9"/>
    <p:sldId id="336" r:id="rId10"/>
    <p:sldId id="340" r:id="rId11"/>
    <p:sldId id="352" r:id="rId12"/>
    <p:sldId id="348" r:id="rId13"/>
    <p:sldId id="351" r:id="rId14"/>
    <p:sldId id="349" r:id="rId15"/>
    <p:sldId id="350" r:id="rId16"/>
    <p:sldId id="376" r:id="rId17"/>
    <p:sldId id="343" r:id="rId18"/>
    <p:sldId id="334" r:id="rId19"/>
    <p:sldId id="341" r:id="rId20"/>
    <p:sldId id="342" r:id="rId21"/>
    <p:sldId id="344" r:id="rId22"/>
    <p:sldId id="345" r:id="rId23"/>
    <p:sldId id="289" r:id="rId24"/>
    <p:sldId id="347" r:id="rId25"/>
  </p:sldIdLst>
  <p:sldSz cx="9144000" cy="5143500" type="screen16x9"/>
  <p:notesSz cx="6797675" cy="9926638"/>
  <p:defaultTextStyle>
    <a:defPPr>
      <a:defRPr lang="en-US"/>
    </a:defPPr>
    <a:lvl1pPr marL="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79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957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936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915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894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873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852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83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ne Morison" initials="RM" lastIdx="9" clrIdx="0">
    <p:extLst>
      <p:ext uri="{19B8F6BF-5375-455C-9EA6-DF929625EA0E}">
        <p15:presenceInfo xmlns:p15="http://schemas.microsoft.com/office/powerpoint/2012/main" userId="S-1-5-21-1355374441-1229027292-8547516-22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F5F5F"/>
    <a:srgbClr val="292929"/>
    <a:srgbClr val="EAEAEA"/>
    <a:srgbClr val="DDDDDD"/>
    <a:srgbClr val="B2B2B2"/>
    <a:srgbClr val="808080"/>
    <a:srgbClr val="969696"/>
    <a:srgbClr val="FF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865" autoAdjust="0"/>
  </p:normalViewPr>
  <p:slideViewPr>
    <p:cSldViewPr snapToGrid="0" snapToObjects="1">
      <p:cViewPr varScale="1">
        <p:scale>
          <a:sx n="146" d="100"/>
          <a:sy n="146" d="100"/>
        </p:scale>
        <p:origin x="516" y="11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ESS%20Results%20-%20Ful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KE-2017-open-data-for-publication-4-January-2017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ES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Digital Economy Index</a:t>
            </a:r>
          </a:p>
        </c:rich>
      </c:tx>
      <c:layout>
        <c:manualLayout>
          <c:xMode val="edge"/>
          <c:yMode val="edge"/>
          <c:x val="0.21886187421364389"/>
          <c:y val="1.9235886469798054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113</c:v>
                </c:pt>
                <c:pt idx="2">
                  <c:v>117</c:v>
                </c:pt>
                <c:pt idx="3">
                  <c:v>133</c:v>
                </c:pt>
                <c:pt idx="4">
                  <c:v>129</c:v>
                </c:pt>
                <c:pt idx="5">
                  <c:v>135</c:v>
                </c:pt>
                <c:pt idx="6">
                  <c:v>148</c:v>
                </c:pt>
                <c:pt idx="7">
                  <c:v>152</c:v>
                </c:pt>
                <c:pt idx="8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6-4E3B-902A-77C694F618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100</c:v>
                </c:pt>
                <c:pt idx="1">
                  <c:v>106</c:v>
                </c:pt>
                <c:pt idx="2">
                  <c:v>108</c:v>
                </c:pt>
                <c:pt idx="3">
                  <c:v>110</c:v>
                </c:pt>
                <c:pt idx="4">
                  <c:v>107</c:v>
                </c:pt>
                <c:pt idx="5">
                  <c:v>116</c:v>
                </c:pt>
                <c:pt idx="6">
                  <c:v>120</c:v>
                </c:pt>
                <c:pt idx="7">
                  <c:v>121</c:v>
                </c:pt>
                <c:pt idx="8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66-4E3B-902A-77C694F61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82916127978461E-2"/>
          <c:y val="6.5245832001638901E-2"/>
          <c:w val="0.93206051002865453"/>
          <c:h val="0.80178136634085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B2D-42E8-8731-B2CFECD4038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B2D-42E8-8731-B2CFECD403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B2D-42E8-8731-B2CFECD4038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B2D-42E8-8731-B2CFECD4038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B2D-42E8-8731-B2CFECD4038C}"/>
              </c:ext>
            </c:extLst>
          </c:dPt>
          <c:cat>
            <c:strRef>
              <c:f>Sheet1!$A$2:$A$6</c:f>
              <c:strCache>
                <c:ptCount val="5"/>
                <c:pt idx="0">
                  <c:v>Good Qualifications</c:v>
                </c:pt>
                <c:pt idx="1">
                  <c:v>Work Experience</c:v>
                </c:pt>
                <c:pt idx="2">
                  <c:v>Transferable skills (e.g. reliability, team work, etc.)</c:v>
                </c:pt>
                <c:pt idx="3">
                  <c:v>Charisma and personality</c:v>
                </c:pt>
                <c:pt idx="4">
                  <c:v>Connection and knowing the right people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3.81</c:v>
                </c:pt>
                <c:pt idx="1">
                  <c:v>3.14</c:v>
                </c:pt>
                <c:pt idx="2">
                  <c:v>3.28</c:v>
                </c:pt>
                <c:pt idx="3">
                  <c:v>2.67</c:v>
                </c:pt>
                <c:pt idx="4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2D-42E8-8731-B2CFECD40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080167000"/>
        <c:axId val="2086819064"/>
      </c:barChart>
      <c:catAx>
        <c:axId val="208016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819064"/>
        <c:crosses val="autoZero"/>
        <c:auto val="1"/>
        <c:lblAlgn val="ctr"/>
        <c:lblOffset val="100"/>
        <c:noMultiLvlLbl val="0"/>
      </c:catAx>
      <c:valAx>
        <c:axId val="2086819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016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'Q6.'!$EN$6:$EN$12</c:f>
              <c:strCache>
                <c:ptCount val="5"/>
                <c:pt idx="0">
                  <c:v>Academic results and/or qualifications</c:v>
                </c:pt>
                <c:pt idx="1">
                  <c:v>Evidence of broader skills (e.g. listening, presenting, problem-solving)</c:v>
                </c:pt>
                <c:pt idx="2">
                  <c:v>Aptitude and readiness for work</c:v>
                </c:pt>
                <c:pt idx="3">
                  <c:v>Literacy and numeracy skills</c:v>
                </c:pt>
                <c:pt idx="4">
                  <c:v>Relevant work experience</c:v>
                </c:pt>
              </c:strCache>
            </c:strRef>
          </c:cat>
          <c:val>
            <c:numRef>
              <c:f>'Q6.'!$EV$6:$EV$12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4.3</c:v>
                </c:pt>
                <c:pt idx="2">
                  <c:v>5.2</c:v>
                </c:pt>
                <c:pt idx="3">
                  <c:v>3.5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0-4A04-B12A-3A423FEBA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axId val="271975648"/>
        <c:axId val="271970072"/>
      </c:barChart>
      <c:catAx>
        <c:axId val="2719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70072"/>
        <c:crosses val="autoZero"/>
        <c:auto val="1"/>
        <c:lblAlgn val="ctr"/>
        <c:lblOffset val="100"/>
        <c:noMultiLvlLbl val="0"/>
      </c:catAx>
      <c:valAx>
        <c:axId val="271970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197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Tech</a:t>
            </a:r>
            <a:r>
              <a:rPr lang="en-GB" sz="1400" b="1" baseline="0" dirty="0"/>
              <a:t> s</a:t>
            </a:r>
            <a:r>
              <a:rPr lang="en-GB" sz="1400" b="1" dirty="0"/>
              <a:t>tart-ups</a:t>
            </a:r>
            <a:r>
              <a:rPr lang="en-GB" sz="1400" b="1" baseline="0" dirty="0"/>
              <a:t> (% of enterprises)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479152695695846E-2"/>
          <c:y val="0.14166723407548407"/>
          <c:w val="0.86753203703703707"/>
          <c:h val="0.6438506172839505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'[KE-2017-open-data-for-publication-4-January-2017.xlsx]UUEPC - KE open data'!$C$74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data'!$C$75:$C$87</c:f>
              <c:numCache>
                <c:formatCode>0.0%</c:formatCode>
                <c:ptCount val="3"/>
                <c:pt idx="0">
                  <c:v>2.712554039162499E-3</c:v>
                </c:pt>
                <c:pt idx="1">
                  <c:v>9.9025059272568761E-3</c:v>
                </c:pt>
                <c:pt idx="2">
                  <c:v>1.6744906354353193E-2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1D4-4079-A664-0A8F5C926FF2}"/>
            </c:ext>
          </c:extLst>
        </c:ser>
        <c:ser>
          <c:idx val="2"/>
          <c:order val="1"/>
          <c:tx>
            <c:strRef>
              <c:f>'[KE-2017-open-data-for-publication-4-January-2017.xlsx]UUEPC - KE open data'!$D$74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data'!$D$75:$D$87</c:f>
              <c:numCache>
                <c:formatCode>0.0%</c:formatCode>
                <c:ptCount val="3"/>
                <c:pt idx="0">
                  <c:v>4.3576782290395679E-3</c:v>
                </c:pt>
                <c:pt idx="1">
                  <c:v>1.2008050900817257E-2</c:v>
                </c:pt>
                <c:pt idx="2">
                  <c:v>2.1593836437669909E-2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D4-4079-A664-0A8F5C926FF2}"/>
            </c:ext>
          </c:extLst>
        </c:ser>
        <c:ser>
          <c:idx val="3"/>
          <c:order val="2"/>
          <c:tx>
            <c:strRef>
              <c:f>'[KE-2017-open-data-for-publication-4-January-2017.xlsx]UUEPC - KE open data'!$E$74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data'!$E$75:$E$87</c:f>
              <c:numCache>
                <c:formatCode>0.0%</c:formatCode>
                <c:ptCount val="3"/>
                <c:pt idx="0">
                  <c:v>4.4440494178295264E-3</c:v>
                </c:pt>
                <c:pt idx="1">
                  <c:v>1.44123794754231E-2</c:v>
                </c:pt>
                <c:pt idx="2">
                  <c:v>2.4737997974533743E-2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E1D4-4079-A664-0A8F5C926FF2}"/>
            </c:ext>
          </c:extLst>
        </c:ser>
        <c:ser>
          <c:idx val="4"/>
          <c:order val="3"/>
          <c:tx>
            <c:strRef>
              <c:f>'[KE-2017-open-data-for-publication-4-January-2017.xlsx]UUEPC - KE open data'!$F$74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data'!$F$75:$F$87</c:f>
              <c:numCache>
                <c:formatCode>0.0%</c:formatCode>
                <c:ptCount val="3"/>
                <c:pt idx="0">
                  <c:v>5.5575475080674079E-3</c:v>
                </c:pt>
                <c:pt idx="1">
                  <c:v>1.3584509616150313E-2</c:v>
                </c:pt>
                <c:pt idx="2">
                  <c:v>2.2010790865307262E-2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1D4-4079-A664-0A8F5C926FF2}"/>
            </c:ext>
          </c:extLst>
        </c:ser>
        <c:ser>
          <c:idx val="5"/>
          <c:order val="4"/>
          <c:tx>
            <c:strRef>
              <c:f>'[KE-2017-open-data-for-publication-4-January-2017.xlsx]UUEPC - KE open data'!$G$74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data'!$G$75:$G$87</c:f>
              <c:numCache>
                <c:formatCode>0.0%</c:formatCode>
                <c:ptCount val="3"/>
                <c:pt idx="0">
                  <c:v>6.6980448950036209E-3</c:v>
                </c:pt>
                <c:pt idx="1">
                  <c:v>1.691958492918158E-2</c:v>
                </c:pt>
                <c:pt idx="2">
                  <c:v>2.732491389207807E-2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D4-4079-A664-0A8F5C926FF2}"/>
            </c:ext>
          </c:extLst>
        </c:ser>
        <c:ser>
          <c:idx val="6"/>
          <c:order val="5"/>
          <c:tx>
            <c:strRef>
              <c:f>'[KE-2017-open-data-for-publication-4-January-2017.xlsx]UUEPC - KE open data'!$H$74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data'!$H$75:$H$87</c:f>
              <c:numCache>
                <c:formatCode>0.0%</c:formatCode>
                <c:ptCount val="3"/>
                <c:pt idx="0">
                  <c:v>6.956831965750981E-3</c:v>
                </c:pt>
                <c:pt idx="1">
                  <c:v>1.6375221040222303E-2</c:v>
                </c:pt>
                <c:pt idx="2">
                  <c:v>2.6232657811605178E-2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E1D4-4079-A664-0A8F5C926FF2}"/>
            </c:ext>
          </c:extLst>
        </c:ser>
        <c:ser>
          <c:idx val="7"/>
          <c:order val="6"/>
          <c:tx>
            <c:strRef>
              <c:f>'[KE-2017-open-data-for-publication-4-January-2017.xlsx]UUEPC - KE open data'!$I$74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data'!$I$75:$I$87</c:f>
              <c:numCache>
                <c:formatCode>0.0%</c:formatCode>
                <c:ptCount val="3"/>
                <c:pt idx="0">
                  <c:v>7.084441932086293E-3</c:v>
                </c:pt>
                <c:pt idx="1">
                  <c:v>1.583783121811674E-2</c:v>
                </c:pt>
                <c:pt idx="2">
                  <c:v>2.5643688736718219E-2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E1D4-4079-A664-0A8F5C926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292736"/>
        <c:axId val="234294272"/>
        <c:extLst/>
      </c:barChart>
      <c:catAx>
        <c:axId val="234292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94272"/>
        <c:crosses val="autoZero"/>
        <c:auto val="1"/>
        <c:lblAlgn val="ctr"/>
        <c:lblOffset val="100"/>
        <c:noMultiLvlLbl val="0"/>
      </c:catAx>
      <c:valAx>
        <c:axId val="234294272"/>
        <c:scaling>
          <c:orientation val="minMax"/>
          <c:min val="0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9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543919976181575"/>
          <c:y val="0.90663430386736854"/>
          <c:w val="0.74912141023336154"/>
          <c:h val="6.5000454426973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Amount</a:t>
            </a:r>
            <a:r>
              <a:rPr lang="en-GB" sz="1400" b="1" baseline="0" dirty="0"/>
              <a:t> and value of venture capital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value per investment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EM</c:v>
                </c:pt>
                <c:pt idx="1">
                  <c:v>NW</c:v>
                </c:pt>
                <c:pt idx="2">
                  <c:v>WM</c:v>
                </c:pt>
                <c:pt idx="3">
                  <c:v>SW</c:v>
                </c:pt>
                <c:pt idx="4">
                  <c:v>YH</c:v>
                </c:pt>
                <c:pt idx="5">
                  <c:v>EE</c:v>
                </c:pt>
                <c:pt idx="6">
                  <c:v>SE</c:v>
                </c:pt>
                <c:pt idx="7">
                  <c:v>NE</c:v>
                </c:pt>
                <c:pt idx="8">
                  <c:v>SC</c:v>
                </c:pt>
                <c:pt idx="9">
                  <c:v>LO</c:v>
                </c:pt>
                <c:pt idx="10">
                  <c:v>WA</c:v>
                </c:pt>
                <c:pt idx="11">
                  <c:v>NI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0.44055</c:v>
                </c:pt>
                <c:pt idx="1">
                  <c:v>0.89285625000000002</c:v>
                </c:pt>
                <c:pt idx="2">
                  <c:v>0.86658333300000001</c:v>
                </c:pt>
                <c:pt idx="3">
                  <c:v>2.537314286</c:v>
                </c:pt>
                <c:pt idx="4">
                  <c:v>0.73655999999999999</c:v>
                </c:pt>
                <c:pt idx="5">
                  <c:v>2.2347368419999998</c:v>
                </c:pt>
                <c:pt idx="6">
                  <c:v>3.86653</c:v>
                </c:pt>
                <c:pt idx="7">
                  <c:v>0.27311538499999999</c:v>
                </c:pt>
                <c:pt idx="8">
                  <c:v>0.70436666699999995</c:v>
                </c:pt>
                <c:pt idx="9">
                  <c:v>12.096621430000001</c:v>
                </c:pt>
                <c:pt idx="10">
                  <c:v>0.371778261</c:v>
                </c:pt>
                <c:pt idx="11">
                  <c:v>0.12813714300000001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2-4A7C-B67D-862FC9B69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230544"/>
        <c:axId val="751236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EM</c:v>
                </c:pt>
                <c:pt idx="1">
                  <c:v>NW</c:v>
                </c:pt>
                <c:pt idx="2">
                  <c:v>WM</c:v>
                </c:pt>
                <c:pt idx="3">
                  <c:v>SW</c:v>
                </c:pt>
                <c:pt idx="4">
                  <c:v>YH</c:v>
                </c:pt>
                <c:pt idx="5">
                  <c:v>EE</c:v>
                </c:pt>
                <c:pt idx="6">
                  <c:v>SE</c:v>
                </c:pt>
                <c:pt idx="7">
                  <c:v>NE</c:v>
                </c:pt>
                <c:pt idx="8">
                  <c:v>SC</c:v>
                </c:pt>
                <c:pt idx="9">
                  <c:v>LO</c:v>
                </c:pt>
                <c:pt idx="10">
                  <c:v>WA</c:v>
                </c:pt>
                <c:pt idx="11">
                  <c:v>NI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3</c:v>
                </c:pt>
                <c:pt idx="4">
                  <c:v>8</c:v>
                </c:pt>
                <c:pt idx="5">
                  <c:v>7</c:v>
                </c:pt>
                <c:pt idx="6">
                  <c:v>12</c:v>
                </c:pt>
                <c:pt idx="7">
                  <c:v>18</c:v>
                </c:pt>
                <c:pt idx="8">
                  <c:v>16</c:v>
                </c:pt>
                <c:pt idx="9">
                  <c:v>18</c:v>
                </c:pt>
                <c:pt idx="10">
                  <c:v>24</c:v>
                </c:pt>
                <c:pt idx="11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2-4A7C-B67D-862FC9B69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453144"/>
        <c:axId val="903452160"/>
      </c:lineChart>
      <c:catAx>
        <c:axId val="75123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236120"/>
        <c:crosses val="autoZero"/>
        <c:auto val="1"/>
        <c:lblAlgn val="ctr"/>
        <c:lblOffset val="100"/>
        <c:noMultiLvlLbl val="0"/>
      </c:catAx>
      <c:valAx>
        <c:axId val="75123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230544"/>
        <c:crosses val="autoZero"/>
        <c:crossBetween val="between"/>
      </c:valAx>
      <c:valAx>
        <c:axId val="9034521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453144"/>
        <c:crosses val="max"/>
        <c:crossBetween val="between"/>
      </c:valAx>
      <c:catAx>
        <c:axId val="903453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345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Number of FDI projects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</c:v>
                </c:pt>
                <c:pt idx="1">
                  <c:v>17</c:v>
                </c:pt>
                <c:pt idx="2">
                  <c:v>28</c:v>
                </c:pt>
                <c:pt idx="3">
                  <c:v>36</c:v>
                </c:pt>
                <c:pt idx="4">
                  <c:v>39</c:v>
                </c:pt>
                <c:pt idx="5">
                  <c:v>35</c:v>
                </c:pt>
                <c:pt idx="6">
                  <c:v>40</c:v>
                </c:pt>
                <c:pt idx="7">
                  <c:v>18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E-4114-8438-FFF6B36B0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545624"/>
        <c:axId val="372549888"/>
      </c:barChart>
      <c:catAx>
        <c:axId val="37254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49888"/>
        <c:crosses val="autoZero"/>
        <c:auto val="1"/>
        <c:lblAlgn val="ctr"/>
        <c:lblOffset val="100"/>
        <c:noMultiLvlLbl val="0"/>
      </c:catAx>
      <c:valAx>
        <c:axId val="37254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45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Composition of workforce</a:t>
            </a:r>
          </a:p>
        </c:rich>
      </c:tx>
      <c:layout>
        <c:manualLayout>
          <c:xMode val="edge"/>
          <c:yMode val="edge"/>
          <c:x val="0.24752625282283147"/>
          <c:y val="1.924415593414364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 (% of workforce)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4.2</c:v>
                </c:pt>
                <c:pt idx="1">
                  <c:v>4.4000000000000004</c:v>
                </c:pt>
                <c:pt idx="2">
                  <c:v>4.2</c:v>
                </c:pt>
                <c:pt idx="3">
                  <c:v>4.5</c:v>
                </c:pt>
                <c:pt idx="4">
                  <c:v>4.5</c:v>
                </c:pt>
                <c:pt idx="5">
                  <c:v>4.5999999999999996</c:v>
                </c:pt>
                <c:pt idx="6">
                  <c:v>4.7</c:v>
                </c:pt>
                <c:pt idx="7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Businesses (% of all firms)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3.9</c:v>
                </c:pt>
                <c:pt idx="1">
                  <c:v>4.0999999999999996</c:v>
                </c:pt>
                <c:pt idx="2">
                  <c:v>4.3</c:v>
                </c:pt>
                <c:pt idx="3">
                  <c:v>4.5</c:v>
                </c:pt>
                <c:pt idx="4">
                  <c:v>4.8</c:v>
                </c:pt>
                <c:pt idx="5">
                  <c:v>4.8</c:v>
                </c:pt>
                <c:pt idx="6">
                  <c:v>5.0999999999999996</c:v>
                </c:pt>
                <c:pt idx="7">
                  <c:v>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7A-4492-9AE7-A083D069B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3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Digital Economy Activity Index</a:t>
            </a:r>
            <a:endParaRPr lang="en-GB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EDD-480D-A502-6A1CC9FFBBAA}"/>
              </c:ext>
            </c:extLst>
          </c:dPt>
          <c:cat>
            <c:strRef>
              <c:f>Sheet1!$A$2:$A$13</c:f>
              <c:strCache>
                <c:ptCount val="12"/>
                <c:pt idx="0">
                  <c:v>South West</c:v>
                </c:pt>
                <c:pt idx="1">
                  <c:v>North East</c:v>
                </c:pt>
                <c:pt idx="2">
                  <c:v>South East</c:v>
                </c:pt>
                <c:pt idx="3">
                  <c:v>Wales</c:v>
                </c:pt>
                <c:pt idx="4">
                  <c:v>East</c:v>
                </c:pt>
                <c:pt idx="5">
                  <c:v>Yorkshire</c:v>
                </c:pt>
                <c:pt idx="6">
                  <c:v>East Midlands</c:v>
                </c:pt>
                <c:pt idx="7">
                  <c:v>West Midlands</c:v>
                </c:pt>
                <c:pt idx="8">
                  <c:v>London</c:v>
                </c:pt>
                <c:pt idx="9">
                  <c:v>North West</c:v>
                </c:pt>
                <c:pt idx="10">
                  <c:v>Northern Ireland</c:v>
                </c:pt>
                <c:pt idx="11">
                  <c:v>Scotland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118</c:v>
                </c:pt>
                <c:pt idx="1">
                  <c:v>120</c:v>
                </c:pt>
                <c:pt idx="2">
                  <c:v>123</c:v>
                </c:pt>
                <c:pt idx="3">
                  <c:v>127</c:v>
                </c:pt>
                <c:pt idx="4">
                  <c:v>128</c:v>
                </c:pt>
                <c:pt idx="5">
                  <c:v>131</c:v>
                </c:pt>
                <c:pt idx="6">
                  <c:v>132</c:v>
                </c:pt>
                <c:pt idx="7">
                  <c:v>138</c:v>
                </c:pt>
                <c:pt idx="8">
                  <c:v>140</c:v>
                </c:pt>
                <c:pt idx="9">
                  <c:v>145</c:v>
                </c:pt>
                <c:pt idx="10">
                  <c:v>155</c:v>
                </c:pt>
                <c:pt idx="1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D-480D-A502-6A1CC9FFB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731558376"/>
        <c:axId val="731551488"/>
      </c:barChart>
      <c:catAx>
        <c:axId val="731558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51488"/>
        <c:crosses val="autoZero"/>
        <c:auto val="1"/>
        <c:lblAlgn val="ctr"/>
        <c:lblOffset val="100"/>
        <c:noMultiLvlLbl val="0"/>
      </c:catAx>
      <c:valAx>
        <c:axId val="731551488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5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/>
              <a:t>Annual full-time salaries</a:t>
            </a:r>
          </a:p>
        </c:rich>
      </c:tx>
      <c:layout>
        <c:manualLayout>
          <c:xMode val="edge"/>
          <c:yMode val="edge"/>
          <c:x val="0.24348697001044287"/>
          <c:y val="7.83698435284936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Wage (DE)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24445</c:v>
                </c:pt>
                <c:pt idx="1">
                  <c:v>26226</c:v>
                </c:pt>
                <c:pt idx="2">
                  <c:v>27824</c:v>
                </c:pt>
                <c:pt idx="3">
                  <c:v>29196</c:v>
                </c:pt>
                <c:pt idx="4">
                  <c:v>29469</c:v>
                </c:pt>
                <c:pt idx="5">
                  <c:v>28724</c:v>
                </c:pt>
                <c:pt idx="6">
                  <c:v>28798</c:v>
                </c:pt>
                <c:pt idx="7">
                  <c:v>30026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Engineer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30410</c:v>
                </c:pt>
                <c:pt idx="1">
                  <c:v>31451</c:v>
                </c:pt>
                <c:pt idx="2">
                  <c:v>32037</c:v>
                </c:pt>
                <c:pt idx="3">
                  <c:v>32467</c:v>
                </c:pt>
                <c:pt idx="4">
                  <c:v>32927</c:v>
                </c:pt>
                <c:pt idx="5">
                  <c:v>33009</c:v>
                </c:pt>
                <c:pt idx="6">
                  <c:v>33123</c:v>
                </c:pt>
                <c:pt idx="7">
                  <c:v>34927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7A-4492-9AE7-A083D069B7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Scientist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33415</c:v>
                </c:pt>
                <c:pt idx="1">
                  <c:v>32190</c:v>
                </c:pt>
                <c:pt idx="2">
                  <c:v>32490</c:v>
                </c:pt>
                <c:pt idx="3">
                  <c:v>32344</c:v>
                </c:pt>
                <c:pt idx="4">
                  <c:v>32997</c:v>
                </c:pt>
                <c:pt idx="5">
                  <c:v>33234</c:v>
                </c:pt>
                <c:pt idx="6">
                  <c:v>33456</c:v>
                </c:pt>
                <c:pt idx="7">
                  <c:v>35839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7A-4492-9AE7-A083D069B7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Software Architect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54010</c:v>
                </c:pt>
                <c:pt idx="1">
                  <c:v>55100</c:v>
                </c:pt>
                <c:pt idx="2">
                  <c:v>55550</c:v>
                </c:pt>
                <c:pt idx="3">
                  <c:v>56021</c:v>
                </c:pt>
                <c:pt idx="4">
                  <c:v>56730</c:v>
                </c:pt>
                <c:pt idx="5">
                  <c:v>58010</c:v>
                </c:pt>
                <c:pt idx="6">
                  <c:v>61450</c:v>
                </c:pt>
                <c:pt idx="7">
                  <c:v>64300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37-4C4E-9273-DCEF8DF342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Full-Stack Engineer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36240</c:v>
                </c:pt>
                <c:pt idx="1">
                  <c:v>35290</c:v>
                </c:pt>
                <c:pt idx="2">
                  <c:v>38950</c:v>
                </c:pt>
                <c:pt idx="3">
                  <c:v>40012</c:v>
                </c:pt>
                <c:pt idx="4">
                  <c:v>41100</c:v>
                </c:pt>
                <c:pt idx="5">
                  <c:v>43200</c:v>
                </c:pt>
                <c:pt idx="6">
                  <c:v>43430</c:v>
                </c:pt>
                <c:pt idx="7">
                  <c:v>45430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37-4C4E-9273-DCEF8DF34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608839978740983"/>
          <c:y val="0.81045304752879421"/>
          <c:w val="0.74861801652584037"/>
          <c:h val="0.17872864810094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(technical roles / average salary) ratio</a:t>
            </a:r>
          </a:p>
        </c:rich>
      </c:tx>
      <c:layout>
        <c:manualLayout>
          <c:xMode val="edge"/>
          <c:yMode val="edge"/>
          <c:x val="0.14991389312137188"/>
          <c:y val="7.83698435284936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1.21</c:v>
                </c:pt>
                <c:pt idx="1">
                  <c:v>1.212</c:v>
                </c:pt>
                <c:pt idx="2">
                  <c:v>1.22</c:v>
                </c:pt>
                <c:pt idx="3">
                  <c:v>1.24</c:v>
                </c:pt>
                <c:pt idx="4">
                  <c:v>1.25</c:v>
                </c:pt>
                <c:pt idx="5">
                  <c:v>1.2629999999999999</c:v>
                </c:pt>
                <c:pt idx="6">
                  <c:v>1.274</c:v>
                </c:pt>
                <c:pt idx="7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1.23</c:v>
                </c:pt>
                <c:pt idx="1">
                  <c:v>1.22</c:v>
                </c:pt>
                <c:pt idx="2">
                  <c:v>1.24</c:v>
                </c:pt>
                <c:pt idx="3">
                  <c:v>1.236</c:v>
                </c:pt>
                <c:pt idx="4">
                  <c:v>1.2410000000000001</c:v>
                </c:pt>
                <c:pt idx="5">
                  <c:v>1.25</c:v>
                </c:pt>
                <c:pt idx="6">
                  <c:v>1.2529999999999999</c:v>
                </c:pt>
                <c:pt idx="7">
                  <c:v>1.248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7A-4492-9AE7-A083D069B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0532280992332"/>
          <c:y val="0.92173477350809863"/>
          <c:w val="0.27802476813033622"/>
          <c:h val="6.1262302790911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Annual wage changes (2010 – 2017)</a:t>
            </a:r>
          </a:p>
        </c:rich>
      </c:tx>
      <c:layout>
        <c:manualLayout>
          <c:xMode val="edge"/>
          <c:yMode val="edge"/>
          <c:x val="0.126169657571873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844-4DA2-B4A3-C3D64135F0E0}"/>
              </c:ext>
            </c:extLst>
          </c:dPt>
          <c:dPt>
            <c:idx val="8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D844-4DA2-B4A3-C3D64135F0E0}"/>
              </c:ext>
            </c:extLst>
          </c:dPt>
          <c:cat>
            <c:strRef>
              <c:f>Sheet1!$A$2:$A$14</c:f>
              <c:strCache>
                <c:ptCount val="13"/>
                <c:pt idx="0">
                  <c:v>YH</c:v>
                </c:pt>
                <c:pt idx="1">
                  <c:v>NI</c:v>
                </c:pt>
                <c:pt idx="2">
                  <c:v>NE</c:v>
                </c:pt>
                <c:pt idx="3">
                  <c:v>WA</c:v>
                </c:pt>
                <c:pt idx="4">
                  <c:v>SC</c:v>
                </c:pt>
                <c:pt idx="5">
                  <c:v>SW</c:v>
                </c:pt>
                <c:pt idx="6">
                  <c:v>EM</c:v>
                </c:pt>
                <c:pt idx="7">
                  <c:v>NW</c:v>
                </c:pt>
                <c:pt idx="8">
                  <c:v>UK</c:v>
                </c:pt>
                <c:pt idx="9">
                  <c:v>WM</c:v>
                </c:pt>
                <c:pt idx="10">
                  <c:v>EE</c:v>
                </c:pt>
                <c:pt idx="11">
                  <c:v>SE</c:v>
                </c:pt>
                <c:pt idx="12">
                  <c:v>LO</c:v>
                </c:pt>
              </c:strCache>
            </c:strRef>
          </c:cat>
          <c:val>
            <c:numRef>
              <c:f>Sheet1!$B$2:$B$14</c:f>
              <c:numCache>
                <c:formatCode>0.00</c:formatCode>
                <c:ptCount val="13"/>
                <c:pt idx="0">
                  <c:v>9.3048459513856603</c:v>
                </c:pt>
                <c:pt idx="1">
                  <c:v>22.8</c:v>
                </c:pt>
                <c:pt idx="2">
                  <c:v>13.73615992139969</c:v>
                </c:pt>
                <c:pt idx="3">
                  <c:v>14.477021784541927</c:v>
                </c:pt>
                <c:pt idx="4">
                  <c:v>14.789795185052101</c:v>
                </c:pt>
                <c:pt idx="5">
                  <c:v>9.9320474981124303</c:v>
                </c:pt>
                <c:pt idx="6">
                  <c:v>7.1149034451786743</c:v>
                </c:pt>
                <c:pt idx="7">
                  <c:v>15.336982552172426</c:v>
                </c:pt>
                <c:pt idx="8">
                  <c:v>12.689454232981587</c:v>
                </c:pt>
                <c:pt idx="9">
                  <c:v>25.1</c:v>
                </c:pt>
                <c:pt idx="10">
                  <c:v>7.8086549426805112</c:v>
                </c:pt>
                <c:pt idx="11">
                  <c:v>4.7188502860332076</c:v>
                </c:pt>
                <c:pt idx="12">
                  <c:v>6.8812856667604994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4-4DA2-B4A3-C3D64135F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779951616"/>
        <c:axId val="779947680"/>
      </c:barChart>
      <c:catAx>
        <c:axId val="7799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947680"/>
        <c:crosses val="autoZero"/>
        <c:auto val="1"/>
        <c:lblAlgn val="ctr"/>
        <c:lblOffset val="100"/>
        <c:noMultiLvlLbl val="0"/>
      </c:catAx>
      <c:valAx>
        <c:axId val="779947680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95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839849705755555E-2"/>
          <c:y val="0.21405668773072239"/>
          <c:w val="0.92375815057698085"/>
          <c:h val="0.61927537936651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Sheet1!$B$64</c:f>
              <c:strCache>
                <c:ptCount val="1"/>
                <c:pt idx="0">
                  <c:v>Increase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Sheet1!$A$65:$A$69</c:f>
              <c:strCache>
                <c:ptCount val="5"/>
                <c:pt idx="0">
                  <c:v>Low Skills</c:v>
                </c:pt>
                <c:pt idx="2">
                  <c:v>Intermediate Skills</c:v>
                </c:pt>
                <c:pt idx="4">
                  <c:v>Higher Skills</c:v>
                </c:pt>
              </c:strCache>
            </c:strRef>
          </c:cat>
          <c:val>
            <c:numRef>
              <c:f>Sheet1!$B$65:$B$69</c:f>
              <c:numCache>
                <c:formatCode>General</c:formatCode>
                <c:ptCount val="5"/>
                <c:pt idx="0">
                  <c:v>33.299999999999997</c:v>
                </c:pt>
                <c:pt idx="2">
                  <c:v>69.2</c:v>
                </c:pt>
                <c:pt idx="4">
                  <c:v>82.8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4-4985-84CF-2210D980A720}"/>
            </c:ext>
          </c:extLst>
        </c:ser>
        <c:ser>
          <c:idx val="1"/>
          <c:order val="1"/>
          <c:tx>
            <c:strRef>
              <c:f>Sheet1!$C$64</c:f>
              <c:strCache>
                <c:ptCount val="1"/>
                <c:pt idx="0">
                  <c:v>Decrease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Sheet1!$A$65:$A$69</c:f>
              <c:strCache>
                <c:ptCount val="5"/>
                <c:pt idx="0">
                  <c:v>Low Skills</c:v>
                </c:pt>
                <c:pt idx="2">
                  <c:v>Intermediate Skills</c:v>
                </c:pt>
                <c:pt idx="4">
                  <c:v>Higher Skills</c:v>
                </c:pt>
              </c:strCache>
            </c:strRef>
          </c:cat>
          <c:val>
            <c:numRef>
              <c:f>Sheet1!$C$65:$C$69</c:f>
              <c:numCache>
                <c:formatCode>General</c:formatCode>
                <c:ptCount val="5"/>
                <c:pt idx="0">
                  <c:v>29.2</c:v>
                </c:pt>
                <c:pt idx="2">
                  <c:v>3.8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4-4985-84CF-2210D980A720}"/>
            </c:ext>
          </c:extLst>
        </c:ser>
        <c:ser>
          <c:idx val="2"/>
          <c:order val="2"/>
          <c:tx>
            <c:strRef>
              <c:f>Sheet1!$D$64</c:f>
              <c:strCache>
                <c:ptCount val="1"/>
                <c:pt idx="0">
                  <c:v>Stay the same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Sheet1!$A$65:$A$69</c:f>
              <c:strCache>
                <c:ptCount val="5"/>
                <c:pt idx="0">
                  <c:v>Low Skills</c:v>
                </c:pt>
                <c:pt idx="2">
                  <c:v>Intermediate Skills</c:v>
                </c:pt>
                <c:pt idx="4">
                  <c:v>Higher Skills</c:v>
                </c:pt>
              </c:strCache>
            </c:strRef>
          </c:cat>
          <c:val>
            <c:numRef>
              <c:f>Sheet1!$D$65:$D$69</c:f>
              <c:numCache>
                <c:formatCode>General</c:formatCode>
                <c:ptCount val="5"/>
                <c:pt idx="0">
                  <c:v>37.5</c:v>
                </c:pt>
                <c:pt idx="2">
                  <c:v>26.9</c:v>
                </c:pt>
                <c:pt idx="4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54-4985-84CF-2210D980A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60603296"/>
        <c:axId val="260598048"/>
      </c:barChart>
      <c:catAx>
        <c:axId val="26060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598048"/>
        <c:crosses val="autoZero"/>
        <c:auto val="1"/>
        <c:lblAlgn val="ctr"/>
        <c:lblOffset val="100"/>
        <c:noMultiLvlLbl val="0"/>
      </c:catAx>
      <c:valAx>
        <c:axId val="26059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6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661558134454"/>
          <c:y val="0.92965421013458682"/>
          <c:w val="0.46676869126940451"/>
          <c:h val="6.4002209014360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2539892760263E-2"/>
          <c:y val="0.19836607904637868"/>
          <c:w val="0.89284592673617402"/>
          <c:h val="0.6245368132552323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Confident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30.8</c:v>
                </c:pt>
                <c:pt idx="1">
                  <c:v>29.6</c:v>
                </c:pt>
                <c:pt idx="2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7-40BE-BC26-D849333B1260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Not confident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69.2</c:v>
                </c:pt>
                <c:pt idx="1">
                  <c:v>70.400000000000006</c:v>
                </c:pt>
                <c:pt idx="2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7-40BE-BC26-D849333B1260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Don't know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37-40BE-BC26-D849333B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774600"/>
        <c:axId val="586767712"/>
      </c:barChart>
      <c:catAx>
        <c:axId val="58677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67712"/>
        <c:crosses val="autoZero"/>
        <c:auto val="1"/>
        <c:lblAlgn val="ctr"/>
        <c:lblOffset val="100"/>
        <c:noMultiLvlLbl val="0"/>
      </c:catAx>
      <c:valAx>
        <c:axId val="58676771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7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31183135873886"/>
          <c:y val="0.92580019525196178"/>
          <c:w val="0.47703004463458953"/>
          <c:h val="6.89228682399082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4509282894037"/>
          <c:y val="5.3052893742045526E-2"/>
          <c:w val="0.87058087659273031"/>
          <c:h val="0.5862789285648358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'Q2.'!$B$5</c:f>
              <c:strCache>
                <c:ptCount val="1"/>
                <c:pt idx="0">
                  <c:v>Confident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'Q2.'!$B$6:$B$25</c:f>
              <c:numCache>
                <c:formatCode>General</c:formatCode>
                <c:ptCount val="13"/>
                <c:pt idx="0">
                  <c:v>53.8</c:v>
                </c:pt>
                <c:pt idx="1">
                  <c:v>70</c:v>
                </c:pt>
                <c:pt idx="2">
                  <c:v>50</c:v>
                </c:pt>
                <c:pt idx="3">
                  <c:v>50</c:v>
                </c:pt>
                <c:pt idx="4">
                  <c:v>72</c:v>
                </c:pt>
                <c:pt idx="5">
                  <c:v>71.400000000000006</c:v>
                </c:pt>
                <c:pt idx="6">
                  <c:v>30.8</c:v>
                </c:pt>
                <c:pt idx="7">
                  <c:v>40.9</c:v>
                </c:pt>
                <c:pt idx="8">
                  <c:v>40.6</c:v>
                </c:pt>
                <c:pt idx="9">
                  <c:v>60</c:v>
                </c:pt>
                <c:pt idx="10">
                  <c:v>87.5</c:v>
                </c:pt>
                <c:pt idx="11">
                  <c:v>57.9</c:v>
                </c:pt>
                <c:pt idx="12">
                  <c:v>57.1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C-4395-87AB-2CCFA640097F}"/>
            </c:ext>
          </c:extLst>
        </c:ser>
        <c:ser>
          <c:idx val="1"/>
          <c:order val="1"/>
          <c:tx>
            <c:strRef>
              <c:f>'Q2.'!$C$5</c:f>
              <c:strCache>
                <c:ptCount val="1"/>
                <c:pt idx="0">
                  <c:v>Not.confident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'Q2.'!$C$6:$C$25</c:f>
              <c:numCache>
                <c:formatCode>General</c:formatCode>
                <c:ptCount val="13"/>
                <c:pt idx="0">
                  <c:v>36.5</c:v>
                </c:pt>
                <c:pt idx="1">
                  <c:v>30</c:v>
                </c:pt>
                <c:pt idx="2">
                  <c:v>46.2</c:v>
                </c:pt>
                <c:pt idx="3">
                  <c:v>35.299999999999997</c:v>
                </c:pt>
                <c:pt idx="4">
                  <c:v>24</c:v>
                </c:pt>
                <c:pt idx="5">
                  <c:v>28.6</c:v>
                </c:pt>
                <c:pt idx="6">
                  <c:v>69.2</c:v>
                </c:pt>
                <c:pt idx="7">
                  <c:v>22.7</c:v>
                </c:pt>
                <c:pt idx="8">
                  <c:v>40.6</c:v>
                </c:pt>
                <c:pt idx="9">
                  <c:v>35</c:v>
                </c:pt>
                <c:pt idx="10">
                  <c:v>12.5</c:v>
                </c:pt>
                <c:pt idx="11">
                  <c:v>42.1</c:v>
                </c:pt>
                <c:pt idx="12">
                  <c:v>28.6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C-4395-87AB-2CCFA640097F}"/>
            </c:ext>
          </c:extLst>
        </c:ser>
        <c:ser>
          <c:idx val="2"/>
          <c:order val="2"/>
          <c:tx>
            <c:strRef>
              <c:f>'Q2.'!$D$5</c:f>
              <c:strCache>
                <c:ptCount val="1"/>
                <c:pt idx="0">
                  <c:v>Don.t.know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'Q2.'!$D$6:$D$25</c:f>
              <c:numCache>
                <c:formatCode>General</c:formatCode>
                <c:ptCount val="13"/>
                <c:pt idx="0">
                  <c:v>9.6</c:v>
                </c:pt>
                <c:pt idx="1">
                  <c:v>0</c:v>
                </c:pt>
                <c:pt idx="2">
                  <c:v>3.8</c:v>
                </c:pt>
                <c:pt idx="3">
                  <c:v>14.7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36.4</c:v>
                </c:pt>
                <c:pt idx="8">
                  <c:v>18.8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  <c:pt idx="12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7C-4395-87AB-2CCFA6400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3350392"/>
        <c:axId val="1113351376"/>
      </c:barChart>
      <c:catAx>
        <c:axId val="111335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51376"/>
        <c:crosses val="autoZero"/>
        <c:auto val="1"/>
        <c:lblAlgn val="ctr"/>
        <c:lblOffset val="100"/>
        <c:noMultiLvlLbl val="0"/>
      </c:catAx>
      <c:valAx>
        <c:axId val="11133513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5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197190904904208"/>
          <c:y val="0.93814062923292352"/>
          <c:w val="0.40912740125411751"/>
          <c:h val="6.09421281525381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103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0.04278</cdr:y>
    </cdr:from>
    <cdr:to>
      <cdr:x>1</cdr:x>
      <cdr:y>0.24198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E7B69E9-D2C5-4D69-B979-5AA6A64B3D31}"/>
            </a:ext>
          </a:extLst>
        </cdr:cNvPr>
        <cdr:cNvSpPr/>
      </cdr:nvSpPr>
      <cdr:spPr>
        <a:xfrm xmlns:a="http://schemas.openxmlformats.org/drawingml/2006/main">
          <a:off x="0" y="183995"/>
          <a:ext cx="7661843" cy="8566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7979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15957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23936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31915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39894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47873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55852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63830" algn="l" defTabSz="407979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fontAlgn="base">
            <a:spcAft>
              <a:spcPts val="225"/>
            </a:spcAft>
          </a:pPr>
          <a:r>
            <a:rPr lang="en-GB" b="1" i="1" dirty="0">
              <a:solidFill>
                <a:srgbClr val="0C2B5A"/>
              </a:solidFill>
              <a:latin typeface="Arial" panose="020B0604020202020204" pitchFamily="34" charset="0"/>
              <a:cs typeface="Arial" panose="020B0604020202020204" pitchFamily="34" charset="0"/>
            </a:rPr>
            <a:t>How will your organisation’s need for individuals at different skills levels change over the next 3-5 years?</a:t>
          </a:r>
        </a:p>
        <a:p xmlns:a="http://schemas.openxmlformats.org/drawingml/2006/main">
          <a:pPr fontAlgn="base">
            <a:spcAft>
              <a:spcPts val="225"/>
            </a:spcAft>
          </a:pPr>
          <a:endParaRPr lang="en-GB" b="1" dirty="0">
            <a:solidFill>
              <a:srgbClr val="0C2B5A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E825-487C-884C-B449-1D116FCF61F1}" type="datetime1">
              <a:rPr lang="en-GB" smtClean="0"/>
              <a:t>17/01/2019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AB255-0C62-A84F-9C42-1CFE80A76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7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B1AAF-414A-4841-B5F4-B66A6F3CFA40}" type="datetime1">
              <a:rPr lang="en-GB" smtClean="0"/>
              <a:t>17/01/2019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1612-1101-B24B-BB64-FE9039EFC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1612-1101-B24B-BB64-FE9039EFC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125" y="1643271"/>
            <a:ext cx="5754458" cy="472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3200" cap="all" spc="8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2278180"/>
            <a:ext cx="4353554" cy="4429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2000" cap="all" spc="8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</a:t>
            </a:r>
            <a:r>
              <a:rPr lang="en-GB" dirty="0" err="1"/>
              <a:t>ub</a:t>
            </a:r>
            <a:r>
              <a:rPr lang="en-GB" dirty="0"/>
              <a:t>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596336" y="4665318"/>
            <a:ext cx="1547664" cy="47818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926873" y="479041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729624"/>
            <a:ext cx="615299" cy="2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1372413"/>
            <a:ext cx="4353554" cy="14958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buFontTx/>
              <a:buNone/>
              <a:defRPr sz="2000" cap="none" spc="0" baseline="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For more information, contact:</a:t>
            </a:r>
          </a:p>
          <a:p>
            <a:pPr lvl="0"/>
            <a:r>
              <a:rPr lang="en-GB" dirty="0"/>
              <a:t>T: +44 (0)20 7395 XXXX</a:t>
            </a:r>
          </a:p>
          <a:p>
            <a:pPr lvl="0"/>
            <a:r>
              <a:rPr lang="en-GB" dirty="0"/>
              <a:t>E: name.name@cbi.org.uk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t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317" y="1040361"/>
            <a:ext cx="4820546" cy="674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800" b="0" i="0" spc="80" baseline="0">
                <a:solidFill>
                  <a:srgbClr val="FFFFFF"/>
                </a:solidFill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Short description of section contents</a:t>
            </a:r>
          </a:p>
        </p:txBody>
      </p:sp>
      <p:sp>
        <p:nvSpPr>
          <p:cNvPr id="20" name="Triangle 1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riangle 8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97" y="2605987"/>
            <a:ext cx="6214224" cy="67469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FontTx/>
              <a:buNone/>
              <a:defRPr lang="en-GB" sz="3200" b="0" i="1" kern="1200" cap="none" spc="80" dirty="0" smtClean="0">
                <a:solidFill>
                  <a:schemeClr val="bg1"/>
                </a:solidFill>
                <a:latin typeface="Georgia"/>
                <a:ea typeface="+mj-ea"/>
                <a:cs typeface="+mj-cs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“Full page quote”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6197" y="3526011"/>
            <a:ext cx="6214224" cy="4906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600" b="0" i="0" spc="80" baseline="0">
                <a:solidFill>
                  <a:srgbClr val="FFFFFF"/>
                </a:solidFill>
                <a:latin typeface="+mn-lt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0920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082763"/>
            <a:ext cx="4071684" cy="2964263"/>
          </a:xfrm>
          <a:prstGeom prst="rect">
            <a:avLst/>
          </a:prstGeom>
        </p:spPr>
        <p:txBody>
          <a:bodyPr vert="horz" lIns="0" tIns="0" r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07280" y="1110469"/>
            <a:ext cx="3798874" cy="293655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riangle 12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856002" y="1323764"/>
            <a:ext cx="7340275" cy="26174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106491"/>
            <a:ext cx="375164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451778" y="1106491"/>
            <a:ext cx="4255648" cy="29642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00316" y="1186517"/>
            <a:ext cx="831170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5" r:id="rId7"/>
    <p:sldLayoutId id="2147483681" r:id="rId8"/>
    <p:sldLayoutId id="2147483682" r:id="rId9"/>
  </p:sldLayoutIdLst>
  <p:hf hdr="0" ftr="0" dt="0"/>
  <p:txStyles>
    <p:titleStyle>
      <a:lvl1pPr algn="ctr" defTabSz="40797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4" indent="-305984" algn="l" defTabSz="407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65" indent="-254987" algn="l" defTabSz="40797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947" indent="-203990" algn="l" defTabSz="40797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926" indent="-203990" algn="l" defTabSz="40797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05" indent="-203990" algn="l" defTabSz="40797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883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62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41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20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79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957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36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15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894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873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852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83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023" y="1239386"/>
            <a:ext cx="7385657" cy="928479"/>
          </a:xfrm>
        </p:spPr>
        <p:txBody>
          <a:bodyPr/>
          <a:lstStyle/>
          <a:p>
            <a:r>
              <a:rPr lang="en-GB" b="1" dirty="0"/>
              <a:t>NI Digital Economy: taking stock, looking ahead</a:t>
            </a:r>
            <a:br>
              <a:rPr lang="en-GB" dirty="0"/>
            </a:br>
            <a:r>
              <a:rPr lang="en-GB" sz="1800" i="1" dirty="0"/>
              <a:t>17</a:t>
            </a:r>
            <a:r>
              <a:rPr lang="en-GB" sz="1800" i="1" baseline="30000" dirty="0"/>
              <a:t>th</a:t>
            </a:r>
            <a:r>
              <a:rPr lang="en-GB" sz="1800" i="1" dirty="0"/>
              <a:t> January 2019</a:t>
            </a:r>
            <a:endParaRPr lang="en-GB" i="1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69737B-D840-419F-BE9F-988BBA93A557}"/>
              </a:ext>
            </a:extLst>
          </p:cNvPr>
          <p:cNvSpPr txBox="1">
            <a:spLocks/>
          </p:cNvSpPr>
          <p:nvPr/>
        </p:nvSpPr>
        <p:spPr>
          <a:xfrm>
            <a:off x="6002383" y="4460965"/>
            <a:ext cx="2894308" cy="52904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b="1" dirty="0">
                <a:solidFill>
                  <a:schemeClr val="tx1"/>
                </a:solidFill>
              </a:rPr>
              <a:t>Dr Owen Sims</a:t>
            </a:r>
          </a:p>
          <a:p>
            <a:pPr algn="r"/>
            <a:r>
              <a:rPr lang="en-GB" sz="1400" i="1" dirty="0">
                <a:solidFill>
                  <a:schemeClr val="tx1"/>
                </a:solidFill>
              </a:rPr>
              <a:t>Senior Policy Advisor</a:t>
            </a:r>
            <a:r>
              <a:rPr lang="en-GB" sz="1400" dirty="0">
                <a:solidFill>
                  <a:schemeClr val="tx1"/>
                </a:solidFill>
              </a:rPr>
              <a:t>, CBI</a:t>
            </a:r>
          </a:p>
        </p:txBody>
      </p:sp>
    </p:spTree>
    <p:extLst>
      <p:ext uri="{BB962C8B-B14F-4D97-AF65-F5344CB8AC3E}">
        <p14:creationId xmlns:p14="http://schemas.microsoft.com/office/powerpoint/2010/main" val="14331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UK-wide Confidence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7A222C-C160-46AD-8960-82F9B10DC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061710"/>
              </p:ext>
            </p:extLst>
          </p:nvPr>
        </p:nvGraphicFramePr>
        <p:xfrm>
          <a:off x="631256" y="915943"/>
          <a:ext cx="8110085" cy="400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4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What young people want to be…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58029-62EE-4F8E-9A04-260AECDB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32805" t="22631" r="7211" b="37368"/>
          <a:stretch/>
        </p:blipFill>
        <p:spPr>
          <a:xfrm>
            <a:off x="780336" y="2434166"/>
            <a:ext cx="4568757" cy="1644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491915-74CD-4B62-8505-5F24D88477D9}"/>
              </a:ext>
            </a:extLst>
          </p:cNvPr>
          <p:cNvSpPr txBox="1"/>
          <p:nvPr/>
        </p:nvSpPr>
        <p:spPr>
          <a:xfrm>
            <a:off x="6079286" y="1844651"/>
            <a:ext cx="269242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</a:rPr>
              <a:t>Top</a:t>
            </a:r>
            <a:r>
              <a:rPr lang="en-GB" sz="2400" b="1" dirty="0">
                <a:solidFill>
                  <a:schemeClr val="accent5"/>
                </a:solidFill>
                <a:cs typeface="Calibri"/>
              </a:rPr>
              <a:t> 10 careers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DFC71-2436-4439-A20E-EABDD0D729C4}"/>
              </a:ext>
            </a:extLst>
          </p:cNvPr>
          <p:cNvSpPr txBox="1"/>
          <p:nvPr/>
        </p:nvSpPr>
        <p:spPr>
          <a:xfrm>
            <a:off x="6079286" y="2251160"/>
            <a:ext cx="18170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Engineer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Teacher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Nurse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Architect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Programmer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Technician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Midwife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Psychologist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Lawyer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Therapist</a:t>
            </a:r>
            <a:r>
              <a:rPr lang="en-US" sz="1400" dirty="0">
                <a:cs typeface="Calibri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BE81D-AC95-4E15-9144-5E791C62E117}"/>
              </a:ext>
            </a:extLst>
          </p:cNvPr>
          <p:cNvSpPr txBox="1"/>
          <p:nvPr/>
        </p:nvSpPr>
        <p:spPr>
          <a:xfrm>
            <a:off x="1101208" y="948730"/>
            <a:ext cx="2286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accent5"/>
                </a:solidFill>
              </a:rPr>
              <a:t>51/49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C2411-DBF5-4232-AE1B-9C75A625737F}"/>
              </a:ext>
            </a:extLst>
          </p:cNvPr>
          <p:cNvSpPr txBox="1"/>
          <p:nvPr/>
        </p:nvSpPr>
        <p:spPr>
          <a:xfrm>
            <a:off x="3387370" y="1229099"/>
            <a:ext cx="48664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51% of young people know what career they want</a:t>
            </a:r>
          </a:p>
          <a:p>
            <a:r>
              <a:rPr lang="en-GB" dirty="0">
                <a:solidFill>
                  <a:srgbClr val="000000"/>
                </a:solidFill>
              </a:rPr>
              <a:t>49% are undecided</a:t>
            </a:r>
          </a:p>
        </p:txBody>
      </p:sp>
    </p:spTree>
    <p:extLst>
      <p:ext uri="{BB962C8B-B14F-4D97-AF65-F5344CB8AC3E}">
        <p14:creationId xmlns:p14="http://schemas.microsoft.com/office/powerpoint/2010/main" val="164010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What firms are looking for…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BFE777-2E01-46AE-92EB-85A3F2211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219323"/>
              </p:ext>
            </p:extLst>
          </p:nvPr>
        </p:nvGraphicFramePr>
        <p:xfrm>
          <a:off x="4699590" y="891096"/>
          <a:ext cx="4114161" cy="372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C0840A1-BB22-4366-8D42-DA124D0D3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433054"/>
              </p:ext>
            </p:extLst>
          </p:nvPr>
        </p:nvGraphicFramePr>
        <p:xfrm>
          <a:off x="652130" y="1087246"/>
          <a:ext cx="3919870" cy="351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A1CAEF-9E86-4707-BE0F-E1C28D220D37}"/>
              </a:ext>
            </a:extLst>
          </p:cNvPr>
          <p:cNvSpPr txBox="1"/>
          <p:nvPr/>
        </p:nvSpPr>
        <p:spPr>
          <a:xfrm rot="16200000">
            <a:off x="37378" y="2705300"/>
            <a:ext cx="95250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 sz="1200" dirty="0">
                <a:solidFill>
                  <a:srgbClr val="49ACFF"/>
                </a:solidFill>
              </a:rPr>
              <a:t>Importance</a:t>
            </a:r>
            <a:endParaRPr lang="en-GB" dirty="0">
              <a:solidFill>
                <a:srgbClr val="49ACFF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C66278-BDD3-4F4A-B34D-7F702F43FFFD}"/>
              </a:ext>
            </a:extLst>
          </p:cNvPr>
          <p:cNvCxnSpPr>
            <a:cxnSpLocks/>
          </p:cNvCxnSpPr>
          <p:nvPr/>
        </p:nvCxnSpPr>
        <p:spPr>
          <a:xfrm flipV="1">
            <a:off x="652130" y="1155405"/>
            <a:ext cx="0" cy="29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564318-04BB-41B2-8C22-F453403EF847}"/>
              </a:ext>
            </a:extLst>
          </p:cNvPr>
          <p:cNvSpPr txBox="1"/>
          <p:nvPr/>
        </p:nvSpPr>
        <p:spPr>
          <a:xfrm rot="16200000">
            <a:off x="4077749" y="2741160"/>
            <a:ext cx="95250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 sz="1200" dirty="0">
                <a:solidFill>
                  <a:srgbClr val="49ACFF"/>
                </a:solidFill>
              </a:rPr>
              <a:t>Importance</a:t>
            </a:r>
            <a:endParaRPr lang="en-GB" dirty="0">
              <a:solidFill>
                <a:srgbClr val="49ACFF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16D227-2E54-474B-B073-D28BDC8E76B5}"/>
              </a:ext>
            </a:extLst>
          </p:cNvPr>
          <p:cNvCxnSpPr>
            <a:cxnSpLocks/>
          </p:cNvCxnSpPr>
          <p:nvPr/>
        </p:nvCxnSpPr>
        <p:spPr>
          <a:xfrm flipV="1">
            <a:off x="4692501" y="1191265"/>
            <a:ext cx="0" cy="29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6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13" y="343019"/>
            <a:ext cx="8240829" cy="534483"/>
          </a:xfrm>
        </p:spPr>
        <p:txBody>
          <a:bodyPr/>
          <a:lstStyle/>
          <a:p>
            <a:r>
              <a:rPr lang="en-US" sz="2400" dirty="0"/>
              <a:t>Skills: Firms are clear about School priorities</a:t>
            </a:r>
          </a:p>
        </p:txBody>
      </p:sp>
      <p:sp>
        <p:nvSpPr>
          <p:cNvPr id="7" name="AutoShape 2" descr="Image result for Sabine Weyand">
            <a:extLst>
              <a:ext uri="{FF2B5EF4-FFF2-40B4-BE49-F238E27FC236}">
                <a16:creationId xmlns:a16="http://schemas.microsoft.com/office/drawing/2014/main" id="{44EFF270-FEEB-4D07-BF85-FC0FA5F3C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77BFA-E6B1-498E-845D-34ECD53CB434}"/>
              </a:ext>
            </a:extLst>
          </p:cNvPr>
          <p:cNvSpPr/>
          <p:nvPr/>
        </p:nvSpPr>
        <p:spPr>
          <a:xfrm>
            <a:off x="4483514" y="2444793"/>
            <a:ext cx="223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0392D-E580-47A3-B3FD-FAE78252BD0B}"/>
              </a:ext>
            </a:extLst>
          </p:cNvPr>
          <p:cNvSpPr/>
          <p:nvPr/>
        </p:nvSpPr>
        <p:spPr>
          <a:xfrm>
            <a:off x="4483514" y="2444793"/>
            <a:ext cx="223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sz="1200"/>
          </a:p>
        </p:txBody>
      </p:sp>
      <p:sp>
        <p:nvSpPr>
          <p:cNvPr id="9" name="AutoShape 6" descr="Image result for rebecca long bailey">
            <a:extLst>
              <a:ext uri="{FF2B5EF4-FFF2-40B4-BE49-F238E27FC236}">
                <a16:creationId xmlns:a16="http://schemas.microsoft.com/office/drawing/2014/main" id="{03D20EF2-C4E0-4016-930C-14AA093E5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D83AE-6CB3-44CD-9D15-7F78B334AC93}"/>
              </a:ext>
            </a:extLst>
          </p:cNvPr>
          <p:cNvSpPr/>
          <p:nvPr/>
        </p:nvSpPr>
        <p:spPr>
          <a:xfrm>
            <a:off x="402657" y="782817"/>
            <a:ext cx="811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225"/>
              </a:spcAft>
            </a:pPr>
            <a:r>
              <a:rPr lang="en-GB" b="1" i="1" dirty="0">
                <a:solidFill>
                  <a:srgbClr val="0C2B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should be the priority area for action in schools?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518012-22B9-43E2-A117-088FAF0F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89435"/>
              </p:ext>
            </p:extLst>
          </p:nvPr>
        </p:nvGraphicFramePr>
        <p:xfrm>
          <a:off x="773770" y="1476510"/>
          <a:ext cx="3639687" cy="2287680"/>
        </p:xfrm>
        <a:graphic>
          <a:graphicData uri="http://schemas.openxmlformats.org/drawingml/2006/table">
            <a:tbl>
              <a:tblPr firstRow="1" firstCol="1" bandRow="1"/>
              <a:tblGrid>
                <a:gridCol w="3639687">
                  <a:extLst>
                    <a:ext uri="{9D8B030D-6E8A-4147-A177-3AD203B41FA5}">
                      <a16:colId xmlns:a16="http://schemas.microsoft.com/office/drawing/2014/main" val="8344367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Schools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107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Promoting STEM Subjects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875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Broader Skills (listening, creativity, teamwork)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492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Awareness of career options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196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Foreign language learning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633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Promoting humanities subjects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499840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919BCB5-698C-46C0-9335-84AC1D7D6BFD}"/>
              </a:ext>
            </a:extLst>
          </p:cNvPr>
          <p:cNvSpPr/>
          <p:nvPr/>
        </p:nvSpPr>
        <p:spPr>
          <a:xfrm rot="10800000">
            <a:off x="215897" y="1878847"/>
            <a:ext cx="399327" cy="173303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CC5F34-4409-437A-ABB6-1FC5F329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58618"/>
              </p:ext>
            </p:extLst>
          </p:nvPr>
        </p:nvGraphicFramePr>
        <p:xfrm>
          <a:off x="5288415" y="1476510"/>
          <a:ext cx="3639687" cy="2287680"/>
        </p:xfrm>
        <a:graphic>
          <a:graphicData uri="http://schemas.openxmlformats.org/drawingml/2006/table">
            <a:tbl>
              <a:tblPr firstRow="1" firstCol="1" bandRow="1"/>
              <a:tblGrid>
                <a:gridCol w="3639687">
                  <a:extLst>
                    <a:ext uri="{9D8B030D-6E8A-4147-A177-3AD203B41FA5}">
                      <a16:colId xmlns:a16="http://schemas.microsoft.com/office/drawing/2014/main" val="8344367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 Schools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107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Promoting STEM Subjects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875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Awareness of career options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713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Broader Skills (listening, creativity, teamwork)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196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Foreign language learning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633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Promoting humanities subjects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499840"/>
                  </a:ext>
                </a:extLst>
              </a:tr>
            </a:tbl>
          </a:graphicData>
        </a:graphic>
      </p:graphicFrame>
      <p:sp>
        <p:nvSpPr>
          <p:cNvPr id="5" name="Minus Sign 4">
            <a:extLst>
              <a:ext uri="{FF2B5EF4-FFF2-40B4-BE49-F238E27FC236}">
                <a16:creationId xmlns:a16="http://schemas.microsoft.com/office/drawing/2014/main" id="{580E660F-ECC2-4B11-814C-4BBC9034B848}"/>
              </a:ext>
            </a:extLst>
          </p:cNvPr>
          <p:cNvSpPr/>
          <p:nvPr/>
        </p:nvSpPr>
        <p:spPr>
          <a:xfrm>
            <a:off x="4730545" y="1878848"/>
            <a:ext cx="444500" cy="27699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5A18A19D-86EB-42F9-999C-894F9EFF91A7}"/>
              </a:ext>
            </a:extLst>
          </p:cNvPr>
          <p:cNvSpPr/>
          <p:nvPr/>
        </p:nvSpPr>
        <p:spPr>
          <a:xfrm>
            <a:off x="4729245" y="3077753"/>
            <a:ext cx="444500" cy="27699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B4C32091-4EDE-4EF5-8041-AE0BDA7D6B67}"/>
              </a:ext>
            </a:extLst>
          </p:cNvPr>
          <p:cNvSpPr/>
          <p:nvPr/>
        </p:nvSpPr>
        <p:spPr>
          <a:xfrm>
            <a:off x="4730545" y="3450880"/>
            <a:ext cx="444500" cy="27699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5AB312C-D4BE-4434-8746-BE9D0F26C145}"/>
              </a:ext>
            </a:extLst>
          </p:cNvPr>
          <p:cNvSpPr/>
          <p:nvPr/>
        </p:nvSpPr>
        <p:spPr>
          <a:xfrm>
            <a:off x="4765572" y="2657456"/>
            <a:ext cx="374445" cy="2857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501BB36-0913-4BA1-AD24-4A5D23A6A0F4}"/>
              </a:ext>
            </a:extLst>
          </p:cNvPr>
          <p:cNvSpPr/>
          <p:nvPr/>
        </p:nvSpPr>
        <p:spPr>
          <a:xfrm>
            <a:off x="4764273" y="2222484"/>
            <a:ext cx="374445" cy="28578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8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Migration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AF2258-81A5-4476-BF6A-8AE43D382E8C}"/>
              </a:ext>
            </a:extLst>
          </p:cNvPr>
          <p:cNvSpPr txBox="1">
            <a:spLocks/>
          </p:cNvSpPr>
          <p:nvPr/>
        </p:nvSpPr>
        <p:spPr>
          <a:xfrm>
            <a:off x="5346701" y="1638300"/>
            <a:ext cx="3360726" cy="2611488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Northern Ireland is increasingly dependent on supply of migrant labour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Fills skills gaps at all levels of operational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Technology sector in NI is exposed to the proposed threshold of £30,000.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2F033-D527-4E34-B749-7775F73B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0316" y="967489"/>
            <a:ext cx="4372914" cy="351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76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Fiscal: start-up blockers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252073" y="1244356"/>
            <a:ext cx="3557927" cy="314874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 has nearly doubled the number of digital start-ups since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remains a low % relative the rest of the 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Start-ups have noted: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Lack of finance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Access to markets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Business rates</a:t>
            </a:r>
          </a:p>
          <a:p>
            <a:r>
              <a:rPr lang="en-GB" dirty="0"/>
              <a:t>	as the main barriers to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00500" y="878197"/>
          <a:ext cx="4848192" cy="3832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11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Fiscal: Private Equity &amp; Venture capital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5149499" y="1118460"/>
            <a:ext cx="3557927" cy="345211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of private equity and venture capital investments to firms in NI has continued to increase over the last decade.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the value of each investment has diluted.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terms of the number of enterprises, NI has the highest number of investments but the lowest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832DB-66C8-4CD7-AC02-FBAB83731F59}"/>
              </a:ext>
            </a:extLst>
          </p:cNvPr>
          <p:cNvGraphicFramePr/>
          <p:nvPr>
            <p:extLst/>
          </p:nvPr>
        </p:nvGraphicFramePr>
        <p:xfrm>
          <a:off x="191923" y="967489"/>
          <a:ext cx="4724400" cy="345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26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Infrastructure: Digital &amp; Physical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3238500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Stratum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Only 88% of premises in NI have access to at least superfast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Falls short of the 95% target set by UK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Up to £200m of funding could be made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EA72-02EE-466F-9059-14E5FEB1D7E7}"/>
              </a:ext>
            </a:extLst>
          </p:cNvPr>
          <p:cNvSpPr txBox="1">
            <a:spLocks/>
          </p:cNvSpPr>
          <p:nvPr/>
        </p:nvSpPr>
        <p:spPr>
          <a:xfrm>
            <a:off x="309815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City 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£350 million available for development of the Belfast City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Looking for £500+ million of private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Momentum to engage with tech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Employing a Digital Officer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6167185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Belfast/Ireland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Translink have proposed better connecting Dublin &amp; Belfast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time &amp; increases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Makes journey ‘commutable’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Could provide access to workforce.</a:t>
            </a:r>
          </a:p>
        </p:txBody>
      </p:sp>
    </p:spTree>
    <p:extLst>
      <p:ext uri="{BB962C8B-B14F-4D97-AF65-F5344CB8AC3E}">
        <p14:creationId xmlns:p14="http://schemas.microsoft.com/office/powerpoint/2010/main" val="417571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FDI: Complemented with economy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4572001" y="1118460"/>
            <a:ext cx="4262184" cy="3250340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FDI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Employees hired by foreign companies tend to have a higher GVA, but the calculation is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Smaller economies are more exposed and prone to capital flight.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Investment must be made in the wider digital economy alongside FDI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Develop a </a:t>
            </a:r>
            <a:r>
              <a:rPr lang="en-GB" sz="1700" i="1" dirty="0">
                <a:solidFill>
                  <a:srgbClr val="000000"/>
                </a:solidFill>
              </a:rPr>
              <a:t>virtuous cycle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959DD3-3764-428E-8245-45C4A6312519}"/>
              </a:ext>
            </a:extLst>
          </p:cNvPr>
          <p:cNvGraphicFramePr/>
          <p:nvPr>
            <p:extLst/>
          </p:nvPr>
        </p:nvGraphicFramePr>
        <p:xfrm>
          <a:off x="436574" y="967489"/>
          <a:ext cx="4135426" cy="325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408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4071684" cy="534483"/>
          </a:xfrm>
        </p:spPr>
        <p:txBody>
          <a:bodyPr/>
          <a:lstStyle/>
          <a:p>
            <a:r>
              <a:rPr lang="en-GB" dirty="0"/>
              <a:t>Other concerns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500316" y="1089240"/>
            <a:ext cx="3766884" cy="328028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Lack of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Impact of Brexit on: 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Future labour supply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Cross-border cooperation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Capital flows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Free flow of data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Digital Single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The Future of 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2BA56-B3AC-4073-86A2-B1FDC456FBAC}"/>
              </a:ext>
            </a:extLst>
          </p:cNvPr>
          <p:cNvSpPr txBox="1">
            <a:spLocks/>
          </p:cNvSpPr>
          <p:nvPr/>
        </p:nvSpPr>
        <p:spPr>
          <a:xfrm>
            <a:off x="4572000" y="433006"/>
            <a:ext cx="4071684" cy="534483"/>
          </a:xfrm>
          <a:prstGeom prst="rect">
            <a:avLst/>
          </a:prstGeom>
        </p:spPr>
        <p:txBody>
          <a:bodyPr vert="horz" lIns="0" tIns="0" rIns="0" bIns="0"/>
          <a:lstStyle>
            <a:lvl1pPr algn="l" defTabSz="407979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Opportunities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D1BC38-A5B1-43D3-9AD0-3516FCEA32CA}"/>
              </a:ext>
            </a:extLst>
          </p:cNvPr>
          <p:cNvSpPr txBox="1">
            <a:spLocks/>
          </p:cNvSpPr>
          <p:nvPr/>
        </p:nvSpPr>
        <p:spPr>
          <a:xfrm>
            <a:off x="4572000" y="1089240"/>
            <a:ext cx="3766884" cy="3280286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Review of the 14 – 19 curriculum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Permanent Secretaries given more decision-making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Region City Deals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Success of 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Focus FDI on specific target areas for growth (e.g. AI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Facilitate knowledge spill-over</a:t>
            </a:r>
          </a:p>
        </p:txBody>
      </p:sp>
    </p:spTree>
    <p:extLst>
      <p:ext uri="{BB962C8B-B14F-4D97-AF65-F5344CB8AC3E}">
        <p14:creationId xmlns:p14="http://schemas.microsoft.com/office/powerpoint/2010/main" val="402246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Overarching Claim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213" y="1082762"/>
            <a:ext cx="4071683" cy="1232013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z="2000" b="1" i="1" dirty="0">
                <a:solidFill>
                  <a:schemeClr val="bg1"/>
                </a:solidFill>
              </a:rPr>
              <a:t>“The digital economy has been successful in Northern Ireland, but a number of barriers are hindering growth.”</a:t>
            </a:r>
            <a:endParaRPr lang="en-GB" sz="2000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5084F3-7F81-44DF-B184-C6C3EF145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5704"/>
              </p:ext>
            </p:extLst>
          </p:nvPr>
        </p:nvGraphicFramePr>
        <p:xfrm>
          <a:off x="4571999" y="967490"/>
          <a:ext cx="4441372" cy="374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7BC66A3-C8A4-48AA-A3FA-8B5680F44044}"/>
              </a:ext>
            </a:extLst>
          </p:cNvPr>
          <p:cNvSpPr txBox="1">
            <a:spLocks/>
          </p:cNvSpPr>
          <p:nvPr/>
        </p:nvSpPr>
        <p:spPr>
          <a:xfrm>
            <a:off x="842928" y="2571750"/>
            <a:ext cx="3186254" cy="94198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0" b="1" kern="400" dirty="0">
                <a:solidFill>
                  <a:schemeClr val="accent5"/>
                </a:solidFill>
              </a:rPr>
              <a:t>£3.2bn</a:t>
            </a:r>
            <a:endParaRPr lang="en-GB" sz="2000" kern="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8F953FB-1B2F-4358-862E-76545DAD7E40}"/>
              </a:ext>
            </a:extLst>
          </p:cNvPr>
          <p:cNvSpPr txBox="1">
            <a:spLocks/>
          </p:cNvSpPr>
          <p:nvPr/>
        </p:nvSpPr>
        <p:spPr>
          <a:xfrm>
            <a:off x="500316" y="3373039"/>
            <a:ext cx="3871481" cy="94198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generated through direct, indirect and induced (</a:t>
            </a:r>
            <a:r>
              <a:rPr lang="en-GB" i="1" dirty="0" err="1"/>
              <a:t>spillovers</a:t>
            </a:r>
            <a:r>
              <a:rPr lang="en-GB" dirty="0"/>
              <a:t>) in GVA. It now generates over 8% of NI total GVA.</a:t>
            </a:r>
          </a:p>
        </p:txBody>
      </p:sp>
    </p:spTree>
    <p:extLst>
      <p:ext uri="{BB962C8B-B14F-4D97-AF65-F5344CB8AC3E}">
        <p14:creationId xmlns:p14="http://schemas.microsoft.com/office/powerpoint/2010/main" val="290448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CBI NI Digital Forum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013637" y="1190848"/>
            <a:ext cx="7464056" cy="3317358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Aft>
                <a:spcPts val="12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The CBI NI Digital Forum has been established to: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Develop policy for Northern Ireland’s Digital Economy; 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Inform organizations of developments within the economic environment for digital skills &amp; investment; and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Convening companies and educational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organisations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with policy-makers and government officials.</a:t>
            </a:r>
          </a:p>
          <a:p>
            <a:pPr>
              <a:lnSpc>
                <a:spcPts val="2040"/>
              </a:lnSpc>
              <a:spcAft>
                <a:spcPts val="12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Builds on recommendations and work conducted by MATRIX NI.</a:t>
            </a:r>
          </a:p>
          <a:p>
            <a:pPr>
              <a:lnSpc>
                <a:spcPts val="2040"/>
              </a:lnSpc>
              <a:spcAft>
                <a:spcPts val="12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Output will take the form of policy recommendations to help construct a Digital Strategy.</a:t>
            </a:r>
            <a:endParaRPr lang="en-US" sz="17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03F79D-38F7-4A71-823F-103C0AC456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97" y="1712852"/>
            <a:ext cx="6214224" cy="674693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961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generated by Digital economy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2445" y="2308556"/>
            <a:ext cx="2072528" cy="811287"/>
          </a:xfrm>
        </p:spPr>
        <p:txBody>
          <a:bodyPr/>
          <a:lstStyle/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79,000</a:t>
            </a:r>
            <a:endParaRPr lang="en-GB" sz="1600" kern="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44410"/>
              </p:ext>
            </p:extLst>
          </p:nvPr>
        </p:nvGraphicFramePr>
        <p:xfrm>
          <a:off x="500316" y="1096474"/>
          <a:ext cx="4335629" cy="361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9DB0628-B155-4444-8A84-91BC640623D3}"/>
              </a:ext>
            </a:extLst>
          </p:cNvPr>
          <p:cNvSpPr txBox="1">
            <a:spLocks/>
          </p:cNvSpPr>
          <p:nvPr/>
        </p:nvSpPr>
        <p:spPr>
          <a:xfrm>
            <a:off x="6903779" y="2442231"/>
            <a:ext cx="2151321" cy="66911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direct, indirect and induced jobs in 2017, accounting for 8.5% of total NI employment.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1AF525-CC4A-4F56-A8EC-EEEC6869EF59}"/>
              </a:ext>
            </a:extLst>
          </p:cNvPr>
          <p:cNvSpPr txBox="1">
            <a:spLocks/>
          </p:cNvSpPr>
          <p:nvPr/>
        </p:nvSpPr>
        <p:spPr>
          <a:xfrm>
            <a:off x="4772445" y="1525705"/>
            <a:ext cx="2072528" cy="66911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45,541</a:t>
            </a:r>
            <a:endParaRPr lang="en-GB" sz="1600" kern="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D70B0F5-560F-4856-ACE5-AF217F656153}"/>
              </a:ext>
            </a:extLst>
          </p:cNvPr>
          <p:cNvSpPr txBox="1">
            <a:spLocks/>
          </p:cNvSpPr>
          <p:nvPr/>
        </p:nvSpPr>
        <p:spPr>
          <a:xfrm>
            <a:off x="6908473" y="1685046"/>
            <a:ext cx="2301726" cy="474624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workers currently employed in the </a:t>
            </a:r>
            <a:r>
              <a:rPr lang="en-GB" sz="1400" dirty="0" err="1"/>
              <a:t>digtial</a:t>
            </a:r>
            <a:r>
              <a:rPr lang="en-GB" sz="1400" dirty="0"/>
              <a:t> economy. `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44AA8BC-872E-4162-922B-054946AC65D1}"/>
              </a:ext>
            </a:extLst>
          </p:cNvPr>
          <p:cNvSpPr txBox="1">
            <a:spLocks/>
          </p:cNvSpPr>
          <p:nvPr/>
        </p:nvSpPr>
        <p:spPr>
          <a:xfrm>
            <a:off x="5054777" y="3075075"/>
            <a:ext cx="1630169" cy="811287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~1.73</a:t>
            </a:r>
            <a:endParaRPr lang="en-GB" sz="1600" kern="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8C3FF4-FE65-412B-BC5F-E5B4A58E377C}"/>
              </a:ext>
            </a:extLst>
          </p:cNvPr>
          <p:cNvSpPr txBox="1">
            <a:spLocks/>
          </p:cNvSpPr>
          <p:nvPr/>
        </p:nvSpPr>
        <p:spPr>
          <a:xfrm>
            <a:off x="6903779" y="3255828"/>
            <a:ext cx="2151321" cy="449779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One of the largest multipliers in the Northern Irish economy.</a:t>
            </a:r>
          </a:p>
        </p:txBody>
      </p:sp>
    </p:spTree>
    <p:extLst>
      <p:ext uri="{BB962C8B-B14F-4D97-AF65-F5344CB8AC3E}">
        <p14:creationId xmlns:p14="http://schemas.microsoft.com/office/powerpoint/2010/main" val="22510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the digital economy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7AECD62-C8CA-464A-B1A6-625EA96E0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651087"/>
              </p:ext>
            </p:extLst>
          </p:nvPr>
        </p:nvGraphicFramePr>
        <p:xfrm>
          <a:off x="283536" y="1182864"/>
          <a:ext cx="4071684" cy="3213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5B2605-952A-4019-9A28-57148EC52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0" y="2578837"/>
            <a:ext cx="4071684" cy="18178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However: </a:t>
            </a:r>
          </a:p>
          <a:p>
            <a:pPr marL="1005865" lvl="1" indent="-34290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It is starting from a relatively low base.</a:t>
            </a:r>
          </a:p>
          <a:p>
            <a:pPr marL="1005865" lvl="1" indent="-34290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There are a number of indicators that show the environment is unstable.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BE366F2-DD3B-47C5-8F70-9560DB0546EA}"/>
              </a:ext>
            </a:extLst>
          </p:cNvPr>
          <p:cNvSpPr txBox="1">
            <a:spLocks/>
          </p:cNvSpPr>
          <p:nvPr/>
        </p:nvSpPr>
        <p:spPr>
          <a:xfrm>
            <a:off x="4572000" y="1471073"/>
            <a:ext cx="4071684" cy="94198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 has been the second fastest growing region in terms of Knowledge Economy activity, second only to Scotland.</a:t>
            </a:r>
          </a:p>
        </p:txBody>
      </p:sp>
    </p:spTree>
    <p:extLst>
      <p:ext uri="{BB962C8B-B14F-4D97-AF65-F5344CB8AC3E}">
        <p14:creationId xmlns:p14="http://schemas.microsoft.com/office/powerpoint/2010/main" val="19064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SKILLS: Rising wage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485" y="1082763"/>
            <a:ext cx="7169029" cy="29642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768148"/>
              </p:ext>
            </p:extLst>
          </p:nvPr>
        </p:nvGraphicFramePr>
        <p:xfrm>
          <a:off x="4635742" y="944376"/>
          <a:ext cx="4071684" cy="376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252073" y="1244356"/>
            <a:ext cx="3871481" cy="314874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Overall, average wage in private sector in Northern Ireland: </a:t>
            </a:r>
            <a:r>
              <a:rPr lang="en-GB" b="1" dirty="0">
                <a:solidFill>
                  <a:schemeClr val="accent5"/>
                </a:solidFill>
              </a:rPr>
              <a:t>£22,717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</a:t>
            </a:r>
            <a:r>
              <a:rPr lang="en-GB" b="1" dirty="0">
                <a:solidFill>
                  <a:schemeClr val="accent5"/>
                </a:solidFill>
              </a:rPr>
              <a:t>25%</a:t>
            </a:r>
            <a:r>
              <a:rPr lang="en-GB" dirty="0"/>
              <a:t> lower than in Public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average, wages in the knowledge economy have increased by </a:t>
            </a:r>
            <a:r>
              <a:rPr lang="en-GB" b="1" dirty="0">
                <a:solidFill>
                  <a:schemeClr val="accent5"/>
                </a:solidFill>
              </a:rPr>
              <a:t>22.8%</a:t>
            </a:r>
            <a:r>
              <a:rPr lang="en-GB" dirty="0"/>
              <a:t>, now average over </a:t>
            </a:r>
            <a:r>
              <a:rPr lang="en-GB" b="1" dirty="0">
                <a:solidFill>
                  <a:schemeClr val="accent5"/>
                </a:solidFill>
              </a:rPr>
              <a:t>£30,000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“Average”: </a:t>
            </a:r>
            <a:r>
              <a:rPr lang="en-GB" dirty="0"/>
              <a:t>The digital economy is comprised of SIC codes, as opposed to SOC. Requires parsing out of specific roles.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DBA1C-E8F4-4823-A4EE-08BA3B85C1CC}"/>
              </a:ext>
            </a:extLst>
          </p:cNvPr>
          <p:cNvSpPr txBox="1"/>
          <p:nvPr/>
        </p:nvSpPr>
        <p:spPr>
          <a:xfrm>
            <a:off x="8331285" y="139965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4"/>
                </a:solidFill>
              </a:rPr>
              <a:t>19.1%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19C69-D92A-4805-86D1-D86175810AA4}"/>
              </a:ext>
            </a:extLst>
          </p:cNvPr>
          <p:cNvSpPr txBox="1"/>
          <p:nvPr/>
        </p:nvSpPr>
        <p:spPr>
          <a:xfrm>
            <a:off x="8327900" y="21775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/>
                </a:solidFill>
              </a:rPr>
              <a:t>25.3%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8B00C-83A0-45FE-825D-455AB0478B9A}"/>
              </a:ext>
            </a:extLst>
          </p:cNvPr>
          <p:cNvSpPr txBox="1"/>
          <p:nvPr/>
        </p:nvSpPr>
        <p:spPr>
          <a:xfrm>
            <a:off x="8331285" y="257744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3"/>
                </a:solidFill>
              </a:rPr>
              <a:t>7.3%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3AB9-64F1-4ED4-BF03-4A383E672D22}"/>
              </a:ext>
            </a:extLst>
          </p:cNvPr>
          <p:cNvSpPr txBox="1"/>
          <p:nvPr/>
        </p:nvSpPr>
        <p:spPr>
          <a:xfrm>
            <a:off x="8454512" y="301516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22.8%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8B20E-6D23-491C-B303-DC1A6854EDD2}"/>
              </a:ext>
            </a:extLst>
          </p:cNvPr>
          <p:cNvSpPr txBox="1"/>
          <p:nvPr/>
        </p:nvSpPr>
        <p:spPr>
          <a:xfrm>
            <a:off x="8334016" y="277300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</a:rPr>
              <a:t>17.9%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Skills: The pace of wage inflation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854418"/>
              </p:ext>
            </p:extLst>
          </p:nvPr>
        </p:nvGraphicFramePr>
        <p:xfrm>
          <a:off x="500316" y="944376"/>
          <a:ext cx="4071684" cy="376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4CC7D30-662C-48D2-8564-86631297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41070"/>
              </p:ext>
            </p:extLst>
          </p:nvPr>
        </p:nvGraphicFramePr>
        <p:xfrm>
          <a:off x="4572000" y="967489"/>
          <a:ext cx="4368800" cy="374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80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Demand already outstripping supply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18657-21D3-4641-BB4F-E873CF6A8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31247"/>
              </p:ext>
            </p:extLst>
          </p:nvPr>
        </p:nvGraphicFramePr>
        <p:xfrm>
          <a:off x="500316" y="1244356"/>
          <a:ext cx="5602746" cy="28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97">
                  <a:extLst>
                    <a:ext uri="{9D8B030D-6E8A-4147-A177-3AD203B41FA5}">
                      <a16:colId xmlns:a16="http://schemas.microsoft.com/office/drawing/2014/main" val="1952149758"/>
                    </a:ext>
                  </a:extLst>
                </a:gridCol>
                <a:gridCol w="2154581">
                  <a:extLst>
                    <a:ext uri="{9D8B030D-6E8A-4147-A177-3AD203B41FA5}">
                      <a16:colId xmlns:a16="http://schemas.microsoft.com/office/drawing/2014/main" val="599456382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448766120"/>
                    </a:ext>
                  </a:extLst>
                </a:gridCol>
                <a:gridCol w="1655159">
                  <a:extLst>
                    <a:ext uri="{9D8B030D-6E8A-4147-A177-3AD203B41FA5}">
                      <a16:colId xmlns:a16="http://schemas.microsoft.com/office/drawing/2014/main" val="1693277976"/>
                    </a:ext>
                  </a:extLst>
                </a:gridCol>
              </a:tblGrid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Subject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Vacancies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Skills barometer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04646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78141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8163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0214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7917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7478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Electrical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2945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Broadly in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2988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9664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04419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58035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AF2258-81A5-4476-BF6A-8AE43D382E8C}"/>
              </a:ext>
            </a:extLst>
          </p:cNvPr>
          <p:cNvSpPr txBox="1">
            <a:spLocks/>
          </p:cNvSpPr>
          <p:nvPr/>
        </p:nvSpPr>
        <p:spPr>
          <a:xfrm>
            <a:off x="6271873" y="1244356"/>
            <a:ext cx="2524797" cy="300543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10 disciplines sought by technology / AI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are under-supplied.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Supporting apprenticeships could be mechanism to resolve this issue, but Apprenticeship Levy in NI causes a problem.</a:t>
            </a:r>
          </a:p>
        </p:txBody>
      </p:sp>
    </p:spTree>
    <p:extLst>
      <p:ext uri="{BB962C8B-B14F-4D97-AF65-F5344CB8AC3E}">
        <p14:creationId xmlns:p14="http://schemas.microsoft.com/office/powerpoint/2010/main" val="17737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The need for skills is increasing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C6A5D2-32D5-44FF-8B50-604D3C4EB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037701"/>
              </p:ext>
            </p:extLst>
          </p:nvPr>
        </p:nvGraphicFramePr>
        <p:xfrm>
          <a:off x="741078" y="630865"/>
          <a:ext cx="7661843" cy="430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7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Confidence over the future supply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BE8807-3A17-4486-B220-A1686092D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14952"/>
              </p:ext>
            </p:extLst>
          </p:nvPr>
        </p:nvGraphicFramePr>
        <p:xfrm>
          <a:off x="643957" y="812800"/>
          <a:ext cx="7823200" cy="400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11B408E-1A6F-4FF2-8A25-FD4CDA5E270C}"/>
              </a:ext>
            </a:extLst>
          </p:cNvPr>
          <p:cNvSpPr/>
          <p:nvPr/>
        </p:nvSpPr>
        <p:spPr>
          <a:xfrm>
            <a:off x="436574" y="812800"/>
            <a:ext cx="8110086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225"/>
              </a:spcAft>
            </a:pPr>
            <a:r>
              <a:rPr lang="en-GB" b="1" i="1" dirty="0">
                <a:solidFill>
                  <a:srgbClr val="0C2B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confident are you that there will be sufficient people available in the future to meet your organisation’s skills needs?</a:t>
            </a:r>
          </a:p>
          <a:p>
            <a:pPr fontAlgn="base">
              <a:spcAft>
                <a:spcPts val="225"/>
              </a:spcAft>
            </a:pPr>
            <a:endParaRPr lang="en-GB" b="1" dirty="0">
              <a:solidFill>
                <a:srgbClr val="0C2B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7587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resentation">
  <a:themeElements>
    <a:clrScheme name="Custom 1">
      <a:dk1>
        <a:srgbClr val="0071CF"/>
      </a:dk1>
      <a:lt1>
        <a:srgbClr val="FFFFFF"/>
      </a:lt1>
      <a:dk2>
        <a:srgbClr val="0C2B5A"/>
      </a:dk2>
      <a:lt2>
        <a:srgbClr val="FFFFFE"/>
      </a:lt2>
      <a:accent1>
        <a:srgbClr val="0071CF"/>
      </a:accent1>
      <a:accent2>
        <a:srgbClr val="0C2B5A"/>
      </a:accent2>
      <a:accent3>
        <a:srgbClr val="00A499"/>
      </a:accent3>
      <a:accent4>
        <a:srgbClr val="00C1D5"/>
      </a:accent4>
      <a:accent5>
        <a:srgbClr val="FF671F"/>
      </a:accent5>
      <a:accent6>
        <a:srgbClr val="97D700"/>
      </a:accent6>
      <a:hlink>
        <a:srgbClr val="141313"/>
      </a:hlink>
      <a:folHlink>
        <a:srgbClr val="14131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-presentation.pptx" id="{4BEB40C0-494C-445F-BBB8-B7A5C898A011}" vid="{5C5C293F-9806-4DDE-899A-7B55BE09B7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281a05-0a6a-4a46-bd5d-c77983ba4de4">
      <UserInfo>
        <DisplayName>Susannah Odell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BF350360215409AAAFE83ABFB9660" ma:contentTypeVersion="10" ma:contentTypeDescription="Create a new document." ma:contentTypeScope="" ma:versionID="df083abfa4ee6ba9767ade82bbbeaf29">
  <xsd:schema xmlns:xsd="http://www.w3.org/2001/XMLSchema" xmlns:xs="http://www.w3.org/2001/XMLSchema" xmlns:p="http://schemas.microsoft.com/office/2006/metadata/properties" xmlns:ns2="f3b43737-b68b-4f8f-b3bf-16fb66342454" xmlns:ns3="37281a05-0a6a-4a46-bd5d-c77983ba4de4" targetNamespace="http://schemas.microsoft.com/office/2006/metadata/properties" ma:root="true" ma:fieldsID="ebd7db03f6742cce0cf1a497ad8d830c" ns2:_="" ns3:_="">
    <xsd:import namespace="f3b43737-b68b-4f8f-b3bf-16fb66342454"/>
    <xsd:import namespace="37281a05-0a6a-4a46-bd5d-c77983ba4d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43737-b68b-4f8f-b3bf-16fb66342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1a05-0a6a-4a46-bd5d-c77983ba4de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1C5AA-F290-4EA1-A3AC-2ADC0FACD7ED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7281a05-0a6a-4a46-bd5d-c77983ba4de4"/>
    <ds:schemaRef ds:uri="http://purl.org/dc/elements/1.1/"/>
    <ds:schemaRef ds:uri="http://schemas.microsoft.com/office/2006/metadata/properties"/>
    <ds:schemaRef ds:uri="http://schemas.microsoft.com/office/infopath/2007/PartnerControls"/>
    <ds:schemaRef ds:uri="f3b43737-b68b-4f8f-b3bf-16fb6634245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7AE238-B3FF-496B-B327-210FCD4C5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43737-b68b-4f8f-b3bf-16fb66342454"/>
    <ds:schemaRef ds:uri="37281a05-0a6a-4a46-bd5d-c77983ba4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FDFD93-0E75-4123-A607-B34069FAE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Corporate-presentation</Template>
  <TotalTime>4542</TotalTime>
  <Words>992</Words>
  <Application>Microsoft Office PowerPoint</Application>
  <PresentationFormat>On-screen Show (16:9)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Corporate-presentation</vt:lpstr>
      <vt:lpstr>NI Digital Economy: taking stock, looking ahead 17th January 2019</vt:lpstr>
      <vt:lpstr>Overarching Claim</vt:lpstr>
      <vt:lpstr>Jobs generated by Digital economy</vt:lpstr>
      <vt:lpstr>Success of the digital economy</vt:lpstr>
      <vt:lpstr>SKILLS: Rising wage costs</vt:lpstr>
      <vt:lpstr>Skills: The pace of wage inflation</vt:lpstr>
      <vt:lpstr>Skills: Demand already outstripping supply</vt:lpstr>
      <vt:lpstr>Skills: The need for skills is increasing</vt:lpstr>
      <vt:lpstr>Skills: Confidence over the future supply</vt:lpstr>
      <vt:lpstr>Skills: UK-wide Confidence</vt:lpstr>
      <vt:lpstr>Skills: What young people want to be…</vt:lpstr>
      <vt:lpstr>Skills: What firms are looking for…</vt:lpstr>
      <vt:lpstr>Skills: Firms are clear about School priorities</vt:lpstr>
      <vt:lpstr>Skills: Migration</vt:lpstr>
      <vt:lpstr>Fiscal: start-up blockers</vt:lpstr>
      <vt:lpstr>Fiscal: Private Equity &amp; Venture capital</vt:lpstr>
      <vt:lpstr>Infrastructure: Digital &amp; Physical</vt:lpstr>
      <vt:lpstr>FDI: Complemented with economy</vt:lpstr>
      <vt:lpstr>Other concerns</vt:lpstr>
      <vt:lpstr>The CBI NI Digital Forum</vt:lpstr>
      <vt:lpstr>PowerPoint Presentation</vt:lpstr>
    </vt:vector>
  </TitlesOfParts>
  <Company>CBI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working group</dc:title>
  <dc:creator>Roxanne Morison</dc:creator>
  <cp:lastModifiedBy>Owen Sims</cp:lastModifiedBy>
  <cp:revision>158</cp:revision>
  <cp:lastPrinted>2019-01-16T11:00:11Z</cp:lastPrinted>
  <dcterms:created xsi:type="dcterms:W3CDTF">2018-10-04T08:41:57Z</dcterms:created>
  <dcterms:modified xsi:type="dcterms:W3CDTF">2019-01-17T13:35:32Z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0x010100FD5BF350360215409AAAFE83ABFB9660</vt:lpwstr>
  </property>
  <property fmtid="{D5CDD505-2E9C-101B-9397-08002B2CF9AE}" pid="3" name="MSIP_Label_099fd6c5-1314-4454-9d41-6f008aa00bac_Enabled">
    <vt:lpwstr>False</vt:lpwstr>
  </property>
  <property fmtid="{D5CDD505-2E9C-101B-9397-08002B2CF9AE}" pid="4" name="MSIP_Label_099fd6c5-1314-4454-9d41-6f008aa00bac_SiteId">
    <vt:lpwstr>7e349229-c2d1-4aab-9638-503f03c3af06</vt:lpwstr>
  </property>
  <property fmtid="{D5CDD505-2E9C-101B-9397-08002B2CF9AE}" pid="5" name="MSIP_Label_099fd6c5-1314-4454-9d41-6f008aa00bac_Owner">
    <vt:lpwstr>Roxanne.Morison@cbi.org.uk</vt:lpwstr>
  </property>
  <property fmtid="{D5CDD505-2E9C-101B-9397-08002B2CF9AE}" pid="6" name="MSIP_Label_099fd6c5-1314-4454-9d41-6f008aa00bac_SetDate">
    <vt:lpwstr>2018-10-04T17:47:21.0492718+01:00</vt:lpwstr>
  </property>
  <property fmtid="{D5CDD505-2E9C-101B-9397-08002B2CF9AE}" pid="7" name="MSIP_Label_099fd6c5-1314-4454-9d41-6f008aa00bac_Name">
    <vt:lpwstr>CBI - Internal</vt:lpwstr>
  </property>
  <property fmtid="{D5CDD505-2E9C-101B-9397-08002B2CF9AE}" pid="8" name="MSIP_Label_099fd6c5-1314-4454-9d41-6f008aa00bac_Application">
    <vt:lpwstr>Microsoft Azure Information Protection</vt:lpwstr>
  </property>
  <property fmtid="{D5CDD505-2E9C-101B-9397-08002B2CF9AE}" pid="9" name="MSIP_Label_099fd6c5-1314-4454-9d41-6f008aa00bac_Extended_MSFT_Method">
    <vt:lpwstr>Automatic</vt:lpwstr>
  </property>
  <property fmtid="{D5CDD505-2E9C-101B-9397-08002B2CF9AE}" pid="10" name="Sensitivity">
    <vt:lpwstr/>
  </property>
</Properties>
</file>