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4"/>
    <p:sldMasterId id="2147483714" r:id="rId5"/>
  </p:sldMasterIdLst>
  <p:notesMasterIdLst>
    <p:notesMasterId r:id="rId27"/>
  </p:notesMasterIdLst>
  <p:handoutMasterIdLst>
    <p:handoutMasterId r:id="rId28"/>
  </p:handoutMasterIdLst>
  <p:sldIdLst>
    <p:sldId id="268" r:id="rId6"/>
    <p:sldId id="376" r:id="rId7"/>
    <p:sldId id="416" r:id="rId8"/>
    <p:sldId id="433" r:id="rId9"/>
    <p:sldId id="434" r:id="rId10"/>
    <p:sldId id="435" r:id="rId11"/>
    <p:sldId id="436" r:id="rId12"/>
    <p:sldId id="437" r:id="rId13"/>
    <p:sldId id="438" r:id="rId14"/>
    <p:sldId id="439" r:id="rId15"/>
    <p:sldId id="440" r:id="rId16"/>
    <p:sldId id="441" r:id="rId17"/>
    <p:sldId id="442" r:id="rId18"/>
    <p:sldId id="443" r:id="rId19"/>
    <p:sldId id="444" r:id="rId20"/>
    <p:sldId id="445" r:id="rId21"/>
    <p:sldId id="446" r:id="rId22"/>
    <p:sldId id="447" r:id="rId23"/>
    <p:sldId id="448" r:id="rId24"/>
    <p:sldId id="449" r:id="rId25"/>
    <p:sldId id="421" r:id="rId26"/>
  </p:sldIdLst>
  <p:sldSz cx="9144000" cy="6858000" type="screen4x3"/>
  <p:notesSz cx="6797675" cy="9926638"/>
  <p:defaultTextStyle>
    <a:defPPr>
      <a:defRPr lang="en-US"/>
    </a:defPPr>
    <a:lvl1pPr marL="0" algn="l" defTabSz="407979" rtl="0" eaLnBrk="1" latinLnBrk="0" hangingPunct="1">
      <a:defRPr sz="1600" kern="1200">
        <a:solidFill>
          <a:schemeClr val="tx1"/>
        </a:solidFill>
        <a:latin typeface="+mn-lt"/>
        <a:ea typeface="+mn-ea"/>
        <a:cs typeface="+mn-cs"/>
      </a:defRPr>
    </a:lvl1pPr>
    <a:lvl2pPr marL="407979" algn="l" defTabSz="407979" rtl="0" eaLnBrk="1" latinLnBrk="0" hangingPunct="1">
      <a:defRPr sz="1600" kern="1200">
        <a:solidFill>
          <a:schemeClr val="tx1"/>
        </a:solidFill>
        <a:latin typeface="+mn-lt"/>
        <a:ea typeface="+mn-ea"/>
        <a:cs typeface="+mn-cs"/>
      </a:defRPr>
    </a:lvl2pPr>
    <a:lvl3pPr marL="815957" algn="l" defTabSz="407979" rtl="0" eaLnBrk="1" latinLnBrk="0" hangingPunct="1">
      <a:defRPr sz="1600" kern="1200">
        <a:solidFill>
          <a:schemeClr val="tx1"/>
        </a:solidFill>
        <a:latin typeface="+mn-lt"/>
        <a:ea typeface="+mn-ea"/>
        <a:cs typeface="+mn-cs"/>
      </a:defRPr>
    </a:lvl3pPr>
    <a:lvl4pPr marL="1223936" algn="l" defTabSz="407979" rtl="0" eaLnBrk="1" latinLnBrk="0" hangingPunct="1">
      <a:defRPr sz="1600" kern="1200">
        <a:solidFill>
          <a:schemeClr val="tx1"/>
        </a:solidFill>
        <a:latin typeface="+mn-lt"/>
        <a:ea typeface="+mn-ea"/>
        <a:cs typeface="+mn-cs"/>
      </a:defRPr>
    </a:lvl4pPr>
    <a:lvl5pPr marL="1631915" algn="l" defTabSz="407979" rtl="0" eaLnBrk="1" latinLnBrk="0" hangingPunct="1">
      <a:defRPr sz="1600" kern="1200">
        <a:solidFill>
          <a:schemeClr val="tx1"/>
        </a:solidFill>
        <a:latin typeface="+mn-lt"/>
        <a:ea typeface="+mn-ea"/>
        <a:cs typeface="+mn-cs"/>
      </a:defRPr>
    </a:lvl5pPr>
    <a:lvl6pPr marL="2039894" algn="l" defTabSz="407979" rtl="0" eaLnBrk="1" latinLnBrk="0" hangingPunct="1">
      <a:defRPr sz="1600" kern="1200">
        <a:solidFill>
          <a:schemeClr val="tx1"/>
        </a:solidFill>
        <a:latin typeface="+mn-lt"/>
        <a:ea typeface="+mn-ea"/>
        <a:cs typeface="+mn-cs"/>
      </a:defRPr>
    </a:lvl6pPr>
    <a:lvl7pPr marL="2447873" algn="l" defTabSz="407979" rtl="0" eaLnBrk="1" latinLnBrk="0" hangingPunct="1">
      <a:defRPr sz="1600" kern="1200">
        <a:solidFill>
          <a:schemeClr val="tx1"/>
        </a:solidFill>
        <a:latin typeface="+mn-lt"/>
        <a:ea typeface="+mn-ea"/>
        <a:cs typeface="+mn-cs"/>
      </a:defRPr>
    </a:lvl7pPr>
    <a:lvl8pPr marL="2855852" algn="l" defTabSz="407979" rtl="0" eaLnBrk="1" latinLnBrk="0" hangingPunct="1">
      <a:defRPr sz="1600" kern="1200">
        <a:solidFill>
          <a:schemeClr val="tx1"/>
        </a:solidFill>
        <a:latin typeface="+mn-lt"/>
        <a:ea typeface="+mn-ea"/>
        <a:cs typeface="+mn-cs"/>
      </a:defRPr>
    </a:lvl8pPr>
    <a:lvl9pPr marL="3263830" algn="l" defTabSz="407979"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6F3B13-C02B-4760-9272-7975CDE6058F}">
          <p14:sldIdLst>
            <p14:sldId id="268"/>
            <p14:sldId id="376"/>
          </p14:sldIdLst>
        </p14:section>
        <p14:section name="Untitled Section" id="{1336DF1D-8BFA-4783-8956-E5C5E23144CA}">
          <p14:sldIdLst>
            <p14:sldId id="416"/>
            <p14:sldId id="433"/>
            <p14:sldId id="434"/>
            <p14:sldId id="435"/>
            <p14:sldId id="436"/>
            <p14:sldId id="437"/>
            <p14:sldId id="438"/>
            <p14:sldId id="439"/>
            <p14:sldId id="440"/>
            <p14:sldId id="441"/>
            <p14:sldId id="442"/>
            <p14:sldId id="443"/>
            <p14:sldId id="444"/>
            <p14:sldId id="445"/>
            <p14:sldId id="446"/>
            <p14:sldId id="447"/>
            <p14:sldId id="448"/>
            <p14:sldId id="449"/>
            <p14:sldId id="421"/>
          </p14:sldIdLst>
        </p14:section>
      </p14:sectionLst>
    </p:ext>
    <p:ext uri="{EFAFB233-063F-42B5-8137-9DF3F51BA10A}">
      <p15:sldGuideLst xmlns:p15="http://schemas.microsoft.com/office/powerpoint/2012/main">
        <p15:guide id="1" orient="horz" pos="1620">
          <p15:clr>
            <a:srgbClr val="A4A3A4"/>
          </p15:clr>
        </p15:guide>
        <p15:guide id="2" pos="288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C2B5A"/>
    <a:srgbClr val="5F5F5F"/>
    <a:srgbClr val="292929"/>
    <a:srgbClr val="EAEAEA"/>
    <a:srgbClr val="DDDDDD"/>
    <a:srgbClr val="B2B2B2"/>
    <a:srgbClr val="808080"/>
    <a:srgbClr val="969696"/>
    <a:srgbClr val="FF82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929" autoAdjust="0"/>
  </p:normalViewPr>
  <p:slideViewPr>
    <p:cSldViewPr snapToGrid="0" snapToObjects="1">
      <p:cViewPr varScale="1">
        <p:scale>
          <a:sx n="64" d="100"/>
          <a:sy n="64" d="100"/>
        </p:scale>
        <p:origin x="1284" y="72"/>
      </p:cViewPr>
      <p:guideLst>
        <p:guide orient="horz" pos="1620"/>
        <p:guide pos="2881"/>
        <p:guide orient="horz" pos="21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G:\OPS\ASG\OCEA\Economists\OCEA%20core%20material\Economic%20Modelling%20Branch\CGE%20-%20Master%20File\AMOS%20Simulation%20folders\2017%20Simulations\Demographic%20projects%20-%20November%202017\4.%20Data%20analysis\HighMig%20Base%20(REGBARG25)\FIXBAL\Comparing%20GDP%20impac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266185476815402E-2"/>
          <c:y val="5.1400554097404488E-2"/>
          <c:w val="0.88544705330964923"/>
          <c:h val="0.89719889180519097"/>
        </c:manualLayout>
      </c:layout>
      <c:lineChart>
        <c:grouping val="standard"/>
        <c:varyColors val="0"/>
        <c:ser>
          <c:idx val="0"/>
          <c:order val="0"/>
          <c:tx>
            <c:v>Rest of the UK</c:v>
          </c:tx>
          <c:spPr>
            <a:ln>
              <a:solidFill>
                <a:schemeClr val="accent5"/>
              </a:solidFill>
              <a:prstDash val="dash"/>
            </a:ln>
          </c:spPr>
          <c:marker>
            <c:symbol val="none"/>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378-4F08-A128-2CA8CC3F5069}"/>
                </c:ext>
              </c:extLst>
            </c:dLbl>
            <c:dLbl>
              <c:idx val="2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378-4F08-A128-2CA8CC3F5069}"/>
                </c:ext>
              </c:extLst>
            </c:dLbl>
            <c:spPr>
              <a:noFill/>
              <a:ln>
                <a:noFill/>
              </a:ln>
              <a:effectLst/>
            </c:spPr>
            <c:txPr>
              <a:bodyPr/>
              <a:lstStyle/>
              <a:p>
                <a:pPr>
                  <a:defRPr b="1"/>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Sheet1!$D$1:$AA$1</c:f>
              <c:numCache>
                <c:formatCode>General</c:formatCode>
                <c:ptCount val="24"/>
                <c:pt idx="0">
                  <c:v>2017</c:v>
                </c:pt>
                <c:pt idx="1">
                  <c:v>2018</c:v>
                </c:pt>
                <c:pt idx="2">
                  <c:v>2019</c:v>
                </c:pt>
                <c:pt idx="3">
                  <c:v>2020</c:v>
                </c:pt>
                <c:pt idx="4">
                  <c:v>2021</c:v>
                </c:pt>
                <c:pt idx="5">
                  <c:v>2022</c:v>
                </c:pt>
                <c:pt idx="6">
                  <c:v>2023</c:v>
                </c:pt>
                <c:pt idx="7">
                  <c:v>2024</c:v>
                </c:pt>
                <c:pt idx="8">
                  <c:v>2025</c:v>
                </c:pt>
                <c:pt idx="9">
                  <c:v>2026</c:v>
                </c:pt>
                <c:pt idx="10">
                  <c:v>2027</c:v>
                </c:pt>
                <c:pt idx="11">
                  <c:v>2028</c:v>
                </c:pt>
                <c:pt idx="12">
                  <c:v>2029</c:v>
                </c:pt>
                <c:pt idx="13">
                  <c:v>2030</c:v>
                </c:pt>
                <c:pt idx="14">
                  <c:v>2031</c:v>
                </c:pt>
                <c:pt idx="15">
                  <c:v>2032</c:v>
                </c:pt>
                <c:pt idx="16">
                  <c:v>2033</c:v>
                </c:pt>
                <c:pt idx="17">
                  <c:v>2034</c:v>
                </c:pt>
                <c:pt idx="18">
                  <c:v>2035</c:v>
                </c:pt>
                <c:pt idx="19">
                  <c:v>2036</c:v>
                </c:pt>
                <c:pt idx="20">
                  <c:v>2037</c:v>
                </c:pt>
                <c:pt idx="21">
                  <c:v>2038</c:v>
                </c:pt>
                <c:pt idx="22">
                  <c:v>2039</c:v>
                </c:pt>
                <c:pt idx="23">
                  <c:v>2040</c:v>
                </c:pt>
              </c:numCache>
            </c:numRef>
          </c:cat>
          <c:val>
            <c:numRef>
              <c:f>Sheet1!$D$9:$AA$9</c:f>
              <c:numCache>
                <c:formatCode>0.0%</c:formatCode>
                <c:ptCount val="24"/>
                <c:pt idx="0">
                  <c:v>9.4865386124354245E-7</c:v>
                </c:pt>
                <c:pt idx="1">
                  <c:v>-1.5573798574548547E-3</c:v>
                </c:pt>
                <c:pt idx="2">
                  <c:v>-2.6777911687373424E-3</c:v>
                </c:pt>
                <c:pt idx="3">
                  <c:v>-3.8986748951017614E-3</c:v>
                </c:pt>
                <c:pt idx="4">
                  <c:v>-5.2392415811569615E-3</c:v>
                </c:pt>
                <c:pt idx="5">
                  <c:v>-6.6774881239308748E-3</c:v>
                </c:pt>
                <c:pt idx="6">
                  <c:v>-8.194273204845226E-3</c:v>
                </c:pt>
                <c:pt idx="7">
                  <c:v>-9.7691092073001196E-3</c:v>
                </c:pt>
                <c:pt idx="8">
                  <c:v>-1.1389715289580438E-2</c:v>
                </c:pt>
                <c:pt idx="9">
                  <c:v>-1.301997978516134E-2</c:v>
                </c:pt>
                <c:pt idx="10">
                  <c:v>-1.4613739505449641E-2</c:v>
                </c:pt>
                <c:pt idx="11">
                  <c:v>-1.6223021778482671E-2</c:v>
                </c:pt>
                <c:pt idx="12">
                  <c:v>-1.7897263853869805E-2</c:v>
                </c:pt>
                <c:pt idx="13">
                  <c:v>-1.9582578689066765E-2</c:v>
                </c:pt>
                <c:pt idx="14">
                  <c:v>-2.1279457478495467E-2</c:v>
                </c:pt>
                <c:pt idx="15">
                  <c:v>-2.2983690183604022E-2</c:v>
                </c:pt>
                <c:pt idx="16">
                  <c:v>-2.4702633623895798E-2</c:v>
                </c:pt>
                <c:pt idx="17">
                  <c:v>-2.6436834534335318E-2</c:v>
                </c:pt>
                <c:pt idx="18">
                  <c:v>-2.8190259944025353E-2</c:v>
                </c:pt>
                <c:pt idx="19">
                  <c:v>-2.9968886172568765E-2</c:v>
                </c:pt>
                <c:pt idx="20">
                  <c:v>-3.1765321594766638E-2</c:v>
                </c:pt>
                <c:pt idx="21">
                  <c:v>-3.3597689478728654E-2</c:v>
                </c:pt>
                <c:pt idx="22">
                  <c:v>-3.5444605944388585E-2</c:v>
                </c:pt>
                <c:pt idx="23">
                  <c:v>-3.730069568163652E-2</c:v>
                </c:pt>
              </c:numCache>
            </c:numRef>
          </c:val>
          <c:smooth val="0"/>
          <c:extLst>
            <c:ext xmlns:c16="http://schemas.microsoft.com/office/drawing/2014/chart" uri="{C3380CC4-5D6E-409C-BE32-E72D297353CC}">
              <c16:uniqueId val="{00000002-1378-4F08-A128-2CA8CC3F5069}"/>
            </c:ext>
          </c:extLst>
        </c:ser>
        <c:ser>
          <c:idx val="1"/>
          <c:order val="1"/>
          <c:tx>
            <c:v>Scotland</c:v>
          </c:tx>
          <c:spPr>
            <a:ln>
              <a:solidFill>
                <a:schemeClr val="accent1"/>
              </a:solidFill>
            </a:ln>
          </c:spPr>
          <c:marker>
            <c:symbol val="none"/>
          </c:marker>
          <c:dLbls>
            <c:dLbl>
              <c:idx val="2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378-4F08-A128-2CA8CC3F5069}"/>
                </c:ext>
              </c:extLst>
            </c:dLbl>
            <c:spPr>
              <a:noFill/>
              <a:ln>
                <a:noFill/>
              </a:ln>
              <a:effectLst/>
            </c:spPr>
            <c:txPr>
              <a:bodyPr/>
              <a:lstStyle/>
              <a:p>
                <a:pPr>
                  <a:defRPr b="1"/>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Sheet1!$D$1:$AA$1</c:f>
              <c:numCache>
                <c:formatCode>General</c:formatCode>
                <c:ptCount val="24"/>
                <c:pt idx="0">
                  <c:v>2017</c:v>
                </c:pt>
                <c:pt idx="1">
                  <c:v>2018</c:v>
                </c:pt>
                <c:pt idx="2">
                  <c:v>2019</c:v>
                </c:pt>
                <c:pt idx="3">
                  <c:v>2020</c:v>
                </c:pt>
                <c:pt idx="4">
                  <c:v>2021</c:v>
                </c:pt>
                <c:pt idx="5">
                  <c:v>2022</c:v>
                </c:pt>
                <c:pt idx="6">
                  <c:v>2023</c:v>
                </c:pt>
                <c:pt idx="7">
                  <c:v>2024</c:v>
                </c:pt>
                <c:pt idx="8">
                  <c:v>2025</c:v>
                </c:pt>
                <c:pt idx="9">
                  <c:v>2026</c:v>
                </c:pt>
                <c:pt idx="10">
                  <c:v>2027</c:v>
                </c:pt>
                <c:pt idx="11">
                  <c:v>2028</c:v>
                </c:pt>
                <c:pt idx="12">
                  <c:v>2029</c:v>
                </c:pt>
                <c:pt idx="13">
                  <c:v>2030</c:v>
                </c:pt>
                <c:pt idx="14">
                  <c:v>2031</c:v>
                </c:pt>
                <c:pt idx="15">
                  <c:v>2032</c:v>
                </c:pt>
                <c:pt idx="16">
                  <c:v>2033</c:v>
                </c:pt>
                <c:pt idx="17">
                  <c:v>2034</c:v>
                </c:pt>
                <c:pt idx="18">
                  <c:v>2035</c:v>
                </c:pt>
                <c:pt idx="19">
                  <c:v>2036</c:v>
                </c:pt>
                <c:pt idx="20">
                  <c:v>2037</c:v>
                </c:pt>
                <c:pt idx="21">
                  <c:v>2038</c:v>
                </c:pt>
                <c:pt idx="22">
                  <c:v>2039</c:v>
                </c:pt>
                <c:pt idx="23">
                  <c:v>2040</c:v>
                </c:pt>
              </c:numCache>
            </c:numRef>
          </c:cat>
          <c:val>
            <c:numRef>
              <c:f>Sheet1!$D$20:$AA$20</c:f>
              <c:numCache>
                <c:formatCode>0.0%</c:formatCode>
                <c:ptCount val="24"/>
                <c:pt idx="0">
                  <c:v>-2.7749659914366731E-7</c:v>
                </c:pt>
                <c:pt idx="1">
                  <c:v>-1.740706714582485E-3</c:v>
                </c:pt>
                <c:pt idx="2">
                  <c:v>-3.0309306956679549E-3</c:v>
                </c:pt>
                <c:pt idx="3">
                  <c:v>-4.4436730421917314E-3</c:v>
                </c:pt>
                <c:pt idx="4">
                  <c:v>-5.9960585824397894E-3</c:v>
                </c:pt>
                <c:pt idx="5">
                  <c:v>-7.6671953694251727E-3</c:v>
                </c:pt>
                <c:pt idx="6">
                  <c:v>-9.4291497119544099E-3</c:v>
                </c:pt>
                <c:pt idx="7">
                  <c:v>-1.1258423437607412E-2</c:v>
                </c:pt>
                <c:pt idx="8">
                  <c:v>-1.3148597085991032E-2</c:v>
                </c:pt>
                <c:pt idx="9">
                  <c:v>-1.5060167275758651E-2</c:v>
                </c:pt>
                <c:pt idx="10">
                  <c:v>-1.6928782830818112E-2</c:v>
                </c:pt>
                <c:pt idx="11">
                  <c:v>-1.8835536907785166E-2</c:v>
                </c:pt>
                <c:pt idx="12">
                  <c:v>-2.0838221871971707E-2</c:v>
                </c:pt>
                <c:pt idx="13">
                  <c:v>-2.287921255011427E-2</c:v>
                </c:pt>
                <c:pt idx="14">
                  <c:v>-2.4951235098528146E-2</c:v>
                </c:pt>
                <c:pt idx="15">
                  <c:v>-2.7063538773070217E-2</c:v>
                </c:pt>
                <c:pt idx="16">
                  <c:v>-2.9205925296574953E-2</c:v>
                </c:pt>
                <c:pt idx="17">
                  <c:v>-3.1380473132989417E-2</c:v>
                </c:pt>
                <c:pt idx="18">
                  <c:v>-3.3595525828134298E-2</c:v>
                </c:pt>
                <c:pt idx="19">
                  <c:v>-3.5851263993245674E-2</c:v>
                </c:pt>
                <c:pt idx="20">
                  <c:v>-3.8129577757966882E-2</c:v>
                </c:pt>
                <c:pt idx="21">
                  <c:v>-4.0459244869514244E-2</c:v>
                </c:pt>
                <c:pt idx="22">
                  <c:v>-4.2815267923002942E-2</c:v>
                </c:pt>
                <c:pt idx="23">
                  <c:v>-4.5179317208695613E-2</c:v>
                </c:pt>
              </c:numCache>
            </c:numRef>
          </c:val>
          <c:smooth val="0"/>
          <c:extLst>
            <c:ext xmlns:c16="http://schemas.microsoft.com/office/drawing/2014/chart" uri="{C3380CC4-5D6E-409C-BE32-E72D297353CC}">
              <c16:uniqueId val="{00000004-1378-4F08-A128-2CA8CC3F5069}"/>
            </c:ext>
          </c:extLst>
        </c:ser>
        <c:dLbls>
          <c:showLegendKey val="0"/>
          <c:showVal val="0"/>
          <c:showCatName val="0"/>
          <c:showSerName val="0"/>
          <c:showPercent val="0"/>
          <c:showBubbleSize val="0"/>
        </c:dLbls>
        <c:smooth val="0"/>
        <c:axId val="101818752"/>
        <c:axId val="101944320"/>
      </c:lineChart>
      <c:catAx>
        <c:axId val="101818752"/>
        <c:scaling>
          <c:orientation val="minMax"/>
        </c:scaling>
        <c:delete val="0"/>
        <c:axPos val="b"/>
        <c:numFmt formatCode="General" sourceLinked="1"/>
        <c:majorTickMark val="out"/>
        <c:minorTickMark val="none"/>
        <c:tickLblPos val="nextTo"/>
        <c:crossAx val="101944320"/>
        <c:crosses val="autoZero"/>
        <c:auto val="1"/>
        <c:lblAlgn val="ctr"/>
        <c:lblOffset val="100"/>
        <c:noMultiLvlLbl val="0"/>
      </c:catAx>
      <c:valAx>
        <c:axId val="101944320"/>
        <c:scaling>
          <c:orientation val="minMax"/>
          <c:max val="0"/>
          <c:min val="-5.000000000000001E-2"/>
        </c:scaling>
        <c:delete val="0"/>
        <c:axPos val="l"/>
        <c:majorGridlines/>
        <c:numFmt formatCode="0%" sourceLinked="0"/>
        <c:majorTickMark val="out"/>
        <c:minorTickMark val="none"/>
        <c:tickLblPos val="nextTo"/>
        <c:crossAx val="101818752"/>
        <c:crosses val="autoZero"/>
        <c:crossBetween val="between"/>
        <c:majorUnit val="1.0000000000000002E-2"/>
      </c:valAx>
    </c:plotArea>
    <c:legend>
      <c:legendPos val="r"/>
      <c:layout>
        <c:manualLayout>
          <c:xMode val="edge"/>
          <c:yMode val="edge"/>
          <c:x val="8.4832677165354337E-2"/>
          <c:y val="0.64776428988043167"/>
          <c:w val="0.26516732283464567"/>
          <c:h val="0.23224919801691454"/>
        </c:manualLayout>
      </c:layout>
      <c:overlay val="0"/>
    </c:legend>
    <c:plotVisOnly val="1"/>
    <c:dispBlanksAs val="gap"/>
    <c:showDLblsOverMax val="0"/>
  </c:chart>
  <c:spPr>
    <a:ln>
      <a:solidFill>
        <a:schemeClr val="tx1"/>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BBEAE825-487C-884C-B449-1D116FCF61F1}" type="datetime1">
              <a:rPr lang="en-GB" smtClean="0"/>
              <a:t>01/06/2018</a:t>
            </a:fld>
            <a:endParaRPr lang="en-US"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8FAB255-0C62-A84F-9C42-1CFE80A768D0}" type="slidenum">
              <a:rPr lang="en-US" smtClean="0"/>
              <a:t>‹#›</a:t>
            </a:fld>
            <a:endParaRPr lang="en-US" dirty="0"/>
          </a:p>
        </p:txBody>
      </p:sp>
    </p:spTree>
    <p:extLst>
      <p:ext uri="{BB962C8B-B14F-4D97-AF65-F5344CB8AC3E}">
        <p14:creationId xmlns:p14="http://schemas.microsoft.com/office/powerpoint/2010/main" val="2621107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6EB1AAF-414A-4841-B5F4-B66A6F3CFA40}" type="datetime1">
              <a:rPr lang="en-GB" smtClean="0"/>
              <a:t>01/06/2018</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AB11612-1101-B24B-BB64-FE9039EFC286}" type="slidenum">
              <a:rPr lang="en-US" smtClean="0"/>
              <a:t>‹#›</a:t>
            </a:fld>
            <a:endParaRPr lang="en-US" dirty="0"/>
          </a:p>
        </p:txBody>
      </p:sp>
    </p:spTree>
    <p:extLst>
      <p:ext uri="{BB962C8B-B14F-4D97-AF65-F5344CB8AC3E}">
        <p14:creationId xmlns:p14="http://schemas.microsoft.com/office/powerpoint/2010/main" val="1949153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0742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45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4656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5717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620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84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327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1256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7951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554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3538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894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64154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09108-2C1D-419C-88B1-5FE9E2860DC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912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Front cover">
    <p:spTree>
      <p:nvGrpSpPr>
        <p:cNvPr id="1" name=""/>
        <p:cNvGrpSpPr/>
        <p:nvPr/>
      </p:nvGrpSpPr>
      <p:grpSpPr>
        <a:xfrm>
          <a:off x="0" y="0"/>
          <a:ext cx="0" cy="0"/>
          <a:chOff x="0" y="0"/>
          <a:chExt cx="0" cy="0"/>
        </a:xfrm>
      </p:grpSpPr>
      <p:pic>
        <p:nvPicPr>
          <p:cNvPr id="4" name="Picture 3" descr="Councils-PPT-cover_4x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698125" y="2191029"/>
            <a:ext cx="5754458" cy="630572"/>
          </a:xfrm>
          <a:prstGeom prst="rect">
            <a:avLst/>
          </a:prstGeom>
        </p:spPr>
        <p:txBody>
          <a:bodyPr vert="horz" lIns="0" tIns="0" rIns="0" bIns="0" anchor="b" anchorCtr="0"/>
          <a:lstStyle>
            <a:lvl1pPr algn="l">
              <a:lnSpc>
                <a:spcPts val="3200"/>
              </a:lnSpc>
              <a:defRPr sz="3200" cap="all" spc="80">
                <a:solidFill>
                  <a:schemeClr val="tx1"/>
                </a:solidFill>
              </a:defRPr>
            </a:lvl1pPr>
          </a:lstStyle>
          <a:p>
            <a:r>
              <a:rPr lang="en-GB" dirty="0"/>
              <a:t>Title</a:t>
            </a:r>
            <a:endParaRPr lang="en-US" dirty="0"/>
          </a:p>
        </p:txBody>
      </p:sp>
      <p:sp>
        <p:nvSpPr>
          <p:cNvPr id="6" name="Text Placeholder 5"/>
          <p:cNvSpPr>
            <a:spLocks noGrp="1"/>
          </p:cNvSpPr>
          <p:nvPr>
            <p:ph type="body" sz="quarter" idx="10" hasCustomPrompt="1"/>
          </p:nvPr>
        </p:nvSpPr>
        <p:spPr>
          <a:xfrm>
            <a:off x="697717" y="3037573"/>
            <a:ext cx="4353554" cy="590600"/>
          </a:xfrm>
          <a:prstGeom prst="rect">
            <a:avLst/>
          </a:prstGeom>
        </p:spPr>
        <p:txBody>
          <a:bodyPr vert="horz" lIns="0" tIns="0" rIns="0" bIns="0"/>
          <a:lstStyle>
            <a:lvl1pPr marL="0" indent="0">
              <a:lnSpc>
                <a:spcPts val="2200"/>
              </a:lnSpc>
              <a:buFontTx/>
              <a:buNone/>
              <a:defRPr sz="2000" cap="all" spc="80">
                <a:solidFill>
                  <a:srgbClr val="0071CF"/>
                </a:solidFill>
              </a:defRPr>
            </a:lvl1pPr>
            <a:lvl2pPr>
              <a:defRPr sz="2800" cap="all">
                <a:solidFill>
                  <a:schemeClr val="bg1"/>
                </a:solidFill>
              </a:defRPr>
            </a:lvl2pPr>
            <a:lvl3pPr>
              <a:defRPr sz="2800" cap="all">
                <a:solidFill>
                  <a:schemeClr val="bg1"/>
                </a:solidFill>
              </a:defRPr>
            </a:lvl3pPr>
            <a:lvl4pPr>
              <a:defRPr sz="2800" cap="all">
                <a:solidFill>
                  <a:schemeClr val="bg1"/>
                </a:solidFill>
              </a:defRPr>
            </a:lvl4pPr>
            <a:lvl5pPr>
              <a:defRPr sz="2800" cap="all">
                <a:solidFill>
                  <a:schemeClr val="bg1"/>
                </a:solidFill>
              </a:defRPr>
            </a:lvl5pPr>
          </a:lstStyle>
          <a:p>
            <a:pPr lvl="0"/>
            <a:r>
              <a:rPr lang="en-US" dirty="0"/>
              <a:t>S</a:t>
            </a:r>
            <a:r>
              <a:rPr lang="en-GB" dirty="0" err="1"/>
              <a:t>ub</a:t>
            </a:r>
            <a:r>
              <a:rPr lang="en-GB" dirty="0"/>
              <a:t>-title</a:t>
            </a:r>
            <a:endParaRPr lang="en-US" dirty="0"/>
          </a:p>
        </p:txBody>
      </p:sp>
    </p:spTree>
    <p:extLst>
      <p:ext uri="{BB962C8B-B14F-4D97-AF65-F5344CB8AC3E}">
        <p14:creationId xmlns:p14="http://schemas.microsoft.com/office/powerpoint/2010/main" val="57769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D8F5695-32AA-4879-9C60-651F6B9CCDCB}" type="datetimeFigureOut">
              <a:rPr lang="en-GB" smtClean="0"/>
              <a:t>01/06/2018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75733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D8F5695-32AA-4879-9C60-651F6B9CCDCB}" type="datetimeFigureOut">
              <a:rPr lang="en-GB" smtClean="0"/>
              <a:t>01/06/2018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2574395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8F5695-32AA-4879-9C60-651F6B9CCDCB}" type="datetimeFigureOut">
              <a:rPr lang="en-GB" smtClean="0"/>
              <a:t>01/06/2018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410961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D8F5695-32AA-4879-9C60-651F6B9CCDCB}" type="datetimeFigureOut">
              <a:rPr lang="en-GB" smtClean="0"/>
              <a:t>01/06/2018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645434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D8F5695-32AA-4879-9C60-651F6B9CCDCB}" type="datetimeFigureOut">
              <a:rPr lang="en-GB" smtClean="0"/>
              <a:t>01/06/2018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452938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D8F5695-32AA-4879-9C60-651F6B9CCDCB}" type="datetimeFigureOut">
              <a:rPr lang="en-GB" smtClean="0"/>
              <a:t>01/06/2018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3295753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F5695-32AA-4879-9C60-651F6B9CCDCB}" type="datetimeFigureOut">
              <a:rPr lang="en-GB" smtClean="0"/>
              <a:t>01/06/2018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2358585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8F5695-32AA-4879-9C60-651F6B9CCDCB}" type="datetimeFigureOut">
              <a:rPr lang="en-GB" smtClean="0"/>
              <a:t>01/06/2018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1498912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8F5695-32AA-4879-9C60-651F6B9CCDCB}" type="datetimeFigureOut">
              <a:rPr lang="en-GB" smtClean="0"/>
              <a:t>01/06/2018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2824412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D8F5695-32AA-4879-9C60-651F6B9CCDCB}" type="datetimeFigureOut">
              <a:rPr lang="en-GB" smtClean="0"/>
              <a:t>01/06/2018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287049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9" name="Triangle 9"/>
          <p:cNvSpPr/>
          <p:nvPr userDrawn="1"/>
        </p:nvSpPr>
        <p:spPr>
          <a:xfrm>
            <a:off x="7346007" y="6302474"/>
            <a:ext cx="1797993" cy="555526"/>
          </a:xfrm>
          <a:prstGeom prst="triangle">
            <a:avLst>
              <a:gd name="adj" fmla="val 10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1"/>
          <p:cNvSpPr txBox="1">
            <a:spLocks/>
          </p:cNvSpPr>
          <p:nvPr userDrawn="1"/>
        </p:nvSpPr>
        <p:spPr>
          <a:xfrm>
            <a:off x="6822615" y="6400115"/>
            <a:ext cx="2133600" cy="366183"/>
          </a:xfrm>
          <a:prstGeom prst="rect">
            <a:avLst/>
          </a:prstGeom>
        </p:spPr>
        <p:txBody>
          <a:bodyPr vert="horz" lIns="91440" tIns="45720" rIns="91440" bIns="45720" rtlCol="0" anchor="ctr"/>
          <a:lstStyle>
            <a:defPPr>
              <a:defRPr lang="en-US"/>
            </a:defPPr>
            <a:lvl1pPr marL="0" algn="r" defTabSz="407979" rtl="0" eaLnBrk="1" latinLnBrk="0" hangingPunct="1">
              <a:defRPr sz="1100" kern="1200">
                <a:solidFill>
                  <a:schemeClr val="bg1"/>
                </a:solidFill>
                <a:latin typeface="+mn-lt"/>
                <a:ea typeface="+mn-ea"/>
                <a:cs typeface="+mn-cs"/>
              </a:defRPr>
            </a:lvl1pPr>
            <a:lvl2pPr marL="407979" algn="l" defTabSz="407979" rtl="0" eaLnBrk="1" latinLnBrk="0" hangingPunct="1">
              <a:defRPr sz="1600" kern="1200">
                <a:solidFill>
                  <a:schemeClr val="tx1"/>
                </a:solidFill>
                <a:latin typeface="+mn-lt"/>
                <a:ea typeface="+mn-ea"/>
                <a:cs typeface="+mn-cs"/>
              </a:defRPr>
            </a:lvl2pPr>
            <a:lvl3pPr marL="815957" algn="l" defTabSz="407979" rtl="0" eaLnBrk="1" latinLnBrk="0" hangingPunct="1">
              <a:defRPr sz="1600" kern="1200">
                <a:solidFill>
                  <a:schemeClr val="tx1"/>
                </a:solidFill>
                <a:latin typeface="+mn-lt"/>
                <a:ea typeface="+mn-ea"/>
                <a:cs typeface="+mn-cs"/>
              </a:defRPr>
            </a:lvl3pPr>
            <a:lvl4pPr marL="1223936" algn="l" defTabSz="407979" rtl="0" eaLnBrk="1" latinLnBrk="0" hangingPunct="1">
              <a:defRPr sz="1600" kern="1200">
                <a:solidFill>
                  <a:schemeClr val="tx1"/>
                </a:solidFill>
                <a:latin typeface="+mn-lt"/>
                <a:ea typeface="+mn-ea"/>
                <a:cs typeface="+mn-cs"/>
              </a:defRPr>
            </a:lvl4pPr>
            <a:lvl5pPr marL="1631915" algn="l" defTabSz="407979" rtl="0" eaLnBrk="1" latinLnBrk="0" hangingPunct="1">
              <a:defRPr sz="1600" kern="1200">
                <a:solidFill>
                  <a:schemeClr val="tx1"/>
                </a:solidFill>
                <a:latin typeface="+mn-lt"/>
                <a:ea typeface="+mn-ea"/>
                <a:cs typeface="+mn-cs"/>
              </a:defRPr>
            </a:lvl5pPr>
            <a:lvl6pPr marL="2039894" algn="l" defTabSz="407979" rtl="0" eaLnBrk="1" latinLnBrk="0" hangingPunct="1">
              <a:defRPr sz="1600" kern="1200">
                <a:solidFill>
                  <a:schemeClr val="tx1"/>
                </a:solidFill>
                <a:latin typeface="+mn-lt"/>
                <a:ea typeface="+mn-ea"/>
                <a:cs typeface="+mn-cs"/>
              </a:defRPr>
            </a:lvl6pPr>
            <a:lvl7pPr marL="2447873" algn="l" defTabSz="407979" rtl="0" eaLnBrk="1" latinLnBrk="0" hangingPunct="1">
              <a:defRPr sz="1600" kern="1200">
                <a:solidFill>
                  <a:schemeClr val="tx1"/>
                </a:solidFill>
                <a:latin typeface="+mn-lt"/>
                <a:ea typeface="+mn-ea"/>
                <a:cs typeface="+mn-cs"/>
              </a:defRPr>
            </a:lvl7pPr>
            <a:lvl8pPr marL="2855852" algn="l" defTabSz="407979" rtl="0" eaLnBrk="1" latinLnBrk="0" hangingPunct="1">
              <a:defRPr sz="1600" kern="1200">
                <a:solidFill>
                  <a:schemeClr val="tx1"/>
                </a:solidFill>
                <a:latin typeface="+mn-lt"/>
                <a:ea typeface="+mn-ea"/>
                <a:cs typeface="+mn-cs"/>
              </a:defRPr>
            </a:lvl8pPr>
            <a:lvl9pPr marL="3263830" algn="l" defTabSz="407979" rtl="0" eaLnBrk="1" latinLnBrk="0" hangingPunct="1">
              <a:defRPr sz="1600" kern="1200">
                <a:solidFill>
                  <a:schemeClr val="tx1"/>
                </a:solidFill>
                <a:latin typeface="+mn-lt"/>
                <a:ea typeface="+mn-ea"/>
                <a:cs typeface="+mn-cs"/>
              </a:defRPr>
            </a:lvl9pPr>
          </a:lstStyle>
          <a:p>
            <a:fld id="{0F3E915A-A851-4F47-881A-1FF5BE2B29D8}" type="slidenum">
              <a:rPr lang="en-US" smtClean="0">
                <a:solidFill>
                  <a:schemeClr val="bg1"/>
                </a:solidFill>
              </a:rPr>
              <a:pPr/>
              <a:t>‹#›</a:t>
            </a:fld>
            <a:endParaRPr lang="en-US" dirty="0">
              <a:solidFill>
                <a:schemeClr val="bg1"/>
              </a:solidFill>
            </a:endParaRPr>
          </a:p>
        </p:txBody>
      </p:sp>
      <p:sp>
        <p:nvSpPr>
          <p:cNvPr id="14" name="Title 13"/>
          <p:cNvSpPr>
            <a:spLocks noGrp="1"/>
          </p:cNvSpPr>
          <p:nvPr>
            <p:ph type="title" hasCustomPrompt="1"/>
          </p:nvPr>
        </p:nvSpPr>
        <p:spPr>
          <a:xfrm>
            <a:off x="500316" y="313104"/>
            <a:ext cx="8207110" cy="712644"/>
          </a:xfrm>
          <a:prstGeom prst="rect">
            <a:avLst/>
          </a:prstGeom>
        </p:spPr>
        <p:txBody>
          <a:bodyPr vert="horz" lIns="0" tIns="0" rIns="0" bIns="0"/>
          <a:lstStyle>
            <a:lvl1pPr algn="l">
              <a:lnSpc>
                <a:spcPts val="2600"/>
              </a:lnSpc>
              <a:defRPr sz="2400" cap="all" baseline="0"/>
            </a:lvl1pPr>
          </a:lstStyle>
          <a:p>
            <a:r>
              <a:rPr lang="en-GB" dirty="0"/>
              <a:t>SLIDE HEADING</a:t>
            </a:r>
            <a:endParaRPr lang="en-US" dirty="0"/>
          </a:p>
        </p:txBody>
      </p:sp>
      <p:cxnSp>
        <p:nvCxnSpPr>
          <p:cNvPr id="6" name="Straight Connector 5"/>
          <p:cNvCxnSpPr/>
          <p:nvPr userDrawn="1"/>
        </p:nvCxnSpPr>
        <p:spPr>
          <a:xfrm>
            <a:off x="500316" y="273770"/>
            <a:ext cx="820711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 name="Picture 2" descr="CBI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316" y="6388100"/>
            <a:ext cx="653277" cy="238498"/>
          </a:xfrm>
          <a:prstGeom prst="rect">
            <a:avLst/>
          </a:prstGeom>
        </p:spPr>
      </p:pic>
    </p:spTree>
    <p:extLst>
      <p:ext uri="{BB962C8B-B14F-4D97-AF65-F5344CB8AC3E}">
        <p14:creationId xmlns:p14="http://schemas.microsoft.com/office/powerpoint/2010/main" val="3361809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D8F5695-32AA-4879-9C60-651F6B9CCDCB}" type="datetimeFigureOut">
              <a:rPr lang="en-GB" smtClean="0"/>
              <a:t>01/06/2018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8181D8-0C98-4522-BD2F-448A1985E12F}" type="slidenum">
              <a:rPr lang="en-GB" smtClean="0"/>
              <a:t>‹#›</a:t>
            </a:fld>
            <a:endParaRPr lang="en-GB"/>
          </a:p>
        </p:txBody>
      </p:sp>
    </p:spTree>
    <p:extLst>
      <p:ext uri="{BB962C8B-B14F-4D97-AF65-F5344CB8AC3E}">
        <p14:creationId xmlns:p14="http://schemas.microsoft.com/office/powerpoint/2010/main" val="367892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ck cover">
    <p:spTree>
      <p:nvGrpSpPr>
        <p:cNvPr id="1" name=""/>
        <p:cNvGrpSpPr/>
        <p:nvPr/>
      </p:nvGrpSpPr>
      <p:grpSpPr>
        <a:xfrm>
          <a:off x="0" y="0"/>
          <a:ext cx="0" cy="0"/>
          <a:chOff x="0" y="0"/>
          <a:chExt cx="0" cy="0"/>
        </a:xfrm>
      </p:grpSpPr>
      <p:pic>
        <p:nvPicPr>
          <p:cNvPr id="4" name="Picture 3" descr="Councils-PPT-cover_4x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5"/>
          <p:cNvSpPr>
            <a:spLocks noGrp="1"/>
          </p:cNvSpPr>
          <p:nvPr>
            <p:ph type="body" sz="quarter" idx="10" hasCustomPrompt="1"/>
          </p:nvPr>
        </p:nvSpPr>
        <p:spPr>
          <a:xfrm>
            <a:off x="697717" y="1829885"/>
            <a:ext cx="4353554" cy="1994479"/>
          </a:xfrm>
          <a:prstGeom prst="rect">
            <a:avLst/>
          </a:prstGeom>
        </p:spPr>
        <p:txBody>
          <a:bodyPr vert="horz" lIns="0" tIns="0" rIns="0" bIns="0"/>
          <a:lstStyle>
            <a:lvl1pPr marL="0" indent="0">
              <a:lnSpc>
                <a:spcPts val="2200"/>
              </a:lnSpc>
              <a:buFontTx/>
              <a:buNone/>
              <a:defRPr sz="2000" cap="none" spc="0" baseline="0">
                <a:solidFill>
                  <a:srgbClr val="0071CF"/>
                </a:solidFill>
              </a:defRPr>
            </a:lvl1pPr>
            <a:lvl2pPr>
              <a:defRPr sz="2800" cap="all">
                <a:solidFill>
                  <a:schemeClr val="bg1"/>
                </a:solidFill>
              </a:defRPr>
            </a:lvl2pPr>
            <a:lvl3pPr>
              <a:defRPr sz="2800" cap="all">
                <a:solidFill>
                  <a:schemeClr val="bg1"/>
                </a:solidFill>
              </a:defRPr>
            </a:lvl3pPr>
            <a:lvl4pPr>
              <a:defRPr sz="2800" cap="all">
                <a:solidFill>
                  <a:schemeClr val="bg1"/>
                </a:solidFill>
              </a:defRPr>
            </a:lvl4pPr>
            <a:lvl5pPr>
              <a:defRPr sz="2800" cap="all">
                <a:solidFill>
                  <a:schemeClr val="bg1"/>
                </a:solidFill>
              </a:defRPr>
            </a:lvl5pPr>
          </a:lstStyle>
          <a:p>
            <a:pPr lvl="0"/>
            <a:r>
              <a:rPr lang="en-GB" dirty="0"/>
              <a:t>For more information, contact:</a:t>
            </a:r>
          </a:p>
          <a:p>
            <a:pPr lvl="0"/>
            <a:r>
              <a:rPr lang="en-GB" dirty="0"/>
              <a:t>T: +44 (0)20 7395 XXXX</a:t>
            </a:r>
          </a:p>
          <a:p>
            <a:pPr lvl="0"/>
            <a:r>
              <a:rPr lang="en-GB" dirty="0"/>
              <a:t>E: name.name@cbi.org.uk</a:t>
            </a:r>
            <a:endParaRPr lang="en-US" dirty="0"/>
          </a:p>
        </p:txBody>
      </p:sp>
    </p:spTree>
    <p:extLst>
      <p:ext uri="{BB962C8B-B14F-4D97-AF65-F5344CB8AC3E}">
        <p14:creationId xmlns:p14="http://schemas.microsoft.com/office/powerpoint/2010/main" val="242855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start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6858000"/>
          </a:xfrm>
          <a:prstGeom prst="rect">
            <a:avLst/>
          </a:prstGeom>
        </p:spPr>
      </p:pic>
      <p:sp>
        <p:nvSpPr>
          <p:cNvPr id="11" name="Triangle 19"/>
          <p:cNvSpPr/>
          <p:nvPr userDrawn="1"/>
        </p:nvSpPr>
        <p:spPr>
          <a:xfrm>
            <a:off x="7346007" y="6302474"/>
            <a:ext cx="1797993" cy="555526"/>
          </a:xfrm>
          <a:prstGeom prst="triangle">
            <a:avLst>
              <a:gd name="adj" fmla="val 10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 Placeholder 6"/>
          <p:cNvSpPr>
            <a:spLocks noGrp="1"/>
          </p:cNvSpPr>
          <p:nvPr>
            <p:ph type="body" sz="quarter" idx="12" hasCustomPrompt="1"/>
          </p:nvPr>
        </p:nvSpPr>
        <p:spPr>
          <a:xfrm>
            <a:off x="500317" y="1178148"/>
            <a:ext cx="4820546" cy="899591"/>
          </a:xfrm>
          <a:prstGeom prst="rect">
            <a:avLst/>
          </a:prstGeom>
        </p:spPr>
        <p:txBody>
          <a:bodyPr vert="horz" lIns="0" tIns="0" rIns="0" bIns="0"/>
          <a:lstStyle>
            <a:lvl1pPr marL="0" indent="0">
              <a:buFontTx/>
              <a:buNone/>
              <a:defRPr sz="1800" b="0" i="0" spc="80" baseline="0">
                <a:solidFill>
                  <a:srgbClr val="FFFFFF"/>
                </a:solidFill>
              </a:defRPr>
            </a:lvl1pPr>
            <a:lvl2pPr marL="3175" indent="0">
              <a:spcBef>
                <a:spcPts val="984"/>
              </a:spcBef>
              <a:buFontTx/>
              <a:buNone/>
              <a:defRPr sz="1600" b="1" i="0" baseline="0">
                <a:solidFill>
                  <a:schemeClr val="accent6"/>
                </a:solidFill>
              </a:defRPr>
            </a:lvl2pPr>
          </a:lstStyle>
          <a:p>
            <a:pPr lvl="0"/>
            <a:r>
              <a:rPr lang="en-GB" dirty="0"/>
              <a:t>Short description of section contents</a:t>
            </a:r>
          </a:p>
        </p:txBody>
      </p:sp>
      <p:sp>
        <p:nvSpPr>
          <p:cNvPr id="18" name="Slide Number Placeholder 1"/>
          <p:cNvSpPr txBox="1">
            <a:spLocks/>
          </p:cNvSpPr>
          <p:nvPr userDrawn="1"/>
        </p:nvSpPr>
        <p:spPr>
          <a:xfrm>
            <a:off x="6822615" y="6400115"/>
            <a:ext cx="2133600" cy="366183"/>
          </a:xfrm>
          <a:prstGeom prst="rect">
            <a:avLst/>
          </a:prstGeom>
        </p:spPr>
        <p:txBody>
          <a:bodyPr vert="horz" lIns="91440" tIns="45720" rIns="91440" bIns="45720" rtlCol="0" anchor="ctr"/>
          <a:lstStyle>
            <a:defPPr>
              <a:defRPr lang="en-US"/>
            </a:defPPr>
            <a:lvl1pPr marL="0" algn="r" defTabSz="407979" rtl="0" eaLnBrk="1" latinLnBrk="0" hangingPunct="1">
              <a:defRPr sz="1100" kern="1200">
                <a:solidFill>
                  <a:schemeClr val="bg1"/>
                </a:solidFill>
                <a:latin typeface="+mn-lt"/>
                <a:ea typeface="+mn-ea"/>
                <a:cs typeface="+mn-cs"/>
              </a:defRPr>
            </a:lvl1pPr>
            <a:lvl2pPr marL="407979" algn="l" defTabSz="407979" rtl="0" eaLnBrk="1" latinLnBrk="0" hangingPunct="1">
              <a:defRPr sz="1600" kern="1200">
                <a:solidFill>
                  <a:schemeClr val="tx1"/>
                </a:solidFill>
                <a:latin typeface="+mn-lt"/>
                <a:ea typeface="+mn-ea"/>
                <a:cs typeface="+mn-cs"/>
              </a:defRPr>
            </a:lvl2pPr>
            <a:lvl3pPr marL="815957" algn="l" defTabSz="407979" rtl="0" eaLnBrk="1" latinLnBrk="0" hangingPunct="1">
              <a:defRPr sz="1600" kern="1200">
                <a:solidFill>
                  <a:schemeClr val="tx1"/>
                </a:solidFill>
                <a:latin typeface="+mn-lt"/>
                <a:ea typeface="+mn-ea"/>
                <a:cs typeface="+mn-cs"/>
              </a:defRPr>
            </a:lvl3pPr>
            <a:lvl4pPr marL="1223936" algn="l" defTabSz="407979" rtl="0" eaLnBrk="1" latinLnBrk="0" hangingPunct="1">
              <a:defRPr sz="1600" kern="1200">
                <a:solidFill>
                  <a:schemeClr val="tx1"/>
                </a:solidFill>
                <a:latin typeface="+mn-lt"/>
                <a:ea typeface="+mn-ea"/>
                <a:cs typeface="+mn-cs"/>
              </a:defRPr>
            </a:lvl4pPr>
            <a:lvl5pPr marL="1631915" algn="l" defTabSz="407979" rtl="0" eaLnBrk="1" latinLnBrk="0" hangingPunct="1">
              <a:defRPr sz="1600" kern="1200">
                <a:solidFill>
                  <a:schemeClr val="tx1"/>
                </a:solidFill>
                <a:latin typeface="+mn-lt"/>
                <a:ea typeface="+mn-ea"/>
                <a:cs typeface="+mn-cs"/>
              </a:defRPr>
            </a:lvl5pPr>
            <a:lvl6pPr marL="2039894" algn="l" defTabSz="407979" rtl="0" eaLnBrk="1" latinLnBrk="0" hangingPunct="1">
              <a:defRPr sz="1600" kern="1200">
                <a:solidFill>
                  <a:schemeClr val="tx1"/>
                </a:solidFill>
                <a:latin typeface="+mn-lt"/>
                <a:ea typeface="+mn-ea"/>
                <a:cs typeface="+mn-cs"/>
              </a:defRPr>
            </a:lvl6pPr>
            <a:lvl7pPr marL="2447873" algn="l" defTabSz="407979" rtl="0" eaLnBrk="1" latinLnBrk="0" hangingPunct="1">
              <a:defRPr sz="1600" kern="1200">
                <a:solidFill>
                  <a:schemeClr val="tx1"/>
                </a:solidFill>
                <a:latin typeface="+mn-lt"/>
                <a:ea typeface="+mn-ea"/>
                <a:cs typeface="+mn-cs"/>
              </a:defRPr>
            </a:lvl7pPr>
            <a:lvl8pPr marL="2855852" algn="l" defTabSz="407979" rtl="0" eaLnBrk="1" latinLnBrk="0" hangingPunct="1">
              <a:defRPr sz="1600" kern="1200">
                <a:solidFill>
                  <a:schemeClr val="tx1"/>
                </a:solidFill>
                <a:latin typeface="+mn-lt"/>
                <a:ea typeface="+mn-ea"/>
                <a:cs typeface="+mn-cs"/>
              </a:defRPr>
            </a:lvl8pPr>
            <a:lvl9pPr marL="3263830" algn="l" defTabSz="407979" rtl="0" eaLnBrk="1" latinLnBrk="0" hangingPunct="1">
              <a:defRPr sz="1600" kern="1200">
                <a:solidFill>
                  <a:schemeClr val="tx1"/>
                </a:solidFill>
                <a:latin typeface="+mn-lt"/>
                <a:ea typeface="+mn-ea"/>
                <a:cs typeface="+mn-cs"/>
              </a:defRPr>
            </a:lvl9pPr>
          </a:lstStyle>
          <a:p>
            <a:fld id="{0F3E915A-A851-4F47-881A-1FF5BE2B29D8}" type="slidenum">
              <a:rPr lang="en-US" smtClean="0">
                <a:solidFill>
                  <a:schemeClr val="tx1"/>
                </a:solidFill>
              </a:rPr>
              <a:pPr/>
              <a:t>‹#›</a:t>
            </a:fld>
            <a:endParaRPr lang="en-US" dirty="0">
              <a:solidFill>
                <a:schemeClr val="tx1"/>
              </a:solidFill>
            </a:endParaRPr>
          </a:p>
        </p:txBody>
      </p:sp>
      <p:sp>
        <p:nvSpPr>
          <p:cNvPr id="13" name="Title 13"/>
          <p:cNvSpPr>
            <a:spLocks noGrp="1"/>
          </p:cNvSpPr>
          <p:nvPr>
            <p:ph type="title" hasCustomPrompt="1"/>
          </p:nvPr>
        </p:nvSpPr>
        <p:spPr>
          <a:xfrm>
            <a:off x="500316" y="313104"/>
            <a:ext cx="8207110" cy="712644"/>
          </a:xfrm>
          <a:prstGeom prst="rect">
            <a:avLst/>
          </a:prstGeom>
        </p:spPr>
        <p:txBody>
          <a:bodyPr vert="horz" lIns="0" tIns="0" rIns="0" bIns="0"/>
          <a:lstStyle>
            <a:lvl1pPr algn="l">
              <a:lnSpc>
                <a:spcPts val="2600"/>
              </a:lnSpc>
              <a:defRPr sz="2400" cap="all" baseline="0">
                <a:solidFill>
                  <a:schemeClr val="bg1"/>
                </a:solidFill>
              </a:defRPr>
            </a:lvl1pPr>
          </a:lstStyle>
          <a:p>
            <a:r>
              <a:rPr lang="en-US" dirty="0"/>
              <a:t>S</a:t>
            </a:r>
            <a:r>
              <a:rPr lang="en-GB" dirty="0" err="1"/>
              <a:t>ection</a:t>
            </a:r>
            <a:r>
              <a:rPr lang="en-GB" dirty="0"/>
              <a:t> start</a:t>
            </a:r>
            <a:endParaRPr lang="en-US" dirty="0"/>
          </a:p>
        </p:txBody>
      </p:sp>
      <p:cxnSp>
        <p:nvCxnSpPr>
          <p:cNvPr id="14" name="Straight Connector 13"/>
          <p:cNvCxnSpPr/>
          <p:nvPr userDrawn="1"/>
        </p:nvCxnSpPr>
        <p:spPr>
          <a:xfrm>
            <a:off x="500316" y="273770"/>
            <a:ext cx="8207110" cy="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64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Quo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6858000"/>
          </a:xfrm>
          <a:prstGeom prst="rect">
            <a:avLst/>
          </a:prstGeom>
        </p:spPr>
      </p:pic>
      <p:sp>
        <p:nvSpPr>
          <p:cNvPr id="9" name="Triangle 19"/>
          <p:cNvSpPr/>
          <p:nvPr userDrawn="1"/>
        </p:nvSpPr>
        <p:spPr>
          <a:xfrm>
            <a:off x="7346007" y="6302474"/>
            <a:ext cx="1797993" cy="555526"/>
          </a:xfrm>
          <a:prstGeom prst="triangle">
            <a:avLst>
              <a:gd name="adj" fmla="val 10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 Placeholder 6"/>
          <p:cNvSpPr>
            <a:spLocks noGrp="1"/>
          </p:cNvSpPr>
          <p:nvPr>
            <p:ph type="body" sz="quarter" idx="12" hasCustomPrompt="1"/>
          </p:nvPr>
        </p:nvSpPr>
        <p:spPr>
          <a:xfrm>
            <a:off x="1146197" y="3474650"/>
            <a:ext cx="6214224" cy="899591"/>
          </a:xfrm>
          <a:prstGeom prst="rect">
            <a:avLst/>
          </a:prstGeom>
        </p:spPr>
        <p:txBody>
          <a:bodyPr vert="horz" lIns="0" tIns="0" rIns="0" bIns="0" anchor="b" anchorCtr="0"/>
          <a:lstStyle>
            <a:lvl1pPr marL="0" indent="0">
              <a:buFontTx/>
              <a:buNone/>
              <a:defRPr lang="en-GB" sz="3200" b="0" i="1" kern="1200" cap="none" spc="80" dirty="0" smtClean="0">
                <a:solidFill>
                  <a:schemeClr val="bg1"/>
                </a:solidFill>
                <a:latin typeface="Georgia"/>
                <a:ea typeface="+mj-ea"/>
                <a:cs typeface="+mj-cs"/>
              </a:defRPr>
            </a:lvl1pPr>
            <a:lvl2pPr marL="3175" indent="0">
              <a:spcBef>
                <a:spcPts val="984"/>
              </a:spcBef>
              <a:buFontTx/>
              <a:buNone/>
              <a:defRPr sz="1600" b="1" i="0" baseline="0">
                <a:solidFill>
                  <a:schemeClr val="accent6"/>
                </a:solidFill>
              </a:defRPr>
            </a:lvl2pPr>
          </a:lstStyle>
          <a:p>
            <a:pPr lvl="0"/>
            <a:r>
              <a:rPr lang="en-GB" dirty="0"/>
              <a:t>“Full page quote”</a:t>
            </a:r>
          </a:p>
        </p:txBody>
      </p:sp>
      <p:sp>
        <p:nvSpPr>
          <p:cNvPr id="6" name="Text Placeholder 6"/>
          <p:cNvSpPr>
            <a:spLocks noGrp="1"/>
          </p:cNvSpPr>
          <p:nvPr>
            <p:ph type="body" sz="quarter" idx="13" hasCustomPrompt="1"/>
          </p:nvPr>
        </p:nvSpPr>
        <p:spPr>
          <a:xfrm>
            <a:off x="1146197" y="4701348"/>
            <a:ext cx="6214224" cy="654213"/>
          </a:xfrm>
          <a:prstGeom prst="rect">
            <a:avLst/>
          </a:prstGeom>
        </p:spPr>
        <p:txBody>
          <a:bodyPr vert="horz" lIns="0" tIns="0" rIns="0" bIns="0"/>
          <a:lstStyle>
            <a:lvl1pPr marL="0" indent="0">
              <a:buFontTx/>
              <a:buNone/>
              <a:defRPr sz="1600" b="0" i="0" spc="80" baseline="0">
                <a:solidFill>
                  <a:srgbClr val="FFFFFF"/>
                </a:solidFill>
                <a:latin typeface="+mn-lt"/>
              </a:defRPr>
            </a:lvl1pPr>
            <a:lvl2pPr marL="3175" indent="0">
              <a:spcBef>
                <a:spcPts val="984"/>
              </a:spcBef>
              <a:buFontTx/>
              <a:buNone/>
              <a:defRPr sz="1600" b="1" i="0" baseline="0">
                <a:solidFill>
                  <a:schemeClr val="accent6"/>
                </a:solidFill>
              </a:defRPr>
            </a:lvl2pPr>
          </a:lstStyle>
          <a:p>
            <a:pPr lvl="0"/>
            <a:r>
              <a:rPr lang="en-GB" dirty="0"/>
              <a:t>Author</a:t>
            </a:r>
          </a:p>
        </p:txBody>
      </p:sp>
      <p:sp>
        <p:nvSpPr>
          <p:cNvPr id="12" name="Slide Number Placeholder 1"/>
          <p:cNvSpPr txBox="1">
            <a:spLocks/>
          </p:cNvSpPr>
          <p:nvPr userDrawn="1"/>
        </p:nvSpPr>
        <p:spPr>
          <a:xfrm>
            <a:off x="6822615" y="6400115"/>
            <a:ext cx="2133600" cy="366183"/>
          </a:xfrm>
          <a:prstGeom prst="rect">
            <a:avLst/>
          </a:prstGeom>
        </p:spPr>
        <p:txBody>
          <a:bodyPr vert="horz" lIns="91440" tIns="45720" rIns="91440" bIns="45720" rtlCol="0" anchor="ctr"/>
          <a:lstStyle>
            <a:defPPr>
              <a:defRPr lang="en-US"/>
            </a:defPPr>
            <a:lvl1pPr marL="0" algn="r" defTabSz="407979" rtl="0" eaLnBrk="1" latinLnBrk="0" hangingPunct="1">
              <a:defRPr sz="1100" kern="1200">
                <a:solidFill>
                  <a:schemeClr val="bg1"/>
                </a:solidFill>
                <a:latin typeface="+mn-lt"/>
                <a:ea typeface="+mn-ea"/>
                <a:cs typeface="+mn-cs"/>
              </a:defRPr>
            </a:lvl1pPr>
            <a:lvl2pPr marL="407979" algn="l" defTabSz="407979" rtl="0" eaLnBrk="1" latinLnBrk="0" hangingPunct="1">
              <a:defRPr sz="1600" kern="1200">
                <a:solidFill>
                  <a:schemeClr val="tx1"/>
                </a:solidFill>
                <a:latin typeface="+mn-lt"/>
                <a:ea typeface="+mn-ea"/>
                <a:cs typeface="+mn-cs"/>
              </a:defRPr>
            </a:lvl2pPr>
            <a:lvl3pPr marL="815957" algn="l" defTabSz="407979" rtl="0" eaLnBrk="1" latinLnBrk="0" hangingPunct="1">
              <a:defRPr sz="1600" kern="1200">
                <a:solidFill>
                  <a:schemeClr val="tx1"/>
                </a:solidFill>
                <a:latin typeface="+mn-lt"/>
                <a:ea typeface="+mn-ea"/>
                <a:cs typeface="+mn-cs"/>
              </a:defRPr>
            </a:lvl3pPr>
            <a:lvl4pPr marL="1223936" algn="l" defTabSz="407979" rtl="0" eaLnBrk="1" latinLnBrk="0" hangingPunct="1">
              <a:defRPr sz="1600" kern="1200">
                <a:solidFill>
                  <a:schemeClr val="tx1"/>
                </a:solidFill>
                <a:latin typeface="+mn-lt"/>
                <a:ea typeface="+mn-ea"/>
                <a:cs typeface="+mn-cs"/>
              </a:defRPr>
            </a:lvl4pPr>
            <a:lvl5pPr marL="1631915" algn="l" defTabSz="407979" rtl="0" eaLnBrk="1" latinLnBrk="0" hangingPunct="1">
              <a:defRPr sz="1600" kern="1200">
                <a:solidFill>
                  <a:schemeClr val="tx1"/>
                </a:solidFill>
                <a:latin typeface="+mn-lt"/>
                <a:ea typeface="+mn-ea"/>
                <a:cs typeface="+mn-cs"/>
              </a:defRPr>
            </a:lvl5pPr>
            <a:lvl6pPr marL="2039894" algn="l" defTabSz="407979" rtl="0" eaLnBrk="1" latinLnBrk="0" hangingPunct="1">
              <a:defRPr sz="1600" kern="1200">
                <a:solidFill>
                  <a:schemeClr val="tx1"/>
                </a:solidFill>
                <a:latin typeface="+mn-lt"/>
                <a:ea typeface="+mn-ea"/>
                <a:cs typeface="+mn-cs"/>
              </a:defRPr>
            </a:lvl6pPr>
            <a:lvl7pPr marL="2447873" algn="l" defTabSz="407979" rtl="0" eaLnBrk="1" latinLnBrk="0" hangingPunct="1">
              <a:defRPr sz="1600" kern="1200">
                <a:solidFill>
                  <a:schemeClr val="tx1"/>
                </a:solidFill>
                <a:latin typeface="+mn-lt"/>
                <a:ea typeface="+mn-ea"/>
                <a:cs typeface="+mn-cs"/>
              </a:defRPr>
            </a:lvl7pPr>
            <a:lvl8pPr marL="2855852" algn="l" defTabSz="407979" rtl="0" eaLnBrk="1" latinLnBrk="0" hangingPunct="1">
              <a:defRPr sz="1600" kern="1200">
                <a:solidFill>
                  <a:schemeClr val="tx1"/>
                </a:solidFill>
                <a:latin typeface="+mn-lt"/>
                <a:ea typeface="+mn-ea"/>
                <a:cs typeface="+mn-cs"/>
              </a:defRPr>
            </a:lvl8pPr>
            <a:lvl9pPr marL="3263830" algn="l" defTabSz="407979" rtl="0" eaLnBrk="1" latinLnBrk="0" hangingPunct="1">
              <a:defRPr sz="1600" kern="1200">
                <a:solidFill>
                  <a:schemeClr val="tx1"/>
                </a:solidFill>
                <a:latin typeface="+mn-lt"/>
                <a:ea typeface="+mn-ea"/>
                <a:cs typeface="+mn-cs"/>
              </a:defRPr>
            </a:lvl9pPr>
          </a:lstStyle>
          <a:p>
            <a:fld id="{0F3E915A-A851-4F47-881A-1FF5BE2B29D8}"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09203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ext + chart">
    <p:spTree>
      <p:nvGrpSpPr>
        <p:cNvPr id="1" name=""/>
        <p:cNvGrpSpPr/>
        <p:nvPr/>
      </p:nvGrpSpPr>
      <p:grpSpPr>
        <a:xfrm>
          <a:off x="0" y="0"/>
          <a:ext cx="0" cy="0"/>
          <a:chOff x="0" y="0"/>
          <a:chExt cx="0" cy="0"/>
        </a:xfrm>
      </p:grpSpPr>
      <p:sp>
        <p:nvSpPr>
          <p:cNvPr id="9" name="Triangle 9"/>
          <p:cNvSpPr/>
          <p:nvPr userDrawn="1"/>
        </p:nvSpPr>
        <p:spPr>
          <a:xfrm>
            <a:off x="7346007" y="6302474"/>
            <a:ext cx="1797993" cy="555526"/>
          </a:xfrm>
          <a:prstGeom prst="triangle">
            <a:avLst>
              <a:gd name="adj" fmla="val 10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1"/>
          <p:cNvSpPr txBox="1">
            <a:spLocks/>
          </p:cNvSpPr>
          <p:nvPr userDrawn="1"/>
        </p:nvSpPr>
        <p:spPr>
          <a:xfrm>
            <a:off x="6822615" y="6400115"/>
            <a:ext cx="2133600" cy="366183"/>
          </a:xfrm>
          <a:prstGeom prst="rect">
            <a:avLst/>
          </a:prstGeom>
        </p:spPr>
        <p:txBody>
          <a:bodyPr vert="horz" lIns="91440" tIns="45720" rIns="91440" bIns="45720" rtlCol="0" anchor="ctr"/>
          <a:lstStyle>
            <a:defPPr>
              <a:defRPr lang="en-US"/>
            </a:defPPr>
            <a:lvl1pPr marL="0" algn="r" defTabSz="407979" rtl="0" eaLnBrk="1" latinLnBrk="0" hangingPunct="1">
              <a:defRPr sz="1100" kern="1200">
                <a:solidFill>
                  <a:schemeClr val="bg1"/>
                </a:solidFill>
                <a:latin typeface="+mn-lt"/>
                <a:ea typeface="+mn-ea"/>
                <a:cs typeface="+mn-cs"/>
              </a:defRPr>
            </a:lvl1pPr>
            <a:lvl2pPr marL="407979" algn="l" defTabSz="407979" rtl="0" eaLnBrk="1" latinLnBrk="0" hangingPunct="1">
              <a:defRPr sz="1600" kern="1200">
                <a:solidFill>
                  <a:schemeClr val="tx1"/>
                </a:solidFill>
                <a:latin typeface="+mn-lt"/>
                <a:ea typeface="+mn-ea"/>
                <a:cs typeface="+mn-cs"/>
              </a:defRPr>
            </a:lvl2pPr>
            <a:lvl3pPr marL="815957" algn="l" defTabSz="407979" rtl="0" eaLnBrk="1" latinLnBrk="0" hangingPunct="1">
              <a:defRPr sz="1600" kern="1200">
                <a:solidFill>
                  <a:schemeClr val="tx1"/>
                </a:solidFill>
                <a:latin typeface="+mn-lt"/>
                <a:ea typeface="+mn-ea"/>
                <a:cs typeface="+mn-cs"/>
              </a:defRPr>
            </a:lvl3pPr>
            <a:lvl4pPr marL="1223936" algn="l" defTabSz="407979" rtl="0" eaLnBrk="1" latinLnBrk="0" hangingPunct="1">
              <a:defRPr sz="1600" kern="1200">
                <a:solidFill>
                  <a:schemeClr val="tx1"/>
                </a:solidFill>
                <a:latin typeface="+mn-lt"/>
                <a:ea typeface="+mn-ea"/>
                <a:cs typeface="+mn-cs"/>
              </a:defRPr>
            </a:lvl4pPr>
            <a:lvl5pPr marL="1631915" algn="l" defTabSz="407979" rtl="0" eaLnBrk="1" latinLnBrk="0" hangingPunct="1">
              <a:defRPr sz="1600" kern="1200">
                <a:solidFill>
                  <a:schemeClr val="tx1"/>
                </a:solidFill>
                <a:latin typeface="+mn-lt"/>
                <a:ea typeface="+mn-ea"/>
                <a:cs typeface="+mn-cs"/>
              </a:defRPr>
            </a:lvl5pPr>
            <a:lvl6pPr marL="2039894" algn="l" defTabSz="407979" rtl="0" eaLnBrk="1" latinLnBrk="0" hangingPunct="1">
              <a:defRPr sz="1600" kern="1200">
                <a:solidFill>
                  <a:schemeClr val="tx1"/>
                </a:solidFill>
                <a:latin typeface="+mn-lt"/>
                <a:ea typeface="+mn-ea"/>
                <a:cs typeface="+mn-cs"/>
              </a:defRPr>
            </a:lvl6pPr>
            <a:lvl7pPr marL="2447873" algn="l" defTabSz="407979" rtl="0" eaLnBrk="1" latinLnBrk="0" hangingPunct="1">
              <a:defRPr sz="1600" kern="1200">
                <a:solidFill>
                  <a:schemeClr val="tx1"/>
                </a:solidFill>
                <a:latin typeface="+mn-lt"/>
                <a:ea typeface="+mn-ea"/>
                <a:cs typeface="+mn-cs"/>
              </a:defRPr>
            </a:lvl7pPr>
            <a:lvl8pPr marL="2855852" algn="l" defTabSz="407979" rtl="0" eaLnBrk="1" latinLnBrk="0" hangingPunct="1">
              <a:defRPr sz="1600" kern="1200">
                <a:solidFill>
                  <a:schemeClr val="tx1"/>
                </a:solidFill>
                <a:latin typeface="+mn-lt"/>
                <a:ea typeface="+mn-ea"/>
                <a:cs typeface="+mn-cs"/>
              </a:defRPr>
            </a:lvl8pPr>
            <a:lvl9pPr marL="3263830" algn="l" defTabSz="407979" rtl="0" eaLnBrk="1" latinLnBrk="0" hangingPunct="1">
              <a:defRPr sz="1600" kern="1200">
                <a:solidFill>
                  <a:schemeClr val="tx1"/>
                </a:solidFill>
                <a:latin typeface="+mn-lt"/>
                <a:ea typeface="+mn-ea"/>
                <a:cs typeface="+mn-cs"/>
              </a:defRPr>
            </a:lvl9pPr>
          </a:lstStyle>
          <a:p>
            <a:fld id="{0F3E915A-A851-4F47-881A-1FF5BE2B29D8}" type="slidenum">
              <a:rPr lang="en-US" smtClean="0">
                <a:solidFill>
                  <a:schemeClr val="bg1"/>
                </a:solidFill>
              </a:rPr>
              <a:pPr/>
              <a:t>‹#›</a:t>
            </a:fld>
            <a:endParaRPr lang="en-US" dirty="0">
              <a:solidFill>
                <a:schemeClr val="bg1"/>
              </a:solidFill>
            </a:endParaRPr>
          </a:p>
        </p:txBody>
      </p:sp>
      <p:sp>
        <p:nvSpPr>
          <p:cNvPr id="14" name="Title 13"/>
          <p:cNvSpPr>
            <a:spLocks noGrp="1"/>
          </p:cNvSpPr>
          <p:nvPr>
            <p:ph type="title" hasCustomPrompt="1"/>
          </p:nvPr>
        </p:nvSpPr>
        <p:spPr>
          <a:xfrm>
            <a:off x="500316" y="313104"/>
            <a:ext cx="8207110" cy="712644"/>
          </a:xfrm>
          <a:prstGeom prst="rect">
            <a:avLst/>
          </a:prstGeom>
        </p:spPr>
        <p:txBody>
          <a:bodyPr vert="horz" lIns="0" tIns="0" rIns="0" bIns="0"/>
          <a:lstStyle>
            <a:lvl1pPr algn="l">
              <a:lnSpc>
                <a:spcPts val="2600"/>
              </a:lnSpc>
              <a:defRPr sz="2400" cap="all" baseline="0"/>
            </a:lvl1pPr>
          </a:lstStyle>
          <a:p>
            <a:r>
              <a:rPr lang="en-GB" dirty="0"/>
              <a:t>SLIDE HEADING</a:t>
            </a:r>
            <a:endParaRPr lang="en-US" dirty="0"/>
          </a:p>
        </p:txBody>
      </p:sp>
      <p:cxnSp>
        <p:nvCxnSpPr>
          <p:cNvPr id="6" name="Straight Connector 5"/>
          <p:cNvCxnSpPr/>
          <p:nvPr userDrawn="1"/>
        </p:nvCxnSpPr>
        <p:spPr>
          <a:xfrm>
            <a:off x="500316" y="273770"/>
            <a:ext cx="820711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 name="Picture 2" descr="CBI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316" y="6388100"/>
            <a:ext cx="653277" cy="238498"/>
          </a:xfrm>
          <a:prstGeom prst="rect">
            <a:avLst/>
          </a:prstGeom>
        </p:spPr>
      </p:pic>
      <p:sp>
        <p:nvSpPr>
          <p:cNvPr id="7" name="Text Placeholder 9"/>
          <p:cNvSpPr>
            <a:spLocks noGrp="1"/>
          </p:cNvSpPr>
          <p:nvPr>
            <p:ph type="body" sz="quarter" idx="13"/>
          </p:nvPr>
        </p:nvSpPr>
        <p:spPr>
          <a:xfrm>
            <a:off x="500316" y="1082763"/>
            <a:ext cx="4071684" cy="2964263"/>
          </a:xfrm>
          <a:prstGeom prst="rect">
            <a:avLst/>
          </a:prstGeom>
        </p:spPr>
        <p:txBody>
          <a:bodyPr vert="horz" lIns="0" tIns="0" rIns="0"/>
          <a:lstStyle>
            <a:lvl1pPr marL="0" indent="0">
              <a:lnSpc>
                <a:spcPts val="1500"/>
              </a:lnSpc>
              <a:spcBef>
                <a:spcPts val="0"/>
              </a:spcBef>
              <a:spcAft>
                <a:spcPts val="600"/>
              </a:spcAft>
              <a:buFontTx/>
              <a:buNone/>
              <a:defRPr sz="1300">
                <a:solidFill>
                  <a:srgbClr val="000000"/>
                </a:solidFill>
              </a:defRPr>
            </a:lvl1pPr>
          </a:lstStyle>
          <a:p>
            <a:pPr lvl="0"/>
            <a:r>
              <a:rPr lang="en-US"/>
              <a:t>Click to edit Master text styles</a:t>
            </a:r>
          </a:p>
        </p:txBody>
      </p:sp>
      <p:sp>
        <p:nvSpPr>
          <p:cNvPr id="8" name="Chart Placeholder 2"/>
          <p:cNvSpPr>
            <a:spLocks noGrp="1"/>
          </p:cNvSpPr>
          <p:nvPr>
            <p:ph type="chart" sz="quarter" idx="14"/>
          </p:nvPr>
        </p:nvSpPr>
        <p:spPr>
          <a:xfrm>
            <a:off x="4907280" y="1110469"/>
            <a:ext cx="3798874" cy="2936557"/>
          </a:xfrm>
          <a:prstGeom prst="rect">
            <a:avLst/>
          </a:prstGeom>
        </p:spPr>
        <p:txBody>
          <a:bodyPr vert="horz"/>
          <a:lstStyle>
            <a:lvl1pPr marL="0" indent="0">
              <a:buFontTx/>
              <a:buNone/>
              <a:defRPr sz="1300">
                <a:solidFill>
                  <a:srgbClr val="000000"/>
                </a:solidFill>
              </a:defRPr>
            </a:lvl1pPr>
          </a:lstStyle>
          <a:p>
            <a:r>
              <a:rPr lang="en-US" dirty="0"/>
              <a:t>Click icon to add chart</a:t>
            </a:r>
          </a:p>
        </p:txBody>
      </p:sp>
    </p:spTree>
    <p:extLst>
      <p:ext uri="{BB962C8B-B14F-4D97-AF65-F5344CB8AC3E}">
        <p14:creationId xmlns:p14="http://schemas.microsoft.com/office/powerpoint/2010/main" val="404563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hart">
    <p:spTree>
      <p:nvGrpSpPr>
        <p:cNvPr id="1" name=""/>
        <p:cNvGrpSpPr/>
        <p:nvPr/>
      </p:nvGrpSpPr>
      <p:grpSpPr>
        <a:xfrm>
          <a:off x="0" y="0"/>
          <a:ext cx="0" cy="0"/>
          <a:chOff x="0" y="0"/>
          <a:chExt cx="0" cy="0"/>
        </a:xfrm>
      </p:grpSpPr>
      <p:sp>
        <p:nvSpPr>
          <p:cNvPr id="9" name="Triangle 9"/>
          <p:cNvSpPr/>
          <p:nvPr userDrawn="1"/>
        </p:nvSpPr>
        <p:spPr>
          <a:xfrm>
            <a:off x="7346007" y="6302474"/>
            <a:ext cx="1797993" cy="555526"/>
          </a:xfrm>
          <a:prstGeom prst="triangle">
            <a:avLst>
              <a:gd name="adj" fmla="val 10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1"/>
          <p:cNvSpPr txBox="1">
            <a:spLocks/>
          </p:cNvSpPr>
          <p:nvPr userDrawn="1"/>
        </p:nvSpPr>
        <p:spPr>
          <a:xfrm>
            <a:off x="6822615" y="6400115"/>
            <a:ext cx="2133600" cy="366183"/>
          </a:xfrm>
          <a:prstGeom prst="rect">
            <a:avLst/>
          </a:prstGeom>
        </p:spPr>
        <p:txBody>
          <a:bodyPr vert="horz" lIns="91440" tIns="45720" rIns="91440" bIns="45720" rtlCol="0" anchor="ctr"/>
          <a:lstStyle>
            <a:defPPr>
              <a:defRPr lang="en-US"/>
            </a:defPPr>
            <a:lvl1pPr marL="0" algn="r" defTabSz="407979" rtl="0" eaLnBrk="1" latinLnBrk="0" hangingPunct="1">
              <a:defRPr sz="1100" kern="1200">
                <a:solidFill>
                  <a:schemeClr val="bg1"/>
                </a:solidFill>
                <a:latin typeface="+mn-lt"/>
                <a:ea typeface="+mn-ea"/>
                <a:cs typeface="+mn-cs"/>
              </a:defRPr>
            </a:lvl1pPr>
            <a:lvl2pPr marL="407979" algn="l" defTabSz="407979" rtl="0" eaLnBrk="1" latinLnBrk="0" hangingPunct="1">
              <a:defRPr sz="1600" kern="1200">
                <a:solidFill>
                  <a:schemeClr val="tx1"/>
                </a:solidFill>
                <a:latin typeface="+mn-lt"/>
                <a:ea typeface="+mn-ea"/>
                <a:cs typeface="+mn-cs"/>
              </a:defRPr>
            </a:lvl2pPr>
            <a:lvl3pPr marL="815957" algn="l" defTabSz="407979" rtl="0" eaLnBrk="1" latinLnBrk="0" hangingPunct="1">
              <a:defRPr sz="1600" kern="1200">
                <a:solidFill>
                  <a:schemeClr val="tx1"/>
                </a:solidFill>
                <a:latin typeface="+mn-lt"/>
                <a:ea typeface="+mn-ea"/>
                <a:cs typeface="+mn-cs"/>
              </a:defRPr>
            </a:lvl3pPr>
            <a:lvl4pPr marL="1223936" algn="l" defTabSz="407979" rtl="0" eaLnBrk="1" latinLnBrk="0" hangingPunct="1">
              <a:defRPr sz="1600" kern="1200">
                <a:solidFill>
                  <a:schemeClr val="tx1"/>
                </a:solidFill>
                <a:latin typeface="+mn-lt"/>
                <a:ea typeface="+mn-ea"/>
                <a:cs typeface="+mn-cs"/>
              </a:defRPr>
            </a:lvl4pPr>
            <a:lvl5pPr marL="1631915" algn="l" defTabSz="407979" rtl="0" eaLnBrk="1" latinLnBrk="0" hangingPunct="1">
              <a:defRPr sz="1600" kern="1200">
                <a:solidFill>
                  <a:schemeClr val="tx1"/>
                </a:solidFill>
                <a:latin typeface="+mn-lt"/>
                <a:ea typeface="+mn-ea"/>
                <a:cs typeface="+mn-cs"/>
              </a:defRPr>
            </a:lvl5pPr>
            <a:lvl6pPr marL="2039894" algn="l" defTabSz="407979" rtl="0" eaLnBrk="1" latinLnBrk="0" hangingPunct="1">
              <a:defRPr sz="1600" kern="1200">
                <a:solidFill>
                  <a:schemeClr val="tx1"/>
                </a:solidFill>
                <a:latin typeface="+mn-lt"/>
                <a:ea typeface="+mn-ea"/>
                <a:cs typeface="+mn-cs"/>
              </a:defRPr>
            </a:lvl6pPr>
            <a:lvl7pPr marL="2447873" algn="l" defTabSz="407979" rtl="0" eaLnBrk="1" latinLnBrk="0" hangingPunct="1">
              <a:defRPr sz="1600" kern="1200">
                <a:solidFill>
                  <a:schemeClr val="tx1"/>
                </a:solidFill>
                <a:latin typeface="+mn-lt"/>
                <a:ea typeface="+mn-ea"/>
                <a:cs typeface="+mn-cs"/>
              </a:defRPr>
            </a:lvl7pPr>
            <a:lvl8pPr marL="2855852" algn="l" defTabSz="407979" rtl="0" eaLnBrk="1" latinLnBrk="0" hangingPunct="1">
              <a:defRPr sz="1600" kern="1200">
                <a:solidFill>
                  <a:schemeClr val="tx1"/>
                </a:solidFill>
                <a:latin typeface="+mn-lt"/>
                <a:ea typeface="+mn-ea"/>
                <a:cs typeface="+mn-cs"/>
              </a:defRPr>
            </a:lvl8pPr>
            <a:lvl9pPr marL="3263830" algn="l" defTabSz="407979" rtl="0" eaLnBrk="1" latinLnBrk="0" hangingPunct="1">
              <a:defRPr sz="1600" kern="1200">
                <a:solidFill>
                  <a:schemeClr val="tx1"/>
                </a:solidFill>
                <a:latin typeface="+mn-lt"/>
                <a:ea typeface="+mn-ea"/>
                <a:cs typeface="+mn-cs"/>
              </a:defRPr>
            </a:lvl9pPr>
          </a:lstStyle>
          <a:p>
            <a:fld id="{0F3E915A-A851-4F47-881A-1FF5BE2B29D8}" type="slidenum">
              <a:rPr lang="en-US" smtClean="0">
                <a:solidFill>
                  <a:schemeClr val="bg1"/>
                </a:solidFill>
              </a:rPr>
              <a:pPr/>
              <a:t>‹#›</a:t>
            </a:fld>
            <a:endParaRPr lang="en-US" dirty="0">
              <a:solidFill>
                <a:schemeClr val="bg1"/>
              </a:solidFill>
            </a:endParaRPr>
          </a:p>
        </p:txBody>
      </p:sp>
      <p:sp>
        <p:nvSpPr>
          <p:cNvPr id="14" name="Title 13"/>
          <p:cNvSpPr>
            <a:spLocks noGrp="1"/>
          </p:cNvSpPr>
          <p:nvPr>
            <p:ph type="title" hasCustomPrompt="1"/>
          </p:nvPr>
        </p:nvSpPr>
        <p:spPr>
          <a:xfrm>
            <a:off x="500316" y="313104"/>
            <a:ext cx="8207110" cy="712644"/>
          </a:xfrm>
          <a:prstGeom prst="rect">
            <a:avLst/>
          </a:prstGeom>
        </p:spPr>
        <p:txBody>
          <a:bodyPr vert="horz" lIns="0" tIns="0" rIns="0" bIns="0"/>
          <a:lstStyle>
            <a:lvl1pPr algn="l">
              <a:lnSpc>
                <a:spcPts val="2600"/>
              </a:lnSpc>
              <a:defRPr sz="2400" cap="all" baseline="0"/>
            </a:lvl1pPr>
          </a:lstStyle>
          <a:p>
            <a:r>
              <a:rPr lang="en-GB" dirty="0"/>
              <a:t>SLIDE HEADING</a:t>
            </a:r>
            <a:endParaRPr lang="en-US" dirty="0"/>
          </a:p>
        </p:txBody>
      </p:sp>
      <p:cxnSp>
        <p:nvCxnSpPr>
          <p:cNvPr id="6" name="Straight Connector 5"/>
          <p:cNvCxnSpPr/>
          <p:nvPr userDrawn="1"/>
        </p:nvCxnSpPr>
        <p:spPr>
          <a:xfrm>
            <a:off x="500316" y="273770"/>
            <a:ext cx="820711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 name="Picture 2" descr="CBI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316" y="6388100"/>
            <a:ext cx="653277" cy="238498"/>
          </a:xfrm>
          <a:prstGeom prst="rect">
            <a:avLst/>
          </a:prstGeom>
        </p:spPr>
      </p:pic>
      <p:sp>
        <p:nvSpPr>
          <p:cNvPr id="8" name="Chart Placeholder 2"/>
          <p:cNvSpPr>
            <a:spLocks noGrp="1"/>
          </p:cNvSpPr>
          <p:nvPr>
            <p:ph type="chart" sz="quarter" idx="14"/>
          </p:nvPr>
        </p:nvSpPr>
        <p:spPr>
          <a:xfrm>
            <a:off x="500316" y="1110469"/>
            <a:ext cx="8205838" cy="2936557"/>
          </a:xfrm>
          <a:prstGeom prst="rect">
            <a:avLst/>
          </a:prstGeom>
        </p:spPr>
        <p:txBody>
          <a:bodyPr vert="horz"/>
          <a:lstStyle>
            <a:lvl1pPr marL="0" indent="0">
              <a:buFontTx/>
              <a:buNone/>
              <a:defRPr sz="1300">
                <a:solidFill>
                  <a:srgbClr val="000000"/>
                </a:solidFill>
              </a:defRPr>
            </a:lvl1pPr>
          </a:lstStyle>
          <a:p>
            <a:r>
              <a:rPr lang="en-US" dirty="0"/>
              <a:t>Click icon to add chart</a:t>
            </a:r>
          </a:p>
        </p:txBody>
      </p:sp>
    </p:spTree>
    <p:extLst>
      <p:ext uri="{BB962C8B-B14F-4D97-AF65-F5344CB8AC3E}">
        <p14:creationId xmlns:p14="http://schemas.microsoft.com/office/powerpoint/2010/main" val="302575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xt + image">
    <p:spTree>
      <p:nvGrpSpPr>
        <p:cNvPr id="1" name=""/>
        <p:cNvGrpSpPr/>
        <p:nvPr/>
      </p:nvGrpSpPr>
      <p:grpSpPr>
        <a:xfrm>
          <a:off x="0" y="0"/>
          <a:ext cx="0" cy="0"/>
          <a:chOff x="0" y="0"/>
          <a:chExt cx="0" cy="0"/>
        </a:xfrm>
      </p:grpSpPr>
      <p:sp>
        <p:nvSpPr>
          <p:cNvPr id="9" name="Triangle 9"/>
          <p:cNvSpPr/>
          <p:nvPr userDrawn="1"/>
        </p:nvSpPr>
        <p:spPr>
          <a:xfrm>
            <a:off x="7346007" y="6302474"/>
            <a:ext cx="1797993" cy="555526"/>
          </a:xfrm>
          <a:prstGeom prst="triangle">
            <a:avLst>
              <a:gd name="adj" fmla="val 10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1"/>
          <p:cNvSpPr txBox="1">
            <a:spLocks/>
          </p:cNvSpPr>
          <p:nvPr userDrawn="1"/>
        </p:nvSpPr>
        <p:spPr>
          <a:xfrm>
            <a:off x="6822615" y="6400115"/>
            <a:ext cx="2133600" cy="366183"/>
          </a:xfrm>
          <a:prstGeom prst="rect">
            <a:avLst/>
          </a:prstGeom>
        </p:spPr>
        <p:txBody>
          <a:bodyPr vert="horz" lIns="91440" tIns="45720" rIns="91440" bIns="45720" rtlCol="0" anchor="ctr"/>
          <a:lstStyle>
            <a:defPPr>
              <a:defRPr lang="en-US"/>
            </a:defPPr>
            <a:lvl1pPr marL="0" algn="r" defTabSz="407979" rtl="0" eaLnBrk="1" latinLnBrk="0" hangingPunct="1">
              <a:defRPr sz="1100" kern="1200">
                <a:solidFill>
                  <a:schemeClr val="bg1"/>
                </a:solidFill>
                <a:latin typeface="+mn-lt"/>
                <a:ea typeface="+mn-ea"/>
                <a:cs typeface="+mn-cs"/>
              </a:defRPr>
            </a:lvl1pPr>
            <a:lvl2pPr marL="407979" algn="l" defTabSz="407979" rtl="0" eaLnBrk="1" latinLnBrk="0" hangingPunct="1">
              <a:defRPr sz="1600" kern="1200">
                <a:solidFill>
                  <a:schemeClr val="tx1"/>
                </a:solidFill>
                <a:latin typeface="+mn-lt"/>
                <a:ea typeface="+mn-ea"/>
                <a:cs typeface="+mn-cs"/>
              </a:defRPr>
            </a:lvl2pPr>
            <a:lvl3pPr marL="815957" algn="l" defTabSz="407979" rtl="0" eaLnBrk="1" latinLnBrk="0" hangingPunct="1">
              <a:defRPr sz="1600" kern="1200">
                <a:solidFill>
                  <a:schemeClr val="tx1"/>
                </a:solidFill>
                <a:latin typeface="+mn-lt"/>
                <a:ea typeface="+mn-ea"/>
                <a:cs typeface="+mn-cs"/>
              </a:defRPr>
            </a:lvl3pPr>
            <a:lvl4pPr marL="1223936" algn="l" defTabSz="407979" rtl="0" eaLnBrk="1" latinLnBrk="0" hangingPunct="1">
              <a:defRPr sz="1600" kern="1200">
                <a:solidFill>
                  <a:schemeClr val="tx1"/>
                </a:solidFill>
                <a:latin typeface="+mn-lt"/>
                <a:ea typeface="+mn-ea"/>
                <a:cs typeface="+mn-cs"/>
              </a:defRPr>
            </a:lvl4pPr>
            <a:lvl5pPr marL="1631915" algn="l" defTabSz="407979" rtl="0" eaLnBrk="1" latinLnBrk="0" hangingPunct="1">
              <a:defRPr sz="1600" kern="1200">
                <a:solidFill>
                  <a:schemeClr val="tx1"/>
                </a:solidFill>
                <a:latin typeface="+mn-lt"/>
                <a:ea typeface="+mn-ea"/>
                <a:cs typeface="+mn-cs"/>
              </a:defRPr>
            </a:lvl5pPr>
            <a:lvl6pPr marL="2039894" algn="l" defTabSz="407979" rtl="0" eaLnBrk="1" latinLnBrk="0" hangingPunct="1">
              <a:defRPr sz="1600" kern="1200">
                <a:solidFill>
                  <a:schemeClr val="tx1"/>
                </a:solidFill>
                <a:latin typeface="+mn-lt"/>
                <a:ea typeface="+mn-ea"/>
                <a:cs typeface="+mn-cs"/>
              </a:defRPr>
            </a:lvl6pPr>
            <a:lvl7pPr marL="2447873" algn="l" defTabSz="407979" rtl="0" eaLnBrk="1" latinLnBrk="0" hangingPunct="1">
              <a:defRPr sz="1600" kern="1200">
                <a:solidFill>
                  <a:schemeClr val="tx1"/>
                </a:solidFill>
                <a:latin typeface="+mn-lt"/>
                <a:ea typeface="+mn-ea"/>
                <a:cs typeface="+mn-cs"/>
              </a:defRPr>
            </a:lvl7pPr>
            <a:lvl8pPr marL="2855852" algn="l" defTabSz="407979" rtl="0" eaLnBrk="1" latinLnBrk="0" hangingPunct="1">
              <a:defRPr sz="1600" kern="1200">
                <a:solidFill>
                  <a:schemeClr val="tx1"/>
                </a:solidFill>
                <a:latin typeface="+mn-lt"/>
                <a:ea typeface="+mn-ea"/>
                <a:cs typeface="+mn-cs"/>
              </a:defRPr>
            </a:lvl8pPr>
            <a:lvl9pPr marL="3263830" algn="l" defTabSz="407979" rtl="0" eaLnBrk="1" latinLnBrk="0" hangingPunct="1">
              <a:defRPr sz="1600" kern="1200">
                <a:solidFill>
                  <a:schemeClr val="tx1"/>
                </a:solidFill>
                <a:latin typeface="+mn-lt"/>
                <a:ea typeface="+mn-ea"/>
                <a:cs typeface="+mn-cs"/>
              </a:defRPr>
            </a:lvl9pPr>
          </a:lstStyle>
          <a:p>
            <a:fld id="{0F3E915A-A851-4F47-881A-1FF5BE2B29D8}" type="slidenum">
              <a:rPr lang="en-US" smtClean="0">
                <a:solidFill>
                  <a:schemeClr val="bg1"/>
                </a:solidFill>
              </a:rPr>
              <a:pPr/>
              <a:t>‹#›</a:t>
            </a:fld>
            <a:endParaRPr lang="en-US" dirty="0">
              <a:solidFill>
                <a:schemeClr val="bg1"/>
              </a:solidFill>
            </a:endParaRPr>
          </a:p>
        </p:txBody>
      </p:sp>
      <p:sp>
        <p:nvSpPr>
          <p:cNvPr id="14" name="Title 13"/>
          <p:cNvSpPr>
            <a:spLocks noGrp="1"/>
          </p:cNvSpPr>
          <p:nvPr>
            <p:ph type="title" hasCustomPrompt="1"/>
          </p:nvPr>
        </p:nvSpPr>
        <p:spPr>
          <a:xfrm>
            <a:off x="500316" y="313104"/>
            <a:ext cx="8207110" cy="712644"/>
          </a:xfrm>
          <a:prstGeom prst="rect">
            <a:avLst/>
          </a:prstGeom>
        </p:spPr>
        <p:txBody>
          <a:bodyPr vert="horz" lIns="0" tIns="0" rIns="0" bIns="0"/>
          <a:lstStyle>
            <a:lvl1pPr algn="l">
              <a:lnSpc>
                <a:spcPts val="2600"/>
              </a:lnSpc>
              <a:defRPr sz="2400" cap="all" baseline="0"/>
            </a:lvl1pPr>
          </a:lstStyle>
          <a:p>
            <a:r>
              <a:rPr lang="en-GB" dirty="0"/>
              <a:t>SLIDE HEADING</a:t>
            </a:r>
            <a:endParaRPr lang="en-US" dirty="0"/>
          </a:p>
        </p:txBody>
      </p:sp>
      <p:cxnSp>
        <p:nvCxnSpPr>
          <p:cNvPr id="6" name="Straight Connector 5"/>
          <p:cNvCxnSpPr/>
          <p:nvPr userDrawn="1"/>
        </p:nvCxnSpPr>
        <p:spPr>
          <a:xfrm>
            <a:off x="500316" y="273770"/>
            <a:ext cx="820711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 name="Picture 2" descr="CBI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316" y="6388100"/>
            <a:ext cx="653277" cy="238498"/>
          </a:xfrm>
          <a:prstGeom prst="rect">
            <a:avLst/>
          </a:prstGeom>
        </p:spPr>
      </p:pic>
      <p:sp>
        <p:nvSpPr>
          <p:cNvPr id="7" name="Text Placeholder 9"/>
          <p:cNvSpPr>
            <a:spLocks noGrp="1"/>
          </p:cNvSpPr>
          <p:nvPr>
            <p:ph type="body" sz="quarter" idx="13"/>
          </p:nvPr>
        </p:nvSpPr>
        <p:spPr>
          <a:xfrm>
            <a:off x="500316" y="1082763"/>
            <a:ext cx="4071684" cy="2964263"/>
          </a:xfrm>
          <a:prstGeom prst="rect">
            <a:avLst/>
          </a:prstGeom>
        </p:spPr>
        <p:txBody>
          <a:bodyPr vert="horz" lIns="0" tIns="0" rIns="0"/>
          <a:lstStyle>
            <a:lvl1pPr marL="0" indent="0">
              <a:lnSpc>
                <a:spcPts val="1500"/>
              </a:lnSpc>
              <a:spcBef>
                <a:spcPts val="0"/>
              </a:spcBef>
              <a:spcAft>
                <a:spcPts val="600"/>
              </a:spcAft>
              <a:buFontTx/>
              <a:buNone/>
              <a:defRPr sz="1300">
                <a:solidFill>
                  <a:srgbClr val="000000"/>
                </a:solidFill>
              </a:defRPr>
            </a:lvl1pPr>
          </a:lstStyle>
          <a:p>
            <a:pPr lvl="0"/>
            <a:r>
              <a:rPr lang="en-US"/>
              <a:t>Click to edit Master text styles</a:t>
            </a:r>
          </a:p>
        </p:txBody>
      </p:sp>
      <p:sp>
        <p:nvSpPr>
          <p:cNvPr id="4" name="Picture Placeholder 3"/>
          <p:cNvSpPr>
            <a:spLocks noGrp="1"/>
          </p:cNvSpPr>
          <p:nvPr>
            <p:ph type="pic" sz="quarter" idx="14" hasCustomPrompt="1"/>
          </p:nvPr>
        </p:nvSpPr>
        <p:spPr>
          <a:xfrm>
            <a:off x="4851400" y="1082675"/>
            <a:ext cx="3856038" cy="2963863"/>
          </a:xfrm>
          <a:prstGeom prst="rect">
            <a:avLst/>
          </a:prstGeom>
        </p:spPr>
        <p:txBody>
          <a:bodyPr vert="horz"/>
          <a:lstStyle>
            <a:lvl1pPr marL="0" indent="0">
              <a:buNone/>
              <a:defRPr sz="1300">
                <a:solidFill>
                  <a:srgbClr val="000000"/>
                </a:solidFill>
              </a:defRPr>
            </a:lvl1pPr>
          </a:lstStyle>
          <a:p>
            <a:r>
              <a:rPr lang="en-US" dirty="0"/>
              <a:t>Add image</a:t>
            </a:r>
          </a:p>
        </p:txBody>
      </p:sp>
    </p:spTree>
    <p:extLst>
      <p:ext uri="{BB962C8B-B14F-4D97-AF65-F5344CB8AC3E}">
        <p14:creationId xmlns:p14="http://schemas.microsoft.com/office/powerpoint/2010/main" val="58266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Image">
    <p:spTree>
      <p:nvGrpSpPr>
        <p:cNvPr id="1" name=""/>
        <p:cNvGrpSpPr/>
        <p:nvPr/>
      </p:nvGrpSpPr>
      <p:grpSpPr>
        <a:xfrm>
          <a:off x="0" y="0"/>
          <a:ext cx="0" cy="0"/>
          <a:chOff x="0" y="0"/>
          <a:chExt cx="0" cy="0"/>
        </a:xfrm>
      </p:grpSpPr>
      <p:sp>
        <p:nvSpPr>
          <p:cNvPr id="9" name="Triangle 9"/>
          <p:cNvSpPr/>
          <p:nvPr userDrawn="1"/>
        </p:nvSpPr>
        <p:spPr>
          <a:xfrm>
            <a:off x="7346007" y="6302474"/>
            <a:ext cx="1797993" cy="555526"/>
          </a:xfrm>
          <a:prstGeom prst="triangle">
            <a:avLst>
              <a:gd name="adj" fmla="val 10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1"/>
          <p:cNvSpPr txBox="1">
            <a:spLocks/>
          </p:cNvSpPr>
          <p:nvPr userDrawn="1"/>
        </p:nvSpPr>
        <p:spPr>
          <a:xfrm>
            <a:off x="6822615" y="6400115"/>
            <a:ext cx="2133600" cy="366183"/>
          </a:xfrm>
          <a:prstGeom prst="rect">
            <a:avLst/>
          </a:prstGeom>
        </p:spPr>
        <p:txBody>
          <a:bodyPr vert="horz" lIns="91440" tIns="45720" rIns="91440" bIns="45720" rtlCol="0" anchor="ctr"/>
          <a:lstStyle>
            <a:defPPr>
              <a:defRPr lang="en-US"/>
            </a:defPPr>
            <a:lvl1pPr marL="0" algn="r" defTabSz="407979" rtl="0" eaLnBrk="1" latinLnBrk="0" hangingPunct="1">
              <a:defRPr sz="1100" kern="1200">
                <a:solidFill>
                  <a:schemeClr val="bg1"/>
                </a:solidFill>
                <a:latin typeface="+mn-lt"/>
                <a:ea typeface="+mn-ea"/>
                <a:cs typeface="+mn-cs"/>
              </a:defRPr>
            </a:lvl1pPr>
            <a:lvl2pPr marL="407979" algn="l" defTabSz="407979" rtl="0" eaLnBrk="1" latinLnBrk="0" hangingPunct="1">
              <a:defRPr sz="1600" kern="1200">
                <a:solidFill>
                  <a:schemeClr val="tx1"/>
                </a:solidFill>
                <a:latin typeface="+mn-lt"/>
                <a:ea typeface="+mn-ea"/>
                <a:cs typeface="+mn-cs"/>
              </a:defRPr>
            </a:lvl2pPr>
            <a:lvl3pPr marL="815957" algn="l" defTabSz="407979" rtl="0" eaLnBrk="1" latinLnBrk="0" hangingPunct="1">
              <a:defRPr sz="1600" kern="1200">
                <a:solidFill>
                  <a:schemeClr val="tx1"/>
                </a:solidFill>
                <a:latin typeface="+mn-lt"/>
                <a:ea typeface="+mn-ea"/>
                <a:cs typeface="+mn-cs"/>
              </a:defRPr>
            </a:lvl3pPr>
            <a:lvl4pPr marL="1223936" algn="l" defTabSz="407979" rtl="0" eaLnBrk="1" latinLnBrk="0" hangingPunct="1">
              <a:defRPr sz="1600" kern="1200">
                <a:solidFill>
                  <a:schemeClr val="tx1"/>
                </a:solidFill>
                <a:latin typeface="+mn-lt"/>
                <a:ea typeface="+mn-ea"/>
                <a:cs typeface="+mn-cs"/>
              </a:defRPr>
            </a:lvl4pPr>
            <a:lvl5pPr marL="1631915" algn="l" defTabSz="407979" rtl="0" eaLnBrk="1" latinLnBrk="0" hangingPunct="1">
              <a:defRPr sz="1600" kern="1200">
                <a:solidFill>
                  <a:schemeClr val="tx1"/>
                </a:solidFill>
                <a:latin typeface="+mn-lt"/>
                <a:ea typeface="+mn-ea"/>
                <a:cs typeface="+mn-cs"/>
              </a:defRPr>
            </a:lvl5pPr>
            <a:lvl6pPr marL="2039894" algn="l" defTabSz="407979" rtl="0" eaLnBrk="1" latinLnBrk="0" hangingPunct="1">
              <a:defRPr sz="1600" kern="1200">
                <a:solidFill>
                  <a:schemeClr val="tx1"/>
                </a:solidFill>
                <a:latin typeface="+mn-lt"/>
                <a:ea typeface="+mn-ea"/>
                <a:cs typeface="+mn-cs"/>
              </a:defRPr>
            </a:lvl6pPr>
            <a:lvl7pPr marL="2447873" algn="l" defTabSz="407979" rtl="0" eaLnBrk="1" latinLnBrk="0" hangingPunct="1">
              <a:defRPr sz="1600" kern="1200">
                <a:solidFill>
                  <a:schemeClr val="tx1"/>
                </a:solidFill>
                <a:latin typeface="+mn-lt"/>
                <a:ea typeface="+mn-ea"/>
                <a:cs typeface="+mn-cs"/>
              </a:defRPr>
            </a:lvl7pPr>
            <a:lvl8pPr marL="2855852" algn="l" defTabSz="407979" rtl="0" eaLnBrk="1" latinLnBrk="0" hangingPunct="1">
              <a:defRPr sz="1600" kern="1200">
                <a:solidFill>
                  <a:schemeClr val="tx1"/>
                </a:solidFill>
                <a:latin typeface="+mn-lt"/>
                <a:ea typeface="+mn-ea"/>
                <a:cs typeface="+mn-cs"/>
              </a:defRPr>
            </a:lvl8pPr>
            <a:lvl9pPr marL="3263830" algn="l" defTabSz="407979" rtl="0" eaLnBrk="1" latinLnBrk="0" hangingPunct="1">
              <a:defRPr sz="1600" kern="1200">
                <a:solidFill>
                  <a:schemeClr val="tx1"/>
                </a:solidFill>
                <a:latin typeface="+mn-lt"/>
                <a:ea typeface="+mn-ea"/>
                <a:cs typeface="+mn-cs"/>
              </a:defRPr>
            </a:lvl9pPr>
          </a:lstStyle>
          <a:p>
            <a:fld id="{0F3E915A-A851-4F47-881A-1FF5BE2B29D8}" type="slidenum">
              <a:rPr lang="en-US" smtClean="0">
                <a:solidFill>
                  <a:schemeClr val="bg1"/>
                </a:solidFill>
              </a:rPr>
              <a:pPr/>
              <a:t>‹#›</a:t>
            </a:fld>
            <a:endParaRPr lang="en-US" dirty="0">
              <a:solidFill>
                <a:schemeClr val="bg1"/>
              </a:solidFill>
            </a:endParaRPr>
          </a:p>
        </p:txBody>
      </p:sp>
      <p:sp>
        <p:nvSpPr>
          <p:cNvPr id="14" name="Title 13"/>
          <p:cNvSpPr>
            <a:spLocks noGrp="1"/>
          </p:cNvSpPr>
          <p:nvPr>
            <p:ph type="title" hasCustomPrompt="1"/>
          </p:nvPr>
        </p:nvSpPr>
        <p:spPr>
          <a:xfrm>
            <a:off x="500316" y="313104"/>
            <a:ext cx="8207110" cy="712644"/>
          </a:xfrm>
          <a:prstGeom prst="rect">
            <a:avLst/>
          </a:prstGeom>
        </p:spPr>
        <p:txBody>
          <a:bodyPr vert="horz" lIns="0" tIns="0" rIns="0" bIns="0"/>
          <a:lstStyle>
            <a:lvl1pPr algn="l">
              <a:lnSpc>
                <a:spcPts val="2600"/>
              </a:lnSpc>
              <a:defRPr sz="2400" cap="all" baseline="0"/>
            </a:lvl1pPr>
          </a:lstStyle>
          <a:p>
            <a:r>
              <a:rPr lang="en-GB" dirty="0"/>
              <a:t>SLIDE HEADING</a:t>
            </a:r>
            <a:endParaRPr lang="en-US" dirty="0"/>
          </a:p>
        </p:txBody>
      </p:sp>
      <p:cxnSp>
        <p:nvCxnSpPr>
          <p:cNvPr id="6" name="Straight Connector 5"/>
          <p:cNvCxnSpPr/>
          <p:nvPr userDrawn="1"/>
        </p:nvCxnSpPr>
        <p:spPr>
          <a:xfrm>
            <a:off x="500316" y="273770"/>
            <a:ext cx="820711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 name="Picture 2" descr="CBI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316" y="6388100"/>
            <a:ext cx="653277" cy="238498"/>
          </a:xfrm>
          <a:prstGeom prst="rect">
            <a:avLst/>
          </a:prstGeom>
        </p:spPr>
      </p:pic>
      <p:sp>
        <p:nvSpPr>
          <p:cNvPr id="4" name="Picture Placeholder 3"/>
          <p:cNvSpPr>
            <a:spLocks noGrp="1"/>
          </p:cNvSpPr>
          <p:nvPr>
            <p:ph type="pic" sz="quarter" idx="14" hasCustomPrompt="1"/>
          </p:nvPr>
        </p:nvSpPr>
        <p:spPr>
          <a:xfrm>
            <a:off x="500316" y="1082675"/>
            <a:ext cx="8207122" cy="2963863"/>
          </a:xfrm>
          <a:prstGeom prst="rect">
            <a:avLst/>
          </a:prstGeom>
        </p:spPr>
        <p:txBody>
          <a:bodyPr vert="horz"/>
          <a:lstStyle>
            <a:lvl1pPr marL="0" indent="0">
              <a:buNone/>
              <a:defRPr sz="1300">
                <a:solidFill>
                  <a:srgbClr val="000000"/>
                </a:solidFill>
              </a:defRPr>
            </a:lvl1pPr>
          </a:lstStyle>
          <a:p>
            <a:r>
              <a:rPr lang="en-US" dirty="0"/>
              <a:t>Add image</a:t>
            </a:r>
          </a:p>
        </p:txBody>
      </p:sp>
    </p:spTree>
    <p:extLst>
      <p:ext uri="{BB962C8B-B14F-4D97-AF65-F5344CB8AC3E}">
        <p14:creationId xmlns:p14="http://schemas.microsoft.com/office/powerpoint/2010/main" val="11716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164022"/>
      </p:ext>
    </p:extLst>
  </p:cSld>
  <p:clrMap bg1="lt1" tx1="dk1" bg2="lt2" tx2="dk2" accent1="accent1" accent2="accent2" accent3="accent3" accent4="accent4" accent5="accent5" accent6="accent6" hlink="hlink" folHlink="folHlink"/>
  <p:sldLayoutIdLst>
    <p:sldLayoutId id="2147483675" r:id="rId1"/>
    <p:sldLayoutId id="2147483680" r:id="rId2"/>
    <p:sldLayoutId id="2147483677" r:id="rId3"/>
    <p:sldLayoutId id="2147483678" r:id="rId4"/>
    <p:sldLayoutId id="2147483679" r:id="rId5"/>
    <p:sldLayoutId id="2147483676" r:id="rId6"/>
    <p:sldLayoutId id="2147483681" r:id="rId7"/>
    <p:sldLayoutId id="2147483682" r:id="rId8"/>
    <p:sldLayoutId id="2147483683" r:id="rId9"/>
  </p:sldLayoutIdLst>
  <p:hf hdr="0" ftr="0" dt="0"/>
  <p:txStyles>
    <p:titleStyle>
      <a:lvl1pPr algn="ctr" defTabSz="407979" rtl="0" eaLnBrk="1" latinLnBrk="0" hangingPunct="1">
        <a:spcBef>
          <a:spcPct val="0"/>
        </a:spcBef>
        <a:buNone/>
        <a:defRPr sz="3900" kern="1200">
          <a:solidFill>
            <a:schemeClr val="tx1"/>
          </a:solidFill>
          <a:latin typeface="+mj-lt"/>
          <a:ea typeface="+mj-ea"/>
          <a:cs typeface="+mj-cs"/>
        </a:defRPr>
      </a:lvl1pPr>
    </p:titleStyle>
    <p:bodyStyle>
      <a:lvl1pPr marL="305984" indent="-305984" algn="l" defTabSz="407979" rtl="0" eaLnBrk="1" latinLnBrk="0" hangingPunct="1">
        <a:spcBef>
          <a:spcPct val="20000"/>
        </a:spcBef>
        <a:buFont typeface="Arial"/>
        <a:buChar char="•"/>
        <a:defRPr sz="2900" kern="1200">
          <a:solidFill>
            <a:schemeClr val="tx1"/>
          </a:solidFill>
          <a:latin typeface="+mn-lt"/>
          <a:ea typeface="+mn-ea"/>
          <a:cs typeface="+mn-cs"/>
        </a:defRPr>
      </a:lvl1pPr>
      <a:lvl2pPr marL="662965" indent="-254987" algn="l" defTabSz="407979" rtl="0" eaLnBrk="1" latinLnBrk="0" hangingPunct="1">
        <a:spcBef>
          <a:spcPct val="20000"/>
        </a:spcBef>
        <a:buFont typeface="Arial"/>
        <a:buChar char="–"/>
        <a:defRPr sz="2500" kern="1200">
          <a:solidFill>
            <a:schemeClr val="tx1"/>
          </a:solidFill>
          <a:latin typeface="+mn-lt"/>
          <a:ea typeface="+mn-ea"/>
          <a:cs typeface="+mn-cs"/>
        </a:defRPr>
      </a:lvl2pPr>
      <a:lvl3pPr marL="1019947" indent="-203990" algn="l" defTabSz="407979" rtl="0" eaLnBrk="1" latinLnBrk="0" hangingPunct="1">
        <a:spcBef>
          <a:spcPct val="20000"/>
        </a:spcBef>
        <a:buFont typeface="Arial"/>
        <a:buChar char="•"/>
        <a:defRPr sz="2100" kern="1200">
          <a:solidFill>
            <a:schemeClr val="tx1"/>
          </a:solidFill>
          <a:latin typeface="+mn-lt"/>
          <a:ea typeface="+mn-ea"/>
          <a:cs typeface="+mn-cs"/>
        </a:defRPr>
      </a:lvl3pPr>
      <a:lvl4pPr marL="1427926" indent="-203990" algn="l" defTabSz="407979" rtl="0" eaLnBrk="1" latinLnBrk="0" hangingPunct="1">
        <a:spcBef>
          <a:spcPct val="20000"/>
        </a:spcBef>
        <a:buFont typeface="Arial"/>
        <a:buChar char="–"/>
        <a:defRPr sz="1800" kern="1200">
          <a:solidFill>
            <a:schemeClr val="tx1"/>
          </a:solidFill>
          <a:latin typeface="+mn-lt"/>
          <a:ea typeface="+mn-ea"/>
          <a:cs typeface="+mn-cs"/>
        </a:defRPr>
      </a:lvl4pPr>
      <a:lvl5pPr marL="1835905" indent="-203990" algn="l" defTabSz="407979" rtl="0" eaLnBrk="1" latinLnBrk="0" hangingPunct="1">
        <a:spcBef>
          <a:spcPct val="20000"/>
        </a:spcBef>
        <a:buFont typeface="Arial"/>
        <a:buChar char="»"/>
        <a:defRPr sz="1800" kern="1200">
          <a:solidFill>
            <a:schemeClr val="tx1"/>
          </a:solidFill>
          <a:latin typeface="+mn-lt"/>
          <a:ea typeface="+mn-ea"/>
          <a:cs typeface="+mn-cs"/>
        </a:defRPr>
      </a:lvl5pPr>
      <a:lvl6pPr marL="2243883" indent="-203990" algn="l" defTabSz="407979" rtl="0" eaLnBrk="1" latinLnBrk="0" hangingPunct="1">
        <a:spcBef>
          <a:spcPct val="20000"/>
        </a:spcBef>
        <a:buFont typeface="Arial"/>
        <a:buChar char="•"/>
        <a:defRPr sz="1800" kern="1200">
          <a:solidFill>
            <a:schemeClr val="tx1"/>
          </a:solidFill>
          <a:latin typeface="+mn-lt"/>
          <a:ea typeface="+mn-ea"/>
          <a:cs typeface="+mn-cs"/>
        </a:defRPr>
      </a:lvl6pPr>
      <a:lvl7pPr marL="2651862" indent="-203990" algn="l" defTabSz="407979" rtl="0" eaLnBrk="1" latinLnBrk="0" hangingPunct="1">
        <a:spcBef>
          <a:spcPct val="20000"/>
        </a:spcBef>
        <a:buFont typeface="Arial"/>
        <a:buChar char="•"/>
        <a:defRPr sz="1800" kern="1200">
          <a:solidFill>
            <a:schemeClr val="tx1"/>
          </a:solidFill>
          <a:latin typeface="+mn-lt"/>
          <a:ea typeface="+mn-ea"/>
          <a:cs typeface="+mn-cs"/>
        </a:defRPr>
      </a:lvl7pPr>
      <a:lvl8pPr marL="3059841" indent="-203990" algn="l" defTabSz="407979" rtl="0" eaLnBrk="1" latinLnBrk="0" hangingPunct="1">
        <a:spcBef>
          <a:spcPct val="20000"/>
        </a:spcBef>
        <a:buFont typeface="Arial"/>
        <a:buChar char="•"/>
        <a:defRPr sz="1800" kern="1200">
          <a:solidFill>
            <a:schemeClr val="tx1"/>
          </a:solidFill>
          <a:latin typeface="+mn-lt"/>
          <a:ea typeface="+mn-ea"/>
          <a:cs typeface="+mn-cs"/>
        </a:defRPr>
      </a:lvl8pPr>
      <a:lvl9pPr marL="3467820" indent="-203990" algn="l" defTabSz="407979"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7979" rtl="0" eaLnBrk="1" latinLnBrk="0" hangingPunct="1">
        <a:defRPr sz="1600" kern="1200">
          <a:solidFill>
            <a:schemeClr val="tx1"/>
          </a:solidFill>
          <a:latin typeface="+mn-lt"/>
          <a:ea typeface="+mn-ea"/>
          <a:cs typeface="+mn-cs"/>
        </a:defRPr>
      </a:lvl1pPr>
      <a:lvl2pPr marL="407979" algn="l" defTabSz="407979" rtl="0" eaLnBrk="1" latinLnBrk="0" hangingPunct="1">
        <a:defRPr sz="1600" kern="1200">
          <a:solidFill>
            <a:schemeClr val="tx1"/>
          </a:solidFill>
          <a:latin typeface="+mn-lt"/>
          <a:ea typeface="+mn-ea"/>
          <a:cs typeface="+mn-cs"/>
        </a:defRPr>
      </a:lvl2pPr>
      <a:lvl3pPr marL="815957" algn="l" defTabSz="407979" rtl="0" eaLnBrk="1" latinLnBrk="0" hangingPunct="1">
        <a:defRPr sz="1600" kern="1200">
          <a:solidFill>
            <a:schemeClr val="tx1"/>
          </a:solidFill>
          <a:latin typeface="+mn-lt"/>
          <a:ea typeface="+mn-ea"/>
          <a:cs typeface="+mn-cs"/>
        </a:defRPr>
      </a:lvl3pPr>
      <a:lvl4pPr marL="1223936" algn="l" defTabSz="407979" rtl="0" eaLnBrk="1" latinLnBrk="0" hangingPunct="1">
        <a:defRPr sz="1600" kern="1200">
          <a:solidFill>
            <a:schemeClr val="tx1"/>
          </a:solidFill>
          <a:latin typeface="+mn-lt"/>
          <a:ea typeface="+mn-ea"/>
          <a:cs typeface="+mn-cs"/>
        </a:defRPr>
      </a:lvl4pPr>
      <a:lvl5pPr marL="1631915" algn="l" defTabSz="407979" rtl="0" eaLnBrk="1" latinLnBrk="0" hangingPunct="1">
        <a:defRPr sz="1600" kern="1200">
          <a:solidFill>
            <a:schemeClr val="tx1"/>
          </a:solidFill>
          <a:latin typeface="+mn-lt"/>
          <a:ea typeface="+mn-ea"/>
          <a:cs typeface="+mn-cs"/>
        </a:defRPr>
      </a:lvl5pPr>
      <a:lvl6pPr marL="2039894" algn="l" defTabSz="407979" rtl="0" eaLnBrk="1" latinLnBrk="0" hangingPunct="1">
        <a:defRPr sz="1600" kern="1200">
          <a:solidFill>
            <a:schemeClr val="tx1"/>
          </a:solidFill>
          <a:latin typeface="+mn-lt"/>
          <a:ea typeface="+mn-ea"/>
          <a:cs typeface="+mn-cs"/>
        </a:defRPr>
      </a:lvl6pPr>
      <a:lvl7pPr marL="2447873" algn="l" defTabSz="407979" rtl="0" eaLnBrk="1" latinLnBrk="0" hangingPunct="1">
        <a:defRPr sz="1600" kern="1200">
          <a:solidFill>
            <a:schemeClr val="tx1"/>
          </a:solidFill>
          <a:latin typeface="+mn-lt"/>
          <a:ea typeface="+mn-ea"/>
          <a:cs typeface="+mn-cs"/>
        </a:defRPr>
      </a:lvl7pPr>
      <a:lvl8pPr marL="2855852" algn="l" defTabSz="407979" rtl="0" eaLnBrk="1" latinLnBrk="0" hangingPunct="1">
        <a:defRPr sz="1600" kern="1200">
          <a:solidFill>
            <a:schemeClr val="tx1"/>
          </a:solidFill>
          <a:latin typeface="+mn-lt"/>
          <a:ea typeface="+mn-ea"/>
          <a:cs typeface="+mn-cs"/>
        </a:defRPr>
      </a:lvl8pPr>
      <a:lvl9pPr marL="3263830" algn="l" defTabSz="407979"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F5695-32AA-4879-9C60-651F6B9CCDCB}" type="datetimeFigureOut">
              <a:rPr lang="en-GB" smtClean="0"/>
              <a:t>01/06/2018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181D8-0C98-4522-BD2F-448A1985E12F}" type="slidenum">
              <a:rPr lang="en-GB" smtClean="0"/>
              <a:t>‹#›</a:t>
            </a:fld>
            <a:endParaRPr lang="en-GB"/>
          </a:p>
        </p:txBody>
      </p:sp>
    </p:spTree>
    <p:extLst>
      <p:ext uri="{BB962C8B-B14F-4D97-AF65-F5344CB8AC3E}">
        <p14:creationId xmlns:p14="http://schemas.microsoft.com/office/powerpoint/2010/main" val="41715807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en.wikipedia.org/wiki/File:Flag_of_Canada_(Pantone).svg" TargetMode="External"/><Relationship Id="rId7" Type="http://schemas.openxmlformats.org/officeDocument/2006/relationships/hyperlink" Target="https://en.wikipedia.org/wiki/File:Flag_of_Switzerland_(Pantone).svg"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hyperlink" Target="https://en.wikipedia.org/wiki/File:Flag_of_Australia.svg"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bing.com/images/search?q=twitter+bird&amp;id=3F47532117D6A73246642718A2C576E13EC48491&amp;FORM=IQFRBA"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97717" y="1390684"/>
            <a:ext cx="6591908" cy="630572"/>
          </a:xfrm>
        </p:spPr>
        <p:txBody>
          <a:bodyPr/>
          <a:lstStyle/>
          <a:p>
            <a:r>
              <a:rPr lang="en-GB" dirty="0"/>
              <a:t>CBI NI</a:t>
            </a:r>
            <a:br>
              <a:rPr lang="en-GB" dirty="0"/>
            </a:br>
            <a:r>
              <a:rPr lang="en-GB" dirty="0"/>
              <a:t>Q2 Regional Council</a:t>
            </a:r>
          </a:p>
        </p:txBody>
      </p:sp>
      <p:sp>
        <p:nvSpPr>
          <p:cNvPr id="9" name="Text Placeholder 8"/>
          <p:cNvSpPr>
            <a:spLocks noGrp="1"/>
          </p:cNvSpPr>
          <p:nvPr>
            <p:ph type="body" sz="quarter" idx="10"/>
          </p:nvPr>
        </p:nvSpPr>
        <p:spPr>
          <a:xfrm>
            <a:off x="697717" y="2444401"/>
            <a:ext cx="6374202" cy="590600"/>
          </a:xfrm>
        </p:spPr>
        <p:txBody>
          <a:bodyPr/>
          <a:lstStyle/>
          <a:p>
            <a:r>
              <a:rPr lang="en-GB" sz="1600" b="1" i="1" dirty="0"/>
              <a:t>15 MAY 2018</a:t>
            </a:r>
          </a:p>
          <a:p>
            <a:r>
              <a:rPr lang="en-GB" sz="1600" b="1" i="1" dirty="0"/>
              <a:t>Barclays Eagle Labs</a:t>
            </a:r>
          </a:p>
        </p:txBody>
      </p:sp>
    </p:spTree>
    <p:extLst>
      <p:ext uri="{BB962C8B-B14F-4D97-AF65-F5344CB8AC3E}">
        <p14:creationId xmlns:p14="http://schemas.microsoft.com/office/powerpoint/2010/main" val="143319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rotWithShape="1">
          <a:blip r:embed="rId3" cstate="print">
            <a:extLst>
              <a:ext uri="{28A0092B-C50C-407E-A947-70E740481C1C}">
                <a14:useLocalDpi xmlns:a14="http://schemas.microsoft.com/office/drawing/2010/main" val="0"/>
              </a:ext>
            </a:extLst>
          </a:blip>
          <a:srcRect t="1534"/>
          <a:stretch/>
        </p:blipFill>
        <p:spPr bwMode="auto">
          <a:xfrm>
            <a:off x="130364" y="819417"/>
            <a:ext cx="5449748" cy="2985371"/>
          </a:xfrm>
          <a:prstGeom prst="rect">
            <a:avLst/>
          </a:prstGeom>
          <a:noFill/>
          <a:ln>
            <a:noFill/>
          </a:ln>
          <a:extLst>
            <a:ext uri="{53640926-AAD7-44D8-BBD7-CCE9431645EC}">
              <a14:shadowObscured xmlns:a14="http://schemas.microsoft.com/office/drawing/2010/main"/>
            </a:ext>
          </a:extLst>
        </p:spPr>
      </p:pic>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364" y="3793472"/>
            <a:ext cx="5449748" cy="3101635"/>
          </a:xfrm>
          <a:prstGeom prst="rect">
            <a:avLst/>
          </a:prstGeom>
          <a:noFill/>
        </p:spPr>
      </p:pic>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Age Structure</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1500808"/>
            <a:ext cx="19050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940152" y="2386633"/>
            <a:ext cx="2913112" cy="286232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a:ea typeface="+mn-ea"/>
                <a:cs typeface="+mn-cs"/>
              </a:rPr>
              <a:t>"The size of the population aged 16 to 64, which makes up most of the working age population, is very important for the economy and public finances. These individuals are more likely to be working and will be generating the highest tax receipts, for example, in income tax." </a:t>
            </a:r>
            <a:endParaRPr kumimoji="0" lang="en-GB" sz="18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3276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2"/>
                </a:solidFill>
                <a:latin typeface="Arial" panose="020B0604020202020204" pitchFamily="34" charset="0"/>
                <a:cs typeface="Arial" panose="020B0604020202020204" pitchFamily="34" charset="0"/>
              </a:rPr>
              <a:t>Reduced Growth</a:t>
            </a:r>
          </a:p>
        </p:txBody>
      </p:sp>
      <p:graphicFrame>
        <p:nvGraphicFramePr>
          <p:cNvPr id="4" name="Chart 3"/>
          <p:cNvGraphicFramePr/>
          <p:nvPr>
            <p:extLst/>
          </p:nvPr>
        </p:nvGraphicFramePr>
        <p:xfrm>
          <a:off x="827585" y="1412776"/>
          <a:ext cx="7344816" cy="381987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403648" y="5445224"/>
            <a:ext cx="6408712"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Change in real GDP, Scotland and rest of the UK from lower working age population</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064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2"/>
                </a:solidFill>
                <a:latin typeface="Arial" panose="020B0604020202020204" pitchFamily="34" charset="0"/>
                <a:cs typeface="Arial" panose="020B0604020202020204" pitchFamily="34" charset="0"/>
              </a:rPr>
              <a:t>Different Scenarios</a:t>
            </a:r>
          </a:p>
        </p:txBody>
      </p:sp>
      <p:graphicFrame>
        <p:nvGraphicFramePr>
          <p:cNvPr id="4" name="Table 3"/>
          <p:cNvGraphicFramePr>
            <a:graphicFrameLocks noGrp="1"/>
          </p:cNvGraphicFramePr>
          <p:nvPr>
            <p:extLst/>
          </p:nvPr>
        </p:nvGraphicFramePr>
        <p:xfrm>
          <a:off x="683568" y="1628800"/>
          <a:ext cx="7427168" cy="1493520"/>
        </p:xfrm>
        <a:graphic>
          <a:graphicData uri="http://schemas.openxmlformats.org/drawingml/2006/table">
            <a:tbl>
              <a:tblPr firstRow="1" firstCol="1" bandRow="1">
                <a:tableStyleId>{5C22544A-7EE6-4342-B048-85BDC9FD1C3A}</a:tableStyleId>
              </a:tblPr>
              <a:tblGrid>
                <a:gridCol w="2750332">
                  <a:extLst>
                    <a:ext uri="{9D8B030D-6E8A-4147-A177-3AD203B41FA5}">
                      <a16:colId xmlns:a16="http://schemas.microsoft.com/office/drawing/2014/main" val="20000"/>
                    </a:ext>
                  </a:extLst>
                </a:gridCol>
                <a:gridCol w="788404">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gridCol w="792088">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tblGrid>
              <a:tr h="190500">
                <a:tc rowSpan="2">
                  <a:txBody>
                    <a:bodyPr/>
                    <a:lstStyle/>
                    <a:p>
                      <a:endParaRPr lang="en-GB" sz="1400" dirty="0">
                        <a:effectLst/>
                        <a:latin typeface="Calibri"/>
                      </a:endParaRPr>
                    </a:p>
                  </a:txBody>
                  <a:tcPr marL="68580" marR="68580" marT="0" marB="0"/>
                </a:tc>
                <a:tc gridSpan="2">
                  <a:txBody>
                    <a:bodyPr/>
                    <a:lstStyle/>
                    <a:p>
                      <a:pPr algn="ctr">
                        <a:spcAft>
                          <a:spcPts val="0"/>
                        </a:spcAft>
                      </a:pPr>
                      <a:r>
                        <a:rPr lang="en-GB" sz="1400">
                          <a:effectLst/>
                        </a:rPr>
                        <a:t>2020</a:t>
                      </a:r>
                      <a:endParaRPr lang="en-GB" sz="1400">
                        <a:effectLst/>
                        <a:latin typeface="Calibri"/>
                        <a:ea typeface="Times New Roman"/>
                        <a:cs typeface="Times New Roman"/>
                      </a:endParaRPr>
                    </a:p>
                  </a:txBody>
                  <a:tcPr marL="68580" marR="68580" marT="0" marB="0"/>
                </a:tc>
                <a:tc hMerge="1">
                  <a:txBody>
                    <a:bodyPr/>
                    <a:lstStyle/>
                    <a:p>
                      <a:endParaRPr lang="en-GB"/>
                    </a:p>
                  </a:txBody>
                  <a:tcPr/>
                </a:tc>
                <a:tc gridSpan="2">
                  <a:txBody>
                    <a:bodyPr/>
                    <a:lstStyle/>
                    <a:p>
                      <a:pPr algn="ctr">
                        <a:spcAft>
                          <a:spcPts val="0"/>
                        </a:spcAft>
                      </a:pPr>
                      <a:r>
                        <a:rPr lang="en-GB" sz="1400">
                          <a:effectLst/>
                        </a:rPr>
                        <a:t>2030</a:t>
                      </a:r>
                      <a:endParaRPr lang="en-GB" sz="1400">
                        <a:effectLst/>
                        <a:latin typeface="Calibri"/>
                        <a:ea typeface="Times New Roman"/>
                        <a:cs typeface="Times New Roman"/>
                      </a:endParaRPr>
                    </a:p>
                  </a:txBody>
                  <a:tcPr marL="68580" marR="68580" marT="0" marB="0"/>
                </a:tc>
                <a:tc hMerge="1">
                  <a:txBody>
                    <a:bodyPr/>
                    <a:lstStyle/>
                    <a:p>
                      <a:endParaRPr lang="en-GB"/>
                    </a:p>
                  </a:txBody>
                  <a:tcPr/>
                </a:tc>
                <a:tc gridSpan="2">
                  <a:txBody>
                    <a:bodyPr/>
                    <a:lstStyle/>
                    <a:p>
                      <a:pPr algn="ctr">
                        <a:spcAft>
                          <a:spcPts val="0"/>
                        </a:spcAft>
                      </a:pPr>
                      <a:r>
                        <a:rPr lang="en-GB" sz="1400">
                          <a:effectLst/>
                        </a:rPr>
                        <a:t>2040</a:t>
                      </a:r>
                      <a:endParaRPr lang="en-GB" sz="1400">
                        <a:effectLst/>
                        <a:latin typeface="Calibri"/>
                        <a:ea typeface="Times New Roman"/>
                        <a:cs typeface="Times New Roman"/>
                      </a:endParaRPr>
                    </a:p>
                  </a:txBody>
                  <a:tcPr marL="68580" marR="68580" marT="0" marB="0"/>
                </a:tc>
                <a:tc hMerge="1">
                  <a:txBody>
                    <a:bodyPr/>
                    <a:lstStyle/>
                    <a:p>
                      <a:endParaRPr lang="en-GB"/>
                    </a:p>
                  </a:txBody>
                  <a:tcPr/>
                </a:tc>
                <a:extLst>
                  <a:ext uri="{0D108BD9-81ED-4DB2-BD59-A6C34878D82A}">
                    <a16:rowId xmlns:a16="http://schemas.microsoft.com/office/drawing/2014/main" val="10000"/>
                  </a:ext>
                </a:extLst>
              </a:tr>
              <a:tr h="190500">
                <a:tc vMerge="1">
                  <a:txBody>
                    <a:bodyPr/>
                    <a:lstStyle/>
                    <a:p>
                      <a:endParaRPr lang="en-GB"/>
                    </a:p>
                  </a:txBody>
                  <a:tcPr/>
                </a:tc>
                <a:tc>
                  <a:txBody>
                    <a:bodyPr/>
                    <a:lstStyle/>
                    <a:p>
                      <a:pPr algn="r">
                        <a:spcAft>
                          <a:spcPts val="0"/>
                        </a:spcAft>
                      </a:pPr>
                      <a:r>
                        <a:rPr lang="en-GB" sz="1400" dirty="0">
                          <a:effectLst/>
                        </a:rPr>
                        <a:t>Scotland </a:t>
                      </a:r>
                      <a:endParaRPr lang="en-GB" sz="1400" dirty="0">
                        <a:effectLst/>
                        <a:latin typeface="Calibri"/>
                        <a:ea typeface="Times New Roman"/>
                        <a:cs typeface="Times New Roman"/>
                      </a:endParaRPr>
                    </a:p>
                  </a:txBody>
                  <a:tcPr marL="68580" marR="68580" marT="0" marB="0"/>
                </a:tc>
                <a:tc>
                  <a:txBody>
                    <a:bodyPr/>
                    <a:lstStyle/>
                    <a:p>
                      <a:pPr algn="r">
                        <a:spcAft>
                          <a:spcPts val="0"/>
                        </a:spcAft>
                      </a:pPr>
                      <a:r>
                        <a:rPr lang="en-GB" sz="1400" dirty="0" err="1">
                          <a:effectLst/>
                        </a:rPr>
                        <a:t>rUK</a:t>
                      </a:r>
                      <a:endParaRPr lang="en-GB" sz="1400" dirty="0">
                        <a:effectLst/>
                        <a:latin typeface="Calibri"/>
                        <a:ea typeface="Times New Roman"/>
                        <a:cs typeface="Times New Roman"/>
                      </a:endParaRPr>
                    </a:p>
                  </a:txBody>
                  <a:tcPr marL="68580" marR="68580" marT="0" marB="0"/>
                </a:tc>
                <a:tc>
                  <a:txBody>
                    <a:bodyPr/>
                    <a:lstStyle/>
                    <a:p>
                      <a:pPr algn="r">
                        <a:spcAft>
                          <a:spcPts val="0"/>
                        </a:spcAft>
                      </a:pPr>
                      <a:r>
                        <a:rPr lang="en-GB" sz="1400" dirty="0">
                          <a:effectLst/>
                        </a:rPr>
                        <a:t>Scotland </a:t>
                      </a:r>
                      <a:endParaRPr lang="en-GB" sz="1400" dirty="0">
                        <a:effectLst/>
                        <a:latin typeface="Calibri"/>
                        <a:ea typeface="Times New Roman"/>
                        <a:cs typeface="Times New Roman"/>
                      </a:endParaRPr>
                    </a:p>
                  </a:txBody>
                  <a:tcPr marL="68580" marR="68580" marT="0" marB="0"/>
                </a:tc>
                <a:tc>
                  <a:txBody>
                    <a:bodyPr/>
                    <a:lstStyle/>
                    <a:p>
                      <a:pPr algn="r">
                        <a:spcAft>
                          <a:spcPts val="0"/>
                        </a:spcAft>
                      </a:pPr>
                      <a:r>
                        <a:rPr lang="en-GB" sz="1400" dirty="0" err="1">
                          <a:effectLst/>
                        </a:rPr>
                        <a:t>rUK</a:t>
                      </a:r>
                      <a:endParaRPr lang="en-GB" sz="1400" dirty="0">
                        <a:effectLst/>
                        <a:latin typeface="Calibri"/>
                        <a:ea typeface="Times New Roman"/>
                        <a:cs typeface="Times New Roman"/>
                      </a:endParaRPr>
                    </a:p>
                  </a:txBody>
                  <a:tcPr marL="68580" marR="68580" marT="0" marB="0"/>
                </a:tc>
                <a:tc>
                  <a:txBody>
                    <a:bodyPr/>
                    <a:lstStyle/>
                    <a:p>
                      <a:pPr algn="r">
                        <a:spcAft>
                          <a:spcPts val="0"/>
                        </a:spcAft>
                      </a:pPr>
                      <a:r>
                        <a:rPr lang="en-GB" sz="1400">
                          <a:effectLst/>
                        </a:rPr>
                        <a:t>Scotland </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dirty="0" err="1">
                          <a:effectLst/>
                        </a:rPr>
                        <a:t>rUK</a:t>
                      </a:r>
                      <a:endParaRPr lang="en-GB"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190500">
                <a:tc>
                  <a:txBody>
                    <a:bodyPr/>
                    <a:lstStyle/>
                    <a:p>
                      <a:pPr>
                        <a:spcAft>
                          <a:spcPts val="0"/>
                        </a:spcAft>
                      </a:pPr>
                      <a:r>
                        <a:rPr lang="en-GB" sz="1400">
                          <a:effectLst/>
                        </a:rPr>
                        <a:t>Base case </a:t>
                      </a:r>
                    </a:p>
                    <a:p>
                      <a:pPr>
                        <a:spcAft>
                          <a:spcPts val="0"/>
                        </a:spcAft>
                      </a:pPr>
                      <a:r>
                        <a:rPr lang="en-GB" sz="1400">
                          <a:effectLst/>
                        </a:rPr>
                        <a:t>‘Principal projection’</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-0.4%</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-0.4%</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dirty="0">
                          <a:effectLst/>
                        </a:rPr>
                        <a:t>-2.3%</a:t>
                      </a:r>
                      <a:endParaRPr lang="en-GB" sz="1400" dirty="0">
                        <a:effectLst/>
                        <a:latin typeface="Calibri"/>
                        <a:ea typeface="Times New Roman"/>
                        <a:cs typeface="Times New Roman"/>
                      </a:endParaRPr>
                    </a:p>
                  </a:txBody>
                  <a:tcPr marL="68580" marR="68580" marT="0" marB="0"/>
                </a:tc>
                <a:tc>
                  <a:txBody>
                    <a:bodyPr/>
                    <a:lstStyle/>
                    <a:p>
                      <a:pPr algn="r">
                        <a:spcAft>
                          <a:spcPts val="0"/>
                        </a:spcAft>
                      </a:pPr>
                      <a:r>
                        <a:rPr lang="en-GB" sz="1400" dirty="0">
                          <a:effectLst/>
                        </a:rPr>
                        <a:t>-2.0%</a:t>
                      </a:r>
                      <a:endParaRPr lang="en-GB" sz="1400" dirty="0">
                        <a:effectLst/>
                        <a:latin typeface="Calibri"/>
                        <a:ea typeface="Times New Roman"/>
                        <a:cs typeface="Times New Roman"/>
                      </a:endParaRPr>
                    </a:p>
                  </a:txBody>
                  <a:tcPr marL="68580" marR="68580" marT="0" marB="0"/>
                </a:tc>
                <a:tc>
                  <a:txBody>
                    <a:bodyPr/>
                    <a:lstStyle/>
                    <a:p>
                      <a:pPr algn="r">
                        <a:spcAft>
                          <a:spcPts val="0"/>
                        </a:spcAft>
                      </a:pPr>
                      <a:r>
                        <a:rPr lang="en-GB" sz="1400" dirty="0">
                          <a:effectLst/>
                        </a:rPr>
                        <a:t>-4.5%</a:t>
                      </a:r>
                      <a:endParaRPr lang="en-GB" sz="1400" dirty="0">
                        <a:effectLst/>
                        <a:latin typeface="Calibri"/>
                        <a:ea typeface="Times New Roman"/>
                        <a:cs typeface="Times New Roman"/>
                      </a:endParaRPr>
                    </a:p>
                  </a:txBody>
                  <a:tcPr marL="68580" marR="68580" marT="0" marB="0"/>
                </a:tc>
                <a:tc>
                  <a:txBody>
                    <a:bodyPr/>
                    <a:lstStyle/>
                    <a:p>
                      <a:pPr algn="r">
                        <a:spcAft>
                          <a:spcPts val="0"/>
                        </a:spcAft>
                      </a:pPr>
                      <a:r>
                        <a:rPr lang="en-GB" sz="1400" dirty="0">
                          <a:effectLst/>
                        </a:rPr>
                        <a:t>-3.7%</a:t>
                      </a:r>
                      <a:endParaRPr lang="en-GB"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190500">
                <a:tc>
                  <a:txBody>
                    <a:bodyPr/>
                    <a:lstStyle/>
                    <a:p>
                      <a:pPr>
                        <a:spcAft>
                          <a:spcPts val="0"/>
                        </a:spcAft>
                      </a:pPr>
                      <a:r>
                        <a:rPr lang="en-GB" sz="1400">
                          <a:effectLst/>
                        </a:rPr>
                        <a:t>‘50% reduction EU migration’ projection</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-0.6%</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-0.5%</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-3.1%</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-3.0%</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-6.2%</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-5.9%</a:t>
                      </a:r>
                      <a:endParaRPr lang="en-GB" sz="140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190500">
                <a:tc>
                  <a:txBody>
                    <a:bodyPr/>
                    <a:lstStyle/>
                    <a:p>
                      <a:pPr>
                        <a:spcAft>
                          <a:spcPts val="0"/>
                        </a:spcAft>
                      </a:pPr>
                      <a:r>
                        <a:rPr lang="en-GB" sz="1400">
                          <a:effectLst/>
                        </a:rPr>
                        <a:t>‘Low migration projection’</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-0.9%</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dirty="0">
                          <a:effectLst/>
                        </a:rPr>
                        <a:t>-0.8%</a:t>
                      </a:r>
                      <a:endParaRPr lang="en-GB" sz="1400" dirty="0">
                        <a:effectLst/>
                        <a:latin typeface="Calibri"/>
                        <a:ea typeface="Times New Roman"/>
                        <a:cs typeface="Times New Roman"/>
                      </a:endParaRPr>
                    </a:p>
                  </a:txBody>
                  <a:tcPr marL="68580" marR="68580" marT="0" marB="0"/>
                </a:tc>
                <a:tc>
                  <a:txBody>
                    <a:bodyPr/>
                    <a:lstStyle/>
                    <a:p>
                      <a:pPr algn="r">
                        <a:spcAft>
                          <a:spcPts val="0"/>
                        </a:spcAft>
                      </a:pPr>
                      <a:r>
                        <a:rPr lang="en-GB" sz="1400">
                          <a:effectLst/>
                        </a:rPr>
                        <a:t>-4.7%</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a:effectLst/>
                        </a:rPr>
                        <a:t>-4.0%</a:t>
                      </a:r>
                      <a:endParaRPr lang="en-GB" sz="1400">
                        <a:effectLst/>
                        <a:latin typeface="Calibri"/>
                        <a:ea typeface="Times New Roman"/>
                        <a:cs typeface="Times New Roman"/>
                      </a:endParaRPr>
                    </a:p>
                  </a:txBody>
                  <a:tcPr marL="68580" marR="68580" marT="0" marB="0"/>
                </a:tc>
                <a:tc>
                  <a:txBody>
                    <a:bodyPr/>
                    <a:lstStyle/>
                    <a:p>
                      <a:pPr algn="r">
                        <a:spcAft>
                          <a:spcPts val="0"/>
                        </a:spcAft>
                      </a:pPr>
                      <a:r>
                        <a:rPr lang="en-GB" sz="1400" dirty="0">
                          <a:effectLst/>
                        </a:rPr>
                        <a:t>-9.3%</a:t>
                      </a:r>
                      <a:endParaRPr lang="en-GB" sz="1400" dirty="0">
                        <a:effectLst/>
                        <a:latin typeface="Calibri"/>
                        <a:ea typeface="Times New Roman"/>
                        <a:cs typeface="Times New Roman"/>
                      </a:endParaRPr>
                    </a:p>
                  </a:txBody>
                  <a:tcPr marL="68580" marR="68580" marT="0" marB="0"/>
                </a:tc>
                <a:tc>
                  <a:txBody>
                    <a:bodyPr/>
                    <a:lstStyle/>
                    <a:p>
                      <a:pPr algn="r">
                        <a:spcAft>
                          <a:spcPts val="0"/>
                        </a:spcAft>
                      </a:pPr>
                      <a:r>
                        <a:rPr lang="en-GB" sz="1400" dirty="0">
                          <a:effectLst/>
                        </a:rPr>
                        <a:t>-7.6%</a:t>
                      </a:r>
                      <a:endParaRPr lang="en-GB"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611560" y="4310406"/>
            <a:ext cx="79031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888888"/>
                </a:solidFill>
                <a:effectLst/>
                <a:uLnTx/>
                <a:uFillTx/>
                <a:latin typeface="Arial" pitchFamily="34" charset="0"/>
                <a:ea typeface="+mn-ea"/>
                <a:cs typeface="Arial" pitchFamily="34" charset="0"/>
              </a:rPr>
              <a:t>On average each additional EU citizen working in Scotland contributes a further £34,400 in GDP.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888888"/>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888888"/>
                </a:solidFill>
                <a:effectLst/>
                <a:uLnTx/>
                <a:uFillTx/>
                <a:latin typeface="Arial" pitchFamily="34" charset="0"/>
                <a:ea typeface="+mn-ea"/>
                <a:cs typeface="Arial" pitchFamily="34" charset="0"/>
              </a:rPr>
              <a:t>The total contribution by EU citizens working in Scotland is approximately £4.42 billion per year.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888888"/>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888888"/>
                </a:solidFill>
                <a:effectLst/>
                <a:uLnTx/>
                <a:uFillTx/>
                <a:latin typeface="Arial" pitchFamily="34" charset="0"/>
                <a:ea typeface="+mn-ea"/>
                <a:cs typeface="Arial" pitchFamily="34" charset="0"/>
              </a:rPr>
              <a:t>The fiscal contribution made by EU migrants is estimated on average to be £10,400 in Government Revenue for each additional EU citizen working in Scotland.</a:t>
            </a:r>
            <a:endParaRPr kumimoji="0" lang="en-US" altLang="en-US" sz="1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4036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Different Approaches</a:t>
            </a:r>
          </a:p>
        </p:txBody>
      </p:sp>
      <p:graphicFrame>
        <p:nvGraphicFramePr>
          <p:cNvPr id="5" name="Content Placeholder 4"/>
          <p:cNvGraphicFramePr>
            <a:graphicFrameLocks noGrp="1"/>
          </p:cNvGraphicFramePr>
          <p:nvPr>
            <p:ph idx="1"/>
            <p:extLst/>
          </p:nvPr>
        </p:nvGraphicFramePr>
        <p:xfrm>
          <a:off x="457200" y="1600200"/>
          <a:ext cx="8229600" cy="3571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GB" dirty="0"/>
                        <a:t>Scottish</a:t>
                      </a:r>
                      <a:r>
                        <a:rPr lang="en-GB" baseline="0" dirty="0"/>
                        <a:t> Government</a:t>
                      </a:r>
                      <a:endParaRPr lang="en-GB" dirty="0"/>
                    </a:p>
                  </a:txBody>
                  <a:tcPr/>
                </a:tc>
                <a:tc>
                  <a:txBody>
                    <a:bodyPr/>
                    <a:lstStyle/>
                    <a:p>
                      <a:r>
                        <a:rPr lang="en-GB" dirty="0"/>
                        <a:t>UK Government</a:t>
                      </a:r>
                    </a:p>
                  </a:txBody>
                  <a:tcPr/>
                </a:tc>
                <a:extLst>
                  <a:ext uri="{0D108BD9-81ED-4DB2-BD59-A6C34878D82A}">
                    <a16:rowId xmlns:a16="http://schemas.microsoft.com/office/drawing/2014/main" val="10000"/>
                  </a:ext>
                </a:extLst>
              </a:tr>
              <a:tr h="370840">
                <a:tc>
                  <a:txBody>
                    <a:bodyPr/>
                    <a:lstStyle/>
                    <a:p>
                      <a:r>
                        <a:rPr lang="en-GB" dirty="0"/>
                        <a:t>Maintain and increase migration to help permanently</a:t>
                      </a:r>
                      <a:r>
                        <a:rPr lang="en-GB" baseline="0" dirty="0"/>
                        <a:t> grow population</a:t>
                      </a:r>
                      <a:endParaRPr lang="en-GB" dirty="0"/>
                    </a:p>
                  </a:txBody>
                  <a:tcPr/>
                </a:tc>
                <a:tc>
                  <a:txBody>
                    <a:bodyPr/>
                    <a:lstStyle/>
                    <a:p>
                      <a:r>
                        <a:rPr lang="en-GB" dirty="0"/>
                        <a:t>Reduce net migration to the UK to the tens of thousands</a:t>
                      </a:r>
                    </a:p>
                  </a:txBody>
                  <a:tcPr/>
                </a:tc>
                <a:extLst>
                  <a:ext uri="{0D108BD9-81ED-4DB2-BD59-A6C34878D82A}">
                    <a16:rowId xmlns:a16="http://schemas.microsoft.com/office/drawing/2014/main" val="10001"/>
                  </a:ext>
                </a:extLst>
              </a:tr>
              <a:tr h="370840">
                <a:tc>
                  <a:txBody>
                    <a:bodyPr/>
                    <a:lstStyle/>
                    <a:p>
                      <a:r>
                        <a:rPr lang="en-GB" dirty="0"/>
                        <a:t>Access skills needed across</a:t>
                      </a:r>
                      <a:r>
                        <a:rPr lang="en-GB" baseline="0" dirty="0"/>
                        <a:t> all sectors of the economy</a:t>
                      </a:r>
                      <a:endParaRPr lang="en-GB" dirty="0"/>
                    </a:p>
                  </a:txBody>
                  <a:tcPr/>
                </a:tc>
                <a:tc>
                  <a:txBody>
                    <a:bodyPr/>
                    <a:lstStyle/>
                    <a:p>
                      <a:r>
                        <a:rPr lang="en-GB" dirty="0"/>
                        <a:t>System focused</a:t>
                      </a:r>
                      <a:r>
                        <a:rPr lang="en-GB" baseline="0" dirty="0"/>
                        <a:t> on </a:t>
                      </a:r>
                      <a:r>
                        <a:rPr lang="en-GB" dirty="0"/>
                        <a:t>highly-skilled (graduate level and above)</a:t>
                      </a:r>
                    </a:p>
                  </a:txBody>
                  <a:tcPr/>
                </a:tc>
                <a:extLst>
                  <a:ext uri="{0D108BD9-81ED-4DB2-BD59-A6C34878D82A}">
                    <a16:rowId xmlns:a16="http://schemas.microsoft.com/office/drawing/2014/main" val="10002"/>
                  </a:ext>
                </a:extLst>
              </a:tr>
              <a:tr h="370840">
                <a:tc>
                  <a:txBody>
                    <a:bodyPr/>
                    <a:lstStyle/>
                    <a:p>
                      <a:r>
                        <a:rPr lang="en-GB" dirty="0"/>
                        <a:t>Attract</a:t>
                      </a:r>
                      <a:r>
                        <a:rPr lang="en-GB" baseline="0" dirty="0"/>
                        <a:t> migrants with the intention to live permanently in Scotland</a:t>
                      </a:r>
                      <a:endParaRPr lang="en-GB" dirty="0"/>
                    </a:p>
                  </a:txBody>
                  <a:tcPr/>
                </a:tc>
                <a:tc>
                  <a:txBody>
                    <a:bodyPr/>
                    <a:lstStyle/>
                    <a:p>
                      <a:r>
                        <a:rPr lang="en-GB" dirty="0"/>
                        <a:t>Main route linked to specific job – no long-term certainty</a:t>
                      </a:r>
                    </a:p>
                  </a:txBody>
                  <a:tcPr/>
                </a:tc>
                <a:extLst>
                  <a:ext uri="{0D108BD9-81ED-4DB2-BD59-A6C34878D82A}">
                    <a16:rowId xmlns:a16="http://schemas.microsoft.com/office/drawing/2014/main" val="10003"/>
                  </a:ext>
                </a:extLst>
              </a:tr>
              <a:tr h="370840">
                <a:tc>
                  <a:txBody>
                    <a:bodyPr/>
                    <a:lstStyle/>
                    <a:p>
                      <a:r>
                        <a:rPr lang="en-GB" dirty="0"/>
                        <a:t>Recognise importance of family</a:t>
                      </a:r>
                      <a:r>
                        <a:rPr lang="en-GB" baseline="0" dirty="0"/>
                        <a:t> life, allow close non-UK family to join legal residents</a:t>
                      </a:r>
                      <a:endParaRPr lang="en-GB" dirty="0"/>
                    </a:p>
                  </a:txBody>
                  <a:tcPr/>
                </a:tc>
                <a:tc>
                  <a:txBody>
                    <a:bodyPr/>
                    <a:lstStyle/>
                    <a:p>
                      <a:r>
                        <a:rPr lang="en-GB" dirty="0"/>
                        <a:t>High</a:t>
                      </a:r>
                      <a:r>
                        <a:rPr lang="en-GB" baseline="0" dirty="0"/>
                        <a:t> s</a:t>
                      </a:r>
                      <a:r>
                        <a:rPr lang="en-GB" dirty="0"/>
                        <a:t>alary requirements and complex system</a:t>
                      </a:r>
                      <a:r>
                        <a:rPr lang="en-GB" baseline="0" dirty="0"/>
                        <a:t> for family migration</a:t>
                      </a:r>
                      <a:endParaRPr lang="en-GB" dirty="0"/>
                    </a:p>
                  </a:txBody>
                  <a:tcPr/>
                </a:tc>
                <a:extLst>
                  <a:ext uri="{0D108BD9-81ED-4DB2-BD59-A6C34878D82A}">
                    <a16:rowId xmlns:a16="http://schemas.microsoft.com/office/drawing/2014/main" val="10004"/>
                  </a:ext>
                </a:extLst>
              </a:tr>
              <a:tr h="370840">
                <a:tc>
                  <a:txBody>
                    <a:bodyPr/>
                    <a:lstStyle/>
                    <a:p>
                      <a:r>
                        <a:rPr lang="en-GB" dirty="0"/>
                        <a:t>Allow students at Scottish universities</a:t>
                      </a:r>
                      <a:r>
                        <a:rPr lang="en-GB" baseline="0" dirty="0"/>
                        <a:t> </a:t>
                      </a:r>
                      <a:r>
                        <a:rPr lang="en-GB" dirty="0"/>
                        <a:t>to live and work here after graduating</a:t>
                      </a:r>
                    </a:p>
                  </a:txBody>
                  <a:tcPr/>
                </a:tc>
                <a:tc>
                  <a:txBody>
                    <a:bodyPr/>
                    <a:lstStyle/>
                    <a:p>
                      <a:r>
                        <a:rPr lang="en-GB" dirty="0"/>
                        <a:t>Post-study</a:t>
                      </a:r>
                      <a:r>
                        <a:rPr lang="en-GB" baseline="0" dirty="0"/>
                        <a:t> work route in immigration system ended</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617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Free Movement</a:t>
            </a:r>
          </a:p>
        </p:txBody>
      </p:sp>
      <p:sp>
        <p:nvSpPr>
          <p:cNvPr id="3" name="Content Placeholder 2"/>
          <p:cNvSpPr>
            <a:spLocks noGrp="1"/>
          </p:cNvSpPr>
          <p:nvPr>
            <p:ph idx="1"/>
          </p:nvPr>
        </p:nvSpPr>
        <p:spPr>
          <a:xfrm>
            <a:off x="457200" y="1196752"/>
            <a:ext cx="8229600" cy="4929411"/>
          </a:xfrm>
        </p:spPr>
        <p:txBody>
          <a:bodyPr>
            <a:normAutofit lnSpcReduction="10000"/>
          </a:bodyPr>
          <a:lstStyle/>
          <a:p>
            <a:r>
              <a:rPr lang="en-GB" dirty="0">
                <a:latin typeface="Arial" panose="020B0604020202020204" pitchFamily="34" charset="0"/>
                <a:cs typeface="Arial" panose="020B0604020202020204" pitchFamily="34" charset="0"/>
              </a:rPr>
              <a:t>Retain benefits of Free Movement of People by UK </a:t>
            </a:r>
            <a:r>
              <a:rPr lang="en-GB" b="1" dirty="0">
                <a:latin typeface="Arial" panose="020B0604020202020204" pitchFamily="34" charset="0"/>
                <a:cs typeface="Arial" panose="020B0604020202020204" pitchFamily="34" charset="0"/>
              </a:rPr>
              <a:t>remaining in European Single Market </a:t>
            </a:r>
            <a:r>
              <a:rPr lang="en-GB" dirty="0">
                <a:latin typeface="Arial" panose="020B0604020202020204" pitchFamily="34" charset="0"/>
                <a:cs typeface="Arial" panose="020B0604020202020204" pitchFamily="34" charset="0"/>
              </a:rPr>
              <a:t>and Customs Union on leaving the EU.</a:t>
            </a:r>
          </a:p>
          <a:p>
            <a:r>
              <a:rPr lang="en-GB" dirty="0">
                <a:latin typeface="Arial" panose="020B0604020202020204" pitchFamily="34" charset="0"/>
                <a:cs typeface="Arial" panose="020B0604020202020204" pitchFamily="34" charset="0"/>
              </a:rPr>
              <a:t>If not in Single Market, immigration system for </a:t>
            </a:r>
            <a:r>
              <a:rPr lang="en-GB" dirty="0" err="1">
                <a:latin typeface="Arial" panose="020B0604020202020204" pitchFamily="34" charset="0"/>
                <a:cs typeface="Arial" panose="020B0604020202020204" pitchFamily="34" charset="0"/>
              </a:rPr>
              <a:t>EEA</a:t>
            </a:r>
            <a:r>
              <a:rPr lang="en-GB" dirty="0">
                <a:latin typeface="Arial" panose="020B0604020202020204" pitchFamily="34" charset="0"/>
                <a:cs typeface="Arial" panose="020B0604020202020204" pitchFamily="34" charset="0"/>
              </a:rPr>
              <a:t> nationals that maintains as many of the benefits of free movement as possible.</a:t>
            </a:r>
          </a:p>
          <a:p>
            <a:r>
              <a:rPr lang="en-GB" dirty="0">
                <a:latin typeface="Arial" panose="020B0604020202020204" pitchFamily="34" charset="0"/>
                <a:cs typeface="Arial" panose="020B0604020202020204" pitchFamily="34" charset="0"/>
              </a:rPr>
              <a:t>Depends on nature of agreement between UK and EU.</a:t>
            </a:r>
          </a:p>
        </p:txBody>
      </p:sp>
    </p:spTree>
    <p:extLst>
      <p:ext uri="{BB962C8B-B14F-4D97-AF65-F5344CB8AC3E}">
        <p14:creationId xmlns:p14="http://schemas.microsoft.com/office/powerpoint/2010/main" val="67613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New Route</a:t>
            </a:r>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pPr marL="0" indent="0">
              <a:buNone/>
            </a:pPr>
            <a:r>
              <a:rPr lang="en-GB" dirty="0">
                <a:latin typeface="Arial" panose="020B0604020202020204" pitchFamily="34" charset="0"/>
                <a:cs typeface="Arial" panose="020B0604020202020204" pitchFamily="34" charset="0"/>
              </a:rPr>
              <a:t>Initial proposal:</a:t>
            </a:r>
          </a:p>
          <a:p>
            <a:pPr marL="0" indent="0">
              <a:buNone/>
            </a:pPr>
            <a:endParaRPr lang="en-GB" dirty="0">
              <a:latin typeface="Arial" panose="020B0604020202020204" pitchFamily="34" charset="0"/>
              <a:cs typeface="Arial" panose="020B0604020202020204" pitchFamily="34" charset="0"/>
            </a:endParaRPr>
          </a:p>
          <a:p>
            <a:r>
              <a:rPr lang="en-GB" b="1" dirty="0">
                <a:latin typeface="Arial" panose="020B0604020202020204" pitchFamily="34" charset="0"/>
                <a:cs typeface="Arial" panose="020B0604020202020204" pitchFamily="34" charset="0"/>
              </a:rPr>
              <a:t>Single category of visa </a:t>
            </a:r>
            <a:r>
              <a:rPr lang="en-GB" dirty="0">
                <a:latin typeface="Arial" panose="020B0604020202020204" pitchFamily="34" charset="0"/>
                <a:cs typeface="Arial" panose="020B0604020202020204" pitchFamily="34" charset="0"/>
              </a:rPr>
              <a:t>issued by Scottish Ministers within UK system.</a:t>
            </a:r>
          </a:p>
          <a:p>
            <a:r>
              <a:rPr lang="en-GB" b="1" dirty="0">
                <a:latin typeface="Arial" panose="020B0604020202020204" pitchFamily="34" charset="0"/>
                <a:cs typeface="Arial" panose="020B0604020202020204" pitchFamily="34" charset="0"/>
              </a:rPr>
              <a:t>Points-based general migration route</a:t>
            </a:r>
            <a:r>
              <a:rPr lang="en-GB" dirty="0">
                <a:latin typeface="Arial" panose="020B0604020202020204" pitchFamily="34" charset="0"/>
                <a:cs typeface="Arial" panose="020B0604020202020204" pitchFamily="34" charset="0"/>
              </a:rPr>
              <a:t>, criteria decided by Scottish Ministers but may include e.g. age, education, income, previous experience in Scotland/UK.</a:t>
            </a:r>
          </a:p>
          <a:p>
            <a:r>
              <a:rPr lang="en-GB" b="1" dirty="0">
                <a:latin typeface="Arial" panose="020B0604020202020204" pitchFamily="34" charset="0"/>
                <a:cs typeface="Arial" panose="020B0604020202020204" pitchFamily="34" charset="0"/>
              </a:rPr>
              <a:t>Residence in Scotland </a:t>
            </a:r>
            <a:r>
              <a:rPr lang="en-GB" dirty="0">
                <a:latin typeface="Arial" panose="020B0604020202020204" pitchFamily="34" charset="0"/>
                <a:cs typeface="Arial" panose="020B0604020202020204" pitchFamily="34" charset="0"/>
              </a:rPr>
              <a:t>as a visa condition.</a:t>
            </a:r>
          </a:p>
          <a:p>
            <a:r>
              <a:rPr lang="en-GB" b="1" dirty="0">
                <a:latin typeface="Arial" panose="020B0604020202020204" pitchFamily="34" charset="0"/>
                <a:cs typeface="Arial" panose="020B0604020202020204" pitchFamily="34" charset="0"/>
              </a:rPr>
              <a:t>No cap or quota </a:t>
            </a:r>
            <a:r>
              <a:rPr lang="en-GB" dirty="0">
                <a:latin typeface="Arial" panose="020B0604020202020204" pitchFamily="34" charset="0"/>
                <a:cs typeface="Arial" panose="020B0604020202020204" pitchFamily="34" charset="0"/>
              </a:rPr>
              <a:t>driven by UK net migration target.</a:t>
            </a:r>
          </a:p>
        </p:txBody>
      </p:sp>
    </p:spTree>
    <p:extLst>
      <p:ext uri="{BB962C8B-B14F-4D97-AF65-F5344CB8AC3E}">
        <p14:creationId xmlns:p14="http://schemas.microsoft.com/office/powerpoint/2010/main" val="303026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Longer Term</a:t>
            </a:r>
          </a:p>
        </p:txBody>
      </p:sp>
      <p:sp>
        <p:nvSpPr>
          <p:cNvPr id="3" name="Content Placeholder 2"/>
          <p:cNvSpPr>
            <a:spLocks noGrp="1"/>
          </p:cNvSpPr>
          <p:nvPr>
            <p:ph idx="1"/>
          </p:nvPr>
        </p:nvSpPr>
        <p:spPr>
          <a:xfrm>
            <a:off x="457200" y="1196753"/>
            <a:ext cx="8229600" cy="1224136"/>
          </a:xfrm>
        </p:spPr>
        <p:txBody>
          <a:bodyPr/>
          <a:lstStyle/>
          <a:p>
            <a:pPr marL="0" indent="0">
              <a:buNone/>
            </a:pPr>
            <a:r>
              <a:rPr lang="en-GB" dirty="0">
                <a:latin typeface="Arial" panose="020B0604020202020204" pitchFamily="34" charset="0"/>
                <a:cs typeface="Arial" panose="020B0604020202020204" pitchFamily="34" charset="0"/>
              </a:rPr>
              <a:t>Redesign immigration system to build in regional approaches from outset?</a:t>
            </a:r>
          </a:p>
        </p:txBody>
      </p:sp>
      <p:pic>
        <p:nvPicPr>
          <p:cNvPr id="5124"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84" y="2708920"/>
            <a:ext cx="2085975" cy="2190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99792" y="2636912"/>
            <a:ext cx="6336704" cy="369331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en-GB" sz="1800" b="1" i="0" u="none" strike="noStrike" kern="1200" cap="none" spc="0" normalizeH="0" baseline="0" noProof="0" dirty="0">
                <a:ln>
                  <a:noFill/>
                </a:ln>
                <a:solidFill>
                  <a:srgbClr val="C0504D"/>
                </a:solidFill>
                <a:effectLst/>
                <a:uLnTx/>
                <a:uFillTx/>
                <a:latin typeface="Arial" panose="020B0604020202020204" pitchFamily="34" charset="0"/>
                <a:ea typeface="+mn-ea"/>
                <a:cs typeface="Arial" panose="020B0604020202020204" pitchFamily="34" charset="0"/>
              </a:rPr>
              <a:t>A regional scheme would almost certainly be preferable for Wales </a:t>
            </a: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a national scheme with a sector-based approach. In particular, assuming the Welsh government had a significant input into both any overall cap or quota, and the targeting and administration of a regional scheme,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C0504D"/>
                </a:solidFill>
                <a:effectLst/>
                <a:uLnTx/>
                <a:uFillTx/>
                <a:latin typeface="Arial" panose="020B0604020202020204" pitchFamily="34" charset="0"/>
                <a:ea typeface="+mn-ea"/>
                <a:cs typeface="Arial" panose="020B0604020202020204" pitchFamily="34" charset="0"/>
              </a:rPr>
              <a:t>it would be possible to tailor any such scheme more closely to Wales’ economic, labour market and demographic needs</a:t>
            </a: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it would also make it easier to ‘market’ Wales to new migrants. By contrast, a national scheme based wholly or largely on a sector-based approach would not necessarily target all the sectors of concern to Wales; and would not necessarily result in migrants in those sectors coming to Wales.”</a:t>
            </a:r>
          </a:p>
        </p:txBody>
      </p:sp>
    </p:spTree>
    <p:extLst>
      <p:ext uri="{BB962C8B-B14F-4D97-AF65-F5344CB8AC3E}">
        <p14:creationId xmlns:p14="http://schemas.microsoft.com/office/powerpoint/2010/main" val="3576296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International Examples</a:t>
            </a:r>
          </a:p>
        </p:txBody>
      </p:sp>
      <p:sp>
        <p:nvSpPr>
          <p:cNvPr id="3" name="Content Placeholder 2"/>
          <p:cNvSpPr>
            <a:spLocks noGrp="1"/>
          </p:cNvSpPr>
          <p:nvPr>
            <p:ph idx="1"/>
          </p:nvPr>
        </p:nvSpPr>
        <p:spPr>
          <a:xfrm>
            <a:off x="395536" y="2852936"/>
            <a:ext cx="2736304" cy="3744416"/>
          </a:xfrm>
          <a:ln>
            <a:noFill/>
          </a:ln>
        </p:spPr>
        <p:txBody>
          <a:bodyPr>
            <a:normAutofit fontScale="92500" lnSpcReduction="10000"/>
          </a:bodyPr>
          <a:lstStyle/>
          <a:p>
            <a:pPr marL="0" indent="0" algn="ctr">
              <a:buNone/>
            </a:pPr>
            <a:r>
              <a:rPr lang="en-GB" dirty="0">
                <a:solidFill>
                  <a:schemeClr val="accent1">
                    <a:lumMod val="75000"/>
                  </a:schemeClr>
                </a:solidFill>
                <a:latin typeface="Arial" panose="020B0604020202020204" pitchFamily="34" charset="0"/>
                <a:cs typeface="Arial" panose="020B0604020202020204" pitchFamily="34" charset="0"/>
              </a:rPr>
              <a:t>Canada</a:t>
            </a:r>
          </a:p>
          <a:p>
            <a:pPr marL="0" indent="0">
              <a:buNone/>
            </a:pPr>
            <a:r>
              <a:rPr lang="en-GB" sz="1800" dirty="0">
                <a:latin typeface="Arial" panose="020B0604020202020204" pitchFamily="34" charset="0"/>
                <a:cs typeface="Arial" panose="020B0604020202020204" pitchFamily="34" charset="0"/>
              </a:rPr>
              <a:t>Provinces and Territories have bilateral agreements with federal government on migration through Provincial Nominee Programmes.</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Focus on dispersing economic migrants beyond typical settlement patterns around Toronto, Quebec, Vancouver.</a:t>
            </a:r>
          </a:p>
        </p:txBody>
      </p:sp>
      <p:pic>
        <p:nvPicPr>
          <p:cNvPr id="4098" name="Picture 2" descr="Flag of Canada (Pantone).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54" y="1484784"/>
            <a:ext cx="24288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lag of Australia.sv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7206" y="1484782"/>
            <a:ext cx="2428875" cy="12192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lag of Switzerland (Pantone).sv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248" y="1456589"/>
            <a:ext cx="1275588" cy="127559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3419873" y="2852936"/>
            <a:ext cx="2603542" cy="3744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GB" sz="3000" b="0" i="0" u="none" strike="noStrike" kern="1200" cap="none" spc="0" normalizeH="0" baseline="0" noProof="0" dirty="0">
                <a:ln>
                  <a:noFill/>
                </a:ln>
                <a:solidFill>
                  <a:srgbClr val="4F81BD">
                    <a:lumMod val="75000"/>
                  </a:srgbClr>
                </a:solidFill>
                <a:effectLst/>
                <a:uLnTx/>
                <a:uFillTx/>
                <a:latin typeface="Arial" panose="020B0604020202020204" pitchFamily="34" charset="0"/>
                <a:ea typeface="+mn-ea"/>
                <a:cs typeface="Arial" panose="020B0604020202020204" pitchFamily="34" charset="0"/>
              </a:rPr>
              <a:t>Australia</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Regional flexibilities within points-based system to grow population in rural and remote areas.</a:t>
            </a:r>
          </a:p>
        </p:txBody>
      </p:sp>
      <p:sp>
        <p:nvSpPr>
          <p:cNvPr id="8" name="Content Placeholder 2"/>
          <p:cNvSpPr txBox="1">
            <a:spLocks/>
          </p:cNvSpPr>
          <p:nvPr/>
        </p:nvSpPr>
        <p:spPr>
          <a:xfrm>
            <a:off x="6156176" y="2852936"/>
            <a:ext cx="2664876" cy="3744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GB" sz="3000" b="0" i="0" u="none" strike="noStrike" kern="1200" cap="none" spc="0" normalizeH="0" baseline="0" noProof="0" dirty="0">
                <a:ln>
                  <a:noFill/>
                </a:ln>
                <a:solidFill>
                  <a:srgbClr val="4F81BD">
                    <a:lumMod val="75000"/>
                  </a:srgbClr>
                </a:solidFill>
                <a:effectLst/>
                <a:uLnTx/>
                <a:uFillTx/>
                <a:latin typeface="Arial" panose="020B0604020202020204" pitchFamily="34" charset="0"/>
                <a:ea typeface="+mn-ea"/>
                <a:cs typeface="Arial" panose="020B0604020202020204" pitchFamily="34" charset="0"/>
              </a:rPr>
              <a:t>Switzerland</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Cantons have control over immigration and citizenship.</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Residence permits are issued by Cantonal Migration Offices with quotas determined by the Swiss government. </a:t>
            </a:r>
          </a:p>
        </p:txBody>
      </p:sp>
    </p:spTree>
    <p:extLst>
      <p:ext uri="{BB962C8B-B14F-4D97-AF65-F5344CB8AC3E}">
        <p14:creationId xmlns:p14="http://schemas.microsoft.com/office/powerpoint/2010/main" val="267631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New Powers</a:t>
            </a:r>
          </a:p>
        </p:txBody>
      </p:sp>
      <p:sp>
        <p:nvSpPr>
          <p:cNvPr id="3" name="Content Placeholder 2"/>
          <p:cNvSpPr>
            <a:spLocks noGrp="1"/>
          </p:cNvSpPr>
          <p:nvPr>
            <p:ph idx="1"/>
          </p:nvPr>
        </p:nvSpPr>
        <p:spPr>
          <a:xfrm>
            <a:off x="457200" y="1196752"/>
            <a:ext cx="8229600" cy="4929411"/>
          </a:xfrm>
        </p:spPr>
        <p:txBody>
          <a:bodyPr>
            <a:normAutofit lnSpcReduction="10000"/>
          </a:bodyPr>
          <a:lstStyle/>
          <a:p>
            <a:pPr marL="0" indent="0">
              <a:buNone/>
            </a:pPr>
            <a:r>
              <a:rPr lang="en-GB" dirty="0">
                <a:latin typeface="Arial" panose="020B0604020202020204" pitchFamily="34" charset="0"/>
                <a:cs typeface="Arial" panose="020B0604020202020204" pitchFamily="34" charset="0"/>
              </a:rPr>
              <a:t>Options:</a:t>
            </a:r>
          </a:p>
          <a:p>
            <a:pPr marL="0" indent="0">
              <a:buNone/>
            </a:pPr>
            <a:endParaRPr lang="en-GB" dirty="0">
              <a:solidFill>
                <a:schemeClr val="accent1">
                  <a:lumMod val="75000"/>
                </a:schemeClr>
              </a:solidFill>
              <a:latin typeface="Arial" panose="020B0604020202020204" pitchFamily="34" charset="0"/>
              <a:cs typeface="Arial" panose="020B0604020202020204" pitchFamily="34" charset="0"/>
            </a:endParaRPr>
          </a:p>
          <a:p>
            <a:pPr marL="0" indent="0">
              <a:buNone/>
            </a:pPr>
            <a:r>
              <a:rPr lang="en-GB" b="1" dirty="0">
                <a:solidFill>
                  <a:schemeClr val="accent1">
                    <a:lumMod val="75000"/>
                  </a:schemeClr>
                </a:solidFill>
                <a:latin typeface="Arial" panose="020B0604020202020204" pitchFamily="34" charset="0"/>
                <a:cs typeface="Arial" panose="020B0604020202020204" pitchFamily="34" charset="0"/>
              </a:rPr>
              <a:t>Primary Legislation</a:t>
            </a:r>
          </a:p>
          <a:p>
            <a:r>
              <a:rPr lang="en-GB" dirty="0">
                <a:latin typeface="Arial" panose="020B0604020202020204" pitchFamily="34" charset="0"/>
                <a:cs typeface="Arial" panose="020B0604020202020204" pitchFamily="34" charset="0"/>
              </a:rPr>
              <a:t>Bill at Westminster</a:t>
            </a:r>
          </a:p>
          <a:p>
            <a:pPr lvl="1"/>
            <a:r>
              <a:rPr lang="en-GB" dirty="0">
                <a:latin typeface="Arial" panose="020B0604020202020204" pitchFamily="34" charset="0"/>
                <a:cs typeface="Arial" panose="020B0604020202020204" pitchFamily="34" charset="0"/>
              </a:rPr>
              <a:t>scheduled Immigration Bill?</a:t>
            </a:r>
          </a:p>
          <a:p>
            <a:pPr lvl="1"/>
            <a:r>
              <a:rPr lang="en-GB" dirty="0">
                <a:latin typeface="Arial" panose="020B0604020202020204" pitchFamily="34" charset="0"/>
                <a:cs typeface="Arial" panose="020B0604020202020204" pitchFamily="34" charset="0"/>
              </a:rPr>
              <a:t>future Scotland Bill?</a:t>
            </a:r>
          </a:p>
          <a:p>
            <a:endParaRPr lang="en-GB" dirty="0">
              <a:latin typeface="Arial" panose="020B0604020202020204" pitchFamily="34" charset="0"/>
              <a:cs typeface="Arial" panose="020B0604020202020204" pitchFamily="34" charset="0"/>
            </a:endParaRPr>
          </a:p>
          <a:p>
            <a:pPr marL="0" indent="0">
              <a:buNone/>
            </a:pPr>
            <a:r>
              <a:rPr lang="en-GB" b="1" dirty="0">
                <a:solidFill>
                  <a:schemeClr val="accent1">
                    <a:lumMod val="75000"/>
                  </a:schemeClr>
                </a:solidFill>
                <a:latin typeface="Arial" panose="020B0604020202020204" pitchFamily="34" charset="0"/>
                <a:cs typeface="Arial" panose="020B0604020202020204" pitchFamily="34" charset="0"/>
              </a:rPr>
              <a:t>Secondary Legislation</a:t>
            </a:r>
          </a:p>
          <a:p>
            <a:r>
              <a:rPr lang="en-GB" dirty="0">
                <a:latin typeface="Arial" panose="020B0604020202020204" pitchFamily="34" charset="0"/>
                <a:cs typeface="Arial" panose="020B0604020202020204" pitchFamily="34" charset="0"/>
              </a:rPr>
              <a:t>Section 30 Order under Scotland Act 1998</a:t>
            </a:r>
          </a:p>
        </p:txBody>
      </p:sp>
    </p:spTree>
    <p:extLst>
      <p:ext uri="{BB962C8B-B14F-4D97-AF65-F5344CB8AC3E}">
        <p14:creationId xmlns:p14="http://schemas.microsoft.com/office/powerpoint/2010/main" val="3543105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What Next?</a:t>
            </a:r>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r>
              <a:rPr lang="en-GB" dirty="0" err="1">
                <a:latin typeface="Arial" panose="020B0604020202020204" pitchFamily="34" charset="0"/>
                <a:cs typeface="Arial" panose="020B0604020202020204" pitchFamily="34" charset="0"/>
              </a:rPr>
              <a:t>Ongoing</a:t>
            </a:r>
            <a:r>
              <a:rPr lang="en-GB" dirty="0">
                <a:latin typeface="Arial" panose="020B0604020202020204" pitchFamily="34" charset="0"/>
                <a:cs typeface="Arial" panose="020B0604020202020204" pitchFamily="34" charset="0"/>
              </a:rPr>
              <a:t> engagement</a:t>
            </a:r>
          </a:p>
          <a:p>
            <a:pPr lvl="1"/>
            <a:r>
              <a:rPr lang="en-GB" dirty="0">
                <a:latin typeface="Arial" panose="020B0604020202020204" pitchFamily="34" charset="0"/>
                <a:cs typeface="Arial" panose="020B0604020202020204" pitchFamily="34" charset="0"/>
              </a:rPr>
              <a:t>Discussion to influence public attitudes</a:t>
            </a:r>
          </a:p>
          <a:p>
            <a:pPr lvl="1"/>
            <a:r>
              <a:rPr lang="en-GB" dirty="0">
                <a:latin typeface="Arial" panose="020B0604020202020204" pitchFamily="34" charset="0"/>
                <a:cs typeface="Arial" panose="020B0604020202020204" pitchFamily="34" charset="0"/>
              </a:rPr>
              <a:t>Discussion with policy and political interests</a:t>
            </a:r>
          </a:p>
          <a:p>
            <a:pPr marL="457200" lvl="1" indent="0">
              <a:buNone/>
            </a:pPr>
            <a:endParaRPr lang="en-GB" sz="3200"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Continuing policy development</a:t>
            </a:r>
          </a:p>
          <a:p>
            <a:pPr lvl="1"/>
            <a:r>
              <a:rPr lang="en-GB" dirty="0">
                <a:latin typeface="Arial" panose="020B0604020202020204" pitchFamily="34" charset="0"/>
                <a:cs typeface="Arial" panose="020B0604020202020204" pitchFamily="34" charset="0"/>
              </a:rPr>
              <a:t>Build on and flesh out initial proposals</a:t>
            </a:r>
          </a:p>
          <a:p>
            <a:pPr lvl="1"/>
            <a:r>
              <a:rPr lang="en-GB" dirty="0">
                <a:latin typeface="Arial" panose="020B0604020202020204" pitchFamily="34" charset="0"/>
                <a:cs typeface="Arial" panose="020B0604020202020204" pitchFamily="34" charset="0"/>
              </a:rPr>
              <a:t>Respond to concerns and opportunities identified in discussions</a:t>
            </a:r>
          </a:p>
          <a:p>
            <a:pPr lvl="1"/>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Series of New Powers discussion papers</a:t>
            </a:r>
          </a:p>
          <a:p>
            <a:pPr lvl="1"/>
            <a:r>
              <a:rPr lang="en-GB" dirty="0">
                <a:latin typeface="Arial" panose="020B0604020202020204" pitchFamily="34" charset="0"/>
                <a:cs typeface="Arial" panose="020B0604020202020204" pitchFamily="34" charset="0"/>
              </a:rPr>
              <a:t>Trade, Employment, Social Security &amp; Employability to follow</a:t>
            </a:r>
          </a:p>
          <a:p>
            <a:pPr lvl="1"/>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18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98125" y="2065997"/>
            <a:ext cx="6241294" cy="630572"/>
          </a:xfrm>
        </p:spPr>
        <p:txBody>
          <a:bodyPr/>
          <a:lstStyle/>
          <a:p>
            <a:r>
              <a:rPr lang="en-GB" dirty="0"/>
              <a:t>Welcome from Barclays</a:t>
            </a:r>
          </a:p>
        </p:txBody>
      </p:sp>
    </p:spTree>
    <p:extLst>
      <p:ext uri="{BB962C8B-B14F-4D97-AF65-F5344CB8AC3E}">
        <p14:creationId xmlns:p14="http://schemas.microsoft.com/office/powerpoint/2010/main" val="291284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204864"/>
            <a:ext cx="8229600" cy="3921299"/>
          </a:xfrm>
        </p:spPr>
        <p:txBody>
          <a:bodyPr/>
          <a:lstStyle/>
          <a:p>
            <a:pPr marL="0" indent="0" algn="ctr">
              <a:buNone/>
            </a:pPr>
            <a:r>
              <a:rPr lang="en-GB" sz="4200" b="1" dirty="0">
                <a:solidFill>
                  <a:schemeClr val="accent1">
                    <a:lumMod val="75000"/>
                  </a:schemeClr>
                </a:solidFill>
                <a:latin typeface="Arial" panose="020B0604020202020204" pitchFamily="34" charset="0"/>
                <a:cs typeface="Arial" panose="020B0604020202020204" pitchFamily="34" charset="0"/>
              </a:rPr>
              <a:t>Craig Thomson</a:t>
            </a:r>
          </a:p>
          <a:p>
            <a:pPr marL="0" indent="0" algn="ctr">
              <a:buNone/>
            </a:pPr>
            <a:r>
              <a:rPr lang="en-GB" dirty="0" err="1">
                <a:latin typeface="Arial" panose="020B0604020202020204" pitchFamily="34" charset="0"/>
                <a:cs typeface="Arial" panose="020B0604020202020204" pitchFamily="34" charset="0"/>
              </a:rPr>
              <a:t>craig.thomson@gov.scot</a:t>
            </a:r>
            <a:endParaRPr lang="en-GB" dirty="0">
              <a:latin typeface="Arial" panose="020B0604020202020204" pitchFamily="34" charset="0"/>
              <a:cs typeface="Arial" panose="020B0604020202020204" pitchFamily="34" charset="0"/>
            </a:endParaRPr>
          </a:p>
          <a:p>
            <a:pPr marL="0" indent="0" algn="ctr">
              <a:buNone/>
            </a:pP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craigthomson745</a:t>
            </a:r>
            <a:endParaRPr lang="en-GB" dirty="0">
              <a:latin typeface="Arial" panose="020B0604020202020204" pitchFamily="34" charset="0"/>
              <a:cs typeface="Arial" panose="020B0604020202020204" pitchFamily="34" charset="0"/>
            </a:endParaRPr>
          </a:p>
        </p:txBody>
      </p:sp>
      <p:pic>
        <p:nvPicPr>
          <p:cNvPr id="1026" name="Picture 2" descr="Image result for twitter bird">
            <a:hlinkClick r:id="rId3" tooltip="Search images of twitter bir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8" y="3573016"/>
            <a:ext cx="476250" cy="50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1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97717" y="2759367"/>
            <a:ext cx="5754458" cy="630572"/>
          </a:xfrm>
        </p:spPr>
        <p:txBody>
          <a:bodyPr/>
          <a:lstStyle/>
          <a:p>
            <a:r>
              <a:rPr lang="en-GB" dirty="0"/>
              <a:t>Any other Business</a:t>
            </a:r>
            <a:br>
              <a:rPr lang="en-GB" dirty="0"/>
            </a:br>
            <a:r>
              <a:rPr lang="en-GB" b="1" dirty="0"/>
              <a:t> </a:t>
            </a:r>
            <a:endParaRPr lang="en-GB" dirty="0"/>
          </a:p>
        </p:txBody>
      </p:sp>
    </p:spTree>
    <p:extLst>
      <p:ext uri="{BB962C8B-B14F-4D97-AF65-F5344CB8AC3E}">
        <p14:creationId xmlns:p14="http://schemas.microsoft.com/office/powerpoint/2010/main" val="229349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97717" y="2759367"/>
            <a:ext cx="5754458" cy="630572"/>
          </a:xfrm>
        </p:spPr>
        <p:txBody>
          <a:bodyPr/>
          <a:lstStyle/>
          <a:p>
            <a:r>
              <a:rPr lang="en-GB" dirty="0"/>
              <a:t>Scottish Government Migration Presentation</a:t>
            </a:r>
            <a:br>
              <a:rPr lang="en-GB" dirty="0"/>
            </a:br>
            <a:r>
              <a:rPr lang="en-GB" b="1" dirty="0"/>
              <a:t> </a:t>
            </a:r>
            <a:endParaRPr lang="en-GB" dirty="0"/>
          </a:p>
        </p:txBody>
      </p:sp>
    </p:spTree>
    <p:extLst>
      <p:ext uri="{BB962C8B-B14F-4D97-AF65-F5344CB8AC3E}">
        <p14:creationId xmlns:p14="http://schemas.microsoft.com/office/powerpoint/2010/main" val="313604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96752"/>
            <a:ext cx="5327650" cy="559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115810" y="116632"/>
            <a:ext cx="8848678" cy="1470025"/>
          </a:xfrm>
        </p:spPr>
        <p:txBody>
          <a:bodyPr>
            <a:normAutofit fontScale="90000"/>
          </a:bodyPr>
          <a:lstStyle/>
          <a:p>
            <a:pPr algn="l"/>
            <a:r>
              <a:rPr lang="en-GB" sz="3000" b="1" dirty="0">
                <a:solidFill>
                  <a:schemeClr val="accent1">
                    <a:lumMod val="75000"/>
                  </a:schemeClr>
                </a:solidFill>
                <a:latin typeface="Arial" panose="020B0604020202020204" pitchFamily="34" charset="0"/>
                <a:cs typeface="Arial" panose="020B0604020202020204" pitchFamily="34" charset="0"/>
              </a:rPr>
              <a:t>Scotland’s Population Needs and Migration Policy</a:t>
            </a:r>
            <a:br>
              <a:rPr lang="en-GB" sz="3000" dirty="0">
                <a:latin typeface="Arial" panose="020B0604020202020204" pitchFamily="34" charset="0"/>
                <a:cs typeface="Arial" panose="020B0604020202020204" pitchFamily="34" charset="0"/>
              </a:rPr>
            </a:br>
            <a:r>
              <a:rPr lang="en-GB" sz="2200" dirty="0">
                <a:latin typeface="Arial" panose="020B0604020202020204" pitchFamily="34" charset="0"/>
                <a:cs typeface="Arial" panose="020B0604020202020204" pitchFamily="34" charset="0"/>
              </a:rPr>
              <a:t>Discussion paper on evidence, policy and powers for the Scottish Parliament</a:t>
            </a:r>
            <a:br>
              <a:rPr lang="en-GB" sz="2200" dirty="0">
                <a:latin typeface="Arial" panose="020B0604020202020204" pitchFamily="34" charset="0"/>
                <a:cs typeface="Arial" panose="020B0604020202020204" pitchFamily="34" charset="0"/>
              </a:rPr>
            </a:br>
            <a:endParaRPr lang="en-GB" sz="2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220072" y="3886200"/>
            <a:ext cx="3888432" cy="1752600"/>
          </a:xfrm>
        </p:spPr>
        <p:txBody>
          <a:bodyPr>
            <a:normAutofit fontScale="85000" lnSpcReduction="20000"/>
          </a:bodyPr>
          <a:lstStyle/>
          <a:p>
            <a:r>
              <a:rPr lang="en-GB" dirty="0">
                <a:latin typeface="Arial" panose="020B0604020202020204" pitchFamily="34" charset="0"/>
                <a:cs typeface="Arial" panose="020B0604020202020204" pitchFamily="34" charset="0"/>
              </a:rPr>
              <a:t>CBI Northern Ireland</a:t>
            </a:r>
          </a:p>
          <a:p>
            <a:r>
              <a:rPr lang="en-GB" dirty="0">
                <a:latin typeface="Arial" panose="020B0604020202020204" pitchFamily="34" charset="0"/>
                <a:cs typeface="Arial" panose="020B0604020202020204" pitchFamily="34" charset="0"/>
              </a:rPr>
              <a:t>Council Meeting</a:t>
            </a:r>
          </a:p>
          <a:p>
            <a:endParaRPr lang="en-GB" sz="2600" dirty="0">
              <a:latin typeface="Arial" panose="020B0604020202020204" pitchFamily="34" charset="0"/>
              <a:cs typeface="Arial" panose="020B0604020202020204" pitchFamily="34" charset="0"/>
            </a:endParaRPr>
          </a:p>
          <a:p>
            <a:r>
              <a:rPr lang="en-GB" sz="2100" dirty="0">
                <a:latin typeface="Arial" panose="020B0604020202020204" pitchFamily="34" charset="0"/>
                <a:cs typeface="Arial" panose="020B0604020202020204" pitchFamily="34" charset="0"/>
              </a:rPr>
              <a:t>Craig Thomson</a:t>
            </a:r>
          </a:p>
          <a:p>
            <a:r>
              <a:rPr lang="en-GB" sz="2100" dirty="0">
                <a:latin typeface="Arial" panose="020B0604020202020204" pitchFamily="34" charset="0"/>
                <a:cs typeface="Arial" panose="020B0604020202020204" pitchFamily="34" charset="0"/>
              </a:rPr>
              <a:t>15 May 2018</a:t>
            </a:r>
          </a:p>
        </p:txBody>
      </p:sp>
    </p:spTree>
    <p:extLst>
      <p:ext uri="{BB962C8B-B14F-4D97-AF65-F5344CB8AC3E}">
        <p14:creationId xmlns:p14="http://schemas.microsoft.com/office/powerpoint/2010/main" val="247447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Overview</a:t>
            </a:r>
          </a:p>
        </p:txBody>
      </p:sp>
      <p:sp>
        <p:nvSpPr>
          <p:cNvPr id="3" name="Content Placeholder 2"/>
          <p:cNvSpPr>
            <a:spLocks noGrp="1"/>
          </p:cNvSpPr>
          <p:nvPr>
            <p:ph idx="1"/>
          </p:nvPr>
        </p:nvSpPr>
        <p:spPr>
          <a:xfrm>
            <a:off x="457200" y="1196752"/>
            <a:ext cx="8229600" cy="4929411"/>
          </a:xfrm>
        </p:spPr>
        <p:txBody>
          <a:bodyPr/>
          <a:lstStyle/>
          <a:p>
            <a:r>
              <a:rPr lang="en-GB" dirty="0">
                <a:latin typeface="Arial" panose="020B0604020202020204" pitchFamily="34" charset="0"/>
                <a:cs typeface="Arial" panose="020B0604020202020204" pitchFamily="34" charset="0"/>
              </a:rPr>
              <a:t>Why the Scottish Government wants to pursue a distinct approach to migration</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What that means for both EU/</a:t>
            </a:r>
            <a:r>
              <a:rPr lang="en-GB" dirty="0" err="1">
                <a:latin typeface="Arial" panose="020B0604020202020204" pitchFamily="34" charset="0"/>
                <a:cs typeface="Arial" panose="020B0604020202020204" pitchFamily="34" charset="0"/>
              </a:rPr>
              <a:t>EEA</a:t>
            </a:r>
            <a:r>
              <a:rPr lang="en-GB" dirty="0">
                <a:latin typeface="Arial" panose="020B0604020202020204" pitchFamily="34" charset="0"/>
                <a:cs typeface="Arial" panose="020B0604020202020204" pitchFamily="34" charset="0"/>
              </a:rPr>
              <a:t> migration and for international migration</a:t>
            </a:r>
          </a:p>
          <a:p>
            <a:pPr marL="0" indent="0">
              <a:buNone/>
            </a:pP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What next?</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754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Situation</a:t>
            </a:r>
          </a:p>
        </p:txBody>
      </p:sp>
      <p:pic>
        <p:nvPicPr>
          <p:cNvPr id="5" name="Picture 4" descr="C:\Users\u208533\AppData\Local\Microsoft\Windows\INetCache\Content.Outlook\7QHOBITR\APS chart.png"/>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052736"/>
            <a:ext cx="6827487" cy="4467443"/>
          </a:xfrm>
          <a:prstGeom prst="rect">
            <a:avLst/>
          </a:prstGeom>
          <a:noFill/>
          <a:ln>
            <a:noFill/>
          </a:ln>
        </p:spPr>
      </p:pic>
      <p:sp>
        <p:nvSpPr>
          <p:cNvPr id="6" name="Rectangle 5"/>
          <p:cNvSpPr/>
          <p:nvPr/>
        </p:nvSpPr>
        <p:spPr>
          <a:xfrm>
            <a:off x="1115616" y="5661248"/>
            <a:ext cx="698477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Population by non-UK nationality, Scotland, year ending June 2017</a:t>
            </a:r>
          </a:p>
        </p:txBody>
      </p:sp>
    </p:spTree>
    <p:extLst>
      <p:ext uri="{BB962C8B-B14F-4D97-AF65-F5344CB8AC3E}">
        <p14:creationId xmlns:p14="http://schemas.microsoft.com/office/powerpoint/2010/main" val="126223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History</a:t>
            </a:r>
          </a:p>
        </p:txBody>
      </p:sp>
      <p:pic>
        <p:nvPicPr>
          <p:cNvPr id="5" name="Picture 4"/>
          <p:cNvPicPr/>
          <p:nvPr/>
        </p:nvPicPr>
        <p:blipFill rotWithShape="1">
          <a:blip r:embed="rId3" cstate="print">
            <a:extLst>
              <a:ext uri="{28A0092B-C50C-407E-A947-70E740481C1C}">
                <a14:useLocalDpi xmlns:a14="http://schemas.microsoft.com/office/drawing/2010/main" val="0"/>
              </a:ext>
            </a:extLst>
          </a:blip>
          <a:srcRect t="6107"/>
          <a:stretch/>
        </p:blipFill>
        <p:spPr bwMode="auto">
          <a:xfrm>
            <a:off x="1187624" y="1340768"/>
            <a:ext cx="6725077" cy="4133626"/>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251520" y="5733256"/>
            <a:ext cx="8712968"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Natural change and net migration, Scotland, 1951-2016</a:t>
            </a:r>
          </a:p>
        </p:txBody>
      </p:sp>
    </p:spTree>
    <p:extLst>
      <p:ext uri="{BB962C8B-B14F-4D97-AF65-F5344CB8AC3E}">
        <p14:creationId xmlns:p14="http://schemas.microsoft.com/office/powerpoint/2010/main" val="429068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Turnaround</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700808"/>
            <a:ext cx="7114785" cy="3255491"/>
          </a:xfrm>
          <a:prstGeom prst="rect">
            <a:avLst/>
          </a:prstGeom>
          <a:noFill/>
          <a:ln>
            <a:noFill/>
          </a:ln>
        </p:spPr>
      </p:pic>
      <p:sp>
        <p:nvSpPr>
          <p:cNvPr id="7" name="Rectangle 6"/>
          <p:cNvSpPr/>
          <p:nvPr/>
        </p:nvSpPr>
        <p:spPr>
          <a:xfrm>
            <a:off x="179512" y="5445224"/>
            <a:ext cx="878497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Natural change and net migration as proportion of change in population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between mid-2006 and mid-2016</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0689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solidFill>
                  <a:schemeClr val="accent1">
                    <a:lumMod val="75000"/>
                  </a:schemeClr>
                </a:solidFill>
                <a:latin typeface="Arial" panose="020B0604020202020204" pitchFamily="34" charset="0"/>
                <a:cs typeface="Arial" panose="020B0604020202020204" pitchFamily="34" charset="0"/>
              </a:rPr>
              <a:t>Projections</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48715" y="1286951"/>
            <a:ext cx="6997027" cy="4269070"/>
          </a:xfrm>
          <a:prstGeom prst="rect">
            <a:avLst/>
          </a:prstGeom>
          <a:noFill/>
          <a:ln>
            <a:noFill/>
          </a:ln>
        </p:spPr>
      </p:pic>
      <p:sp>
        <p:nvSpPr>
          <p:cNvPr id="6" name="Rectangle 5"/>
          <p:cNvSpPr/>
          <p:nvPr/>
        </p:nvSpPr>
        <p:spPr>
          <a:xfrm>
            <a:off x="179512" y="5567025"/>
            <a:ext cx="878497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Actual and projected natural change and net international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and rest of UK migration in Scotland </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47934030"/>
      </p:ext>
    </p:extLst>
  </p:cSld>
  <p:clrMapOvr>
    <a:masterClrMapping/>
  </p:clrMapOvr>
</p:sld>
</file>

<file path=ppt/theme/theme1.xml><?xml version="1.0" encoding="utf-8"?>
<a:theme xmlns:a="http://schemas.openxmlformats.org/drawingml/2006/main" name="Default Theme">
  <a:themeElements>
    <a:clrScheme name="Custom 1">
      <a:dk1>
        <a:srgbClr val="0071CF"/>
      </a:dk1>
      <a:lt1>
        <a:srgbClr val="FFFFFF"/>
      </a:lt1>
      <a:dk2>
        <a:srgbClr val="0C2B5A"/>
      </a:dk2>
      <a:lt2>
        <a:srgbClr val="FFFFFE"/>
      </a:lt2>
      <a:accent1>
        <a:srgbClr val="0071CF"/>
      </a:accent1>
      <a:accent2>
        <a:srgbClr val="0C2B5A"/>
      </a:accent2>
      <a:accent3>
        <a:srgbClr val="00A499"/>
      </a:accent3>
      <a:accent4>
        <a:srgbClr val="00C1D5"/>
      </a:accent4>
      <a:accent5>
        <a:srgbClr val="FF671F"/>
      </a:accent5>
      <a:accent6>
        <a:srgbClr val="97D700"/>
      </a:accent6>
      <a:hlink>
        <a:srgbClr val="141313"/>
      </a:hlink>
      <a:folHlink>
        <a:srgbClr val="14131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B6214EA0-5153-4364-B741-3CCA182A9EFD}" vid="{E430B7F9-759B-4575-9010-D64AC6CE22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gional_x0020_Councils_x0020_2017 xmlns="a871df3b-30cd-45a8-a1cd-eeb0a9cedb9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D70D1CDB0A7849B64368CE9B9424F1" ma:contentTypeVersion="1" ma:contentTypeDescription="Create a new document." ma:contentTypeScope="" ma:versionID="7a7862425d8b16ba9a7a2b07289f3644">
  <xsd:schema xmlns:xsd="http://www.w3.org/2001/XMLSchema" xmlns:xs="http://www.w3.org/2001/XMLSchema" xmlns:p="http://schemas.microsoft.com/office/2006/metadata/properties" xmlns:ns2="a871df3b-30cd-45a8-a1cd-eeb0a9cedb9e" targetNamespace="http://schemas.microsoft.com/office/2006/metadata/properties" ma:root="true" ma:fieldsID="3e8aac1dd5a290c9322157ca73fdeefd" ns2:_="">
    <xsd:import namespace="a871df3b-30cd-45a8-a1cd-eeb0a9cedb9e"/>
    <xsd:element name="properties">
      <xsd:complexType>
        <xsd:sequence>
          <xsd:element name="documentManagement">
            <xsd:complexType>
              <xsd:all>
                <xsd:element ref="ns2:Regional_x0020_Councils_x0020_2017"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71df3b-30cd-45a8-a1cd-eeb0a9cedb9e" elementFormDefault="qualified">
    <xsd:import namespace="http://schemas.microsoft.com/office/2006/documentManagement/types"/>
    <xsd:import namespace="http://schemas.microsoft.com/office/infopath/2007/PartnerControls"/>
    <xsd:element name="Regional_x0020_Councils_x0020_2017" ma:index="8" nillable="true" ma:displayName="Regional Councils 2017" ma:internalName="Regional_x0020_Councils_x0020_2017">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3CE945-496E-4D73-8164-A9895E1F4C53}">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a871df3b-30cd-45a8-a1cd-eeb0a9cedb9e"/>
    <ds:schemaRef ds:uri="http://www.w3.org/XML/1998/namespace"/>
  </ds:schemaRefs>
</ds:datastoreItem>
</file>

<file path=customXml/itemProps2.xml><?xml version="1.0" encoding="utf-8"?>
<ds:datastoreItem xmlns:ds="http://schemas.openxmlformats.org/officeDocument/2006/customXml" ds:itemID="{D311B050-F018-4244-BFF3-C248D381F7D7}">
  <ds:schemaRefs>
    <ds:schemaRef ds:uri="http://schemas.microsoft.com/sharepoint/v3/contenttype/forms"/>
  </ds:schemaRefs>
</ds:datastoreItem>
</file>

<file path=customXml/itemProps3.xml><?xml version="1.0" encoding="utf-8"?>
<ds:datastoreItem xmlns:ds="http://schemas.openxmlformats.org/officeDocument/2006/customXml" ds:itemID="{AC63A3CC-EDE0-4DBF-B23C-E8EDE9F959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71df3b-30cd-45a8-a1cd-eeb0a9cedb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Corporate-paper</Template>
  <TotalTime>3238</TotalTime>
  <Words>885</Words>
  <Application>Microsoft Office PowerPoint</Application>
  <PresentationFormat>On-screen Show (4:3)</PresentationFormat>
  <Paragraphs>147</Paragraphs>
  <Slides>21</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Georgia</vt:lpstr>
      <vt:lpstr>Times New Roman</vt:lpstr>
      <vt:lpstr>Default Theme</vt:lpstr>
      <vt:lpstr>Office Theme</vt:lpstr>
      <vt:lpstr>CBI NI Q2 Regional Council</vt:lpstr>
      <vt:lpstr>Welcome from Barclays</vt:lpstr>
      <vt:lpstr>Scottish Government Migration Presentation  </vt:lpstr>
      <vt:lpstr>Scotland’s Population Needs and Migration Policy Discussion paper on evidence, policy and powers for the Scottish Parliament </vt:lpstr>
      <vt:lpstr>Overview</vt:lpstr>
      <vt:lpstr>Situation</vt:lpstr>
      <vt:lpstr>History</vt:lpstr>
      <vt:lpstr>Turnaround</vt:lpstr>
      <vt:lpstr>Projections</vt:lpstr>
      <vt:lpstr>Age Structure</vt:lpstr>
      <vt:lpstr>Reduced Growth</vt:lpstr>
      <vt:lpstr>Different Scenarios</vt:lpstr>
      <vt:lpstr>Different Approaches</vt:lpstr>
      <vt:lpstr>Free Movement</vt:lpstr>
      <vt:lpstr>New Route</vt:lpstr>
      <vt:lpstr>Longer Term</vt:lpstr>
      <vt:lpstr>International Examples</vt:lpstr>
      <vt:lpstr>New Powers</vt:lpstr>
      <vt:lpstr>What Next?</vt:lpstr>
      <vt:lpstr>PowerPoint Presentation</vt:lpstr>
      <vt:lpstr>Any other Business  </vt:lpstr>
    </vt:vector>
  </TitlesOfParts>
  <Company>CBI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Kelly</dc:creator>
  <cp:lastModifiedBy>Angela McGowan</cp:lastModifiedBy>
  <cp:revision>216</cp:revision>
  <cp:lastPrinted>2017-08-14T07:57:17Z</cp:lastPrinted>
  <dcterms:created xsi:type="dcterms:W3CDTF">2017-04-07T08:46:28Z</dcterms:created>
  <dcterms:modified xsi:type="dcterms:W3CDTF">2018-06-01T13:41:07Z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5f6dbf-7577-406d-b53f-bac5d62e728a_Enabled">
    <vt:lpwstr>True</vt:lpwstr>
  </property>
  <property fmtid="{D5CDD505-2E9C-101B-9397-08002B2CF9AE}" pid="3" name="MSIP_Label_a25f6dbf-7577-406d-b53f-bac5d62e728a_Ref">
    <vt:lpwstr>https://api.informationprotection.azure.com/api/7e349229-c2d1-4aab-9638-503f03c3af06</vt:lpwstr>
  </property>
  <property fmtid="{D5CDD505-2E9C-101B-9397-08002B2CF9AE}" pid="4" name="MSIP_Label_a25f6dbf-7577-406d-b53f-bac5d62e728a_AssignedBy">
    <vt:lpwstr>Chris.Kelly@cbi.org.uk</vt:lpwstr>
  </property>
  <property fmtid="{D5CDD505-2E9C-101B-9397-08002B2CF9AE}" pid="5" name="MSIP_Label_a25f6dbf-7577-406d-b53f-bac5d62e728a_DateCreated">
    <vt:lpwstr>2017-04-07T09:46:45.9099527+01:00</vt:lpwstr>
  </property>
  <property fmtid="{D5CDD505-2E9C-101B-9397-08002B2CF9AE}" pid="6" name="MSIP_Label_a25f6dbf-7577-406d-b53f-bac5d62e728a_Name">
    <vt:lpwstr>CBI - Public</vt:lpwstr>
  </property>
  <property fmtid="{D5CDD505-2E9C-101B-9397-08002B2CF9AE}" pid="7" name="MSIP_Label_a25f6dbf-7577-406d-b53f-bac5d62e728a_Extended_MSFT_Method">
    <vt:lpwstr>Automatic</vt:lpwstr>
  </property>
  <property fmtid="{D5CDD505-2E9C-101B-9397-08002B2CF9AE}" pid="8" name="Sensitivity">
    <vt:lpwstr>CBI - Public</vt:lpwstr>
  </property>
  <property fmtid="{D5CDD505-2E9C-101B-9397-08002B2CF9AE}" pid="9" name="ContentTypeId">
    <vt:lpwstr>0x010100CAD70D1CDB0A7849B64368CE9B9424F1</vt:lpwstr>
  </property>
</Properties>
</file>