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5F0D3-859C-4B54-9506-7C533D2C3ABB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1278E-F53B-4D29-9D03-1807BE26A24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124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advice/0/how-do-you-design-system-architecture-adapt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Six Steps to Design an Adaptable System Architecture (linkedin.com)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1278E-F53B-4D29-9D03-1807BE26A249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699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4445668"/>
            <a:ext cx="10515600" cy="81213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This is what the potential subhead looks like</a:t>
            </a:r>
            <a:endParaRPr lang="fr-BE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98B7CBB-0BF6-4C70-BBAF-64C7D9036D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937418"/>
            <a:ext cx="7662111" cy="318339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7200" b="1" i="0" baseline="0">
                <a:latin typeface="+mn-lt"/>
              </a:defRPr>
            </a:lvl1pPr>
          </a:lstStyle>
          <a:p>
            <a:r>
              <a:rPr lang="fr-BE" dirty="0"/>
              <a:t>This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title</a:t>
            </a:r>
            <a:r>
              <a:rPr lang="fr-BE" dirty="0"/>
              <a:t> of the </a:t>
            </a:r>
            <a:r>
              <a:rPr lang="fr-BE" dirty="0" err="1"/>
              <a:t>presentation</a:t>
            </a:r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C6E10C-62A0-4743-9BF3-CEA4FE5BDCB6}"/>
              </a:ext>
            </a:extLst>
          </p:cNvPr>
          <p:cNvSpPr txBox="1"/>
          <p:nvPr/>
        </p:nvSpPr>
        <p:spPr>
          <a:xfrm>
            <a:off x="838199" y="5985812"/>
            <a:ext cx="323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DM Mono" panose="020B0509040201040103" pitchFamily="49" charset="0"/>
              </a:rPr>
              <a:t>O2DO – Craft </a:t>
            </a:r>
            <a:r>
              <a:rPr lang="fr-BE" sz="1050" dirty="0" err="1">
                <a:latin typeface="DM Mono" panose="020B0509040201040103" pitchFamily="49" charset="0"/>
              </a:rPr>
              <a:t>your</a:t>
            </a:r>
            <a:r>
              <a:rPr lang="fr-BE" sz="1050" dirty="0">
                <a:latin typeface="DM Mono" panose="020B0509040201040103" pitchFamily="49" charset="0"/>
              </a:rPr>
              <a:t> Software </a:t>
            </a:r>
            <a:r>
              <a:rPr lang="fr-BE" sz="1050" dirty="0" err="1">
                <a:latin typeface="DM Mono" panose="020B0509040201040103" pitchFamily="49" charset="0"/>
              </a:rPr>
              <a:t>development</a:t>
            </a:r>
            <a:endParaRPr lang="fr-BE" sz="1050" dirty="0">
              <a:latin typeface="DM Mono" panose="020B0509040201040103" pitchFamily="49" charset="0"/>
            </a:endParaRP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8280D302-0303-4290-8AE4-1760F492FF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0" y="5986943"/>
            <a:ext cx="2019300" cy="261610"/>
          </a:xfrm>
        </p:spPr>
        <p:txBody>
          <a:bodyPr>
            <a:normAutofit/>
          </a:bodyPr>
          <a:lstStyle>
            <a:lvl1pPr algn="r">
              <a:buNone/>
              <a:defRPr sz="1100">
                <a:latin typeface="DM Mono" panose="020B0509040201040103" pitchFamily="49" charset="0"/>
              </a:defRPr>
            </a:lvl1pPr>
            <a:lvl2pPr algn="r">
              <a:defRPr sz="1000">
                <a:latin typeface="DM Mono" panose="020B0509040201040103" pitchFamily="49" charset="0"/>
              </a:defRPr>
            </a:lvl2pPr>
            <a:lvl3pPr algn="r">
              <a:defRPr sz="1000">
                <a:latin typeface="DM Mono" panose="020B0509040201040103" pitchFamily="49" charset="0"/>
              </a:defRPr>
            </a:lvl3pPr>
            <a:lvl4pPr algn="r">
              <a:defRPr sz="1000">
                <a:latin typeface="DM Mono" panose="020B0509040201040103" pitchFamily="49" charset="0"/>
              </a:defRPr>
            </a:lvl4pPr>
            <a:lvl5pPr algn="r">
              <a:defRPr sz="1000">
                <a:latin typeface="DM Mono" panose="020B0509040201040103" pitchFamily="49" charset="0"/>
              </a:defRPr>
            </a:lvl5pPr>
          </a:lstStyle>
          <a:p>
            <a:pPr lvl="0"/>
            <a:r>
              <a:rPr lang="fr-FR" dirty="0"/>
              <a:t>Prénom Nom</a:t>
            </a:r>
            <a:endParaRPr lang="fr-BE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D651647-5422-43A8-BDEB-00DE093D3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02" y="416232"/>
            <a:ext cx="2880000" cy="2880000"/>
          </a:xfrm>
          <a:prstGeom prst="rect">
            <a:avLst/>
          </a:prstGeom>
        </p:spPr>
      </p:pic>
      <p:sp>
        <p:nvSpPr>
          <p:cNvPr id="12" name="Espace réservé du texte 20">
            <a:extLst>
              <a:ext uri="{FF2B5EF4-FFF2-40B4-BE49-F238E27FC236}">
                <a16:creationId xmlns:a16="http://schemas.microsoft.com/office/drawing/2014/main" id="{6BA85758-4CC1-4543-8093-A131231E07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86350" y="5997933"/>
            <a:ext cx="2019300" cy="261610"/>
          </a:xfrm>
        </p:spPr>
        <p:txBody>
          <a:bodyPr>
            <a:normAutofit/>
          </a:bodyPr>
          <a:lstStyle>
            <a:lvl1pPr algn="ctr">
              <a:buNone/>
              <a:defRPr sz="1100">
                <a:latin typeface="DM Mono" panose="020B0509040201040103" pitchFamily="49" charset="0"/>
              </a:defRPr>
            </a:lvl1pPr>
            <a:lvl2pPr algn="r">
              <a:defRPr sz="1000">
                <a:latin typeface="DM Mono" panose="020B0509040201040103" pitchFamily="49" charset="0"/>
              </a:defRPr>
            </a:lvl2pPr>
            <a:lvl3pPr algn="r">
              <a:defRPr sz="1000">
                <a:latin typeface="DM Mono" panose="020B0509040201040103" pitchFamily="49" charset="0"/>
              </a:defRPr>
            </a:lvl3pPr>
            <a:lvl4pPr algn="r">
              <a:defRPr sz="1000">
                <a:latin typeface="DM Mono" panose="020B0509040201040103" pitchFamily="49" charset="0"/>
              </a:defRPr>
            </a:lvl4pPr>
            <a:lvl5pPr algn="r">
              <a:defRPr sz="1000">
                <a:latin typeface="DM Mono" panose="020B0509040201040103" pitchFamily="49" charset="0"/>
              </a:defRPr>
            </a:lvl5pPr>
          </a:lstStyle>
          <a:p>
            <a:pPr lvl="0"/>
            <a:r>
              <a:rPr lang="fr-FR" dirty="0"/>
              <a:t>24/06/2021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2451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>
            <a:extLst>
              <a:ext uri="{FF2B5EF4-FFF2-40B4-BE49-F238E27FC236}">
                <a16:creationId xmlns:a16="http://schemas.microsoft.com/office/drawing/2014/main" id="{3F771984-446B-482D-B264-2F952D64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17200" y="-2226611"/>
            <a:ext cx="7757935" cy="7886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815223"/>
            <a:ext cx="6775450" cy="5227554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fr-FR" dirty="0"/>
              <a:t>Titre de section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D304440-C318-4903-A2A6-279F2BBDE58D}"/>
              </a:ext>
            </a:extLst>
          </p:cNvPr>
          <p:cNvSpPr txBox="1"/>
          <p:nvPr/>
        </p:nvSpPr>
        <p:spPr>
          <a:xfrm>
            <a:off x="831850" y="6437369"/>
            <a:ext cx="196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050" dirty="0"/>
              <a:t>O2Do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382A37-A76F-4551-9EAA-F57FE020CBDA}"/>
              </a:ext>
            </a:extLst>
          </p:cNvPr>
          <p:cNvSpPr txBox="1"/>
          <p:nvPr/>
        </p:nvSpPr>
        <p:spPr>
          <a:xfrm>
            <a:off x="9380287" y="6437369"/>
            <a:ext cx="196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3C75BF-ED04-4428-81B9-A2135E900ABB}" type="slidenum">
              <a:rPr lang="fr-BE" sz="1050" smtClean="0">
                <a:latin typeface="DM Mono" panose="020B0509040201040103" pitchFamily="49" charset="0"/>
              </a:rPr>
              <a:t>‹#›</a:t>
            </a:fld>
            <a:endParaRPr lang="fr-BE" sz="1050" dirty="0">
              <a:latin typeface="DM Mono" panose="020B0509040201040103" pitchFamily="49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F5E16CC8-F69A-4523-8CDE-1CE8EB38F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8" y="815223"/>
            <a:ext cx="3360738" cy="4687887"/>
          </a:xfrm>
        </p:spPr>
        <p:txBody>
          <a:bodyPr>
            <a:normAutofit/>
          </a:bodyPr>
          <a:lstStyle>
            <a:lvl1pPr>
              <a:buNone/>
              <a:defRPr sz="19900" b="1"/>
            </a:lvl1pPr>
          </a:lstStyle>
          <a:p>
            <a:pPr lvl="0"/>
            <a:r>
              <a:rPr lang="fr-FR" dirty="0"/>
              <a:t>1.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42792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663A3EBE-86D7-4F85-BE6F-96220F9BB3F5}"/>
              </a:ext>
            </a:extLst>
          </p:cNvPr>
          <p:cNvSpPr txBox="1"/>
          <p:nvPr/>
        </p:nvSpPr>
        <p:spPr>
          <a:xfrm>
            <a:off x="831850" y="6437369"/>
            <a:ext cx="196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050" dirty="0"/>
              <a:t>O2Do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CDCDB7F-C250-4D53-98D3-6AE1432B1BA0}"/>
              </a:ext>
            </a:extLst>
          </p:cNvPr>
          <p:cNvSpPr txBox="1"/>
          <p:nvPr/>
        </p:nvSpPr>
        <p:spPr>
          <a:xfrm>
            <a:off x="9380287" y="6437369"/>
            <a:ext cx="196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3C75BF-ED04-4428-81B9-A2135E900ABB}" type="slidenum">
              <a:rPr lang="fr-BE" sz="1050" smtClean="0">
                <a:latin typeface="DM Mono" panose="020B0509040201040103" pitchFamily="49" charset="0"/>
              </a:rPr>
              <a:t>‹#›</a:t>
            </a:fld>
            <a:endParaRPr lang="fr-BE" sz="1050" dirty="0">
              <a:latin typeface="DM Mono" panose="020B0509040201040103" pitchFamily="49" charset="0"/>
            </a:endParaRP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AD0CE887-1727-457A-A84F-635E4597AF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32862" y="692150"/>
            <a:ext cx="2476500" cy="31630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the image</a:t>
            </a:r>
            <a:endParaRPr lang="fr-BE" dirty="0"/>
          </a:p>
        </p:txBody>
      </p:sp>
      <p:sp>
        <p:nvSpPr>
          <p:cNvPr id="22" name="Espace réservé du texte 20">
            <a:extLst>
              <a:ext uri="{FF2B5EF4-FFF2-40B4-BE49-F238E27FC236}">
                <a16:creationId xmlns:a16="http://schemas.microsoft.com/office/drawing/2014/main" id="{FC1D7826-2EFD-4A8B-BFE4-D6529B520F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32862" y="1080069"/>
            <a:ext cx="2476500" cy="1077915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100" b="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dirty="0"/>
              <a:t>More </a:t>
            </a:r>
            <a:r>
              <a:rPr lang="fr-FR" dirty="0" err="1"/>
              <a:t>etailled</a:t>
            </a:r>
            <a:r>
              <a:rPr lang="fr-FR" dirty="0"/>
              <a:t> description of the image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on the </a:t>
            </a:r>
            <a:r>
              <a:rPr lang="fr-FR" dirty="0" err="1"/>
              <a:t>left</a:t>
            </a:r>
            <a:r>
              <a:rPr lang="fr-FR" dirty="0"/>
              <a:t>.</a:t>
            </a:r>
            <a:endParaRPr lang="fr-BE" dirty="0"/>
          </a:p>
        </p:txBody>
      </p:sp>
      <p:sp>
        <p:nvSpPr>
          <p:cNvPr id="26" name="Espace réservé du contenu 25">
            <a:extLst>
              <a:ext uri="{FF2B5EF4-FFF2-40B4-BE49-F238E27FC236}">
                <a16:creationId xmlns:a16="http://schemas.microsoft.com/office/drawing/2014/main" id="{8454D317-55CB-4341-BCA5-8844DCC3400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82639" y="692150"/>
            <a:ext cx="7347684" cy="5154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86599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DF79600-9F13-4256-BDE7-7DA7B062149F}"/>
              </a:ext>
            </a:extLst>
          </p:cNvPr>
          <p:cNvSpPr txBox="1"/>
          <p:nvPr/>
        </p:nvSpPr>
        <p:spPr>
          <a:xfrm>
            <a:off x="831850" y="6437369"/>
            <a:ext cx="196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050" dirty="0"/>
              <a:t>O2Do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BEDBC77-4DBE-4D5B-885A-34E2BE5852DF}"/>
              </a:ext>
            </a:extLst>
          </p:cNvPr>
          <p:cNvSpPr txBox="1"/>
          <p:nvPr/>
        </p:nvSpPr>
        <p:spPr>
          <a:xfrm>
            <a:off x="9380287" y="6437369"/>
            <a:ext cx="196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3C75BF-ED04-4428-81B9-A2135E900ABB}" type="slidenum">
              <a:rPr lang="fr-BE" sz="1050" smtClean="0">
                <a:latin typeface="DM Mono" panose="020B0509040201040103" pitchFamily="49" charset="0"/>
              </a:rPr>
              <a:t>‹#›</a:t>
            </a:fld>
            <a:endParaRPr lang="fr-BE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8436"/>
            <a:ext cx="5157787" cy="7490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98436"/>
            <a:ext cx="5183188" cy="7490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BA1CE1-7409-4674-9613-317E206EDCA1}"/>
              </a:ext>
            </a:extLst>
          </p:cNvPr>
          <p:cNvSpPr txBox="1"/>
          <p:nvPr/>
        </p:nvSpPr>
        <p:spPr>
          <a:xfrm>
            <a:off x="831850" y="6437369"/>
            <a:ext cx="196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050" dirty="0"/>
              <a:t>O2Do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8819C0-8AFC-4F92-ACA2-F0ADE31A56B6}"/>
              </a:ext>
            </a:extLst>
          </p:cNvPr>
          <p:cNvSpPr txBox="1"/>
          <p:nvPr/>
        </p:nvSpPr>
        <p:spPr>
          <a:xfrm>
            <a:off x="9380287" y="6437369"/>
            <a:ext cx="196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3C75BF-ED04-4428-81B9-A2135E900ABB}" type="slidenum">
              <a:rPr lang="fr-BE" sz="1050" smtClean="0">
                <a:latin typeface="DM Mono" panose="020B0509040201040103" pitchFamily="49" charset="0"/>
              </a:rPr>
              <a:t>‹#›</a:t>
            </a:fld>
            <a:endParaRPr lang="fr-BE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0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F9E44-9862-487E-815D-21D37D19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EE4264-81AD-46FE-A62C-4AA9341AEBEF}"/>
              </a:ext>
            </a:extLst>
          </p:cNvPr>
          <p:cNvSpPr txBox="1"/>
          <p:nvPr/>
        </p:nvSpPr>
        <p:spPr>
          <a:xfrm>
            <a:off x="831850" y="6437369"/>
            <a:ext cx="196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050" dirty="0"/>
              <a:t>O2Do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EE01E0-41F3-44EB-81AB-506B23C1BB2C}"/>
              </a:ext>
            </a:extLst>
          </p:cNvPr>
          <p:cNvSpPr txBox="1"/>
          <p:nvPr/>
        </p:nvSpPr>
        <p:spPr>
          <a:xfrm>
            <a:off x="9380287" y="6437369"/>
            <a:ext cx="196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3C75BF-ED04-4428-81B9-A2135E900ABB}" type="slidenum">
              <a:rPr lang="fr-BE" sz="1050" smtClean="0">
                <a:latin typeface="DM Mono" panose="020B0509040201040103" pitchFamily="49" charset="0"/>
              </a:rPr>
              <a:t>‹#›</a:t>
            </a:fld>
            <a:endParaRPr lang="fr-BE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2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D6044143-54F9-481C-ACF0-F009E3E28FCE}"/>
              </a:ext>
            </a:extLst>
          </p:cNvPr>
          <p:cNvSpPr txBox="1"/>
          <p:nvPr/>
        </p:nvSpPr>
        <p:spPr>
          <a:xfrm>
            <a:off x="831850" y="6437369"/>
            <a:ext cx="196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050" dirty="0"/>
              <a:t>O2Do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C47782-E4A7-4AA1-A26C-736C1BE05C4A}"/>
              </a:ext>
            </a:extLst>
          </p:cNvPr>
          <p:cNvSpPr txBox="1"/>
          <p:nvPr/>
        </p:nvSpPr>
        <p:spPr>
          <a:xfrm>
            <a:off x="9380287" y="6437369"/>
            <a:ext cx="196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3C75BF-ED04-4428-81B9-A2135E900ABB}" type="slidenum">
              <a:rPr lang="fr-BE" sz="1050" smtClean="0">
                <a:latin typeface="DM Mono" panose="020B0509040201040103" pitchFamily="49" charset="0"/>
              </a:rPr>
              <a:t>‹#›</a:t>
            </a:fld>
            <a:endParaRPr lang="fr-BE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5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125DCDE-1C74-486D-99C2-C38F7FFFEBD5}"/>
              </a:ext>
            </a:extLst>
          </p:cNvPr>
          <p:cNvSpPr txBox="1"/>
          <p:nvPr/>
        </p:nvSpPr>
        <p:spPr>
          <a:xfrm>
            <a:off x="8508797" y="5855179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2000" dirty="0" err="1">
                <a:solidFill>
                  <a:schemeClr val="tx2"/>
                </a:solidFill>
              </a:rPr>
              <a:t>Thank</a:t>
            </a:r>
            <a:r>
              <a:rPr lang="fr-BE" sz="2000" dirty="0">
                <a:solidFill>
                  <a:schemeClr val="tx2"/>
                </a:solidFill>
              </a:rPr>
              <a:t> </a:t>
            </a:r>
            <a:r>
              <a:rPr lang="fr-BE" sz="2000" dirty="0" err="1">
                <a:solidFill>
                  <a:schemeClr val="tx2"/>
                </a:solidFill>
              </a:rPr>
              <a:t>you</a:t>
            </a:r>
            <a:endParaRPr lang="fr-BE" sz="2000" dirty="0">
              <a:solidFill>
                <a:schemeClr val="tx2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BB786CD-E659-4720-9A76-EA9BF437D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85413" cy="39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B73E-A652-B448-DE02-02AA22273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11141-B3EE-841F-FBBB-B67FEF9C6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16DB8-9714-51CC-1929-2E3F6264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2906-71CD-4A12-9F7A-63C0E0B36CE8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D8EB-6248-9F95-0112-1FCA5411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89ED4-C3C5-CB61-4D65-53141706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FFED-0705-445E-A941-FFB1E4FC213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047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9209273-0890-E038-1211-0EF31282D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System </a:t>
            </a:r>
            <a:r>
              <a:rPr lang="fr-BE" dirty="0" err="1"/>
              <a:t>Archictecture</a:t>
            </a:r>
            <a:endParaRPr lang="fr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EF8FC-6512-85D3-ADF9-8A6DB816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AutoDo</a:t>
            </a:r>
            <a:endParaRPr lang="fr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5E5677-520F-75A5-13CD-CA05B409C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BE" dirty="0"/>
              <a:t>Sara Fernandez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765B37-4F52-D8BD-F051-FB7C52800E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BE" dirty="0"/>
              <a:t>05/03/2024</a:t>
            </a:r>
          </a:p>
        </p:txBody>
      </p:sp>
    </p:spTree>
    <p:extLst>
      <p:ext uri="{BB962C8B-B14F-4D97-AF65-F5344CB8AC3E}">
        <p14:creationId xmlns:p14="http://schemas.microsoft.com/office/powerpoint/2010/main" val="296734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F1152-6EF5-1710-99E5-4CE1B438D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11B6F6-1C7B-3B75-9241-A945EC8215D1}"/>
              </a:ext>
            </a:extLst>
          </p:cNvPr>
          <p:cNvGrpSpPr/>
          <p:nvPr/>
        </p:nvGrpSpPr>
        <p:grpSpPr>
          <a:xfrm>
            <a:off x="90695" y="595649"/>
            <a:ext cx="914400" cy="1070330"/>
            <a:chOff x="1186070" y="902697"/>
            <a:chExt cx="914400" cy="1070330"/>
          </a:xfrm>
          <a:solidFill>
            <a:schemeClr val="tx1"/>
          </a:solidFill>
        </p:grpSpPr>
        <p:pic>
          <p:nvPicPr>
            <p:cNvPr id="4" name="Graphic 3" descr="User with solid fill">
              <a:extLst>
                <a:ext uri="{FF2B5EF4-FFF2-40B4-BE49-F238E27FC236}">
                  <a16:creationId xmlns:a16="http://schemas.microsoft.com/office/drawing/2014/main" id="{ED1EBE20-7762-C4E7-8B91-C25C4070B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86070" y="902697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F8F46-DC91-AEBC-18B2-697DA9517B23}"/>
                </a:ext>
              </a:extLst>
            </p:cNvPr>
            <p:cNvSpPr txBox="1"/>
            <p:nvPr/>
          </p:nvSpPr>
          <p:spPr>
            <a:xfrm>
              <a:off x="1325217" y="1696028"/>
              <a:ext cx="6294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200" dirty="0"/>
                <a:t>Client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AC5D15-7E6D-BF13-8F72-CA15E691C633}"/>
              </a:ext>
            </a:extLst>
          </p:cNvPr>
          <p:cNvGrpSpPr/>
          <p:nvPr/>
        </p:nvGrpSpPr>
        <p:grpSpPr>
          <a:xfrm>
            <a:off x="10648623" y="4416122"/>
            <a:ext cx="914400" cy="1059777"/>
            <a:chOff x="1186070" y="3773558"/>
            <a:chExt cx="914400" cy="1059777"/>
          </a:xfrm>
        </p:grpSpPr>
        <p:pic>
          <p:nvPicPr>
            <p:cNvPr id="6" name="Graphic 5" descr="User with solid fill">
              <a:extLst>
                <a:ext uri="{FF2B5EF4-FFF2-40B4-BE49-F238E27FC236}">
                  <a16:creationId xmlns:a16="http://schemas.microsoft.com/office/drawing/2014/main" id="{25A03562-8B80-96C2-3837-5FE5AA87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86070" y="3773558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24B101-7D27-A557-FE42-02C86620BA17}"/>
                </a:ext>
              </a:extLst>
            </p:cNvPr>
            <p:cNvSpPr txBox="1"/>
            <p:nvPr/>
          </p:nvSpPr>
          <p:spPr>
            <a:xfrm>
              <a:off x="1325217" y="4556336"/>
              <a:ext cx="6294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200" dirty="0"/>
                <a:t>Profil</a:t>
              </a:r>
            </a:p>
          </p:txBody>
        </p:sp>
      </p:grpSp>
      <p:pic>
        <p:nvPicPr>
          <p:cNvPr id="19" name="Graphic 18" descr="Email with solid fill">
            <a:extLst>
              <a:ext uri="{FF2B5EF4-FFF2-40B4-BE49-F238E27FC236}">
                <a16:creationId xmlns:a16="http://schemas.microsoft.com/office/drawing/2014/main" id="{B7D3E376-602F-5232-B9F9-4CF17A7FCC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7375" y="803650"/>
            <a:ext cx="676689" cy="676689"/>
          </a:xfrm>
          <a:prstGeom prst="rect">
            <a:avLst/>
          </a:prstGeom>
        </p:spPr>
      </p:pic>
      <p:pic>
        <p:nvPicPr>
          <p:cNvPr id="23" name="Graphic 22" descr="Open envelope with solid fill">
            <a:extLst>
              <a:ext uri="{FF2B5EF4-FFF2-40B4-BE49-F238E27FC236}">
                <a16:creationId xmlns:a16="http://schemas.microsoft.com/office/drawing/2014/main" id="{4D826F34-77DD-21AC-7A2C-AB2893A66E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7396" y="121760"/>
            <a:ext cx="676689" cy="67668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BE697D-98F6-355F-9B5F-E47CDCA0DB05}"/>
              </a:ext>
            </a:extLst>
          </p:cNvPr>
          <p:cNvCxnSpPr>
            <a:cxnSpLocks/>
          </p:cNvCxnSpPr>
          <p:nvPr/>
        </p:nvCxnSpPr>
        <p:spPr>
          <a:xfrm>
            <a:off x="938420" y="1141995"/>
            <a:ext cx="78684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C39497-1FCA-C545-49FE-7E3D4CEC84E1}"/>
              </a:ext>
            </a:extLst>
          </p:cNvPr>
          <p:cNvCxnSpPr>
            <a:cxnSpLocks/>
          </p:cNvCxnSpPr>
          <p:nvPr/>
        </p:nvCxnSpPr>
        <p:spPr>
          <a:xfrm>
            <a:off x="2663273" y="1141994"/>
            <a:ext cx="78684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Hexagon 31">
            <a:extLst>
              <a:ext uri="{FF2B5EF4-FFF2-40B4-BE49-F238E27FC236}">
                <a16:creationId xmlns:a16="http://schemas.microsoft.com/office/drawing/2014/main" id="{E0F0729C-B498-2614-A24E-46BE880549E0}"/>
              </a:ext>
            </a:extLst>
          </p:cNvPr>
          <p:cNvSpPr/>
          <p:nvPr/>
        </p:nvSpPr>
        <p:spPr>
          <a:xfrm>
            <a:off x="3611434" y="745333"/>
            <a:ext cx="1600200" cy="793321"/>
          </a:xfrm>
          <a:prstGeom prst="hexag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/>
              <a:t>Scrapper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30E941-B0B0-AD20-F1AC-01B9A8F0EEB8}"/>
              </a:ext>
            </a:extLst>
          </p:cNvPr>
          <p:cNvCxnSpPr>
            <a:cxnSpLocks/>
          </p:cNvCxnSpPr>
          <p:nvPr/>
        </p:nvCxnSpPr>
        <p:spPr>
          <a:xfrm>
            <a:off x="7305319" y="3723101"/>
            <a:ext cx="97009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75D866-540D-4C9E-982D-CA547770A294}"/>
              </a:ext>
            </a:extLst>
          </p:cNvPr>
          <p:cNvGrpSpPr/>
          <p:nvPr/>
        </p:nvGrpSpPr>
        <p:grpSpPr>
          <a:xfrm>
            <a:off x="6295400" y="631988"/>
            <a:ext cx="1011391" cy="1444244"/>
            <a:chOff x="8150094" y="961058"/>
            <a:chExt cx="1053548" cy="1504443"/>
          </a:xfrm>
        </p:grpSpPr>
        <p:pic>
          <p:nvPicPr>
            <p:cNvPr id="21" name="Graphic 20" descr="Database with solid fill">
              <a:extLst>
                <a:ext uri="{FF2B5EF4-FFF2-40B4-BE49-F238E27FC236}">
                  <a16:creationId xmlns:a16="http://schemas.microsoft.com/office/drawing/2014/main" id="{78F405DC-2D0E-1298-5516-C03269CFE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50095" y="961058"/>
              <a:ext cx="1042779" cy="104277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611E729-3748-01BF-04E5-36C5D12017C9}"/>
                </a:ext>
              </a:extLst>
            </p:cNvPr>
            <p:cNvSpPr txBox="1"/>
            <p:nvPr/>
          </p:nvSpPr>
          <p:spPr>
            <a:xfrm>
              <a:off x="8150094" y="2003836"/>
              <a:ext cx="1053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200" dirty="0" err="1"/>
                <a:t>RFPs</a:t>
              </a:r>
              <a:r>
                <a:rPr lang="fr-BE" sz="1200" dirty="0"/>
                <a:t> </a:t>
              </a:r>
              <a:r>
                <a:rPr lang="fr-BE" sz="1200" dirty="0" err="1"/>
                <a:t>database</a:t>
              </a:r>
              <a:endParaRPr lang="fr-BE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0E1DF1-33A3-5C9A-353D-BB3EE6DDC81D}"/>
              </a:ext>
            </a:extLst>
          </p:cNvPr>
          <p:cNvGrpSpPr/>
          <p:nvPr/>
        </p:nvGrpSpPr>
        <p:grpSpPr>
          <a:xfrm>
            <a:off x="11016270" y="1665980"/>
            <a:ext cx="994221" cy="1386868"/>
            <a:chOff x="7054719" y="2273849"/>
            <a:chExt cx="1053548" cy="1469625"/>
          </a:xfrm>
        </p:grpSpPr>
        <p:pic>
          <p:nvPicPr>
            <p:cNvPr id="35" name="Graphic 34" descr="Database with solid fill">
              <a:extLst>
                <a:ext uri="{FF2B5EF4-FFF2-40B4-BE49-F238E27FC236}">
                  <a16:creationId xmlns:a16="http://schemas.microsoft.com/office/drawing/2014/main" id="{9ECE518B-01BA-3294-7F7F-4E6AC06B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54719" y="2273849"/>
              <a:ext cx="1042779" cy="1042779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90717E-6E00-CAB4-4E55-CD077EF5E23A}"/>
                </a:ext>
              </a:extLst>
            </p:cNvPr>
            <p:cNvSpPr txBox="1"/>
            <p:nvPr/>
          </p:nvSpPr>
          <p:spPr>
            <a:xfrm>
              <a:off x="7054719" y="3254260"/>
              <a:ext cx="1053548" cy="489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200" dirty="0"/>
                <a:t>Profiles </a:t>
              </a:r>
              <a:r>
                <a:rPr lang="fr-BE" sz="1200" dirty="0" err="1"/>
                <a:t>database</a:t>
              </a:r>
              <a:endParaRPr lang="fr-BE" sz="1200" dirty="0"/>
            </a:p>
          </p:txBody>
        </p:sp>
      </p:grpSp>
      <p:sp>
        <p:nvSpPr>
          <p:cNvPr id="44" name="Hexagon 43">
            <a:extLst>
              <a:ext uri="{FF2B5EF4-FFF2-40B4-BE49-F238E27FC236}">
                <a16:creationId xmlns:a16="http://schemas.microsoft.com/office/drawing/2014/main" id="{5832260A-F185-211A-7DA2-50B2FDD66B26}"/>
              </a:ext>
            </a:extLst>
          </p:cNvPr>
          <p:cNvSpPr/>
          <p:nvPr/>
        </p:nvSpPr>
        <p:spPr>
          <a:xfrm>
            <a:off x="8084904" y="1762939"/>
            <a:ext cx="1600200" cy="793321"/>
          </a:xfrm>
          <a:prstGeom prst="hexag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 err="1"/>
              <a:t>Find</a:t>
            </a:r>
            <a:r>
              <a:rPr lang="fr-BE" sz="1400" dirty="0"/>
              <a:t> Match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975AB2-C8B6-F2EB-6E3B-F131F9A41ED9}"/>
              </a:ext>
            </a:extLst>
          </p:cNvPr>
          <p:cNvCxnSpPr>
            <a:cxnSpLocks/>
          </p:cNvCxnSpPr>
          <p:nvPr/>
        </p:nvCxnSpPr>
        <p:spPr>
          <a:xfrm>
            <a:off x="5320754" y="1137607"/>
            <a:ext cx="104278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1F5FE2F-8459-6991-DD25-EC25FF09295B}"/>
              </a:ext>
            </a:extLst>
          </p:cNvPr>
          <p:cNvGrpSpPr/>
          <p:nvPr/>
        </p:nvGrpSpPr>
        <p:grpSpPr>
          <a:xfrm>
            <a:off x="7217109" y="1092118"/>
            <a:ext cx="1691814" cy="523984"/>
            <a:chOff x="7856910" y="877543"/>
            <a:chExt cx="1691814" cy="52398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939607-82A8-B17A-3F7D-C9B61086601E}"/>
                </a:ext>
              </a:extLst>
            </p:cNvPr>
            <p:cNvCxnSpPr>
              <a:cxnSpLocks/>
            </p:cNvCxnSpPr>
            <p:nvPr/>
          </p:nvCxnSpPr>
          <p:spPr>
            <a:xfrm>
              <a:off x="7856910" y="877543"/>
              <a:ext cx="1691814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BAFA5CA-E527-7BB7-05CF-45BC6CCA556B}"/>
                </a:ext>
              </a:extLst>
            </p:cNvPr>
            <p:cNvCxnSpPr>
              <a:cxnSpLocks/>
            </p:cNvCxnSpPr>
            <p:nvPr/>
          </p:nvCxnSpPr>
          <p:spPr>
            <a:xfrm>
              <a:off x="9535574" y="877543"/>
              <a:ext cx="0" cy="52398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E4E383F-3D7C-8196-CE64-CDB9CC85CF35}"/>
              </a:ext>
            </a:extLst>
          </p:cNvPr>
          <p:cNvGrpSpPr/>
          <p:nvPr/>
        </p:nvGrpSpPr>
        <p:grpSpPr>
          <a:xfrm flipH="1" flipV="1">
            <a:off x="463873" y="1930939"/>
            <a:ext cx="5798663" cy="1832374"/>
            <a:chOff x="7856910" y="877543"/>
            <a:chExt cx="1691814" cy="52398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03C168-4911-BCA0-E864-95D9E96680CD}"/>
                </a:ext>
              </a:extLst>
            </p:cNvPr>
            <p:cNvCxnSpPr>
              <a:cxnSpLocks/>
            </p:cNvCxnSpPr>
            <p:nvPr/>
          </p:nvCxnSpPr>
          <p:spPr>
            <a:xfrm>
              <a:off x="7856910" y="877543"/>
              <a:ext cx="1691814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9FCB9C-4DD8-62CF-AA36-100362EBD1DA}"/>
                </a:ext>
              </a:extLst>
            </p:cNvPr>
            <p:cNvCxnSpPr>
              <a:cxnSpLocks/>
            </p:cNvCxnSpPr>
            <p:nvPr/>
          </p:nvCxnSpPr>
          <p:spPr>
            <a:xfrm>
              <a:off x="9535574" y="877543"/>
              <a:ext cx="0" cy="523984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8B1FDD-C304-77D8-F996-506B9ECE345E}"/>
              </a:ext>
            </a:extLst>
          </p:cNvPr>
          <p:cNvCxnSpPr>
            <a:cxnSpLocks/>
          </p:cNvCxnSpPr>
          <p:nvPr/>
        </p:nvCxnSpPr>
        <p:spPr>
          <a:xfrm>
            <a:off x="9757992" y="2159145"/>
            <a:ext cx="134451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EDD12FD-216E-2DC4-32DC-8580FB30645C}"/>
              </a:ext>
            </a:extLst>
          </p:cNvPr>
          <p:cNvGrpSpPr/>
          <p:nvPr/>
        </p:nvGrpSpPr>
        <p:grpSpPr>
          <a:xfrm>
            <a:off x="8358230" y="3265901"/>
            <a:ext cx="1053548" cy="1237565"/>
            <a:chOff x="1113182" y="2216427"/>
            <a:chExt cx="1053548" cy="1237565"/>
          </a:xfrm>
        </p:grpSpPr>
        <p:pic>
          <p:nvPicPr>
            <p:cNvPr id="71" name="Graphic 70" descr="User with solid fill">
              <a:extLst>
                <a:ext uri="{FF2B5EF4-FFF2-40B4-BE49-F238E27FC236}">
                  <a16:creationId xmlns:a16="http://schemas.microsoft.com/office/drawing/2014/main" id="{C7C359EA-0D05-2424-CE63-BF7F996D4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86070" y="2216427"/>
              <a:ext cx="914400" cy="9144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857237E-B12F-4BFC-78FA-A885DBB1C396}"/>
                </a:ext>
              </a:extLst>
            </p:cNvPr>
            <p:cNvSpPr txBox="1"/>
            <p:nvPr/>
          </p:nvSpPr>
          <p:spPr>
            <a:xfrm>
              <a:off x="1113182" y="2992327"/>
              <a:ext cx="1053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200" dirty="0"/>
                <a:t>o2Do commercial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945636-7F13-0710-6954-76B61A9A8FF5}"/>
              </a:ext>
            </a:extLst>
          </p:cNvPr>
          <p:cNvCxnSpPr>
            <a:cxnSpLocks/>
          </p:cNvCxnSpPr>
          <p:nvPr/>
        </p:nvCxnSpPr>
        <p:spPr>
          <a:xfrm flipH="1" flipV="1">
            <a:off x="8885004" y="2703097"/>
            <a:ext cx="1" cy="55483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A771A59-C79C-BF85-4DE2-08129D2FEDCE}"/>
              </a:ext>
            </a:extLst>
          </p:cNvPr>
          <p:cNvGrpSpPr/>
          <p:nvPr/>
        </p:nvGrpSpPr>
        <p:grpSpPr>
          <a:xfrm>
            <a:off x="5935429" y="5131985"/>
            <a:ext cx="1998891" cy="1790440"/>
            <a:chOff x="9324976" y="4250757"/>
            <a:chExt cx="1769072" cy="1457324"/>
          </a:xfrm>
        </p:grpSpPr>
        <p:pic>
          <p:nvPicPr>
            <p:cNvPr id="75" name="Graphic 74" descr="Monitor with solid fill">
              <a:extLst>
                <a:ext uri="{FF2B5EF4-FFF2-40B4-BE49-F238E27FC236}">
                  <a16:creationId xmlns:a16="http://schemas.microsoft.com/office/drawing/2014/main" id="{676F322E-C9AF-58E9-A719-4F257283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4976" y="4250757"/>
              <a:ext cx="1769072" cy="145732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BDAFB34-52D4-04CF-3711-755EE99894B7}"/>
                </a:ext>
              </a:extLst>
            </p:cNvPr>
            <p:cNvSpPr txBox="1"/>
            <p:nvPr/>
          </p:nvSpPr>
          <p:spPr>
            <a:xfrm>
              <a:off x="9553576" y="4566549"/>
              <a:ext cx="1323974" cy="67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200" dirty="0"/>
                <a:t>o2Do </a:t>
              </a:r>
              <a:r>
                <a:rPr lang="fr-BE" sz="1200" dirty="0" err="1"/>
                <a:t>commercial’s</a:t>
              </a:r>
              <a:r>
                <a:rPr lang="fr-BE" sz="1200" dirty="0"/>
                <a:t> monitoring interface</a:t>
              </a: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091D027-135E-8DE9-24D0-3A8A4F71EAFB}"/>
              </a:ext>
            </a:extLst>
          </p:cNvPr>
          <p:cNvCxnSpPr>
            <a:cxnSpLocks/>
          </p:cNvCxnSpPr>
          <p:nvPr/>
        </p:nvCxnSpPr>
        <p:spPr>
          <a:xfrm>
            <a:off x="9459395" y="4162328"/>
            <a:ext cx="1270399" cy="71099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ADCC2E5-F863-887D-8B17-4B996FE5514F}"/>
              </a:ext>
            </a:extLst>
          </p:cNvPr>
          <p:cNvGrpSpPr/>
          <p:nvPr/>
        </p:nvGrpSpPr>
        <p:grpSpPr>
          <a:xfrm>
            <a:off x="3910186" y="5451602"/>
            <a:ext cx="909912" cy="1245470"/>
            <a:chOff x="7054719" y="2273849"/>
            <a:chExt cx="1053548" cy="1442076"/>
          </a:xfrm>
        </p:grpSpPr>
        <p:pic>
          <p:nvPicPr>
            <p:cNvPr id="82" name="Graphic 81" descr="Database with solid fill">
              <a:extLst>
                <a:ext uri="{FF2B5EF4-FFF2-40B4-BE49-F238E27FC236}">
                  <a16:creationId xmlns:a16="http://schemas.microsoft.com/office/drawing/2014/main" id="{D21D1203-510E-4DBD-0ADE-11039FC7E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54719" y="2273849"/>
              <a:ext cx="1042779" cy="1042779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7B93DF6-3D94-F4A5-6AFE-E689160EC9C3}"/>
                </a:ext>
              </a:extLst>
            </p:cNvPr>
            <p:cNvSpPr txBox="1"/>
            <p:nvPr/>
          </p:nvSpPr>
          <p:spPr>
            <a:xfrm>
              <a:off x="7054719" y="3254260"/>
              <a:ext cx="1053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200" dirty="0" err="1"/>
                <a:t>Contracts</a:t>
              </a:r>
              <a:r>
                <a:rPr lang="fr-BE" sz="1200" dirty="0"/>
                <a:t> </a:t>
              </a:r>
              <a:r>
                <a:rPr lang="fr-BE" sz="1200" dirty="0" err="1"/>
                <a:t>database</a:t>
              </a:r>
              <a:endParaRPr lang="fr-BE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9844BA-1CDD-2187-BC2A-6DF77C90F8FE}"/>
              </a:ext>
            </a:extLst>
          </p:cNvPr>
          <p:cNvGrpSpPr/>
          <p:nvPr/>
        </p:nvGrpSpPr>
        <p:grpSpPr>
          <a:xfrm>
            <a:off x="6349121" y="3112432"/>
            <a:ext cx="952446" cy="1303690"/>
            <a:chOff x="7054719" y="2273849"/>
            <a:chExt cx="1053548" cy="1442076"/>
          </a:xfrm>
        </p:grpSpPr>
        <p:pic>
          <p:nvPicPr>
            <p:cNvPr id="18" name="Graphic 17" descr="Database with solid fill">
              <a:extLst>
                <a:ext uri="{FF2B5EF4-FFF2-40B4-BE49-F238E27FC236}">
                  <a16:creationId xmlns:a16="http://schemas.microsoft.com/office/drawing/2014/main" id="{F1DF29BD-8A8C-F899-6FFE-88B0361DC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054719" y="2273849"/>
              <a:ext cx="1042779" cy="104277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BC15D-71D8-F182-DF59-140EA18A6DBE}"/>
                </a:ext>
              </a:extLst>
            </p:cNvPr>
            <p:cNvSpPr txBox="1"/>
            <p:nvPr/>
          </p:nvSpPr>
          <p:spPr>
            <a:xfrm>
              <a:off x="7054719" y="3254260"/>
              <a:ext cx="1053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200" dirty="0" err="1"/>
                <a:t>Proposals</a:t>
              </a:r>
              <a:r>
                <a:rPr lang="fr-BE" sz="1200" dirty="0"/>
                <a:t> </a:t>
              </a:r>
              <a:r>
                <a:rPr lang="fr-BE" sz="1200" dirty="0" err="1"/>
                <a:t>database</a:t>
              </a:r>
              <a:endParaRPr lang="fr-BE" sz="1200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AAF96D-64CB-E479-87DE-F9CAC3CC4EE5}"/>
              </a:ext>
            </a:extLst>
          </p:cNvPr>
          <p:cNvCxnSpPr>
            <a:cxnSpLocks/>
          </p:cNvCxnSpPr>
          <p:nvPr/>
        </p:nvCxnSpPr>
        <p:spPr>
          <a:xfrm>
            <a:off x="4810797" y="5925951"/>
            <a:ext cx="112463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ADAE83-DFC3-3B38-8562-76A036214177}"/>
              </a:ext>
            </a:extLst>
          </p:cNvPr>
          <p:cNvCxnSpPr>
            <a:cxnSpLocks/>
          </p:cNvCxnSpPr>
          <p:nvPr/>
        </p:nvCxnSpPr>
        <p:spPr>
          <a:xfrm flipV="1">
            <a:off x="6837932" y="4590865"/>
            <a:ext cx="0" cy="69252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893A10-E91A-05BF-CD9F-A0DA09AA5FEB}"/>
              </a:ext>
            </a:extLst>
          </p:cNvPr>
          <p:cNvGrpSpPr/>
          <p:nvPr/>
        </p:nvGrpSpPr>
        <p:grpSpPr>
          <a:xfrm flipH="1">
            <a:off x="6796160" y="421298"/>
            <a:ext cx="3077057" cy="247186"/>
            <a:chOff x="7856910" y="877543"/>
            <a:chExt cx="1691814" cy="52398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39B85D-58AA-BA16-84E5-ABF09884EB91}"/>
                </a:ext>
              </a:extLst>
            </p:cNvPr>
            <p:cNvCxnSpPr>
              <a:cxnSpLocks/>
            </p:cNvCxnSpPr>
            <p:nvPr/>
          </p:nvCxnSpPr>
          <p:spPr>
            <a:xfrm>
              <a:off x="7856910" y="877543"/>
              <a:ext cx="1691814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5741B0-317D-071E-7282-2F9ED8285447}"/>
                </a:ext>
              </a:extLst>
            </p:cNvPr>
            <p:cNvCxnSpPr>
              <a:cxnSpLocks/>
            </p:cNvCxnSpPr>
            <p:nvPr/>
          </p:nvCxnSpPr>
          <p:spPr>
            <a:xfrm>
              <a:off x="9539764" y="877543"/>
              <a:ext cx="0" cy="52398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35DA40D-6B25-281C-43BC-DAEF66AFE920}"/>
              </a:ext>
            </a:extLst>
          </p:cNvPr>
          <p:cNvSpPr txBox="1"/>
          <p:nvPr/>
        </p:nvSpPr>
        <p:spPr>
          <a:xfrm>
            <a:off x="1528261" y="1454289"/>
            <a:ext cx="1563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/>
              <a:t>admin-dpt@o2do.be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0FEDEB-91F5-D0A7-5FA8-5189FE16AA1E}"/>
              </a:ext>
            </a:extLst>
          </p:cNvPr>
          <p:cNvSpPr txBox="1"/>
          <p:nvPr/>
        </p:nvSpPr>
        <p:spPr>
          <a:xfrm>
            <a:off x="9873217" y="768665"/>
            <a:ext cx="8565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050" dirty="0"/>
              <a:t>newsletter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6C25FC-7573-9D9C-FF37-D568B73C7547}"/>
              </a:ext>
            </a:extLst>
          </p:cNvPr>
          <p:cNvGrpSpPr/>
          <p:nvPr/>
        </p:nvGrpSpPr>
        <p:grpSpPr>
          <a:xfrm>
            <a:off x="2886846" y="2914475"/>
            <a:ext cx="1588991" cy="1588991"/>
            <a:chOff x="3245688" y="2134107"/>
            <a:chExt cx="1426039" cy="1426039"/>
          </a:xfrm>
        </p:grpSpPr>
        <p:pic>
          <p:nvPicPr>
            <p:cNvPr id="39" name="Graphic 38" descr="Browser window with solid fill">
              <a:extLst>
                <a:ext uri="{FF2B5EF4-FFF2-40B4-BE49-F238E27FC236}">
                  <a16:creationId xmlns:a16="http://schemas.microsoft.com/office/drawing/2014/main" id="{5136A2B9-44F1-CEE0-6DAD-B65718570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245688" y="2134107"/>
              <a:ext cx="1426039" cy="1426039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BE69AF-FC11-E5A1-ED84-190E19E40600}"/>
                </a:ext>
              </a:extLst>
            </p:cNvPr>
            <p:cNvSpPr txBox="1"/>
            <p:nvPr/>
          </p:nvSpPr>
          <p:spPr>
            <a:xfrm>
              <a:off x="3453003" y="2632217"/>
              <a:ext cx="1008688" cy="580049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200" dirty="0" err="1"/>
                <a:t>Client’s</a:t>
              </a:r>
              <a:r>
                <a:rPr lang="fr-BE" sz="1200" dirty="0"/>
                <a:t> platform interface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F694CF-7FA6-A2E1-3520-164D3F373989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9459395" y="2822015"/>
            <a:ext cx="1556875" cy="88695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D9CC851-F082-6F0F-A681-B18671E874E8}"/>
              </a:ext>
            </a:extLst>
          </p:cNvPr>
          <p:cNvGrpSpPr/>
          <p:nvPr/>
        </p:nvGrpSpPr>
        <p:grpSpPr>
          <a:xfrm>
            <a:off x="90695" y="4691495"/>
            <a:ext cx="1890505" cy="2036210"/>
            <a:chOff x="90695" y="4691495"/>
            <a:chExt cx="1890505" cy="203621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384D262-F02C-52CF-C38A-9352F19418D8}"/>
                </a:ext>
              </a:extLst>
            </p:cNvPr>
            <p:cNvSpPr/>
            <p:nvPr/>
          </p:nvSpPr>
          <p:spPr>
            <a:xfrm>
              <a:off x="90695" y="4691495"/>
              <a:ext cx="1890505" cy="203620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D8711B4-B585-16E5-498D-480C058F315E}"/>
                </a:ext>
              </a:extLst>
            </p:cNvPr>
            <p:cNvSpPr txBox="1"/>
            <p:nvPr/>
          </p:nvSpPr>
          <p:spPr>
            <a:xfrm>
              <a:off x="167416" y="4761796"/>
              <a:ext cx="1073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400" b="1" dirty="0" err="1"/>
                <a:t>Legend</a:t>
              </a:r>
              <a:endParaRPr lang="fr-BE" sz="1400" b="1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D5A49DF-AFE3-779F-5471-1BF650670E95}"/>
                </a:ext>
              </a:extLst>
            </p:cNvPr>
            <p:cNvGrpSpPr/>
            <p:nvPr/>
          </p:nvGrpSpPr>
          <p:grpSpPr>
            <a:xfrm>
              <a:off x="202171" y="5153503"/>
              <a:ext cx="1655204" cy="1574202"/>
              <a:chOff x="211930" y="4729521"/>
              <a:chExt cx="1655204" cy="1574202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92B8453-B5BD-17DC-B74D-4F7416D4568C}"/>
                  </a:ext>
                </a:extLst>
              </p:cNvPr>
              <p:cNvGrpSpPr/>
              <p:nvPr/>
            </p:nvGrpSpPr>
            <p:grpSpPr>
              <a:xfrm>
                <a:off x="211930" y="4729521"/>
                <a:ext cx="1655204" cy="1073593"/>
                <a:chOff x="202931" y="5250384"/>
                <a:chExt cx="1655204" cy="1073593"/>
              </a:xfrm>
            </p:grpSpPr>
            <p:sp>
              <p:nvSpPr>
                <p:cNvPr id="63" name="Hexagon 62">
                  <a:extLst>
                    <a:ext uri="{FF2B5EF4-FFF2-40B4-BE49-F238E27FC236}">
                      <a16:creationId xmlns:a16="http://schemas.microsoft.com/office/drawing/2014/main" id="{49492D95-4612-FB47-F12D-05A8647CCDA1}"/>
                    </a:ext>
                  </a:extLst>
                </p:cNvPr>
                <p:cNvSpPr/>
                <p:nvPr/>
              </p:nvSpPr>
              <p:spPr>
                <a:xfrm>
                  <a:off x="229842" y="5268324"/>
                  <a:ext cx="395448" cy="223897"/>
                </a:xfrm>
                <a:prstGeom prst="hexagon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ABEDDF5-1507-EDA0-0BF1-8AB88D113D88}"/>
                    </a:ext>
                  </a:extLst>
                </p:cNvPr>
                <p:cNvSpPr txBox="1"/>
                <p:nvPr/>
              </p:nvSpPr>
              <p:spPr>
                <a:xfrm>
                  <a:off x="605567" y="5250384"/>
                  <a:ext cx="9951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200" dirty="0"/>
                    <a:t>automation</a:t>
                  </a:r>
                </a:p>
              </p:txBody>
            </p:sp>
            <p:pic>
              <p:nvPicPr>
                <p:cNvPr id="65" name="Graphic 64" descr="User with solid fill">
                  <a:extLst>
                    <a:ext uri="{FF2B5EF4-FFF2-40B4-BE49-F238E27FC236}">
                      <a16:creationId xmlns:a16="http://schemas.microsoft.com/office/drawing/2014/main" id="{C648844F-D13A-2E74-CC81-74B980DD80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931" y="5550866"/>
                  <a:ext cx="400011" cy="400011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B288D86-1C0D-6169-3A52-B28C022CC7B1}"/>
                    </a:ext>
                  </a:extLst>
                </p:cNvPr>
                <p:cNvSpPr txBox="1"/>
                <p:nvPr/>
              </p:nvSpPr>
              <p:spPr>
                <a:xfrm>
                  <a:off x="605567" y="5609771"/>
                  <a:ext cx="125256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200" dirty="0"/>
                    <a:t>user</a:t>
                  </a:r>
                </a:p>
              </p:txBody>
            </p:sp>
            <p:pic>
              <p:nvPicPr>
                <p:cNvPr id="74" name="Graphic 73" descr="Database with solid fill">
                  <a:extLst>
                    <a:ext uri="{FF2B5EF4-FFF2-40B4-BE49-F238E27FC236}">
                      <a16:creationId xmlns:a16="http://schemas.microsoft.com/office/drawing/2014/main" id="{E790C0FF-24AC-D446-1676-5CC9997AD0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842" y="5950877"/>
                  <a:ext cx="373100" cy="373100"/>
                </a:xfrm>
                <a:prstGeom prst="rect">
                  <a:avLst/>
                </a:prstGeom>
              </p:spPr>
            </p:pic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6BECBEC-151D-AA1F-DBD0-B755FC47F2F5}"/>
                    </a:ext>
                  </a:extLst>
                </p:cNvPr>
                <p:cNvSpPr txBox="1"/>
                <p:nvPr/>
              </p:nvSpPr>
              <p:spPr>
                <a:xfrm>
                  <a:off x="584151" y="5998927"/>
                  <a:ext cx="125256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200" dirty="0" err="1"/>
                    <a:t>database</a:t>
                  </a:r>
                  <a:endParaRPr lang="fr-BE" sz="1200" dirty="0"/>
                </a:p>
              </p:txBody>
            </p:sp>
          </p:grpSp>
          <p:pic>
            <p:nvPicPr>
              <p:cNvPr id="87" name="Graphic 86" descr="Browser window with solid fill">
                <a:extLst>
                  <a:ext uri="{FF2B5EF4-FFF2-40B4-BE49-F238E27FC236}">
                    <a16:creationId xmlns:a16="http://schemas.microsoft.com/office/drawing/2014/main" id="{9CC5DE67-DB95-F2FF-5E3D-EBBCFC982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18120" y="5806756"/>
                <a:ext cx="496967" cy="496967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993767-9E52-B4FF-1A1E-E4DA1E0B194A}"/>
                  </a:ext>
                </a:extLst>
              </p:cNvPr>
              <p:cNvSpPr txBox="1"/>
              <p:nvPr/>
            </p:nvSpPr>
            <p:spPr>
              <a:xfrm>
                <a:off x="632044" y="5888705"/>
                <a:ext cx="8962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200" dirty="0"/>
                  <a:t>browser</a:t>
                </a:r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CD34BC4-5280-3BD9-8838-57E9BA005E1C}"/>
              </a:ext>
            </a:extLst>
          </p:cNvPr>
          <p:cNvSpPr txBox="1"/>
          <p:nvPr/>
        </p:nvSpPr>
        <p:spPr>
          <a:xfrm>
            <a:off x="8230751" y="185838"/>
            <a:ext cx="762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i="1" dirty="0">
                <a:solidFill>
                  <a:schemeClr val="accent1"/>
                </a:solidFill>
              </a:rPr>
              <a:t>RFP id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49D2C73-37B0-5709-C130-F7FFF3AF3539}"/>
              </a:ext>
            </a:extLst>
          </p:cNvPr>
          <p:cNvSpPr txBox="1"/>
          <p:nvPr/>
        </p:nvSpPr>
        <p:spPr>
          <a:xfrm>
            <a:off x="5277400" y="856097"/>
            <a:ext cx="1222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i="1" dirty="0">
                <a:solidFill>
                  <a:schemeClr val="accent1"/>
                </a:solidFill>
              </a:rPr>
              <a:t>RFP relevance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3E3DC0-3312-4A43-0A49-32C5FE7618E9}"/>
              </a:ext>
            </a:extLst>
          </p:cNvPr>
          <p:cNvSpPr txBox="1"/>
          <p:nvPr/>
        </p:nvSpPr>
        <p:spPr>
          <a:xfrm>
            <a:off x="7210048" y="830507"/>
            <a:ext cx="1685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i="1" dirty="0" err="1">
                <a:solidFill>
                  <a:schemeClr val="accent1"/>
                </a:solidFill>
              </a:rPr>
              <a:t>Title</a:t>
            </a:r>
            <a:r>
              <a:rPr lang="fr-BE" sz="1100" i="1" dirty="0">
                <a:solidFill>
                  <a:schemeClr val="accent1"/>
                </a:solidFill>
              </a:rPr>
              <a:t>, </a:t>
            </a:r>
            <a:r>
              <a:rPr lang="fr-BE" sz="1100" i="1" dirty="0" err="1">
                <a:solidFill>
                  <a:schemeClr val="accent1"/>
                </a:solidFill>
              </a:rPr>
              <a:t>skills</a:t>
            </a:r>
            <a:r>
              <a:rPr lang="fr-BE" sz="1100" i="1" dirty="0">
                <a:solidFill>
                  <a:schemeClr val="accent1"/>
                </a:solidFill>
              </a:rPr>
              <a:t>, </a:t>
            </a:r>
            <a:r>
              <a:rPr lang="fr-BE" sz="1100" i="1" dirty="0" err="1">
                <a:solidFill>
                  <a:schemeClr val="accent1"/>
                </a:solidFill>
              </a:rPr>
              <a:t>experience</a:t>
            </a:r>
            <a:endParaRPr lang="fr-BE" sz="1100" i="1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49C0D1-2911-0386-24D2-9B80434F6402}"/>
              </a:ext>
            </a:extLst>
          </p:cNvPr>
          <p:cNvSpPr txBox="1"/>
          <p:nvPr/>
        </p:nvSpPr>
        <p:spPr>
          <a:xfrm>
            <a:off x="7994524" y="2868286"/>
            <a:ext cx="91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i="1" dirty="0" err="1">
                <a:solidFill>
                  <a:schemeClr val="accent1"/>
                </a:solidFill>
              </a:rPr>
              <a:t>Proposal</a:t>
            </a:r>
            <a:r>
              <a:rPr lang="fr-BE" sz="1100" i="1" dirty="0">
                <a:solidFill>
                  <a:schemeClr val="accent1"/>
                </a:solidFill>
              </a:rPr>
              <a:t> id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F59AE0-1665-6037-F615-C0B38527BB8A}"/>
              </a:ext>
            </a:extLst>
          </p:cNvPr>
          <p:cNvSpPr txBox="1"/>
          <p:nvPr/>
        </p:nvSpPr>
        <p:spPr>
          <a:xfrm>
            <a:off x="9618041" y="1903467"/>
            <a:ext cx="1925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i="1" dirty="0" err="1">
                <a:solidFill>
                  <a:schemeClr val="accent1"/>
                </a:solidFill>
              </a:rPr>
              <a:t>Title</a:t>
            </a:r>
            <a:r>
              <a:rPr lang="fr-BE" sz="1100" i="1" dirty="0">
                <a:solidFill>
                  <a:schemeClr val="accent1"/>
                </a:solidFill>
              </a:rPr>
              <a:t>, </a:t>
            </a:r>
            <a:r>
              <a:rPr lang="fr-BE" sz="1100" i="1" dirty="0" err="1">
                <a:solidFill>
                  <a:schemeClr val="accent1"/>
                </a:solidFill>
              </a:rPr>
              <a:t>skills</a:t>
            </a:r>
            <a:r>
              <a:rPr lang="fr-BE" sz="1100" i="1" dirty="0">
                <a:solidFill>
                  <a:schemeClr val="accent1"/>
                </a:solidFill>
              </a:rPr>
              <a:t>, </a:t>
            </a:r>
            <a:r>
              <a:rPr lang="fr-BE" sz="1100" i="1" dirty="0" err="1">
                <a:solidFill>
                  <a:schemeClr val="accent1"/>
                </a:solidFill>
              </a:rPr>
              <a:t>experience</a:t>
            </a:r>
            <a:endParaRPr lang="fr-BE" sz="1100" i="1" dirty="0">
              <a:solidFill>
                <a:schemeClr val="accent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13A8C5-88B4-5924-AA8E-D3AF61B6C2DD}"/>
              </a:ext>
            </a:extLst>
          </p:cNvPr>
          <p:cNvSpPr txBox="1"/>
          <p:nvPr/>
        </p:nvSpPr>
        <p:spPr>
          <a:xfrm>
            <a:off x="9824949" y="3974000"/>
            <a:ext cx="1925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i="1" dirty="0" err="1">
                <a:solidFill>
                  <a:schemeClr val="accent1"/>
                </a:solidFill>
              </a:rPr>
              <a:t>Title</a:t>
            </a:r>
            <a:r>
              <a:rPr lang="fr-BE" sz="1100" i="1" dirty="0">
                <a:solidFill>
                  <a:schemeClr val="accent1"/>
                </a:solidFill>
              </a:rPr>
              <a:t>, </a:t>
            </a:r>
            <a:r>
              <a:rPr lang="fr-BE" sz="1100" i="1" dirty="0" err="1">
                <a:solidFill>
                  <a:schemeClr val="accent1"/>
                </a:solidFill>
              </a:rPr>
              <a:t>skills</a:t>
            </a:r>
            <a:r>
              <a:rPr lang="fr-BE" sz="1100" i="1" dirty="0">
                <a:solidFill>
                  <a:schemeClr val="accent1"/>
                </a:solidFill>
              </a:rPr>
              <a:t>, </a:t>
            </a:r>
            <a:r>
              <a:rPr lang="fr-BE" sz="1100" i="1" dirty="0" err="1">
                <a:solidFill>
                  <a:schemeClr val="accent1"/>
                </a:solidFill>
              </a:rPr>
              <a:t>experience</a:t>
            </a:r>
            <a:r>
              <a:rPr lang="fr-BE" sz="1100" i="1" dirty="0">
                <a:solidFill>
                  <a:schemeClr val="accent1"/>
                </a:solidFill>
              </a:rPr>
              <a:t>, </a:t>
            </a:r>
            <a:r>
              <a:rPr lang="fr-BE" sz="1100" i="1" dirty="0" err="1">
                <a:solidFill>
                  <a:schemeClr val="accent1"/>
                </a:solidFill>
              </a:rPr>
              <a:t>availability</a:t>
            </a:r>
            <a:r>
              <a:rPr lang="fr-BE" sz="1100" i="1" dirty="0">
                <a:solidFill>
                  <a:schemeClr val="accent1"/>
                </a:solidFill>
              </a:rPr>
              <a:t>, CV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A8E21B-33EC-0BE6-C3FA-FBD4DDC49158}"/>
              </a:ext>
            </a:extLst>
          </p:cNvPr>
          <p:cNvSpPr txBox="1"/>
          <p:nvPr/>
        </p:nvSpPr>
        <p:spPr>
          <a:xfrm>
            <a:off x="7318807" y="3461491"/>
            <a:ext cx="970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i="1" dirty="0" err="1">
                <a:solidFill>
                  <a:schemeClr val="accent1"/>
                </a:solidFill>
              </a:rPr>
              <a:t>Proposal</a:t>
            </a:r>
            <a:r>
              <a:rPr lang="fr-BE" sz="1100" i="1" dirty="0">
                <a:solidFill>
                  <a:schemeClr val="accent1"/>
                </a:solidFill>
              </a:rPr>
              <a:t> id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B430F4-9806-50F5-F53D-A63A0745DB8D}"/>
              </a:ext>
            </a:extLst>
          </p:cNvPr>
          <p:cNvSpPr txBox="1"/>
          <p:nvPr/>
        </p:nvSpPr>
        <p:spPr>
          <a:xfrm>
            <a:off x="6830067" y="4731142"/>
            <a:ext cx="970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i="1" dirty="0" err="1">
                <a:solidFill>
                  <a:schemeClr val="accent1"/>
                </a:solidFill>
              </a:rPr>
              <a:t>Proposal</a:t>
            </a:r>
            <a:r>
              <a:rPr lang="fr-BE" sz="1100" i="1" dirty="0">
                <a:solidFill>
                  <a:schemeClr val="accent1"/>
                </a:solidFill>
              </a:rPr>
              <a:t> id, </a:t>
            </a:r>
            <a:r>
              <a:rPr lang="fr-BE" sz="1100" i="1" dirty="0" err="1">
                <a:solidFill>
                  <a:schemeClr val="accent1"/>
                </a:solidFill>
              </a:rPr>
              <a:t>status</a:t>
            </a:r>
            <a:endParaRPr lang="fr-BE" sz="11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56964"/>
      </p:ext>
    </p:extLst>
  </p:cSld>
  <p:clrMapOvr>
    <a:masterClrMapping/>
  </p:clrMapOvr>
</p:sld>
</file>

<file path=ppt/theme/theme1.xml><?xml version="1.0" encoding="utf-8"?>
<a:theme xmlns:a="http://schemas.openxmlformats.org/drawingml/2006/main" name="O2Do - PowerPoint Template - 1">
  <a:themeElements>
    <a:clrScheme name="O2Do">
      <a:dk1>
        <a:srgbClr val="0A0334"/>
      </a:dk1>
      <a:lt1>
        <a:srgbClr val="FFFFFF"/>
      </a:lt1>
      <a:dk2>
        <a:srgbClr val="0A0334"/>
      </a:dk2>
      <a:lt2>
        <a:srgbClr val="E9E9FF"/>
      </a:lt2>
      <a:accent1>
        <a:srgbClr val="659CFC"/>
      </a:accent1>
      <a:accent2>
        <a:srgbClr val="756DE2"/>
      </a:accent2>
      <a:accent3>
        <a:srgbClr val="4343C4"/>
      </a:accent3>
      <a:accent4>
        <a:srgbClr val="E25A5A"/>
      </a:accent4>
      <a:accent5>
        <a:srgbClr val="6EC3AA"/>
      </a:accent5>
      <a:accent6>
        <a:srgbClr val="FFFFFF"/>
      </a:accent6>
      <a:hlink>
        <a:srgbClr val="0A0334"/>
      </a:hlink>
      <a:folHlink>
        <a:srgbClr val="0A0334"/>
      </a:folHlink>
    </a:clrScheme>
    <a:fontScheme name="O2Do">
      <a:majorFont>
        <a:latin typeface="DM Sans Medium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2Do - PowerPoint Template - 1" id="{763B919A-52DC-48D4-8836-178EF8850F39}" vid="{C6456AE7-357B-46C3-9738-EBC0EB59F4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264FA1F840894CBD8939779A431A16" ma:contentTypeVersion="16" ma:contentTypeDescription="Create a new document." ma:contentTypeScope="" ma:versionID="0812ff877cdd776abf34affb4a45132b">
  <xsd:schema xmlns:xsd="http://www.w3.org/2001/XMLSchema" xmlns:xs="http://www.w3.org/2001/XMLSchema" xmlns:p="http://schemas.microsoft.com/office/2006/metadata/properties" xmlns:ns2="03784fb7-dea4-4816-9f08-a54369c8bb01" xmlns:ns3="a9987b46-e656-4d2a-8718-1dfa1b6f1111" targetNamespace="http://schemas.microsoft.com/office/2006/metadata/properties" ma:root="true" ma:fieldsID="be1951dbda9aa78ca511aa250dc6a7a3" ns2:_="" ns3:_="">
    <xsd:import namespace="03784fb7-dea4-4816-9f08-a54369c8bb01"/>
    <xsd:import namespace="a9987b46-e656-4d2a-8718-1dfa1b6f11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84fb7-dea4-4816-9f08-a54369c8bb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875eb36b-95ba-483d-ac05-c15c7be99e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87b46-e656-4d2a-8718-1dfa1b6f111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4e1b0bf-3fb1-4682-b1fc-12f982c80ab9}" ma:internalName="TaxCatchAll" ma:showField="CatchAllData" ma:web="a9987b46-e656-4d2a-8718-1dfa1b6f1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987b46-e656-4d2a-8718-1dfa1b6f1111" xsi:nil="true"/>
    <lcf76f155ced4ddcb4097134ff3c332f xmlns="03784fb7-dea4-4816-9f08-a54369c8bb0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8FF3CAA-EC55-4439-9B52-4F9B7CE99C25}"/>
</file>

<file path=customXml/itemProps2.xml><?xml version="1.0" encoding="utf-8"?>
<ds:datastoreItem xmlns:ds="http://schemas.openxmlformats.org/officeDocument/2006/customXml" ds:itemID="{D8048717-53BE-437B-B22D-869646E5D1EE}"/>
</file>

<file path=customXml/itemProps3.xml><?xml version="1.0" encoding="utf-8"?>
<ds:datastoreItem xmlns:ds="http://schemas.openxmlformats.org/officeDocument/2006/customXml" ds:itemID="{60CF360F-671A-46BF-849A-EBE9CB173F7C}"/>
</file>

<file path=docProps/app.xml><?xml version="1.0" encoding="utf-8"?>
<Properties xmlns="http://schemas.openxmlformats.org/officeDocument/2006/extended-properties" xmlns:vt="http://schemas.openxmlformats.org/officeDocument/2006/docPropsVTypes">
  <Template>O2DO - PowerPoint - 01</Template>
  <TotalTime>6068</TotalTime>
  <Words>84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DM Mono</vt:lpstr>
      <vt:lpstr>DM Sans</vt:lpstr>
      <vt:lpstr>DM Sans Medium</vt:lpstr>
      <vt:lpstr>O2Do - PowerPoint Template - 1</vt:lpstr>
      <vt:lpstr>AutoDo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AutoDo</dc:title>
  <dc:creator>Sara Fernandez</dc:creator>
  <cp:lastModifiedBy>Sara Fernandez</cp:lastModifiedBy>
  <cp:revision>10</cp:revision>
  <dcterms:created xsi:type="dcterms:W3CDTF">2024-03-06T08:34:09Z</dcterms:created>
  <dcterms:modified xsi:type="dcterms:W3CDTF">2024-03-22T15:21:15Z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0x010100BE264FA1F840894CBD8939779A431A16</vt:lpwstr>
  </property>
</Properties>
</file>