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59" r:id="rId6"/>
    <p:sldId id="260" r:id="rId7"/>
    <p:sldId id="261" r:id="rId8"/>
    <p:sldId id="267" r:id="rId9"/>
    <p:sldId id="262" r:id="rId10"/>
    <p:sldId id="263" r:id="rId11"/>
    <p:sldId id="264" r:id="rId12"/>
    <p:sldId id="265" r:id="rId13"/>
    <p:sldId id="266"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3114AE-6AF0-4BBA-8B3E-35029D66E687}"/>
              </a:ext>
            </a:extLst>
          </p:cNvPr>
          <p:cNvSpPr>
            <a:spLocks noGrp="1"/>
          </p:cNvSpPr>
          <p:nvPr>
            <p:ph type="ctrTitle"/>
          </p:nvPr>
        </p:nvSpPr>
        <p:spPr/>
        <p:txBody>
          <a:bodyPr/>
          <a:lstStyle/>
          <a:p>
            <a:r>
              <a:rPr lang="it-IT" dirty="0" err="1"/>
              <a:t>Overview</a:t>
            </a:r>
            <a:r>
              <a:rPr lang="it-IT" dirty="0"/>
              <a:t> payment </a:t>
            </a:r>
            <a:r>
              <a:rPr lang="it-IT" dirty="0" err="1"/>
              <a:t>microservice</a:t>
            </a:r>
            <a:endParaRPr lang="it-IT" dirty="0"/>
          </a:p>
        </p:txBody>
      </p:sp>
      <p:sp>
        <p:nvSpPr>
          <p:cNvPr id="3" name="Sottotitolo 2">
            <a:extLst>
              <a:ext uri="{FF2B5EF4-FFF2-40B4-BE49-F238E27FC236}">
                <a16:creationId xmlns:a16="http://schemas.microsoft.com/office/drawing/2014/main" id="{52D24A1F-7706-478A-B3EA-6A59705DAD9C}"/>
              </a:ext>
            </a:extLst>
          </p:cNvPr>
          <p:cNvSpPr>
            <a:spLocks noGrp="1"/>
          </p:cNvSpPr>
          <p:nvPr>
            <p:ph type="subTitle" idx="1"/>
          </p:nvPr>
        </p:nvSpPr>
        <p:spPr/>
        <p:txBody>
          <a:bodyPr/>
          <a:lstStyle/>
          <a:p>
            <a:r>
              <a:rPr lang="it-IT" dirty="0"/>
              <a:t>DSBD2020/2021_SANTONOCITO_PALUMBO</a:t>
            </a:r>
          </a:p>
          <a:p>
            <a:r>
              <a:rPr lang="it-IT" dirty="0" err="1"/>
              <a:t>ProF.SSA</a:t>
            </a:r>
            <a:r>
              <a:rPr lang="it-IT" dirty="0"/>
              <a:t> </a:t>
            </a:r>
            <a:r>
              <a:rPr lang="it-IT" dirty="0" err="1"/>
              <a:t>AnTONELLA</a:t>
            </a:r>
            <a:r>
              <a:rPr lang="it-IT" dirty="0"/>
              <a:t> DI STEFANO</a:t>
            </a:r>
          </a:p>
        </p:txBody>
      </p:sp>
    </p:spTree>
    <p:extLst>
      <p:ext uri="{BB962C8B-B14F-4D97-AF65-F5344CB8AC3E}">
        <p14:creationId xmlns:p14="http://schemas.microsoft.com/office/powerpoint/2010/main" val="261172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8BA279-4697-46F1-8708-AE57432CF802}"/>
              </a:ext>
            </a:extLst>
          </p:cNvPr>
          <p:cNvSpPr>
            <a:spLocks noGrp="1"/>
          </p:cNvSpPr>
          <p:nvPr>
            <p:ph type="title"/>
          </p:nvPr>
        </p:nvSpPr>
        <p:spPr/>
        <p:txBody>
          <a:bodyPr/>
          <a:lstStyle/>
          <a:p>
            <a:r>
              <a:rPr lang="it-IT" dirty="0"/>
              <a:t>Package «router»: payment-router</a:t>
            </a:r>
          </a:p>
        </p:txBody>
      </p:sp>
      <p:sp>
        <p:nvSpPr>
          <p:cNvPr id="3" name="Segnaposto contenuto 2">
            <a:extLst>
              <a:ext uri="{FF2B5EF4-FFF2-40B4-BE49-F238E27FC236}">
                <a16:creationId xmlns:a16="http://schemas.microsoft.com/office/drawing/2014/main" id="{4BE5B365-2E3D-496A-800A-3DC062824CEC}"/>
              </a:ext>
            </a:extLst>
          </p:cNvPr>
          <p:cNvSpPr>
            <a:spLocks noGrp="1"/>
          </p:cNvSpPr>
          <p:nvPr>
            <p:ph idx="1"/>
          </p:nvPr>
        </p:nvSpPr>
        <p:spPr/>
        <p:txBody>
          <a:bodyPr/>
          <a:lstStyle/>
          <a:p>
            <a:r>
              <a:rPr lang="it-IT" dirty="0"/>
              <a:t>Classe di configurazione per un router che instrada al nostro ADAPTER </a:t>
            </a:r>
            <a:r>
              <a:rPr lang="it-IT" dirty="0" err="1"/>
              <a:t>Reactive</a:t>
            </a:r>
            <a:r>
              <a:rPr lang="it-IT" dirty="0"/>
              <a:t> REST le richieste HTTP ai vari ENDPOINT esposti dal nostro </a:t>
            </a:r>
            <a:r>
              <a:rPr lang="it-IT" dirty="0" err="1"/>
              <a:t>microservizio</a:t>
            </a:r>
            <a:r>
              <a:rPr lang="it-IT" dirty="0"/>
              <a:t>, come richiesto dalle specifiche.</a:t>
            </a:r>
          </a:p>
          <a:p>
            <a:r>
              <a:rPr lang="it-IT" dirty="0"/>
              <a:t>In tale router troviamo anche l’instradamento verso un ENDPOINT di test (per il caricamento del DB) e un ENDPOINT per gestire il servizio, simulato localmente, di Heart-Beat </a:t>
            </a:r>
            <a:r>
              <a:rPr lang="it-IT" dirty="0" err="1"/>
              <a:t>Acknowledgment</a:t>
            </a:r>
            <a:r>
              <a:rPr lang="it-IT" dirty="0"/>
              <a:t> (il cui </a:t>
            </a:r>
            <a:r>
              <a:rPr lang="it-IT" dirty="0" err="1"/>
              <a:t>adapter</a:t>
            </a:r>
            <a:r>
              <a:rPr lang="it-IT" dirty="0"/>
              <a:t> però è differente rispetto a quello che si occupa dei servizi propri dell’applicazione).</a:t>
            </a:r>
          </a:p>
        </p:txBody>
      </p:sp>
    </p:spTree>
    <p:extLst>
      <p:ext uri="{BB962C8B-B14F-4D97-AF65-F5344CB8AC3E}">
        <p14:creationId xmlns:p14="http://schemas.microsoft.com/office/powerpoint/2010/main" val="376780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3AA7E9-AC61-40B5-8F6D-74803EC4DC63}"/>
              </a:ext>
            </a:extLst>
          </p:cNvPr>
          <p:cNvSpPr>
            <a:spLocks noGrp="1"/>
          </p:cNvSpPr>
          <p:nvPr>
            <p:ph type="title"/>
          </p:nvPr>
        </p:nvSpPr>
        <p:spPr/>
        <p:txBody>
          <a:bodyPr/>
          <a:lstStyle/>
          <a:p>
            <a:r>
              <a:rPr lang="it-IT" dirty="0"/>
              <a:t>Package «service»: (1) </a:t>
            </a:r>
            <a:r>
              <a:rPr lang="it-IT" dirty="0" err="1"/>
              <a:t>heart</a:t>
            </a:r>
            <a:r>
              <a:rPr lang="it-IT" dirty="0"/>
              <a:t>-beat-service | (2) payment-service</a:t>
            </a:r>
          </a:p>
        </p:txBody>
      </p:sp>
      <p:sp>
        <p:nvSpPr>
          <p:cNvPr id="3" name="Segnaposto contenuto 2">
            <a:extLst>
              <a:ext uri="{FF2B5EF4-FFF2-40B4-BE49-F238E27FC236}">
                <a16:creationId xmlns:a16="http://schemas.microsoft.com/office/drawing/2014/main" id="{3752636F-3798-40E0-B744-A28D4D28D4AC}"/>
              </a:ext>
            </a:extLst>
          </p:cNvPr>
          <p:cNvSpPr>
            <a:spLocks noGrp="1"/>
          </p:cNvSpPr>
          <p:nvPr>
            <p:ph idx="1"/>
          </p:nvPr>
        </p:nvSpPr>
        <p:spPr/>
        <p:txBody>
          <a:bodyPr>
            <a:normAutofit fontScale="92500"/>
          </a:bodyPr>
          <a:lstStyle/>
          <a:p>
            <a:r>
              <a:rPr lang="it-IT" dirty="0"/>
              <a:t>(1) Componente che contiene del codice che implementa il servizio di Heart-Beat su un </a:t>
            </a:r>
            <a:r>
              <a:rPr lang="it-IT" dirty="0" err="1"/>
              <a:t>Thread</a:t>
            </a:r>
            <a:r>
              <a:rPr lang="it-IT" dirty="0"/>
              <a:t> separato sganciato dagli altri (implementa l’interfaccia </a:t>
            </a:r>
            <a:r>
              <a:rPr lang="it-IT" i="1" dirty="0" err="1"/>
              <a:t>Runnable</a:t>
            </a:r>
            <a:r>
              <a:rPr lang="it-IT" dirty="0"/>
              <a:t>).</a:t>
            </a:r>
          </a:p>
          <a:p>
            <a:r>
              <a:rPr lang="it-IT" dirty="0"/>
              <a:t>(2) Classe che modella il servizio di pagamento (la nostra core business </a:t>
            </a:r>
            <a:r>
              <a:rPr lang="it-IT" dirty="0" err="1"/>
              <a:t>logic</a:t>
            </a:r>
            <a:r>
              <a:rPr lang="it-IT" dirty="0"/>
              <a:t>). ATTENZIONE: tutti i metodi che restituiscono Mono&lt;</a:t>
            </a:r>
            <a:r>
              <a:rPr lang="it-IT" dirty="0" err="1"/>
              <a:t>Void</a:t>
            </a:r>
            <a:r>
              <a:rPr lang="it-IT" dirty="0"/>
              <a:t>&gt; sono metodi in cui il chiamante non è interessato ad un valore specifico prodotto ma soltanto all'evento di corretta (o meno) pubblicazione da parte del publisher.</a:t>
            </a:r>
          </a:p>
          <a:p>
            <a:r>
              <a:rPr lang="it-IT" dirty="0"/>
              <a:t>Per ulteriori informazioni consultare i diagrammi di sequenza UML.</a:t>
            </a:r>
          </a:p>
        </p:txBody>
      </p:sp>
    </p:spTree>
    <p:extLst>
      <p:ext uri="{BB962C8B-B14F-4D97-AF65-F5344CB8AC3E}">
        <p14:creationId xmlns:p14="http://schemas.microsoft.com/office/powerpoint/2010/main" val="24768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6224D-FC68-457D-B292-8BCA4FE07D35}"/>
              </a:ext>
            </a:extLst>
          </p:cNvPr>
          <p:cNvSpPr>
            <a:spLocks noGrp="1"/>
          </p:cNvSpPr>
          <p:nvPr>
            <p:ph type="title"/>
          </p:nvPr>
        </p:nvSpPr>
        <p:spPr/>
        <p:txBody>
          <a:bodyPr/>
          <a:lstStyle/>
          <a:p>
            <a:r>
              <a:rPr lang="it-IT" dirty="0"/>
              <a:t>Package «simulator/</a:t>
            </a:r>
            <a:r>
              <a:rPr lang="it-IT" dirty="0" err="1"/>
              <a:t>adapter</a:t>
            </a:r>
            <a:r>
              <a:rPr lang="it-IT" dirty="0"/>
              <a:t>» &amp; package «simulator/service»</a:t>
            </a:r>
          </a:p>
        </p:txBody>
      </p:sp>
      <p:sp>
        <p:nvSpPr>
          <p:cNvPr id="3" name="Segnaposto contenuto 2">
            <a:extLst>
              <a:ext uri="{FF2B5EF4-FFF2-40B4-BE49-F238E27FC236}">
                <a16:creationId xmlns:a16="http://schemas.microsoft.com/office/drawing/2014/main" id="{6714E124-8038-4FE8-9900-E84B86F9CF7D}"/>
              </a:ext>
            </a:extLst>
          </p:cNvPr>
          <p:cNvSpPr>
            <a:spLocks noGrp="1"/>
          </p:cNvSpPr>
          <p:nvPr>
            <p:ph idx="1"/>
          </p:nvPr>
        </p:nvSpPr>
        <p:spPr/>
        <p:txBody>
          <a:bodyPr/>
          <a:lstStyle/>
          <a:p>
            <a:r>
              <a:rPr lang="it-IT" dirty="0">
                <a:solidFill>
                  <a:srgbClr val="FFFF00"/>
                </a:solidFill>
              </a:rPr>
              <a:t>Simulator/Adapter/</a:t>
            </a:r>
            <a:r>
              <a:rPr lang="it-IT" dirty="0" err="1">
                <a:solidFill>
                  <a:srgbClr val="FFFF00"/>
                </a:solidFill>
              </a:rPr>
              <a:t>RESTAdapterHeartBeatSink</a:t>
            </a:r>
            <a:r>
              <a:rPr lang="it-IT" dirty="0">
                <a:solidFill>
                  <a:srgbClr val="FFFF00"/>
                </a:solidFill>
              </a:rPr>
              <a:t>: </a:t>
            </a:r>
            <a:r>
              <a:rPr lang="it-IT" dirty="0"/>
              <a:t>Adapter </a:t>
            </a:r>
            <a:r>
              <a:rPr lang="it-IT" dirty="0" err="1"/>
              <a:t>Reactive</a:t>
            </a:r>
            <a:r>
              <a:rPr lang="it-IT" dirty="0"/>
              <a:t> REST per la gestione dell'Heart-Beat ACK: il nostro servizio funge anche da Heart-Beat Monitor (oltre ad essere normalmente un Heart-Beat Source).</a:t>
            </a:r>
          </a:p>
          <a:p>
            <a:r>
              <a:rPr lang="it-IT" dirty="0">
                <a:solidFill>
                  <a:srgbClr val="FFFF00"/>
                </a:solidFill>
              </a:rPr>
              <a:t>Simulator/Service/</a:t>
            </a:r>
            <a:r>
              <a:rPr lang="it-IT" dirty="0" err="1">
                <a:solidFill>
                  <a:srgbClr val="FFFF00"/>
                </a:solidFill>
              </a:rPr>
              <a:t>BeatResponseService</a:t>
            </a:r>
            <a:r>
              <a:rPr lang="it-IT" dirty="0">
                <a:solidFill>
                  <a:srgbClr val="FFFF00"/>
                </a:solidFill>
              </a:rPr>
              <a:t>: </a:t>
            </a:r>
            <a:r>
              <a:rPr lang="it-IT" dirty="0"/>
              <a:t>Servizio che simula l'Heart-Beat Monitor. Contiene un metodo che verifica la validità del messaggio di </a:t>
            </a:r>
            <a:r>
              <a:rPr lang="it-IT" dirty="0" err="1"/>
              <a:t>heartbeat</a:t>
            </a:r>
            <a:r>
              <a:rPr lang="it-IT" dirty="0"/>
              <a:t> e restituisce un Mono&lt;</a:t>
            </a:r>
            <a:r>
              <a:rPr lang="it-IT" dirty="0" err="1"/>
              <a:t>Ack</a:t>
            </a:r>
            <a:r>
              <a:rPr lang="it-IT" dirty="0"/>
              <a:t>&gt; contenente un </a:t>
            </a:r>
            <a:r>
              <a:rPr lang="it-IT" dirty="0" err="1"/>
              <a:t>Ack</a:t>
            </a:r>
            <a:r>
              <a:rPr lang="it-IT" dirty="0"/>
              <a:t> impostato sulla base dello stato del </a:t>
            </a:r>
            <a:r>
              <a:rPr lang="it-IT" dirty="0" err="1"/>
              <a:t>microservizio</a:t>
            </a:r>
            <a:r>
              <a:rPr lang="it-IT" dirty="0"/>
              <a:t> e del DB.</a:t>
            </a:r>
          </a:p>
        </p:txBody>
      </p:sp>
    </p:spTree>
    <p:extLst>
      <p:ext uri="{BB962C8B-B14F-4D97-AF65-F5344CB8AC3E}">
        <p14:creationId xmlns:p14="http://schemas.microsoft.com/office/powerpoint/2010/main" val="417838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5B5ED4-CF0C-4C69-899A-E187CE42AC23}"/>
              </a:ext>
            </a:extLst>
          </p:cNvPr>
          <p:cNvSpPr>
            <a:spLocks noGrp="1"/>
          </p:cNvSpPr>
          <p:nvPr>
            <p:ph type="title"/>
          </p:nvPr>
        </p:nvSpPr>
        <p:spPr/>
        <p:txBody>
          <a:bodyPr/>
          <a:lstStyle/>
          <a:p>
            <a:r>
              <a:rPr lang="it-IT" dirty="0"/>
              <a:t>PACKAGE «SUBSCRIBER»: server-</a:t>
            </a:r>
            <a:r>
              <a:rPr lang="it-IT" dirty="0" err="1"/>
              <a:t>response</a:t>
            </a:r>
            <a:r>
              <a:rPr lang="it-IT" dirty="0"/>
              <a:t>-</a:t>
            </a:r>
            <a:r>
              <a:rPr lang="it-IT" dirty="0" err="1"/>
              <a:t>subscriber</a:t>
            </a:r>
            <a:endParaRPr lang="it-IT" dirty="0"/>
          </a:p>
        </p:txBody>
      </p:sp>
      <p:sp>
        <p:nvSpPr>
          <p:cNvPr id="3" name="Segnaposto contenuto 2">
            <a:extLst>
              <a:ext uri="{FF2B5EF4-FFF2-40B4-BE49-F238E27FC236}">
                <a16:creationId xmlns:a16="http://schemas.microsoft.com/office/drawing/2014/main" id="{2233E4EA-5BFA-410D-B6FB-188758BD88E3}"/>
              </a:ext>
            </a:extLst>
          </p:cNvPr>
          <p:cNvSpPr>
            <a:spLocks noGrp="1"/>
          </p:cNvSpPr>
          <p:nvPr>
            <p:ph idx="1"/>
          </p:nvPr>
        </p:nvSpPr>
        <p:spPr>
          <a:xfrm>
            <a:off x="1141412" y="2457449"/>
            <a:ext cx="9905999" cy="3143251"/>
          </a:xfrm>
        </p:spPr>
        <p:txBody>
          <a:bodyPr/>
          <a:lstStyle/>
          <a:p>
            <a:r>
              <a:rPr lang="it-IT" dirty="0"/>
              <a:t>Classe che modella un </a:t>
            </a:r>
            <a:r>
              <a:rPr lang="it-IT" dirty="0" err="1"/>
              <a:t>Subscriber</a:t>
            </a:r>
            <a:r>
              <a:rPr lang="it-IT" dirty="0"/>
              <a:t> personalizzato. Nel nostro caso lo useremo per sottoscriverci e gestire la pubblicazione della </a:t>
            </a:r>
            <a:r>
              <a:rPr lang="it-IT" dirty="0" err="1"/>
              <a:t>ServerResponse</a:t>
            </a:r>
            <a:r>
              <a:rPr lang="it-IT" dirty="0"/>
              <a:t> associata all'Happy-</a:t>
            </a:r>
            <a:r>
              <a:rPr lang="it-IT" dirty="0" err="1"/>
              <a:t>Path</a:t>
            </a:r>
            <a:r>
              <a:rPr lang="it-IT" dirty="0"/>
              <a:t> del metodo «</a:t>
            </a:r>
            <a:r>
              <a:rPr lang="it-IT" dirty="0" err="1"/>
              <a:t>ipn</a:t>
            </a:r>
            <a:r>
              <a:rPr lang="it-IT" dirty="0"/>
              <a:t>()» all'interno del REST </a:t>
            </a:r>
            <a:r>
              <a:rPr lang="it-IT" dirty="0" err="1"/>
              <a:t>Reactive</a:t>
            </a:r>
            <a:r>
              <a:rPr lang="it-IT" dirty="0"/>
              <a:t> Adapter.</a:t>
            </a:r>
          </a:p>
          <a:p>
            <a:pPr marL="457200" indent="-457200">
              <a:buFont typeface="+mj-lt"/>
              <a:buAutoNum type="alphaLcPeriod"/>
            </a:pPr>
            <a:r>
              <a:rPr lang="en-US" dirty="0">
                <a:solidFill>
                  <a:srgbClr val="FFFF00"/>
                </a:solidFill>
              </a:rPr>
              <a:t>public void </a:t>
            </a:r>
            <a:r>
              <a:rPr lang="en-US" dirty="0" err="1">
                <a:solidFill>
                  <a:srgbClr val="FFFF00"/>
                </a:solidFill>
              </a:rPr>
              <a:t>hookOnNext</a:t>
            </a:r>
            <a:r>
              <a:rPr lang="en-US" dirty="0">
                <a:solidFill>
                  <a:srgbClr val="FFFF00"/>
                </a:solidFill>
              </a:rPr>
              <a:t>(T value) </a:t>
            </a:r>
            <a:r>
              <a:rPr lang="en-US" dirty="0">
                <a:solidFill>
                  <a:srgbClr val="FFFF00"/>
                </a:solidFill>
                <a:sym typeface="Wingdings" panose="05000000000000000000" pitchFamily="2" charset="2"/>
              </a:rPr>
              <a:t> </a:t>
            </a:r>
            <a:r>
              <a:rPr lang="it-IT" dirty="0">
                <a:sym typeface="Wingdings" panose="05000000000000000000" pitchFamily="2" charset="2"/>
              </a:rPr>
              <a:t>Metodo eseguito all'atto della pubblicazione del publisher Mono&lt;</a:t>
            </a:r>
            <a:r>
              <a:rPr lang="it-IT" dirty="0" err="1">
                <a:sym typeface="Wingdings" panose="05000000000000000000" pitchFamily="2" charset="2"/>
              </a:rPr>
              <a:t>Void</a:t>
            </a:r>
            <a:r>
              <a:rPr lang="it-IT" dirty="0">
                <a:sym typeface="Wingdings" panose="05000000000000000000" pitchFamily="2" charset="2"/>
              </a:rPr>
              <a:t>&gt; a cui questo </a:t>
            </a:r>
            <a:r>
              <a:rPr lang="it-IT" dirty="0" err="1">
                <a:sym typeface="Wingdings" panose="05000000000000000000" pitchFamily="2" charset="2"/>
              </a:rPr>
              <a:t>subscriber</a:t>
            </a:r>
            <a:r>
              <a:rPr lang="it-IT" dirty="0">
                <a:sym typeface="Wingdings" panose="05000000000000000000" pitchFamily="2" charset="2"/>
              </a:rPr>
              <a:t> sarà sottoscritto.</a:t>
            </a:r>
            <a:endParaRPr lang="it-IT" dirty="0"/>
          </a:p>
        </p:txBody>
      </p:sp>
    </p:spTree>
    <p:extLst>
      <p:ext uri="{BB962C8B-B14F-4D97-AF65-F5344CB8AC3E}">
        <p14:creationId xmlns:p14="http://schemas.microsoft.com/office/powerpoint/2010/main" val="3219281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20BDFC-4B2B-4572-8CA1-D3F919E127D8}"/>
              </a:ext>
            </a:extLst>
          </p:cNvPr>
          <p:cNvSpPr>
            <a:spLocks noGrp="1"/>
          </p:cNvSpPr>
          <p:nvPr>
            <p:ph type="title"/>
          </p:nvPr>
        </p:nvSpPr>
        <p:spPr/>
        <p:txBody>
          <a:bodyPr/>
          <a:lstStyle/>
          <a:p>
            <a:r>
              <a:rPr lang="it-IT" dirty="0"/>
              <a:t>PACKAGE «TEST»: </a:t>
            </a:r>
            <a:r>
              <a:rPr lang="it-IT" dirty="0" err="1"/>
              <a:t>transaction</a:t>
            </a:r>
            <a:r>
              <a:rPr lang="it-IT" dirty="0"/>
              <a:t>-test</a:t>
            </a:r>
          </a:p>
        </p:txBody>
      </p:sp>
      <p:sp>
        <p:nvSpPr>
          <p:cNvPr id="3" name="Segnaposto contenuto 2">
            <a:extLst>
              <a:ext uri="{FF2B5EF4-FFF2-40B4-BE49-F238E27FC236}">
                <a16:creationId xmlns:a16="http://schemas.microsoft.com/office/drawing/2014/main" id="{03B2B518-950D-447B-B5B8-2C40EE1A8EED}"/>
              </a:ext>
            </a:extLst>
          </p:cNvPr>
          <p:cNvSpPr>
            <a:spLocks noGrp="1"/>
          </p:cNvSpPr>
          <p:nvPr>
            <p:ph idx="1"/>
          </p:nvPr>
        </p:nvSpPr>
        <p:spPr/>
        <p:txBody>
          <a:bodyPr/>
          <a:lstStyle/>
          <a:p>
            <a:r>
              <a:rPr lang="it-IT" dirty="0"/>
              <a:t>Classe per il testing dell’effettiva </a:t>
            </a:r>
            <a:r>
              <a:rPr lang="it-IT" dirty="0" err="1"/>
              <a:t>transazionalità</a:t>
            </a:r>
            <a:r>
              <a:rPr lang="it-IT" dirty="0"/>
              <a:t> di una sequenza di operazioni sul DB.</a:t>
            </a:r>
          </a:p>
          <a:p>
            <a:pPr marL="457200" indent="-457200">
              <a:buFont typeface="+mj-lt"/>
              <a:buAutoNum type="alphaLcPeriod"/>
            </a:pPr>
            <a:r>
              <a:rPr lang="it-IT" dirty="0">
                <a:solidFill>
                  <a:srgbClr val="FFFF00"/>
                </a:solidFill>
              </a:rPr>
              <a:t>public </a:t>
            </a:r>
            <a:r>
              <a:rPr lang="it-IT" dirty="0" err="1">
                <a:solidFill>
                  <a:srgbClr val="FFFF00"/>
                </a:solidFill>
              </a:rPr>
              <a:t>void</a:t>
            </a:r>
            <a:r>
              <a:rPr lang="it-IT" dirty="0">
                <a:solidFill>
                  <a:srgbClr val="FFFF00"/>
                </a:solidFill>
              </a:rPr>
              <a:t> </a:t>
            </a:r>
            <a:r>
              <a:rPr lang="it-IT" dirty="0" err="1">
                <a:solidFill>
                  <a:srgbClr val="FFFF00"/>
                </a:solidFill>
              </a:rPr>
              <a:t>savePayments</a:t>
            </a:r>
            <a:r>
              <a:rPr lang="it-IT" dirty="0">
                <a:solidFill>
                  <a:srgbClr val="FFFF00"/>
                </a:solidFill>
              </a:rPr>
              <a:t>() </a:t>
            </a:r>
            <a:r>
              <a:rPr lang="it-IT" dirty="0">
                <a:solidFill>
                  <a:srgbClr val="FFFF00"/>
                </a:solidFill>
                <a:sym typeface="Wingdings" panose="05000000000000000000" pitchFamily="2" charset="2"/>
              </a:rPr>
              <a:t> </a:t>
            </a:r>
            <a:r>
              <a:rPr lang="it-IT" dirty="0">
                <a:sym typeface="Wingdings" panose="05000000000000000000" pitchFamily="2" charset="2"/>
              </a:rPr>
              <a:t>Metodo che sfrutta l’omonimo metodo di test contenuto in </a:t>
            </a:r>
            <a:r>
              <a:rPr lang="it-IT" dirty="0" err="1">
                <a:sym typeface="Wingdings" panose="05000000000000000000" pitchFamily="2" charset="2"/>
              </a:rPr>
              <a:t>PaymentService.class</a:t>
            </a:r>
            <a:r>
              <a:rPr lang="it-IT" dirty="0">
                <a:sym typeface="Wingdings" panose="05000000000000000000" pitchFamily="2" charset="2"/>
              </a:rPr>
              <a:t> per verificare il corretto funzionamento delle transazioni sul database. </a:t>
            </a:r>
            <a:endParaRPr lang="it-IT" dirty="0">
              <a:solidFill>
                <a:srgbClr val="FFFF00"/>
              </a:solidFill>
            </a:endParaRPr>
          </a:p>
        </p:txBody>
      </p:sp>
    </p:spTree>
    <p:extLst>
      <p:ext uri="{BB962C8B-B14F-4D97-AF65-F5344CB8AC3E}">
        <p14:creationId xmlns:p14="http://schemas.microsoft.com/office/powerpoint/2010/main" val="282827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871187-B3E9-4850-8EDC-3A8E1C5684C0}"/>
              </a:ext>
            </a:extLst>
          </p:cNvPr>
          <p:cNvSpPr>
            <a:spLocks noGrp="1"/>
          </p:cNvSpPr>
          <p:nvPr>
            <p:ph type="title"/>
          </p:nvPr>
        </p:nvSpPr>
        <p:spPr>
          <a:xfrm>
            <a:off x="6569957" y="618518"/>
            <a:ext cx="4747088" cy="1478570"/>
          </a:xfrm>
        </p:spPr>
        <p:txBody>
          <a:bodyPr>
            <a:normAutofit/>
          </a:bodyPr>
          <a:lstStyle/>
          <a:p>
            <a:r>
              <a:rPr lang="it-IT" sz="3200" dirty="0"/>
              <a:t>Nota implementativa 1</a:t>
            </a:r>
          </a:p>
        </p:txBody>
      </p:sp>
      <p:sp>
        <p:nvSpPr>
          <p:cNvPr id="12"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DB9A7698-B1D1-4F1C-ACCB-22244B0AF162}"/>
              </a:ext>
            </a:extLst>
          </p:cNvPr>
          <p:cNvPicPr>
            <a:picLocks noChangeAspect="1"/>
          </p:cNvPicPr>
          <p:nvPr/>
        </p:nvPicPr>
        <p:blipFill>
          <a:blip r:embed="rId3"/>
          <a:stretch>
            <a:fillRect/>
          </a:stretch>
        </p:blipFill>
        <p:spPr>
          <a:xfrm>
            <a:off x="1261378" y="1147145"/>
            <a:ext cx="4350803" cy="4567773"/>
          </a:xfrm>
          <a:prstGeom prst="rect">
            <a:avLst/>
          </a:prstGeom>
        </p:spPr>
      </p:pic>
      <p:sp>
        <p:nvSpPr>
          <p:cNvPr id="9" name="Content Placeholder 8">
            <a:extLst>
              <a:ext uri="{FF2B5EF4-FFF2-40B4-BE49-F238E27FC236}">
                <a16:creationId xmlns:a16="http://schemas.microsoft.com/office/drawing/2014/main" id="{851BE3DE-4CC9-4A40-BFF4-101FC37B8A13}"/>
              </a:ext>
            </a:extLst>
          </p:cNvPr>
          <p:cNvSpPr>
            <a:spLocks noGrp="1"/>
          </p:cNvSpPr>
          <p:nvPr>
            <p:ph idx="1"/>
          </p:nvPr>
        </p:nvSpPr>
        <p:spPr>
          <a:xfrm>
            <a:off x="6569957" y="2249487"/>
            <a:ext cx="4747087" cy="3541714"/>
          </a:xfrm>
        </p:spPr>
        <p:txBody>
          <a:bodyPr>
            <a:normAutofit lnSpcReduction="10000"/>
          </a:bodyPr>
          <a:lstStyle/>
          <a:p>
            <a:r>
              <a:rPr lang="it-IT" dirty="0"/>
              <a:t>Modello di interazione a </a:t>
            </a:r>
            <a:r>
              <a:rPr lang="it-IT"/>
              <a:t>4 vie adoperato </a:t>
            </a:r>
            <a:r>
              <a:rPr lang="it-IT" dirty="0"/>
              <a:t>per la collaborazione con il servizio IPN (Instant Payment Notification) di PayPal. </a:t>
            </a:r>
          </a:p>
          <a:p>
            <a:r>
              <a:rPr lang="it-IT" dirty="0"/>
              <a:t>Nel nostro caso il passo numero 1 della figura è stato eseguito mediante l’IPN Simulator messo a disposizione dallo stesso servizio.</a:t>
            </a:r>
            <a:endParaRPr lang="en-US" dirty="0"/>
          </a:p>
        </p:txBody>
      </p:sp>
    </p:spTree>
    <p:extLst>
      <p:ext uri="{BB962C8B-B14F-4D97-AF65-F5344CB8AC3E}">
        <p14:creationId xmlns:p14="http://schemas.microsoft.com/office/powerpoint/2010/main" val="47023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0D871187-B3E9-4850-8EDC-3A8E1C5684C0}"/>
              </a:ext>
            </a:extLst>
          </p:cNvPr>
          <p:cNvSpPr>
            <a:spLocks noGrp="1"/>
          </p:cNvSpPr>
          <p:nvPr>
            <p:ph type="title"/>
          </p:nvPr>
        </p:nvSpPr>
        <p:spPr>
          <a:xfrm>
            <a:off x="7962519" y="618518"/>
            <a:ext cx="3084891" cy="1478570"/>
          </a:xfrm>
        </p:spPr>
        <p:txBody>
          <a:bodyPr>
            <a:normAutofit/>
          </a:bodyPr>
          <a:lstStyle/>
          <a:p>
            <a:r>
              <a:rPr lang="it-IT" sz="3200" dirty="0"/>
              <a:t>Nota implementativa 2</a:t>
            </a:r>
          </a:p>
        </p:txBody>
      </p:sp>
      <p:pic>
        <p:nvPicPr>
          <p:cNvPr id="6" name="Immagine 5">
            <a:extLst>
              <a:ext uri="{FF2B5EF4-FFF2-40B4-BE49-F238E27FC236}">
                <a16:creationId xmlns:a16="http://schemas.microsoft.com/office/drawing/2014/main" id="{836343B6-0A29-4B33-BEAC-3FEFA47126B7}"/>
              </a:ext>
            </a:extLst>
          </p:cNvPr>
          <p:cNvPicPr>
            <a:picLocks noChangeAspect="1"/>
          </p:cNvPicPr>
          <p:nvPr/>
        </p:nvPicPr>
        <p:blipFill rotWithShape="1">
          <a:blip r:embed="rId4"/>
          <a:srcRect l="1287" r="2274" b="-1"/>
          <a:stretch/>
        </p:blipFill>
        <p:spPr>
          <a:xfrm>
            <a:off x="-5597" y="10"/>
            <a:ext cx="7558541" cy="6857990"/>
          </a:xfrm>
          <a:prstGeom prst="rect">
            <a:avLst/>
          </a:prstGeom>
        </p:spPr>
      </p:pic>
      <p:grpSp>
        <p:nvGrpSpPr>
          <p:cNvPr id="18" name="Group 17">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 name="Rectangle 18">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Rectangle 21">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Rectangle 46">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8"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Rectangle 58">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0"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9" name="Content Placeholder 8">
            <a:extLst>
              <a:ext uri="{FF2B5EF4-FFF2-40B4-BE49-F238E27FC236}">
                <a16:creationId xmlns:a16="http://schemas.microsoft.com/office/drawing/2014/main" id="{851BE3DE-4CC9-4A40-BFF4-101FC37B8A13}"/>
              </a:ext>
            </a:extLst>
          </p:cNvPr>
          <p:cNvSpPr>
            <a:spLocks noGrp="1"/>
          </p:cNvSpPr>
          <p:nvPr>
            <p:ph idx="1"/>
          </p:nvPr>
        </p:nvSpPr>
        <p:spPr>
          <a:xfrm>
            <a:off x="7962518" y="2249486"/>
            <a:ext cx="3838957" cy="4265613"/>
          </a:xfrm>
        </p:spPr>
        <p:txBody>
          <a:bodyPr>
            <a:normAutofit lnSpcReduction="10000"/>
          </a:bodyPr>
          <a:lstStyle/>
          <a:p>
            <a:pPr>
              <a:lnSpc>
                <a:spcPct val="110000"/>
              </a:lnSpc>
            </a:pPr>
            <a:r>
              <a:rPr lang="it-IT" sz="1800" dirty="0"/>
              <a:t>Modello di utilizzo del database </a:t>
            </a:r>
            <a:r>
              <a:rPr lang="it-IT" sz="1800" dirty="0" err="1"/>
              <a:t>MongoDB</a:t>
            </a:r>
            <a:r>
              <a:rPr lang="it-IT" sz="1800" dirty="0"/>
              <a:t> attraverso il meccanismo del REPLICA-SET.</a:t>
            </a:r>
          </a:p>
          <a:p>
            <a:pPr>
              <a:lnSpc>
                <a:spcPct val="110000"/>
              </a:lnSpc>
            </a:pPr>
            <a:r>
              <a:rPr lang="it-IT" sz="1800" dirty="0"/>
              <a:t>Si rende necessario l’uso di tale meccanismo poiché è l’unico modo per consentire l’impiego di transazioni ACID con questa tipologia di database </a:t>
            </a:r>
            <a:r>
              <a:rPr lang="it-IT" sz="1800" dirty="0" err="1"/>
              <a:t>NoSQL</a:t>
            </a:r>
            <a:r>
              <a:rPr lang="it-IT" sz="1800" dirty="0"/>
              <a:t>.</a:t>
            </a:r>
          </a:p>
          <a:p>
            <a:pPr>
              <a:lnSpc>
                <a:spcPct val="110000"/>
              </a:lnSpc>
            </a:pPr>
            <a:r>
              <a:rPr lang="it-IT" sz="1800" dirty="0"/>
              <a:t>Nel caso dell’applicazione, è stato utilizzato un approccio a replica set sigle </a:t>
            </a:r>
            <a:r>
              <a:rPr lang="it-IT" sz="1800" dirty="0" err="1"/>
              <a:t>node</a:t>
            </a:r>
            <a:r>
              <a:rPr lang="it-IT" sz="1800" dirty="0"/>
              <a:t>, dove questo nodo è il container «</a:t>
            </a:r>
            <a:r>
              <a:rPr lang="it-IT" sz="1800" dirty="0" err="1"/>
              <a:t>mongo</a:t>
            </a:r>
            <a:r>
              <a:rPr lang="it-IT" sz="1800" dirty="0"/>
              <a:t>» </a:t>
            </a:r>
            <a:r>
              <a:rPr lang="it-IT" sz="1800"/>
              <a:t>e rappresenta il </a:t>
            </a:r>
            <a:r>
              <a:rPr lang="it-IT" sz="1800" dirty="0"/>
              <a:t>nodo PRIMARY del replica set creato (potremmo definirlo «degenere»).</a:t>
            </a:r>
            <a:endParaRPr lang="en-US" sz="1800" dirty="0"/>
          </a:p>
        </p:txBody>
      </p:sp>
      <p:sp>
        <p:nvSpPr>
          <p:cNvPr id="7" name="Segno di moltiplicazione 6">
            <a:extLst>
              <a:ext uri="{FF2B5EF4-FFF2-40B4-BE49-F238E27FC236}">
                <a16:creationId xmlns:a16="http://schemas.microsoft.com/office/drawing/2014/main" id="{CD9ADB54-C6B9-449B-819B-1D6D78B5D759}"/>
              </a:ext>
            </a:extLst>
          </p:cNvPr>
          <p:cNvSpPr/>
          <p:nvPr/>
        </p:nvSpPr>
        <p:spPr>
          <a:xfrm>
            <a:off x="390524" y="4080669"/>
            <a:ext cx="2694306" cy="3098005"/>
          </a:xfrm>
          <a:prstGeom prst="mathMultiply">
            <a:avLst>
              <a:gd name="adj1" fmla="val 9026"/>
            </a:avLst>
          </a:prstGeom>
          <a:solidFill>
            <a:srgbClr val="FF0000">
              <a:alpha val="3098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Segno di moltiplicazione 72">
            <a:extLst>
              <a:ext uri="{FF2B5EF4-FFF2-40B4-BE49-F238E27FC236}">
                <a16:creationId xmlns:a16="http://schemas.microsoft.com/office/drawing/2014/main" id="{572D630A-96F5-44F6-8C22-934EE86E9E16}"/>
              </a:ext>
            </a:extLst>
          </p:cNvPr>
          <p:cNvSpPr/>
          <p:nvPr/>
        </p:nvSpPr>
        <p:spPr>
          <a:xfrm>
            <a:off x="4276724" y="4030664"/>
            <a:ext cx="2694306" cy="3098005"/>
          </a:xfrm>
          <a:prstGeom prst="mathMultiply">
            <a:avLst>
              <a:gd name="adj1" fmla="val 9026"/>
            </a:avLst>
          </a:prstGeom>
          <a:solidFill>
            <a:srgbClr val="FF0000">
              <a:alpha val="3098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8959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275DE53-4C04-4BA5-9029-2DE5E9AFCAFD}"/>
              </a:ext>
            </a:extLst>
          </p:cNvPr>
          <p:cNvSpPr txBox="1"/>
          <p:nvPr/>
        </p:nvSpPr>
        <p:spPr>
          <a:xfrm>
            <a:off x="3086100" y="2644170"/>
            <a:ext cx="6019800" cy="1569660"/>
          </a:xfrm>
          <a:prstGeom prst="rect">
            <a:avLst/>
          </a:prstGeom>
          <a:noFill/>
        </p:spPr>
        <p:txBody>
          <a:bodyPr wrap="square" rtlCol="0">
            <a:spAutoFit/>
          </a:bodyPr>
          <a:lstStyle/>
          <a:p>
            <a:pPr algn="ctr"/>
            <a:r>
              <a:rPr lang="it-IT" sz="9600" dirty="0"/>
              <a:t>END</a:t>
            </a:r>
          </a:p>
        </p:txBody>
      </p:sp>
    </p:spTree>
    <p:extLst>
      <p:ext uri="{BB962C8B-B14F-4D97-AF65-F5344CB8AC3E}">
        <p14:creationId xmlns:p14="http://schemas.microsoft.com/office/powerpoint/2010/main" val="178581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A5CD96-382F-4CF9-AA36-02CFF05DC491}"/>
              </a:ext>
            </a:extLst>
          </p:cNvPr>
          <p:cNvSpPr>
            <a:spLocks noGrp="1"/>
          </p:cNvSpPr>
          <p:nvPr>
            <p:ph type="title"/>
          </p:nvPr>
        </p:nvSpPr>
        <p:spPr/>
        <p:txBody>
          <a:bodyPr/>
          <a:lstStyle/>
          <a:p>
            <a:pPr algn="ctr"/>
            <a:r>
              <a:rPr lang="it-IT" dirty="0"/>
              <a:t>INTRODUZIONE</a:t>
            </a:r>
          </a:p>
        </p:txBody>
      </p:sp>
      <p:sp>
        <p:nvSpPr>
          <p:cNvPr id="3" name="Segnaposto contenuto 2">
            <a:extLst>
              <a:ext uri="{FF2B5EF4-FFF2-40B4-BE49-F238E27FC236}">
                <a16:creationId xmlns:a16="http://schemas.microsoft.com/office/drawing/2014/main" id="{D857B01B-7375-41DC-B110-426377962FDE}"/>
              </a:ext>
            </a:extLst>
          </p:cNvPr>
          <p:cNvSpPr>
            <a:spLocks noGrp="1"/>
          </p:cNvSpPr>
          <p:nvPr>
            <p:ph idx="1"/>
          </p:nvPr>
        </p:nvSpPr>
        <p:spPr/>
        <p:txBody>
          <a:bodyPr>
            <a:normAutofit fontScale="77500" lnSpcReduction="20000"/>
          </a:bodyPr>
          <a:lstStyle/>
          <a:p>
            <a:r>
              <a:rPr lang="it-IT" dirty="0"/>
              <a:t>Di seguito verranno brevemente esposte e commentate alcune delle funzionalità più significative del </a:t>
            </a:r>
            <a:r>
              <a:rPr lang="it-IT" dirty="0" err="1"/>
              <a:t>microservizio</a:t>
            </a:r>
            <a:r>
              <a:rPr lang="it-IT" dirty="0"/>
              <a:t> di gestione dei pagamenti implementato.</a:t>
            </a:r>
          </a:p>
          <a:p>
            <a:r>
              <a:rPr lang="it-IT" dirty="0"/>
              <a:t>La gestione del nostro lavoro ha previsto la suddivisione delle classi in package distinti, cercando di separare le varie responsabilità dei moduli in accordo a quanto fatto durante le esercitazioni del corso.</a:t>
            </a:r>
          </a:p>
          <a:p>
            <a:r>
              <a:rPr lang="it-IT" dirty="0"/>
              <a:t>I commenti che riguardano le classi ed i metodi implementati si possono trovare anche all’interno del codice con l’aggiunta di maggiori dettagli, in modo tale da semplificarne la sua leggibilità.</a:t>
            </a:r>
          </a:p>
          <a:p>
            <a:r>
              <a:rPr lang="it-IT" dirty="0"/>
              <a:t>Le tre funzionalità più significative del </a:t>
            </a:r>
            <a:r>
              <a:rPr lang="it-IT" dirty="0" err="1"/>
              <a:t>microservizio</a:t>
            </a:r>
            <a:r>
              <a:rPr lang="it-IT" dirty="0"/>
              <a:t> (</a:t>
            </a:r>
            <a:r>
              <a:rPr lang="it-IT" dirty="0" err="1"/>
              <a:t>Heartbeating</a:t>
            </a:r>
            <a:r>
              <a:rPr lang="it-IT" dirty="0"/>
              <a:t>, gestione dell’IPN e </a:t>
            </a:r>
            <a:r>
              <a:rPr lang="it-IT" dirty="0" err="1"/>
              <a:t>retrieve</a:t>
            </a:r>
            <a:r>
              <a:rPr lang="it-IT" dirty="0"/>
              <a:t> delle transazioni) sono descritte in maniera dettagliata all’interno dei diagrammi di sequenza UML generati tramite il software </a:t>
            </a:r>
            <a:r>
              <a:rPr lang="it-IT" dirty="0" err="1"/>
              <a:t>Astah</a:t>
            </a:r>
            <a:r>
              <a:rPr lang="it-IT" dirty="0"/>
              <a:t>.</a:t>
            </a:r>
          </a:p>
        </p:txBody>
      </p:sp>
    </p:spTree>
    <p:extLst>
      <p:ext uri="{BB962C8B-B14F-4D97-AF65-F5344CB8AC3E}">
        <p14:creationId xmlns:p14="http://schemas.microsoft.com/office/powerpoint/2010/main" val="205322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E771CC-88E8-4241-AD30-821D8A2A1095}"/>
              </a:ext>
            </a:extLst>
          </p:cNvPr>
          <p:cNvSpPr>
            <a:spLocks noGrp="1"/>
          </p:cNvSpPr>
          <p:nvPr>
            <p:ph type="title"/>
          </p:nvPr>
        </p:nvSpPr>
        <p:spPr/>
        <p:txBody>
          <a:bodyPr/>
          <a:lstStyle/>
          <a:p>
            <a:r>
              <a:rPr lang="it-IT" dirty="0"/>
              <a:t>Package «</a:t>
            </a:r>
            <a:r>
              <a:rPr lang="it-IT" dirty="0" err="1"/>
              <a:t>adapter</a:t>
            </a:r>
            <a:r>
              <a:rPr lang="it-IT" dirty="0"/>
              <a:t>»:</a:t>
            </a:r>
            <a:r>
              <a:rPr lang="it-IT" dirty="0">
                <a:sym typeface="Wingdings" panose="05000000000000000000" pitchFamily="2" charset="2"/>
              </a:rPr>
              <a:t> </a:t>
            </a:r>
            <a:r>
              <a:rPr lang="it-IT" dirty="0" err="1">
                <a:sym typeface="Wingdings" panose="05000000000000000000" pitchFamily="2" charset="2"/>
              </a:rPr>
              <a:t>rest-adapter</a:t>
            </a:r>
            <a:endParaRPr lang="it-IT" dirty="0"/>
          </a:p>
        </p:txBody>
      </p:sp>
      <p:sp>
        <p:nvSpPr>
          <p:cNvPr id="3" name="Segnaposto contenuto 2">
            <a:extLst>
              <a:ext uri="{FF2B5EF4-FFF2-40B4-BE49-F238E27FC236}">
                <a16:creationId xmlns:a16="http://schemas.microsoft.com/office/drawing/2014/main" id="{FAA0F85C-0D3C-4E85-9237-17AAA71C8A0E}"/>
              </a:ext>
            </a:extLst>
          </p:cNvPr>
          <p:cNvSpPr>
            <a:spLocks noGrp="1"/>
          </p:cNvSpPr>
          <p:nvPr>
            <p:ph idx="1"/>
          </p:nvPr>
        </p:nvSpPr>
        <p:spPr/>
        <p:txBody>
          <a:bodyPr>
            <a:normAutofit fontScale="47500" lnSpcReduction="20000"/>
          </a:bodyPr>
          <a:lstStyle/>
          <a:p>
            <a:r>
              <a:rPr lang="it-IT" sz="3800" dirty="0"/>
              <a:t>Adapter REST </a:t>
            </a:r>
            <a:r>
              <a:rPr lang="it-IT" sz="3800" dirty="0" err="1"/>
              <a:t>Reactive</a:t>
            </a:r>
            <a:r>
              <a:rPr lang="it-IT" sz="3800" dirty="0"/>
              <a:t> per l'implementazione del nostro servizio:</a:t>
            </a:r>
          </a:p>
          <a:p>
            <a:pPr marL="457200" indent="-457200">
              <a:buFont typeface="+mj-lt"/>
              <a:buAutoNum type="alphaLcPeriod"/>
            </a:pPr>
            <a:r>
              <a:rPr lang="it-IT" sz="3800" dirty="0">
                <a:solidFill>
                  <a:srgbClr val="FFFF00"/>
                </a:solidFill>
              </a:rPr>
              <a:t>public Mono&lt;</a:t>
            </a:r>
            <a:r>
              <a:rPr lang="it-IT" sz="3800" dirty="0" err="1">
                <a:solidFill>
                  <a:srgbClr val="FFFF00"/>
                </a:solidFill>
              </a:rPr>
              <a:t>ServerResponse</a:t>
            </a:r>
            <a:r>
              <a:rPr lang="it-IT" sz="3800" dirty="0">
                <a:solidFill>
                  <a:srgbClr val="FFFF00"/>
                </a:solidFill>
              </a:rPr>
              <a:t>&gt; </a:t>
            </a:r>
            <a:r>
              <a:rPr lang="it-IT" sz="3800" dirty="0" err="1">
                <a:solidFill>
                  <a:srgbClr val="FFFF00"/>
                </a:solidFill>
              </a:rPr>
              <a:t>savePayment</a:t>
            </a:r>
            <a:r>
              <a:rPr lang="it-IT" sz="3800" dirty="0">
                <a:solidFill>
                  <a:srgbClr val="FFFF00"/>
                </a:solidFill>
              </a:rPr>
              <a:t>(</a:t>
            </a:r>
            <a:r>
              <a:rPr lang="it-IT" sz="3800" dirty="0" err="1">
                <a:solidFill>
                  <a:srgbClr val="FFFF00"/>
                </a:solidFill>
              </a:rPr>
              <a:t>ServerRequest</a:t>
            </a:r>
            <a:r>
              <a:rPr lang="it-IT" sz="3800" dirty="0">
                <a:solidFill>
                  <a:srgbClr val="FFFF00"/>
                </a:solidFill>
              </a:rPr>
              <a:t> </a:t>
            </a:r>
            <a:r>
              <a:rPr lang="it-IT" sz="3800" dirty="0" err="1">
                <a:solidFill>
                  <a:srgbClr val="FFFF00"/>
                </a:solidFill>
              </a:rPr>
              <a:t>serverRequest</a:t>
            </a:r>
            <a:r>
              <a:rPr lang="it-IT" sz="3800" dirty="0">
                <a:solidFill>
                  <a:srgbClr val="FFFF00"/>
                </a:solidFill>
              </a:rPr>
              <a:t>) </a:t>
            </a:r>
            <a:r>
              <a:rPr lang="it-IT" sz="3800" dirty="0">
                <a:solidFill>
                  <a:srgbClr val="FFFF00"/>
                </a:solidFill>
                <a:sym typeface="Wingdings" panose="05000000000000000000" pitchFamily="2" charset="2"/>
              </a:rPr>
              <a:t> </a:t>
            </a:r>
            <a:r>
              <a:rPr lang="it-IT" sz="3800" dirty="0">
                <a:sym typeface="Wingdings" panose="05000000000000000000" pitchFamily="2" charset="2"/>
              </a:rPr>
              <a:t>Metodo usato per il caricamento nel DB di Payments per la fase di testing. È stato utilizzato per riempire la collezione di pagamenti durante le fasi iniziali del progetto.</a:t>
            </a:r>
            <a:endParaRPr lang="it-IT" sz="3800" dirty="0"/>
          </a:p>
          <a:p>
            <a:pPr marL="457200" indent="-457200">
              <a:buFont typeface="+mj-lt"/>
              <a:buAutoNum type="alphaLcPeriod"/>
            </a:pPr>
            <a:r>
              <a:rPr lang="it-IT" sz="3800" dirty="0">
                <a:solidFill>
                  <a:srgbClr val="FFFF00"/>
                </a:solidFill>
              </a:rPr>
              <a:t>public Mono&lt;</a:t>
            </a:r>
            <a:r>
              <a:rPr lang="it-IT" sz="3800" dirty="0" err="1">
                <a:solidFill>
                  <a:srgbClr val="FFFF00"/>
                </a:solidFill>
              </a:rPr>
              <a:t>ServerResponse</a:t>
            </a:r>
            <a:r>
              <a:rPr lang="it-IT" sz="3800" dirty="0">
                <a:solidFill>
                  <a:srgbClr val="FFFF00"/>
                </a:solidFill>
              </a:rPr>
              <a:t>&gt; </a:t>
            </a:r>
            <a:r>
              <a:rPr lang="it-IT" sz="3800" dirty="0" err="1">
                <a:solidFill>
                  <a:srgbClr val="FFFF00"/>
                </a:solidFill>
              </a:rPr>
              <a:t>ipn</a:t>
            </a:r>
            <a:r>
              <a:rPr lang="it-IT" sz="3800" dirty="0">
                <a:solidFill>
                  <a:srgbClr val="FFFF00"/>
                </a:solidFill>
              </a:rPr>
              <a:t>(</a:t>
            </a:r>
            <a:r>
              <a:rPr lang="it-IT" sz="3800" dirty="0" err="1">
                <a:solidFill>
                  <a:srgbClr val="FFFF00"/>
                </a:solidFill>
              </a:rPr>
              <a:t>ServerRequest</a:t>
            </a:r>
            <a:r>
              <a:rPr lang="it-IT" sz="3800" dirty="0">
                <a:solidFill>
                  <a:srgbClr val="FFFF00"/>
                </a:solidFill>
              </a:rPr>
              <a:t> </a:t>
            </a:r>
            <a:r>
              <a:rPr lang="it-IT" sz="3800" dirty="0" err="1">
                <a:solidFill>
                  <a:srgbClr val="FFFF00"/>
                </a:solidFill>
              </a:rPr>
              <a:t>serverRequest</a:t>
            </a:r>
            <a:r>
              <a:rPr lang="it-IT" sz="3800" dirty="0">
                <a:solidFill>
                  <a:srgbClr val="FFFF00"/>
                </a:solidFill>
              </a:rPr>
              <a:t>) </a:t>
            </a:r>
            <a:r>
              <a:rPr lang="it-IT" sz="3800" dirty="0">
                <a:solidFill>
                  <a:srgbClr val="FFFF00"/>
                </a:solidFill>
                <a:sym typeface="Wingdings" panose="05000000000000000000" pitchFamily="2" charset="2"/>
              </a:rPr>
              <a:t> </a:t>
            </a:r>
            <a:r>
              <a:rPr lang="it-IT" sz="3800" dirty="0">
                <a:sym typeface="Wingdings" panose="05000000000000000000" pitchFamily="2" charset="2"/>
              </a:rPr>
              <a:t>Metodo per la gestione dell’Instant Payment Notification di </a:t>
            </a:r>
            <a:r>
              <a:rPr lang="it-IT" sz="3800" dirty="0" err="1">
                <a:sym typeface="Wingdings" panose="05000000000000000000" pitchFamily="2" charset="2"/>
              </a:rPr>
              <a:t>Paypal</a:t>
            </a:r>
            <a:r>
              <a:rPr lang="it-IT" sz="3800" dirty="0">
                <a:sym typeface="Wingdings" panose="05000000000000000000" pitchFamily="2" charset="2"/>
              </a:rPr>
              <a:t> (nel nostro caso si è fatto uso dell’IPN Simulator messo a disposizione da PayPal utilizzando un account sandbox).</a:t>
            </a:r>
            <a:endParaRPr lang="it-IT" sz="3800" dirty="0"/>
          </a:p>
          <a:p>
            <a:pPr marL="457200" indent="-457200">
              <a:buFont typeface="+mj-lt"/>
              <a:buAutoNum type="alphaLcPeriod"/>
            </a:pPr>
            <a:r>
              <a:rPr lang="fr-FR" sz="3800" dirty="0">
                <a:solidFill>
                  <a:srgbClr val="FFFF00"/>
                </a:solidFill>
              </a:rPr>
              <a:t>public Mono&lt;</a:t>
            </a:r>
            <a:r>
              <a:rPr lang="fr-FR" sz="3800" dirty="0" err="1">
                <a:solidFill>
                  <a:srgbClr val="FFFF00"/>
                </a:solidFill>
              </a:rPr>
              <a:t>ServerResponse</a:t>
            </a:r>
            <a:r>
              <a:rPr lang="fr-FR" sz="3800" dirty="0">
                <a:solidFill>
                  <a:srgbClr val="FFFF00"/>
                </a:solidFill>
              </a:rPr>
              <a:t>&gt; </a:t>
            </a:r>
            <a:r>
              <a:rPr lang="fr-FR" sz="3800" dirty="0" err="1">
                <a:solidFill>
                  <a:srgbClr val="FFFF00"/>
                </a:solidFill>
              </a:rPr>
              <a:t>getTransactions</a:t>
            </a:r>
            <a:r>
              <a:rPr lang="fr-FR" sz="3800" dirty="0">
                <a:solidFill>
                  <a:srgbClr val="FFFF00"/>
                </a:solidFill>
              </a:rPr>
              <a:t>(</a:t>
            </a:r>
            <a:r>
              <a:rPr lang="fr-FR" sz="3800" dirty="0" err="1">
                <a:solidFill>
                  <a:srgbClr val="FFFF00"/>
                </a:solidFill>
              </a:rPr>
              <a:t>ServerRequest</a:t>
            </a:r>
            <a:r>
              <a:rPr lang="fr-FR" sz="3800" dirty="0">
                <a:solidFill>
                  <a:srgbClr val="FFFF00"/>
                </a:solidFill>
              </a:rPr>
              <a:t> </a:t>
            </a:r>
            <a:r>
              <a:rPr lang="fr-FR" sz="3800" dirty="0" err="1">
                <a:solidFill>
                  <a:srgbClr val="FFFF00"/>
                </a:solidFill>
              </a:rPr>
              <a:t>serverRequest</a:t>
            </a:r>
            <a:r>
              <a:rPr lang="fr-FR" sz="3800" dirty="0">
                <a:solidFill>
                  <a:srgbClr val="FFFF00"/>
                </a:solidFill>
              </a:rPr>
              <a:t>) </a:t>
            </a:r>
            <a:r>
              <a:rPr lang="fr-FR" sz="3800" dirty="0">
                <a:solidFill>
                  <a:srgbClr val="FFFF00"/>
                </a:solidFill>
                <a:sym typeface="Wingdings" panose="05000000000000000000" pitchFamily="2" charset="2"/>
              </a:rPr>
              <a:t></a:t>
            </a:r>
            <a:r>
              <a:rPr lang="it-IT" sz="3800" dirty="0">
                <a:solidFill>
                  <a:srgbClr val="FFFF00"/>
                </a:solidFill>
                <a:sym typeface="Wingdings" panose="05000000000000000000" pitchFamily="2" charset="2"/>
              </a:rPr>
              <a:t> </a:t>
            </a:r>
            <a:r>
              <a:rPr lang="it-IT" sz="3800" dirty="0">
                <a:sym typeface="Wingdings" panose="05000000000000000000" pitchFamily="2" charset="2"/>
              </a:rPr>
              <a:t>Permette all'utente ADMIN (</a:t>
            </a:r>
            <a:r>
              <a:rPr lang="it-IT" sz="3800" dirty="0" err="1">
                <a:sym typeface="Wingdings" panose="05000000000000000000" pitchFamily="2" charset="2"/>
              </a:rPr>
              <a:t>UserID</a:t>
            </a:r>
            <a:r>
              <a:rPr lang="it-IT" sz="3800" dirty="0">
                <a:sym typeface="Wingdings" panose="05000000000000000000" pitchFamily="2" charset="2"/>
              </a:rPr>
              <a:t>=0) di ottenere le transazioni che sono state correttamente registrate nel DB in uno specifico intervallo di tempo, quest’ultimo specificato mediante </a:t>
            </a:r>
            <a:r>
              <a:rPr lang="it-IT" sz="3800" dirty="0" err="1">
                <a:sym typeface="Wingdings" panose="05000000000000000000" pitchFamily="2" charset="2"/>
              </a:rPr>
              <a:t>timestamps</a:t>
            </a:r>
            <a:r>
              <a:rPr lang="it-IT" sz="3800" dirty="0">
                <a:sym typeface="Wingdings" panose="05000000000000000000" pitchFamily="2" charset="2"/>
              </a:rPr>
              <a:t> in formato UNIX.</a:t>
            </a:r>
            <a:endParaRPr lang="it-IT" sz="3800" dirty="0"/>
          </a:p>
          <a:p>
            <a:endParaRPr lang="it-IT" dirty="0"/>
          </a:p>
        </p:txBody>
      </p:sp>
    </p:spTree>
    <p:extLst>
      <p:ext uri="{BB962C8B-B14F-4D97-AF65-F5344CB8AC3E}">
        <p14:creationId xmlns:p14="http://schemas.microsoft.com/office/powerpoint/2010/main" val="17908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E1270F-1A6D-4543-ADE5-224755DECA63}"/>
              </a:ext>
            </a:extLst>
          </p:cNvPr>
          <p:cNvSpPr>
            <a:spLocks noGrp="1"/>
          </p:cNvSpPr>
          <p:nvPr>
            <p:ph type="title"/>
          </p:nvPr>
        </p:nvSpPr>
        <p:spPr/>
        <p:txBody>
          <a:bodyPr/>
          <a:lstStyle/>
          <a:p>
            <a:r>
              <a:rPr lang="it-IT" dirty="0"/>
              <a:t>Package «</a:t>
            </a:r>
            <a:r>
              <a:rPr lang="it-IT" dirty="0" err="1"/>
              <a:t>entities</a:t>
            </a:r>
            <a:r>
              <a:rPr lang="it-IT" dirty="0"/>
              <a:t>»: </a:t>
            </a:r>
            <a:r>
              <a:rPr lang="it-IT" dirty="0" err="1"/>
              <a:t>ack</a:t>
            </a:r>
            <a:r>
              <a:rPr lang="it-IT" dirty="0"/>
              <a:t> | beat | log</a:t>
            </a:r>
          </a:p>
        </p:txBody>
      </p:sp>
      <p:sp>
        <p:nvSpPr>
          <p:cNvPr id="3" name="Segnaposto contenuto 2">
            <a:extLst>
              <a:ext uri="{FF2B5EF4-FFF2-40B4-BE49-F238E27FC236}">
                <a16:creationId xmlns:a16="http://schemas.microsoft.com/office/drawing/2014/main" id="{242C876D-D855-47E8-981C-B68824C95F97}"/>
              </a:ext>
            </a:extLst>
          </p:cNvPr>
          <p:cNvSpPr>
            <a:spLocks noGrp="1"/>
          </p:cNvSpPr>
          <p:nvPr>
            <p:ph idx="1"/>
          </p:nvPr>
        </p:nvSpPr>
        <p:spPr/>
        <p:txBody>
          <a:bodyPr/>
          <a:lstStyle/>
          <a:p>
            <a:r>
              <a:rPr lang="it-IT" dirty="0"/>
              <a:t>Classi di utility per la nostra applicazione:</a:t>
            </a:r>
          </a:p>
          <a:p>
            <a:pPr>
              <a:buFont typeface="Wingdings" panose="05000000000000000000" pitchFamily="2" charset="2"/>
              <a:buChar char="è"/>
            </a:pPr>
            <a:r>
              <a:rPr lang="it-IT" dirty="0">
                <a:sym typeface="Wingdings" panose="05000000000000000000" pitchFamily="2" charset="2"/>
              </a:rPr>
              <a:t> Classe che modella il concetto di ACK in relazione al servizio di Heart-Beat.</a:t>
            </a:r>
          </a:p>
          <a:p>
            <a:pPr>
              <a:buFont typeface="Wingdings" panose="05000000000000000000" pitchFamily="2" charset="2"/>
              <a:buChar char="è"/>
            </a:pPr>
            <a:r>
              <a:rPr lang="it-IT" dirty="0"/>
              <a:t> Classe che modella il concetto di Beat (come da specifica del progetto) in relazione al servizio di Heart-Beat. </a:t>
            </a:r>
          </a:p>
          <a:p>
            <a:pPr>
              <a:buFont typeface="Wingdings" panose="05000000000000000000" pitchFamily="2" charset="2"/>
              <a:buChar char="è"/>
            </a:pPr>
            <a:r>
              <a:rPr lang="it-IT" dirty="0"/>
              <a:t> Classe che modella il concetto di Log (come da specifica del progetto) che viene utilizzato sistematicamente per la pubblicazione sul </a:t>
            </a:r>
            <a:r>
              <a:rPr lang="it-IT" dirty="0" err="1"/>
              <a:t>topic</a:t>
            </a:r>
            <a:r>
              <a:rPr lang="it-IT" dirty="0"/>
              <a:t> Kafka "</a:t>
            </a:r>
            <a:r>
              <a:rPr lang="it-IT" dirty="0" err="1"/>
              <a:t>logging</a:t>
            </a:r>
            <a:r>
              <a:rPr lang="it-IT" dirty="0"/>
              <a:t>".</a:t>
            </a:r>
          </a:p>
        </p:txBody>
      </p:sp>
    </p:spTree>
    <p:extLst>
      <p:ext uri="{BB962C8B-B14F-4D97-AF65-F5344CB8AC3E}">
        <p14:creationId xmlns:p14="http://schemas.microsoft.com/office/powerpoint/2010/main" val="204625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732D1E-5913-4C19-AB2E-F3F237B22941}"/>
              </a:ext>
            </a:extLst>
          </p:cNvPr>
          <p:cNvSpPr>
            <a:spLocks noGrp="1"/>
          </p:cNvSpPr>
          <p:nvPr>
            <p:ph type="title"/>
          </p:nvPr>
        </p:nvSpPr>
        <p:spPr/>
        <p:txBody>
          <a:bodyPr/>
          <a:lstStyle/>
          <a:p>
            <a:r>
              <a:rPr lang="it-IT" dirty="0"/>
              <a:t>Package «</a:t>
            </a:r>
            <a:r>
              <a:rPr lang="it-IT" dirty="0" err="1"/>
              <a:t>kafka</a:t>
            </a:r>
            <a:r>
              <a:rPr lang="it-IT" dirty="0"/>
              <a:t>»: </a:t>
            </a:r>
            <a:r>
              <a:rPr lang="it-IT" dirty="0" err="1"/>
              <a:t>kafka</a:t>
            </a:r>
            <a:r>
              <a:rPr lang="it-IT" dirty="0"/>
              <a:t>-producer-</a:t>
            </a:r>
            <a:r>
              <a:rPr lang="it-IT" dirty="0" err="1"/>
              <a:t>config</a:t>
            </a:r>
            <a:endParaRPr lang="it-IT" dirty="0"/>
          </a:p>
        </p:txBody>
      </p:sp>
      <p:sp>
        <p:nvSpPr>
          <p:cNvPr id="3" name="Segnaposto contenuto 2">
            <a:extLst>
              <a:ext uri="{FF2B5EF4-FFF2-40B4-BE49-F238E27FC236}">
                <a16:creationId xmlns:a16="http://schemas.microsoft.com/office/drawing/2014/main" id="{234F51B2-3085-405E-9119-E9BD71E78BA8}"/>
              </a:ext>
            </a:extLst>
          </p:cNvPr>
          <p:cNvSpPr>
            <a:spLocks noGrp="1"/>
          </p:cNvSpPr>
          <p:nvPr>
            <p:ph idx="1"/>
          </p:nvPr>
        </p:nvSpPr>
        <p:spPr/>
        <p:txBody>
          <a:bodyPr>
            <a:normAutofit fontScale="70000" lnSpcReduction="20000"/>
          </a:bodyPr>
          <a:lstStyle/>
          <a:p>
            <a:r>
              <a:rPr lang="it-IT" dirty="0"/>
              <a:t>Classe di configurazione del produttore Kafka (utilizzato per la pubblicazione sui vari </a:t>
            </a:r>
            <a:r>
              <a:rPr lang="it-IT" dirty="0" err="1"/>
              <a:t>topic</a:t>
            </a:r>
            <a:r>
              <a:rPr lang="it-IT" dirty="0"/>
              <a:t> dalla nostra applicazione):</a:t>
            </a:r>
          </a:p>
          <a:p>
            <a:pPr marL="457200" indent="-457200">
              <a:buFont typeface="+mj-lt"/>
              <a:buAutoNum type="alphaLcPeriod"/>
            </a:pPr>
            <a:r>
              <a:rPr lang="en-US" dirty="0">
                <a:solidFill>
                  <a:srgbClr val="FFFF00"/>
                </a:solidFill>
                <a:sym typeface="Wingdings" panose="05000000000000000000" pitchFamily="2" charset="2"/>
              </a:rPr>
              <a:t>public Map&lt;String, Object&gt; </a:t>
            </a:r>
            <a:r>
              <a:rPr lang="en-US" dirty="0" err="1">
                <a:solidFill>
                  <a:srgbClr val="FFFF00"/>
                </a:solidFill>
                <a:sym typeface="Wingdings" panose="05000000000000000000" pitchFamily="2" charset="2"/>
              </a:rPr>
              <a:t>producerConfigs</a:t>
            </a:r>
            <a:r>
              <a:rPr lang="en-US" dirty="0">
                <a:solidFill>
                  <a:srgbClr val="FFFF00"/>
                </a:solidFill>
                <a:sym typeface="Wingdings" panose="05000000000000000000" pitchFamily="2" charset="2"/>
              </a:rPr>
              <a:t>()  </a:t>
            </a:r>
            <a:r>
              <a:rPr lang="it-IT" dirty="0">
                <a:sym typeface="Wingdings" panose="05000000000000000000" pitchFamily="2" charset="2"/>
              </a:rPr>
              <a:t>Bean per la creazione della configurazione del produttore.</a:t>
            </a:r>
            <a:endParaRPr lang="en-US" dirty="0">
              <a:sym typeface="Wingdings" panose="05000000000000000000" pitchFamily="2" charset="2"/>
            </a:endParaRPr>
          </a:p>
          <a:p>
            <a:pPr marL="457200" indent="-457200">
              <a:buFont typeface="+mj-lt"/>
              <a:buAutoNum type="alphaLcPeriod"/>
            </a:pPr>
            <a:r>
              <a:rPr lang="en-US" dirty="0">
                <a:solidFill>
                  <a:srgbClr val="FFFF00"/>
                </a:solidFill>
                <a:sym typeface="Wingdings" panose="05000000000000000000" pitchFamily="2" charset="2"/>
              </a:rPr>
              <a:t>public </a:t>
            </a:r>
            <a:r>
              <a:rPr lang="en-US" dirty="0" err="1">
                <a:solidFill>
                  <a:srgbClr val="FFFF00"/>
                </a:solidFill>
                <a:sym typeface="Wingdings" panose="05000000000000000000" pitchFamily="2" charset="2"/>
              </a:rPr>
              <a:t>ReactiveKafkaProducerTemplate</a:t>
            </a:r>
            <a:r>
              <a:rPr lang="en-US" dirty="0">
                <a:solidFill>
                  <a:srgbClr val="FFFF00"/>
                </a:solidFill>
                <a:sym typeface="Wingdings" panose="05000000000000000000" pitchFamily="2" charset="2"/>
              </a:rPr>
              <a:t>&lt;String, String&gt; </a:t>
            </a:r>
            <a:r>
              <a:rPr lang="en-US" dirty="0" err="1">
                <a:solidFill>
                  <a:srgbClr val="FFFF00"/>
                </a:solidFill>
                <a:sym typeface="Wingdings" panose="05000000000000000000" pitchFamily="2" charset="2"/>
              </a:rPr>
              <a:t>reactiveKafkaTemplate</a:t>
            </a:r>
            <a:r>
              <a:rPr lang="en-US" dirty="0">
                <a:solidFill>
                  <a:srgbClr val="FFFF00"/>
                </a:solidFill>
                <a:sym typeface="Wingdings" panose="05000000000000000000" pitchFamily="2" charset="2"/>
              </a:rPr>
              <a:t>()  </a:t>
            </a:r>
            <a:r>
              <a:rPr lang="it-IT" dirty="0">
                <a:sym typeface="Wingdings" panose="05000000000000000000" pitchFamily="2" charset="2"/>
              </a:rPr>
              <a:t>Bean per la creazione del Kafka template da utilizzare (nel nostro caso </a:t>
            </a:r>
            <a:r>
              <a:rPr lang="it-IT" dirty="0" err="1">
                <a:sym typeface="Wingdings" panose="05000000000000000000" pitchFamily="2" charset="2"/>
              </a:rPr>
              <a:t>reactive</a:t>
            </a:r>
            <a:r>
              <a:rPr lang="it-IT" dirty="0">
                <a:sym typeface="Wingdings" panose="05000000000000000000" pitchFamily="2" charset="2"/>
              </a:rPr>
              <a:t>) per la pubblicazione reattiva dei messaggi su Kafka.</a:t>
            </a:r>
            <a:endParaRPr lang="en-US" dirty="0">
              <a:sym typeface="Wingdings" panose="05000000000000000000" pitchFamily="2" charset="2"/>
            </a:endParaRPr>
          </a:p>
          <a:p>
            <a:pPr marL="457200" indent="-457200">
              <a:buFont typeface="+mj-lt"/>
              <a:buAutoNum type="alphaLcPeriod"/>
            </a:pPr>
            <a:r>
              <a:rPr lang="en-US" dirty="0">
                <a:solidFill>
                  <a:srgbClr val="FFFF00"/>
                </a:solidFill>
                <a:sym typeface="Wingdings" panose="05000000000000000000" pitchFamily="2" charset="2"/>
              </a:rPr>
              <a:t>public </a:t>
            </a:r>
            <a:r>
              <a:rPr lang="en-US" dirty="0" err="1">
                <a:solidFill>
                  <a:srgbClr val="FFFF00"/>
                </a:solidFill>
                <a:sym typeface="Wingdings" panose="05000000000000000000" pitchFamily="2" charset="2"/>
              </a:rPr>
              <a:t>NewTopic</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ordersTopic</a:t>
            </a:r>
            <a:r>
              <a:rPr lang="en-US" dirty="0">
                <a:solidFill>
                  <a:srgbClr val="FFFF00"/>
                </a:solidFill>
                <a:sym typeface="Wingdings" panose="05000000000000000000" pitchFamily="2" charset="2"/>
              </a:rPr>
              <a:t>()  </a:t>
            </a:r>
            <a:r>
              <a:rPr lang="it-IT" dirty="0">
                <a:sym typeface="Wingdings" panose="05000000000000000000" pitchFamily="2" charset="2"/>
              </a:rPr>
              <a:t>Bean per la creazione (se non esiste) del </a:t>
            </a:r>
            <a:r>
              <a:rPr lang="it-IT" dirty="0" err="1">
                <a:sym typeface="Wingdings" panose="05000000000000000000" pitchFamily="2" charset="2"/>
              </a:rPr>
              <a:t>topic</a:t>
            </a:r>
            <a:r>
              <a:rPr lang="it-IT" dirty="0">
                <a:sym typeface="Wingdings" panose="05000000000000000000" pitchFamily="2" charset="2"/>
              </a:rPr>
              <a:t> "</a:t>
            </a:r>
            <a:r>
              <a:rPr lang="it-IT" dirty="0" err="1">
                <a:sym typeface="Wingdings" panose="05000000000000000000" pitchFamily="2" charset="2"/>
              </a:rPr>
              <a:t>orders</a:t>
            </a:r>
            <a:r>
              <a:rPr lang="it-IT" dirty="0">
                <a:sym typeface="Wingdings" panose="05000000000000000000" pitchFamily="2" charset="2"/>
              </a:rPr>
              <a:t>" su Kafka.</a:t>
            </a:r>
            <a:endParaRPr lang="en-US" dirty="0">
              <a:sym typeface="Wingdings" panose="05000000000000000000" pitchFamily="2" charset="2"/>
            </a:endParaRPr>
          </a:p>
          <a:p>
            <a:pPr marL="457200" indent="-457200">
              <a:buFont typeface="+mj-lt"/>
              <a:buAutoNum type="alphaLcPeriod"/>
            </a:pPr>
            <a:r>
              <a:rPr lang="en-US" dirty="0">
                <a:solidFill>
                  <a:srgbClr val="FFFF00"/>
                </a:solidFill>
                <a:sym typeface="Wingdings" panose="05000000000000000000" pitchFamily="2" charset="2"/>
              </a:rPr>
              <a:t>public </a:t>
            </a:r>
            <a:r>
              <a:rPr lang="en-US" dirty="0" err="1">
                <a:solidFill>
                  <a:srgbClr val="FFFF00"/>
                </a:solidFill>
                <a:sym typeface="Wingdings" panose="05000000000000000000" pitchFamily="2" charset="2"/>
              </a:rPr>
              <a:t>NewTopic</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loggingTopic</a:t>
            </a:r>
            <a:r>
              <a:rPr lang="en-US" dirty="0">
                <a:solidFill>
                  <a:srgbClr val="FFFF00"/>
                </a:solidFill>
                <a:sym typeface="Wingdings" panose="05000000000000000000" pitchFamily="2" charset="2"/>
              </a:rPr>
              <a:t>()  </a:t>
            </a:r>
            <a:r>
              <a:rPr lang="it-IT" dirty="0">
                <a:sym typeface="Wingdings" panose="05000000000000000000" pitchFamily="2" charset="2"/>
              </a:rPr>
              <a:t>Bean per la creazione (se non esiste) del </a:t>
            </a:r>
            <a:r>
              <a:rPr lang="it-IT" dirty="0" err="1">
                <a:sym typeface="Wingdings" panose="05000000000000000000" pitchFamily="2" charset="2"/>
              </a:rPr>
              <a:t>topic</a:t>
            </a:r>
            <a:r>
              <a:rPr lang="it-IT" dirty="0">
                <a:sym typeface="Wingdings" panose="05000000000000000000" pitchFamily="2" charset="2"/>
              </a:rPr>
              <a:t> "</a:t>
            </a:r>
            <a:r>
              <a:rPr lang="it-IT" dirty="0" err="1">
                <a:sym typeface="Wingdings" panose="05000000000000000000" pitchFamily="2" charset="2"/>
              </a:rPr>
              <a:t>logging</a:t>
            </a:r>
            <a:r>
              <a:rPr lang="it-IT" dirty="0">
                <a:sym typeface="Wingdings" panose="05000000000000000000" pitchFamily="2" charset="2"/>
              </a:rPr>
              <a:t>" su Kafka.</a:t>
            </a:r>
            <a:endParaRPr lang="en-US" dirty="0">
              <a:sym typeface="Wingdings" panose="05000000000000000000" pitchFamily="2" charset="2"/>
            </a:endParaRPr>
          </a:p>
        </p:txBody>
      </p:sp>
    </p:spTree>
    <p:extLst>
      <p:ext uri="{BB962C8B-B14F-4D97-AF65-F5344CB8AC3E}">
        <p14:creationId xmlns:p14="http://schemas.microsoft.com/office/powerpoint/2010/main" val="356186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C02453-C5E8-4A13-8EF4-5E34F5D15CAF}"/>
              </a:ext>
            </a:extLst>
          </p:cNvPr>
          <p:cNvSpPr>
            <a:spLocks noGrp="1"/>
          </p:cNvSpPr>
          <p:nvPr>
            <p:ph type="title"/>
          </p:nvPr>
        </p:nvSpPr>
        <p:spPr/>
        <p:txBody>
          <a:bodyPr/>
          <a:lstStyle/>
          <a:p>
            <a:r>
              <a:rPr lang="it-IT" dirty="0"/>
              <a:t>Package «model»: payment</a:t>
            </a:r>
          </a:p>
        </p:txBody>
      </p:sp>
      <p:sp>
        <p:nvSpPr>
          <p:cNvPr id="3" name="Segnaposto contenuto 2">
            <a:extLst>
              <a:ext uri="{FF2B5EF4-FFF2-40B4-BE49-F238E27FC236}">
                <a16:creationId xmlns:a16="http://schemas.microsoft.com/office/drawing/2014/main" id="{29D0B7B4-8C48-4F90-9D21-C158A6D3EE01}"/>
              </a:ext>
            </a:extLst>
          </p:cNvPr>
          <p:cNvSpPr>
            <a:spLocks noGrp="1"/>
          </p:cNvSpPr>
          <p:nvPr>
            <p:ph idx="1"/>
          </p:nvPr>
        </p:nvSpPr>
        <p:spPr>
          <a:xfrm>
            <a:off x="1141412" y="2552699"/>
            <a:ext cx="9905999" cy="3238501"/>
          </a:xfrm>
        </p:spPr>
        <p:txBody>
          <a:bodyPr>
            <a:normAutofit lnSpcReduction="10000"/>
          </a:bodyPr>
          <a:lstStyle/>
          <a:p>
            <a:r>
              <a:rPr lang="it-IT" dirty="0"/>
              <a:t>Classe che modella il concetto di pagamento da rendere persistente all'interno del database </a:t>
            </a:r>
            <a:r>
              <a:rPr lang="it-IT" dirty="0" err="1"/>
              <a:t>NoSQL</a:t>
            </a:r>
            <a:r>
              <a:rPr lang="it-IT" dirty="0"/>
              <a:t> </a:t>
            </a:r>
            <a:r>
              <a:rPr lang="it-IT" dirty="0" err="1"/>
              <a:t>MongoDB</a:t>
            </a:r>
            <a:r>
              <a:rPr lang="it-IT" dirty="0"/>
              <a:t>.</a:t>
            </a:r>
          </a:p>
          <a:p>
            <a:r>
              <a:rPr lang="it-IT" dirty="0"/>
              <a:t>Implementa l’interfaccia </a:t>
            </a:r>
            <a:r>
              <a:rPr lang="it-IT" i="1" dirty="0" err="1"/>
              <a:t>Serializable</a:t>
            </a:r>
            <a:r>
              <a:rPr lang="it-IT" dirty="0"/>
              <a:t> in modo tale che le istanze di tale classe possano essere serializzate/deserializzate in/dal formato JSON.</a:t>
            </a:r>
          </a:p>
          <a:p>
            <a:r>
              <a:rPr lang="it-IT" dirty="0"/>
              <a:t>Il costruttore della classe è annotato come </a:t>
            </a:r>
            <a:r>
              <a:rPr lang="it-IT" i="1" dirty="0"/>
              <a:t>@</a:t>
            </a:r>
            <a:r>
              <a:rPr lang="it-IT" i="1" dirty="0" err="1"/>
              <a:t>JsonCreator</a:t>
            </a:r>
            <a:r>
              <a:rPr lang="it-IT" i="1" dirty="0"/>
              <a:t> </a:t>
            </a:r>
            <a:r>
              <a:rPr lang="it-IT" dirty="0"/>
              <a:t>in modo tale che esso consenta la costruzione di un oggetto JSON a partire dall’oggetto Java associato.</a:t>
            </a:r>
          </a:p>
        </p:txBody>
      </p:sp>
    </p:spTree>
    <p:extLst>
      <p:ext uri="{BB962C8B-B14F-4D97-AF65-F5344CB8AC3E}">
        <p14:creationId xmlns:p14="http://schemas.microsoft.com/office/powerpoint/2010/main" val="214384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5E1F4-4F32-4C1F-B7AE-4AA3C6BD05FA}"/>
              </a:ext>
            </a:extLst>
          </p:cNvPr>
          <p:cNvSpPr>
            <a:spLocks noGrp="1"/>
          </p:cNvSpPr>
          <p:nvPr>
            <p:ph type="title"/>
          </p:nvPr>
        </p:nvSpPr>
        <p:spPr/>
        <p:txBody>
          <a:bodyPr/>
          <a:lstStyle/>
          <a:p>
            <a:r>
              <a:rPr lang="it-IT" dirty="0"/>
              <a:t>(1) Package «</a:t>
            </a:r>
            <a:r>
              <a:rPr lang="it-IT" dirty="0" err="1"/>
              <a:t>mongo</a:t>
            </a:r>
            <a:r>
              <a:rPr lang="it-IT" dirty="0"/>
              <a:t>»: </a:t>
            </a:r>
            <a:r>
              <a:rPr lang="it-IT" dirty="0" err="1"/>
              <a:t>mongo-configuration</a:t>
            </a:r>
            <a:endParaRPr lang="it-IT" dirty="0"/>
          </a:p>
        </p:txBody>
      </p:sp>
      <p:sp>
        <p:nvSpPr>
          <p:cNvPr id="3" name="Segnaposto contenuto 2">
            <a:extLst>
              <a:ext uri="{FF2B5EF4-FFF2-40B4-BE49-F238E27FC236}">
                <a16:creationId xmlns:a16="http://schemas.microsoft.com/office/drawing/2014/main" id="{EC0424C3-8508-4ADE-971F-D5E69E0D22FE}"/>
              </a:ext>
            </a:extLst>
          </p:cNvPr>
          <p:cNvSpPr>
            <a:spLocks noGrp="1"/>
          </p:cNvSpPr>
          <p:nvPr>
            <p:ph idx="1"/>
          </p:nvPr>
        </p:nvSpPr>
        <p:spPr/>
        <p:txBody>
          <a:bodyPr>
            <a:normAutofit fontScale="85000" lnSpcReduction="20000"/>
          </a:bodyPr>
          <a:lstStyle/>
          <a:p>
            <a:r>
              <a:rPr lang="it-IT" dirty="0"/>
              <a:t>Classe di configurazione per </a:t>
            </a:r>
            <a:r>
              <a:rPr lang="it-IT" dirty="0" err="1"/>
              <a:t>Mongo</a:t>
            </a:r>
            <a:r>
              <a:rPr lang="it-IT" dirty="0"/>
              <a:t> annotata con </a:t>
            </a:r>
            <a:r>
              <a:rPr lang="it-IT" i="1" dirty="0"/>
              <a:t>@</a:t>
            </a:r>
            <a:r>
              <a:rPr lang="it-IT" i="1" dirty="0" err="1"/>
              <a:t>EnableReactiveMongoRepositories</a:t>
            </a:r>
            <a:r>
              <a:rPr lang="it-IT" i="1" dirty="0"/>
              <a:t> </a:t>
            </a:r>
            <a:r>
              <a:rPr lang="it-IT" dirty="0"/>
              <a:t>in modo tale da abilitare i repository </a:t>
            </a:r>
            <a:r>
              <a:rPr lang="it-IT" dirty="0" err="1"/>
              <a:t>reactive</a:t>
            </a:r>
            <a:r>
              <a:rPr lang="it-IT" dirty="0"/>
              <a:t> di </a:t>
            </a:r>
            <a:r>
              <a:rPr lang="it-IT" dirty="0" err="1"/>
              <a:t>Mongo</a:t>
            </a:r>
            <a:r>
              <a:rPr lang="it-IT" dirty="0"/>
              <a:t>. Nello specifico definiremo un </a:t>
            </a:r>
            <a:r>
              <a:rPr lang="it-IT" i="1" dirty="0"/>
              <a:t>@Bean </a:t>
            </a:r>
            <a:r>
              <a:rPr lang="it-IT" dirty="0"/>
              <a:t>necessario per fornire all'ambiente un'istanza specifica di </a:t>
            </a:r>
            <a:r>
              <a:rPr lang="it-IT" dirty="0" err="1"/>
              <a:t>TransactionManager</a:t>
            </a:r>
            <a:r>
              <a:rPr lang="it-IT" dirty="0"/>
              <a:t> (nel nostro caso reattiva) da utilizzare per la nostra applicazione.</a:t>
            </a:r>
          </a:p>
          <a:p>
            <a:pPr marL="457200" indent="-457200">
              <a:buFont typeface="+mj-lt"/>
              <a:buAutoNum type="alphaLcPeriod"/>
            </a:pPr>
            <a:r>
              <a:rPr lang="it-IT" dirty="0" err="1">
                <a:solidFill>
                  <a:srgbClr val="FFFF00"/>
                </a:solidFill>
              </a:rPr>
              <a:t>ReactiveMongoTransactionManager</a:t>
            </a:r>
            <a:r>
              <a:rPr lang="it-IT" dirty="0">
                <a:solidFill>
                  <a:srgbClr val="FFFF00"/>
                </a:solidFill>
              </a:rPr>
              <a:t> </a:t>
            </a:r>
            <a:r>
              <a:rPr lang="it-IT" dirty="0" err="1">
                <a:solidFill>
                  <a:srgbClr val="FFFF00"/>
                </a:solidFill>
              </a:rPr>
              <a:t>transactionManager</a:t>
            </a:r>
            <a:r>
              <a:rPr lang="it-IT" dirty="0">
                <a:solidFill>
                  <a:srgbClr val="FFFF00"/>
                </a:solidFill>
              </a:rPr>
              <a:t>(</a:t>
            </a:r>
            <a:r>
              <a:rPr lang="it-IT" dirty="0" err="1">
                <a:solidFill>
                  <a:srgbClr val="FFFF00"/>
                </a:solidFill>
              </a:rPr>
              <a:t>ReactiveMongoDatabaseFactory</a:t>
            </a:r>
            <a:r>
              <a:rPr lang="it-IT" dirty="0">
                <a:solidFill>
                  <a:srgbClr val="FFFF00"/>
                </a:solidFill>
              </a:rPr>
              <a:t> </a:t>
            </a:r>
            <a:r>
              <a:rPr lang="it-IT" dirty="0" err="1">
                <a:solidFill>
                  <a:srgbClr val="FFFF00"/>
                </a:solidFill>
              </a:rPr>
              <a:t>rmdf</a:t>
            </a:r>
            <a:r>
              <a:rPr lang="it-IT" dirty="0">
                <a:solidFill>
                  <a:srgbClr val="FFFF00"/>
                </a:solidFill>
              </a:rPr>
              <a:t>) </a:t>
            </a:r>
            <a:r>
              <a:rPr lang="it-IT" dirty="0">
                <a:solidFill>
                  <a:srgbClr val="FFFF00"/>
                </a:solidFill>
                <a:sym typeface="Wingdings" panose="05000000000000000000" pitchFamily="2" charset="2"/>
              </a:rPr>
              <a:t> </a:t>
            </a:r>
            <a:r>
              <a:rPr lang="it-IT" dirty="0"/>
              <a:t>Definendo un Bean per l'istanziazione del </a:t>
            </a:r>
            <a:r>
              <a:rPr lang="it-IT" dirty="0" err="1"/>
              <a:t>TransactionManager</a:t>
            </a:r>
            <a:r>
              <a:rPr lang="it-IT" dirty="0"/>
              <a:t> da utilizzare, stiamo stabilendo che tipologie di transazioni dovranno essere gestite (nel nostro caso transazioni basate su esiti di operazioni legate alla pubblicazione di uno specifico publisher immerso in pipe reattive). Le nostre transazioni copriranno tutte le operazioni reattive, a patto di seguire uno dei seguenti 3 approcci:</a:t>
            </a:r>
          </a:p>
          <a:p>
            <a:pPr>
              <a:buFontTx/>
              <a:buChar char="-"/>
            </a:pPr>
            <a:endParaRPr lang="it-IT" dirty="0"/>
          </a:p>
        </p:txBody>
      </p:sp>
    </p:spTree>
    <p:extLst>
      <p:ext uri="{BB962C8B-B14F-4D97-AF65-F5344CB8AC3E}">
        <p14:creationId xmlns:p14="http://schemas.microsoft.com/office/powerpoint/2010/main" val="246275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5E1F4-4F32-4C1F-B7AE-4AA3C6BD05FA}"/>
              </a:ext>
            </a:extLst>
          </p:cNvPr>
          <p:cNvSpPr>
            <a:spLocks noGrp="1"/>
          </p:cNvSpPr>
          <p:nvPr>
            <p:ph type="title"/>
          </p:nvPr>
        </p:nvSpPr>
        <p:spPr/>
        <p:txBody>
          <a:bodyPr/>
          <a:lstStyle/>
          <a:p>
            <a:r>
              <a:rPr lang="it-IT" dirty="0"/>
              <a:t>(2) Package «</a:t>
            </a:r>
            <a:r>
              <a:rPr lang="it-IT" dirty="0" err="1"/>
              <a:t>mongo</a:t>
            </a:r>
            <a:r>
              <a:rPr lang="it-IT" dirty="0"/>
              <a:t>»: </a:t>
            </a:r>
            <a:r>
              <a:rPr lang="it-IT" dirty="0" err="1"/>
              <a:t>mongo-configuration</a:t>
            </a:r>
            <a:endParaRPr lang="it-IT" dirty="0"/>
          </a:p>
        </p:txBody>
      </p:sp>
      <p:sp>
        <p:nvSpPr>
          <p:cNvPr id="3" name="Segnaposto contenuto 2">
            <a:extLst>
              <a:ext uri="{FF2B5EF4-FFF2-40B4-BE49-F238E27FC236}">
                <a16:creationId xmlns:a16="http://schemas.microsoft.com/office/drawing/2014/main" id="{EC0424C3-8508-4ADE-971F-D5E69E0D22FE}"/>
              </a:ext>
            </a:extLst>
          </p:cNvPr>
          <p:cNvSpPr>
            <a:spLocks noGrp="1"/>
          </p:cNvSpPr>
          <p:nvPr>
            <p:ph idx="1"/>
          </p:nvPr>
        </p:nvSpPr>
        <p:spPr/>
        <p:txBody>
          <a:bodyPr>
            <a:normAutofit fontScale="70000" lnSpcReduction="20000"/>
          </a:bodyPr>
          <a:lstStyle/>
          <a:p>
            <a:pPr marL="0" indent="0">
              <a:buNone/>
            </a:pPr>
            <a:r>
              <a:rPr lang="it-IT" dirty="0"/>
              <a:t>1) NON DICHIARATIVO:</a:t>
            </a:r>
          </a:p>
          <a:p>
            <a:pPr>
              <a:buFont typeface="Courier New" panose="02070309020205020404" pitchFamily="49" charset="0"/>
              <a:buChar char="o"/>
            </a:pPr>
            <a:r>
              <a:rPr lang="it-IT" dirty="0"/>
              <a:t>Si utilizza un'istanza di un </a:t>
            </a:r>
            <a:r>
              <a:rPr lang="it-IT" dirty="0" err="1"/>
              <a:t>TransactionalOperator</a:t>
            </a:r>
            <a:r>
              <a:rPr lang="it-IT" dirty="0"/>
              <a:t> creato a partire da un </a:t>
            </a:r>
            <a:r>
              <a:rPr lang="it-IT" dirty="0" err="1"/>
              <a:t>Reactive</a:t>
            </a:r>
            <a:r>
              <a:rPr lang="it-IT" dirty="0"/>
              <a:t> </a:t>
            </a:r>
            <a:r>
              <a:rPr lang="it-IT" dirty="0" err="1"/>
              <a:t>Transaction</a:t>
            </a:r>
            <a:r>
              <a:rPr lang="it-IT" dirty="0"/>
              <a:t> Manager in modo esplicito usando il metodo: </a:t>
            </a:r>
            <a:r>
              <a:rPr lang="it-IT" i="1" dirty="0"/>
              <a:t>(publisher sotto controllo della transazione) </a:t>
            </a:r>
            <a:r>
              <a:rPr lang="it-IT" i="1" dirty="0" err="1"/>
              <a:t>transactionalOperator.execute</a:t>
            </a:r>
            <a:r>
              <a:rPr lang="it-IT" i="1" dirty="0"/>
              <a:t>(publisher da considerare nella transazione);</a:t>
            </a:r>
          </a:p>
          <a:p>
            <a:pPr>
              <a:buFont typeface="Courier New" panose="02070309020205020404" pitchFamily="49" charset="0"/>
              <a:buChar char="o"/>
            </a:pPr>
            <a:r>
              <a:rPr lang="it-IT" dirty="0"/>
              <a:t>Si utilizza un'istanza di un </a:t>
            </a:r>
            <a:r>
              <a:rPr lang="it-IT" dirty="0" err="1"/>
              <a:t>TransactionalOperator</a:t>
            </a:r>
            <a:r>
              <a:rPr lang="it-IT" dirty="0"/>
              <a:t> creato a partire da un </a:t>
            </a:r>
            <a:r>
              <a:rPr lang="it-IT" dirty="0" err="1"/>
              <a:t>Reactive</a:t>
            </a:r>
            <a:r>
              <a:rPr lang="it-IT" dirty="0"/>
              <a:t> </a:t>
            </a:r>
            <a:r>
              <a:rPr lang="it-IT" dirty="0" err="1"/>
              <a:t>Transaction</a:t>
            </a:r>
            <a:r>
              <a:rPr lang="it-IT" dirty="0"/>
              <a:t> Manager in modo esplicito usando il metodo: </a:t>
            </a:r>
            <a:r>
              <a:rPr lang="it-IT" i="1" dirty="0"/>
              <a:t>(publisher da considerare nella transazione).</a:t>
            </a:r>
            <a:r>
              <a:rPr lang="it-IT" i="1" dirty="0" err="1"/>
              <a:t>as</a:t>
            </a:r>
            <a:r>
              <a:rPr lang="it-IT" i="1" dirty="0"/>
              <a:t>(</a:t>
            </a:r>
            <a:r>
              <a:rPr lang="it-IT" i="1" dirty="0" err="1"/>
              <a:t>transactionalOperator</a:t>
            </a:r>
            <a:r>
              <a:rPr lang="it-IT" i="1" dirty="0"/>
              <a:t>::</a:t>
            </a:r>
            <a:r>
              <a:rPr lang="it-IT" i="1" dirty="0" err="1"/>
              <a:t>Transactional</a:t>
            </a:r>
            <a:r>
              <a:rPr lang="it-IT" i="1" dirty="0"/>
              <a:t>)</a:t>
            </a:r>
            <a:r>
              <a:rPr lang="it-IT" dirty="0"/>
              <a:t>.</a:t>
            </a:r>
          </a:p>
          <a:p>
            <a:pPr marL="0" indent="0">
              <a:buNone/>
            </a:pPr>
            <a:r>
              <a:rPr lang="it-IT" dirty="0"/>
              <a:t>2) DICHIARATIVO (QUELLO SEGUITO IN QUESTA APPLICAZIONE):</a:t>
            </a:r>
          </a:p>
          <a:p>
            <a:pPr>
              <a:buFont typeface="Courier New" panose="02070309020205020404" pitchFamily="49" charset="0"/>
              <a:buChar char="o"/>
            </a:pPr>
            <a:r>
              <a:rPr lang="it-IT" dirty="0"/>
              <a:t>Non si usa esplicitamente un </a:t>
            </a:r>
            <a:r>
              <a:rPr lang="it-IT" dirty="0" err="1"/>
              <a:t>Transactional</a:t>
            </a:r>
            <a:r>
              <a:rPr lang="it-IT" dirty="0"/>
              <a:t> Operator ma si annota con </a:t>
            </a:r>
            <a:r>
              <a:rPr lang="it-IT" i="1" dirty="0"/>
              <a:t>@</a:t>
            </a:r>
            <a:r>
              <a:rPr lang="it-IT" i="1" dirty="0" err="1"/>
              <a:t>Transactional</a:t>
            </a:r>
            <a:r>
              <a:rPr lang="it-IT" i="1" dirty="0"/>
              <a:t> </a:t>
            </a:r>
            <a:r>
              <a:rPr lang="it-IT" dirty="0"/>
              <a:t>direttamente il metodo (o la classe come insieme di metodi) da considerare transazionali (è stato scelto poiché più compatto, veloce e simile a quanto fatto negli esempi in aula).</a:t>
            </a:r>
          </a:p>
          <a:p>
            <a:pPr>
              <a:buFontTx/>
              <a:buChar char="-"/>
            </a:pPr>
            <a:endParaRPr lang="it-IT" dirty="0"/>
          </a:p>
        </p:txBody>
      </p:sp>
    </p:spTree>
    <p:extLst>
      <p:ext uri="{BB962C8B-B14F-4D97-AF65-F5344CB8AC3E}">
        <p14:creationId xmlns:p14="http://schemas.microsoft.com/office/powerpoint/2010/main" val="125479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6E6BE-9B25-4449-A339-765574864D16}"/>
              </a:ext>
            </a:extLst>
          </p:cNvPr>
          <p:cNvSpPr>
            <a:spLocks noGrp="1"/>
          </p:cNvSpPr>
          <p:nvPr>
            <p:ph type="title"/>
          </p:nvPr>
        </p:nvSpPr>
        <p:spPr/>
        <p:txBody>
          <a:bodyPr/>
          <a:lstStyle/>
          <a:p>
            <a:r>
              <a:rPr lang="it-IT" dirty="0"/>
              <a:t>Package «repository»: payment-repository</a:t>
            </a:r>
          </a:p>
        </p:txBody>
      </p:sp>
      <p:sp>
        <p:nvSpPr>
          <p:cNvPr id="3" name="Segnaposto contenuto 2">
            <a:extLst>
              <a:ext uri="{FF2B5EF4-FFF2-40B4-BE49-F238E27FC236}">
                <a16:creationId xmlns:a16="http://schemas.microsoft.com/office/drawing/2014/main" id="{48E8D01A-5B0C-43C7-AA3A-6E98F34DB7EA}"/>
              </a:ext>
            </a:extLst>
          </p:cNvPr>
          <p:cNvSpPr>
            <a:spLocks noGrp="1"/>
          </p:cNvSpPr>
          <p:nvPr>
            <p:ph idx="1"/>
          </p:nvPr>
        </p:nvSpPr>
        <p:spPr/>
        <p:txBody>
          <a:bodyPr>
            <a:normAutofit fontScale="70000" lnSpcReduction="20000"/>
          </a:bodyPr>
          <a:lstStyle/>
          <a:p>
            <a:r>
              <a:rPr lang="it-IT" dirty="0"/>
              <a:t>Creazione dell'interfaccia per avere a disposizione un </a:t>
            </a:r>
            <a:r>
              <a:rPr lang="it-IT" dirty="0" err="1"/>
              <a:t>Reactive</a:t>
            </a:r>
            <a:r>
              <a:rPr lang="it-IT" dirty="0"/>
              <a:t> CRUD Repository, ossia un repository che effettua operazioni CRUD sul DB in modo reattivo (l'esito dell'operazione sul DB è il valore pubblicato da un publisher di tipo Mono o </a:t>
            </a:r>
            <a:r>
              <a:rPr lang="it-IT" dirty="0" err="1"/>
              <a:t>Flux</a:t>
            </a:r>
            <a:r>
              <a:rPr lang="it-IT" dirty="0"/>
              <a:t> in reazione alla sottoscrizione di un </a:t>
            </a:r>
            <a:r>
              <a:rPr lang="it-IT" dirty="0" err="1"/>
              <a:t>subscriber</a:t>
            </a:r>
            <a:r>
              <a:rPr lang="it-IT" dirty="0"/>
              <a:t>) </a:t>
            </a:r>
            <a:r>
              <a:rPr lang="it-IT" dirty="0">
                <a:sym typeface="Wingdings" panose="05000000000000000000" pitchFamily="2" charset="2"/>
              </a:rPr>
              <a:t></a:t>
            </a:r>
            <a:r>
              <a:rPr lang="it-IT" dirty="0"/>
              <a:t> ATTENZIONE: QUANDO SI USANO SUBSCRIBER PERSONALIZZATI OCCORRE TENERE IN CONSIDERAZIONE CHE SE IL PUBLISHER FA PARTE DI UNA PIPE REATTIVA A CUI SI SOTTOSCRIVERA' UN SOTTOSCRITTORE DI DEFAULT (AD ESEMPIO QUANDO FA PARTE DI UNA PIPE CHE PORTA ALLA CREAZIONE DI UNA MONO&lt;SERVER-RESPONSE&gt;) TALI SUBSCRIBER IMPORRANNO UN'OPERAZIONE SUL DB CIASCUNO (QUINDI SE L’OPERAZIONE E' UN SAVEAD ESEMPIO, SUL DB OTTERREMO DUE SALVATAGGI DISTINTI). IN QUESTI CASI QUINDI NON SI FA USO DI UN SOTTOSCRITTORE CUSTOM.</a:t>
            </a:r>
          </a:p>
          <a:p>
            <a:pPr marL="457200" indent="-457200">
              <a:buFont typeface="+mj-lt"/>
              <a:buAutoNum type="alphaLcPeriod"/>
            </a:pPr>
            <a:r>
              <a:rPr lang="en-US" dirty="0">
                <a:solidFill>
                  <a:srgbClr val="FFFF00"/>
                </a:solidFill>
              </a:rPr>
              <a:t>Flux&lt;Payment&gt; </a:t>
            </a:r>
            <a:r>
              <a:rPr lang="en-US" dirty="0" err="1">
                <a:solidFill>
                  <a:srgbClr val="FFFF00"/>
                </a:solidFill>
              </a:rPr>
              <a:t>findPaymentsByUnixTimestampBetween</a:t>
            </a:r>
            <a:r>
              <a:rPr lang="en-US" dirty="0">
                <a:solidFill>
                  <a:srgbClr val="FFFF00"/>
                </a:solidFill>
              </a:rPr>
              <a:t>(long from, long to) </a:t>
            </a:r>
            <a:r>
              <a:rPr lang="en-US" dirty="0">
                <a:solidFill>
                  <a:srgbClr val="FFFF00"/>
                </a:solidFill>
                <a:sym typeface="Wingdings" panose="05000000000000000000" pitchFamily="2" charset="2"/>
              </a:rPr>
              <a:t></a:t>
            </a:r>
            <a:r>
              <a:rPr lang="it-IT" dirty="0">
                <a:solidFill>
                  <a:srgbClr val="FFFF00"/>
                </a:solidFill>
                <a:sym typeface="Wingdings" panose="05000000000000000000" pitchFamily="2" charset="2"/>
              </a:rPr>
              <a:t> </a:t>
            </a:r>
            <a:r>
              <a:rPr lang="it-IT" dirty="0"/>
              <a:t>Permettiamo l'</a:t>
            </a:r>
            <a:r>
              <a:rPr lang="it-IT" dirty="0" err="1"/>
              <a:t>autogenerazione</a:t>
            </a:r>
            <a:r>
              <a:rPr lang="it-IT" dirty="0"/>
              <a:t> di un metodo reattivo per il recupero dell'elenco di pagamenti tra un </a:t>
            </a:r>
            <a:r>
              <a:rPr lang="it-IT" dirty="0" err="1"/>
              <a:t>UnixTimestamp</a:t>
            </a:r>
            <a:r>
              <a:rPr lang="it-IT" dirty="0"/>
              <a:t> di "from" ed uno di "to".</a:t>
            </a:r>
          </a:p>
        </p:txBody>
      </p:sp>
    </p:spTree>
    <p:extLst>
      <p:ext uri="{BB962C8B-B14F-4D97-AF65-F5344CB8AC3E}">
        <p14:creationId xmlns:p14="http://schemas.microsoft.com/office/powerpoint/2010/main" val="2994895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139</TotalTime>
  <Words>1506</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Courier New</vt:lpstr>
      <vt:lpstr>Tw Cen MT</vt:lpstr>
      <vt:lpstr>Wingdings</vt:lpstr>
      <vt:lpstr>Circuito</vt:lpstr>
      <vt:lpstr>Overview payment microservice</vt:lpstr>
      <vt:lpstr>INTRODUZIONE</vt:lpstr>
      <vt:lpstr>Package «adapter»: rest-adapter</vt:lpstr>
      <vt:lpstr>Package «entities»: ack | beat | log</vt:lpstr>
      <vt:lpstr>Package «kafka»: kafka-producer-config</vt:lpstr>
      <vt:lpstr>Package «model»: payment</vt:lpstr>
      <vt:lpstr>(1) Package «mongo»: mongo-configuration</vt:lpstr>
      <vt:lpstr>(2) Package «mongo»: mongo-configuration</vt:lpstr>
      <vt:lpstr>Package «repository»: payment-repository</vt:lpstr>
      <vt:lpstr>Package «router»: payment-router</vt:lpstr>
      <vt:lpstr>Package «service»: (1) heart-beat-service | (2) payment-service</vt:lpstr>
      <vt:lpstr>Package «simulator/adapter» &amp; package «simulator/service»</vt:lpstr>
      <vt:lpstr>PACKAGE «SUBSCRIBER»: server-response-subscriber</vt:lpstr>
      <vt:lpstr>PACKAGE «TEST»: transaction-test</vt:lpstr>
      <vt:lpstr>Nota implementativa 1</vt:lpstr>
      <vt:lpstr>Nota implementativa 2</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payment microservice</dc:title>
  <dc:creator>orazio santonocito</dc:creator>
  <cp:lastModifiedBy>marco palumbo</cp:lastModifiedBy>
  <cp:revision>28</cp:revision>
  <dcterms:created xsi:type="dcterms:W3CDTF">2021-01-07T18:54:19Z</dcterms:created>
  <dcterms:modified xsi:type="dcterms:W3CDTF">2021-01-08T12:45:26Z</dcterms:modified>
</cp:coreProperties>
</file>