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98" r:id="rId2"/>
    <p:sldId id="289" r:id="rId3"/>
    <p:sldId id="300" r:id="rId4"/>
    <p:sldId id="301" r:id="rId5"/>
    <p:sldId id="304" r:id="rId6"/>
    <p:sldId id="291" r:id="rId7"/>
    <p:sldId id="308" r:id="rId8"/>
    <p:sldId id="282" r:id="rId9"/>
    <p:sldId id="313" r:id="rId10"/>
    <p:sldId id="294" r:id="rId11"/>
    <p:sldId id="295" r:id="rId12"/>
    <p:sldId id="302" r:id="rId13"/>
    <p:sldId id="296" r:id="rId14"/>
    <p:sldId id="314" r:id="rId15"/>
    <p:sldId id="303" r:id="rId16"/>
    <p:sldId id="305" r:id="rId17"/>
    <p:sldId id="309" r:id="rId18"/>
    <p:sldId id="306" r:id="rId19"/>
    <p:sldId id="307" r:id="rId20"/>
    <p:sldId id="31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ASC" initials="O" lastIdx="1" clrIdx="0">
    <p:extLst>
      <p:ext uri="{19B8F6BF-5375-455C-9EA6-DF929625EA0E}">
        <p15:presenceInfo xmlns:p15="http://schemas.microsoft.com/office/powerpoint/2012/main" userId="OAS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ABD3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E6FC4-0F1B-47A0-8983-B33276F271B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CD3C3-CF28-4CDA-8257-0907077406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">
            <a:extLst>
              <a:ext uri="{FF2B5EF4-FFF2-40B4-BE49-F238E27FC236}">
                <a16:creationId xmlns:a16="http://schemas.microsoft.com/office/drawing/2014/main" id="{FBD5D7DE-0917-4B7C-AB67-02668CECB7E0}"/>
              </a:ext>
            </a:extLst>
          </p:cNvPr>
          <p:cNvSpPr txBox="1">
            <a:spLocks/>
          </p:cNvSpPr>
          <p:nvPr/>
        </p:nvSpPr>
        <p:spPr>
          <a:xfrm>
            <a:off x="632400" y="2690030"/>
            <a:ext cx="10927200" cy="15910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</a:pPr>
            <a:r>
              <a:rPr lang="fr-ML" sz="3200" b="1" u="sng" dirty="0"/>
              <a:t>THÈME</a:t>
            </a:r>
            <a:br>
              <a:rPr lang="fr-ML" sz="4400" dirty="0"/>
            </a:br>
            <a:r>
              <a:rPr lang="fr-ML" sz="2400" b="1" dirty="0"/>
              <a:t>une spécification pour le modèle publication/abonnement</a:t>
            </a:r>
          </a:p>
        </p:txBody>
      </p:sp>
      <p:sp>
        <p:nvSpPr>
          <p:cNvPr id="5" name="Google Shape;62;p1">
            <a:extLst>
              <a:ext uri="{FF2B5EF4-FFF2-40B4-BE49-F238E27FC236}">
                <a16:creationId xmlns:a16="http://schemas.microsoft.com/office/drawing/2014/main" id="{15176832-F618-40B1-B854-AC430EF8EBDA}"/>
              </a:ext>
            </a:extLst>
          </p:cNvPr>
          <p:cNvSpPr txBox="1">
            <a:spLocks/>
          </p:cNvSpPr>
          <p:nvPr/>
        </p:nvSpPr>
        <p:spPr>
          <a:xfrm>
            <a:off x="1524000" y="208816"/>
            <a:ext cx="9143999" cy="11505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fr-ML" sz="14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MINISTÈRE DE L’ENSEIGNEMENT SUPÉRIEUR ET DE LA RECHERCHE SCIENTIFIQUE</a:t>
            </a:r>
            <a:endParaRPr lang="fr-ML" sz="14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9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fr-ML" sz="14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UNIVERSITÉ MOULOUD MAMMERI DE TIZI-OUZOU</a:t>
            </a:r>
          </a:p>
          <a:p>
            <a:pPr marL="0" indent="0" algn="ctr">
              <a:lnSpc>
                <a:spcPct val="9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fr-ML" sz="14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FACULTÉ DE GÉNIE ÉLECTRIQUE ET D’INFORMATIQUE</a:t>
            </a:r>
            <a:endParaRPr lang="fr-ML" sz="14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90000"/>
              </a:lnSpc>
              <a:buClr>
                <a:schemeClr val="dk1"/>
              </a:buClr>
              <a:buSzPts val="1200"/>
              <a:buFont typeface="Arial" panose="020B0604020202020204" pitchFamily="34" charset="0"/>
              <a:buNone/>
            </a:pPr>
            <a:r>
              <a:rPr lang="fr-ML" sz="1400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DÉPARTEMENT D’INFORMATIQUE</a:t>
            </a:r>
            <a:endParaRPr lang="fr-ML" sz="1400" dirty="0">
              <a:solidFill>
                <a:schemeClr val="bg1"/>
              </a:solidFill>
            </a:endParaRPr>
          </a:p>
        </p:txBody>
      </p:sp>
      <p:sp>
        <p:nvSpPr>
          <p:cNvPr id="6" name="Google Shape;63;p1">
            <a:extLst>
              <a:ext uri="{FF2B5EF4-FFF2-40B4-BE49-F238E27FC236}">
                <a16:creationId xmlns:a16="http://schemas.microsoft.com/office/drawing/2014/main" id="{96D23BD3-B630-4237-BB9A-7C6C267B594F}"/>
              </a:ext>
            </a:extLst>
          </p:cNvPr>
          <p:cNvSpPr txBox="1"/>
          <p:nvPr/>
        </p:nvSpPr>
        <p:spPr>
          <a:xfrm>
            <a:off x="1524000" y="1718076"/>
            <a:ext cx="9144000" cy="113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Présentation en vue de l’obtention du diplôme de Master 2 en Informatique 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20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Spécialité : Réseaux, Mobilités et systèmes embarqués</a:t>
            </a:r>
            <a:endParaRPr sz="2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Google Shape;64;p1">
            <a:extLst>
              <a:ext uri="{FF2B5EF4-FFF2-40B4-BE49-F238E27FC236}">
                <a16:creationId xmlns:a16="http://schemas.microsoft.com/office/drawing/2014/main" id="{362843D8-6D38-4FF9-8D8C-66AF2BE65953}"/>
              </a:ext>
            </a:extLst>
          </p:cNvPr>
          <p:cNvSpPr txBox="1"/>
          <p:nvPr/>
        </p:nvSpPr>
        <p:spPr>
          <a:xfrm>
            <a:off x="632412" y="5211042"/>
            <a:ext cx="25047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Présenté par :</a:t>
            </a:r>
            <a:endParaRPr sz="1400" b="0" i="0" u="none" strike="noStrike" cap="none" dirty="0"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Coulibaly Souleymane</a:t>
            </a:r>
            <a:endParaRPr sz="1400" b="0" i="0" u="none" strike="noStrike" cap="none" dirty="0">
              <a:sym typeface="Arial"/>
            </a:endParaRPr>
          </a:p>
        </p:txBody>
      </p:sp>
      <p:sp>
        <p:nvSpPr>
          <p:cNvPr id="8" name="Google Shape;65;p1">
            <a:extLst>
              <a:ext uri="{FF2B5EF4-FFF2-40B4-BE49-F238E27FC236}">
                <a16:creationId xmlns:a16="http://schemas.microsoft.com/office/drawing/2014/main" id="{970BB1D5-1637-4A0E-9C27-369DB7F553A2}"/>
              </a:ext>
            </a:extLst>
          </p:cNvPr>
          <p:cNvSpPr txBox="1"/>
          <p:nvPr/>
        </p:nvSpPr>
        <p:spPr>
          <a:xfrm>
            <a:off x="8938121" y="5211042"/>
            <a:ext cx="25047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Encadré par :</a:t>
            </a:r>
            <a:endParaRPr sz="1400" b="0" i="0" u="none" strike="noStrike" cap="none" dirty="0"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Mme OUKFIF Karima</a:t>
            </a:r>
            <a:endParaRPr sz="1400" b="0" i="0" u="none" strike="noStrike" cap="none" dirty="0">
              <a:sym typeface="Arial"/>
            </a:endParaRPr>
          </a:p>
        </p:txBody>
      </p:sp>
      <p:sp>
        <p:nvSpPr>
          <p:cNvPr id="9" name="Google Shape;66;p1">
            <a:extLst>
              <a:ext uri="{FF2B5EF4-FFF2-40B4-BE49-F238E27FC236}">
                <a16:creationId xmlns:a16="http://schemas.microsoft.com/office/drawing/2014/main" id="{59684518-0D92-478E-911E-43B0D50B1D0B}"/>
              </a:ext>
            </a:extLst>
          </p:cNvPr>
          <p:cNvSpPr txBox="1"/>
          <p:nvPr/>
        </p:nvSpPr>
        <p:spPr>
          <a:xfrm>
            <a:off x="4843669" y="5778846"/>
            <a:ext cx="25047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Promotion :</a:t>
            </a:r>
            <a:endParaRPr sz="1400" b="0" i="0" u="none" strike="noStrike" cap="none" dirty="0"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2020/2021</a:t>
            </a:r>
            <a:endParaRPr sz="1400" b="0" i="0" u="none" strike="noStrike" cap="none" dirty="0">
              <a:sym typeface="Arial"/>
            </a:endParaRPr>
          </a:p>
        </p:txBody>
      </p:sp>
      <p:pic>
        <p:nvPicPr>
          <p:cNvPr id="10" name="Google Shape;67;p1">
            <a:extLst>
              <a:ext uri="{FF2B5EF4-FFF2-40B4-BE49-F238E27FC236}">
                <a16:creationId xmlns:a16="http://schemas.microsoft.com/office/drawing/2014/main" id="{11996F81-BE7F-485C-A268-2506D5CEA6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5426" t="7823" r="5029" b="11403"/>
          <a:stretch/>
        </p:blipFill>
        <p:spPr>
          <a:xfrm>
            <a:off x="1298622" y="348017"/>
            <a:ext cx="853165" cy="89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8;p1">
            <a:extLst>
              <a:ext uri="{FF2B5EF4-FFF2-40B4-BE49-F238E27FC236}">
                <a16:creationId xmlns:a16="http://schemas.microsoft.com/office/drawing/2014/main" id="{AA27990F-C62A-494D-BC3D-8361BFFA5B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5423" t="7827" r="5034" b="11396"/>
          <a:stretch/>
        </p:blipFill>
        <p:spPr>
          <a:xfrm>
            <a:off x="9884020" y="348017"/>
            <a:ext cx="853165" cy="898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chemeClr val="accent6">
                <a:lumMod val="5000"/>
                <a:lumOff val="95000"/>
              </a:schemeClr>
            </a:gs>
            <a:gs pos="97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52DEB4-8780-41DF-A18E-FDD3E3AE8077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Problématique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FB12801-A978-406A-B8D1-7A11AAA67E92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E1EC2F78-5872-41A9-BFCF-1B71A39CDD72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77E7C-5E0A-4FD3-BAF1-409A69915E35}"/>
              </a:ext>
            </a:extLst>
          </p:cNvPr>
          <p:cNvSpPr/>
          <p:nvPr/>
        </p:nvSpPr>
        <p:spPr>
          <a:xfrm>
            <a:off x="3085514" y="422031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IV-  Problématique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7161F4C-B0F3-4FC1-9B5B-A075F83BC3A3}"/>
              </a:ext>
            </a:extLst>
          </p:cNvPr>
          <p:cNvSpPr/>
          <p:nvPr/>
        </p:nvSpPr>
        <p:spPr>
          <a:xfrm>
            <a:off x="1759583" y="2461607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Son limitées a un seul protocole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BBF97D8-EE97-4F66-A834-6418D3210B84}"/>
              </a:ext>
            </a:extLst>
          </p:cNvPr>
          <p:cNvSpPr/>
          <p:nvPr/>
        </p:nvSpPr>
        <p:spPr>
          <a:xfrm>
            <a:off x="1759583" y="3562469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Utilisent une communication synchrone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107A67E-2366-409D-8E08-CC0D349228FC}"/>
              </a:ext>
            </a:extLst>
          </p:cNvPr>
          <p:cNvSpPr/>
          <p:nvPr/>
        </p:nvSpPr>
        <p:spPr>
          <a:xfrm>
            <a:off x="1759583" y="4663331"/>
            <a:ext cx="8786192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Utilisent des URI (</a:t>
            </a:r>
            <a:r>
              <a:rPr lang="en-US" sz="3200" dirty="0">
                <a:solidFill>
                  <a:schemeClr val="bg1"/>
                </a:solidFill>
              </a:rPr>
              <a:t>uniform Resource Identifier</a:t>
            </a:r>
            <a:r>
              <a:rPr lang="fr-ML" sz="3200" dirty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7A86B09-555A-4BE9-93C7-174A7AF6D7F5}"/>
              </a:ext>
            </a:extLst>
          </p:cNvPr>
          <p:cNvSpPr/>
          <p:nvPr/>
        </p:nvSpPr>
        <p:spPr>
          <a:xfrm>
            <a:off x="1759583" y="1147537"/>
            <a:ext cx="8786192" cy="84610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3200" dirty="0">
                <a:solidFill>
                  <a:schemeClr val="bg1"/>
                </a:solidFill>
              </a:rPr>
              <a:t>OpenAPI est destinée aux APIs REST qui :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7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57846-44DB-4B40-ADE4-EBF77563214E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Spécification openAPI-ps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1840C07-63A6-4208-8C1F-BD436F9A56FD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F9079687-94DD-4D71-A827-466E4482CB6D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B81D2-156E-457B-B5D3-A73E39DEE2C1}"/>
              </a:ext>
            </a:extLst>
          </p:cNvPr>
          <p:cNvSpPr/>
          <p:nvPr/>
        </p:nvSpPr>
        <p:spPr>
          <a:xfrm>
            <a:off x="1848117" y="2922566"/>
            <a:ext cx="849576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  La solution proposée : la spécification </a:t>
            </a:r>
            <a:r>
              <a:rPr lang="fr-ML" sz="2800" b="1" i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OpenAPI-PS</a:t>
            </a:r>
            <a:endParaRPr lang="en-US" sz="2800" b="1" i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chemeClr val="accent6">
                <a:lumMod val="5000"/>
                <a:lumOff val="95000"/>
              </a:schemeClr>
            </a:gs>
            <a:gs pos="97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57846-44DB-4B40-ADE4-EBF77563214E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Spécification openAPI-ps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1840C07-63A6-4208-8C1F-BD436F9A56FD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F9079687-94DD-4D71-A827-466E4482CB6D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</a:rPr>
              <a:t>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B81D2-156E-457B-B5D3-A73E39DEE2C1}"/>
              </a:ext>
            </a:extLst>
          </p:cNvPr>
          <p:cNvSpPr/>
          <p:nvPr/>
        </p:nvSpPr>
        <p:spPr>
          <a:xfrm>
            <a:off x="1649232" y="404191"/>
            <a:ext cx="849576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spécification </a:t>
            </a:r>
            <a:r>
              <a:rPr lang="fr-ML" sz="2800" b="1" i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OpenAPI-PS</a:t>
            </a:r>
            <a:endParaRPr lang="en-US" sz="2800" b="1" i="1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9746858-CFBE-4A13-88C5-2212D83A8609}"/>
              </a:ext>
            </a:extLst>
          </p:cNvPr>
          <p:cNvSpPr/>
          <p:nvPr/>
        </p:nvSpPr>
        <p:spPr>
          <a:xfrm>
            <a:off x="3107353" y="3607474"/>
            <a:ext cx="8534401" cy="1179071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3200" dirty="0">
                <a:solidFill>
                  <a:schemeClr val="bg1"/>
                </a:solidFill>
              </a:rPr>
              <a:t>- Elle a beaucoup de point commun avec OpenAPI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2577A9F-9EC7-4775-A58A-4C5B9124ADF9}"/>
              </a:ext>
            </a:extLst>
          </p:cNvPr>
          <p:cNvSpPr/>
          <p:nvPr/>
        </p:nvSpPr>
        <p:spPr>
          <a:xfrm>
            <a:off x="3107353" y="4338016"/>
            <a:ext cx="8534401" cy="96866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3200" dirty="0">
                <a:solidFill>
                  <a:schemeClr val="bg1"/>
                </a:solidFill>
              </a:rPr>
              <a:t>- Elle supporte YAML ainsi que JSON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5DCEAC8-2637-49BD-AFD2-7446770E66F4}"/>
              </a:ext>
            </a:extLst>
          </p:cNvPr>
          <p:cNvSpPr/>
          <p:nvPr/>
        </p:nvSpPr>
        <p:spPr>
          <a:xfrm>
            <a:off x="3107353" y="4907928"/>
            <a:ext cx="8534401" cy="11652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3200" dirty="0">
                <a:solidFill>
                  <a:schemeClr val="bg1"/>
                </a:solidFill>
              </a:rPr>
              <a:t>- Elle est multi protocole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0189820-6091-4B4F-9597-CA48B5C66168}"/>
              </a:ext>
            </a:extLst>
          </p:cNvPr>
          <p:cNvSpPr/>
          <p:nvPr/>
        </p:nvSpPr>
        <p:spPr>
          <a:xfrm>
            <a:off x="1576625" y="1272793"/>
            <a:ext cx="2836349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Définition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0FF3F01-DCCC-4C25-830C-258535082FA4}"/>
              </a:ext>
            </a:extLst>
          </p:cNvPr>
          <p:cNvSpPr/>
          <p:nvPr/>
        </p:nvSpPr>
        <p:spPr>
          <a:xfrm>
            <a:off x="1576625" y="2888294"/>
            <a:ext cx="8786192" cy="78002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Avantages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82CF5A0-B694-4EFA-97C9-501A07289D99}"/>
              </a:ext>
            </a:extLst>
          </p:cNvPr>
          <p:cNvSpPr/>
          <p:nvPr/>
        </p:nvSpPr>
        <p:spPr>
          <a:xfrm>
            <a:off x="3034747" y="2020752"/>
            <a:ext cx="6003236" cy="197513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3200" dirty="0">
                <a:solidFill>
                  <a:schemeClr val="bg1"/>
                </a:solidFill>
              </a:rPr>
              <a:t>- interface standard, APIs Pub/Sub,   	indépendante des     langages 	et compréhensible</a:t>
            </a:r>
          </a:p>
        </p:txBody>
      </p:sp>
    </p:spTree>
    <p:extLst>
      <p:ext uri="{BB962C8B-B14F-4D97-AF65-F5344CB8AC3E}">
        <p14:creationId xmlns:p14="http://schemas.microsoft.com/office/powerpoint/2010/main" val="422912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300D6DE9-DF05-4BC0-9800-78B1F8B9CA61}"/>
              </a:ext>
            </a:extLst>
          </p:cNvPr>
          <p:cNvSpPr/>
          <p:nvPr/>
        </p:nvSpPr>
        <p:spPr>
          <a:xfrm>
            <a:off x="6436293" y="3231238"/>
            <a:ext cx="1887328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AMQP, MQTT, </a:t>
            </a:r>
            <a:r>
              <a:rPr lang="fr-ML" dirty="0" err="1"/>
              <a:t>etc</a:t>
            </a:r>
            <a:r>
              <a:rPr lang="fr-ML" dirty="0"/>
              <a:t>,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99CF9-EC37-4245-8380-FCB524925ECA}"/>
              </a:ext>
            </a:extLst>
          </p:cNvPr>
          <p:cNvSpPr/>
          <p:nvPr/>
        </p:nvSpPr>
        <p:spPr>
          <a:xfrm>
            <a:off x="2633870" y="1634329"/>
            <a:ext cx="3462130" cy="3750358"/>
          </a:xfrm>
          <a:prstGeom prst="rect">
            <a:avLst/>
          </a:prstGeom>
          <a:solidFill>
            <a:schemeClr val="bg1">
              <a:lumMod val="9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8A70EF6-D57D-411D-AD4B-A8495A8F6B7A}"/>
              </a:ext>
            </a:extLst>
          </p:cNvPr>
          <p:cNvSpPr/>
          <p:nvPr/>
        </p:nvSpPr>
        <p:spPr>
          <a:xfrm>
            <a:off x="2748582" y="1776201"/>
            <a:ext cx="3232706" cy="426657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openapips 1.0.0</a:t>
            </a:r>
            <a:endParaRPr lang="en-US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C404329-50EB-4F40-9386-D5354392D368}"/>
              </a:ext>
            </a:extLst>
          </p:cNvPr>
          <p:cNvSpPr/>
          <p:nvPr/>
        </p:nvSpPr>
        <p:spPr>
          <a:xfrm>
            <a:off x="2748582" y="2260755"/>
            <a:ext cx="3232706" cy="3864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info</a:t>
            </a:r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80A0A16-2AFE-44BA-A531-819FD62AD261}"/>
              </a:ext>
            </a:extLst>
          </p:cNvPr>
          <p:cNvSpPr/>
          <p:nvPr/>
        </p:nvSpPr>
        <p:spPr>
          <a:xfrm>
            <a:off x="2748582" y="2744487"/>
            <a:ext cx="3232706" cy="4590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broker</a:t>
            </a:r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44DFB30-ABB8-488F-B794-5D300554D64D}"/>
              </a:ext>
            </a:extLst>
          </p:cNvPr>
          <p:cNvSpPr/>
          <p:nvPr/>
        </p:nvSpPr>
        <p:spPr>
          <a:xfrm>
            <a:off x="2763909" y="3277388"/>
            <a:ext cx="1666463" cy="4002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protocol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64E043D-DA0F-4C1B-AB15-F3D345C8847E}"/>
              </a:ext>
            </a:extLst>
          </p:cNvPr>
          <p:cNvSpPr/>
          <p:nvPr/>
        </p:nvSpPr>
        <p:spPr>
          <a:xfrm>
            <a:off x="2763909" y="3758114"/>
            <a:ext cx="3232705" cy="39887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topics</a:t>
            </a:r>
            <a:endParaRPr lang="en-US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24F251-B6DD-4EE5-A931-13CD1ABFE2C5}"/>
              </a:ext>
            </a:extLst>
          </p:cNvPr>
          <p:cNvSpPr/>
          <p:nvPr/>
        </p:nvSpPr>
        <p:spPr>
          <a:xfrm>
            <a:off x="4545084" y="3288673"/>
            <a:ext cx="1436204" cy="4002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BB13690-4E94-4F88-B3FB-025962E94E99}"/>
              </a:ext>
            </a:extLst>
          </p:cNvPr>
          <p:cNvSpPr/>
          <p:nvPr/>
        </p:nvSpPr>
        <p:spPr>
          <a:xfrm>
            <a:off x="4545084" y="4298253"/>
            <a:ext cx="1436204" cy="38286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tags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D15831E-ED4B-4408-AFFB-3E387DD42DF2}"/>
              </a:ext>
            </a:extLst>
          </p:cNvPr>
          <p:cNvSpPr/>
          <p:nvPr/>
        </p:nvSpPr>
        <p:spPr>
          <a:xfrm>
            <a:off x="2748582" y="4282238"/>
            <a:ext cx="1676399" cy="3988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externalsDocs</a:t>
            </a:r>
            <a:endParaRPr lang="en-US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EC8A29A-D618-4D19-8DEA-0F527C9C23DC}"/>
              </a:ext>
            </a:extLst>
          </p:cNvPr>
          <p:cNvSpPr/>
          <p:nvPr/>
        </p:nvSpPr>
        <p:spPr>
          <a:xfrm>
            <a:off x="2748582" y="4822377"/>
            <a:ext cx="3232704" cy="47286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components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169661-6C93-49E8-9999-51FF735BE203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Spécification openAPI-ps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13FA34B-AF99-4980-9043-75AA78DB79B2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avec coins arrondis en diagonale 15">
            <a:extLst>
              <a:ext uri="{FF2B5EF4-FFF2-40B4-BE49-F238E27FC236}">
                <a16:creationId xmlns:a16="http://schemas.microsoft.com/office/drawing/2014/main" id="{A8300CA7-B964-4A16-818C-FAEC5A6C9834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720EA2-0768-46DE-BEA2-541623BF9148}"/>
              </a:ext>
            </a:extLst>
          </p:cNvPr>
          <p:cNvSpPr/>
          <p:nvPr/>
        </p:nvSpPr>
        <p:spPr>
          <a:xfrm>
            <a:off x="3085514" y="395527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objets de OpenAPI-PS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79B5AEE-680D-44B5-9A4C-3D68836A7BBB}"/>
              </a:ext>
            </a:extLst>
          </p:cNvPr>
          <p:cNvCxnSpPr>
            <a:cxnSpLocks/>
          </p:cNvCxnSpPr>
          <p:nvPr/>
        </p:nvCxnSpPr>
        <p:spPr>
          <a:xfrm flipV="1">
            <a:off x="6104233" y="3976946"/>
            <a:ext cx="32103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7D3CC2E-B29D-478F-AB7E-B8DFBDC24D41}"/>
              </a:ext>
            </a:extLst>
          </p:cNvPr>
          <p:cNvCxnSpPr>
            <a:cxnSpLocks/>
          </p:cNvCxnSpPr>
          <p:nvPr/>
        </p:nvCxnSpPr>
        <p:spPr>
          <a:xfrm flipH="1">
            <a:off x="6426113" y="3392511"/>
            <a:ext cx="14518" cy="12230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08E1D0B-3C3E-4C40-9F04-B07099B0EEF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440557" y="3384301"/>
            <a:ext cx="350778" cy="82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A5A9125-88BB-4A4C-9E55-E7B9CDC1F9CF}"/>
              </a:ext>
            </a:extLst>
          </p:cNvPr>
          <p:cNvSpPr/>
          <p:nvPr/>
        </p:nvSpPr>
        <p:spPr>
          <a:xfrm>
            <a:off x="6774972" y="4306464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message</a:t>
            </a:r>
            <a:endParaRPr lang="en-US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9AF7C6A-6AD5-4B7C-A0C6-C256BB202BE3}"/>
              </a:ext>
            </a:extLst>
          </p:cNvPr>
          <p:cNvCxnSpPr>
            <a:cxnSpLocks/>
          </p:cNvCxnSpPr>
          <p:nvPr/>
        </p:nvCxnSpPr>
        <p:spPr>
          <a:xfrm>
            <a:off x="6426112" y="4615515"/>
            <a:ext cx="36272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892AC49-B59F-44BD-AD4A-E077781F63A9}"/>
              </a:ext>
            </a:extLst>
          </p:cNvPr>
          <p:cNvCxnSpPr>
            <a:cxnSpLocks/>
          </p:cNvCxnSpPr>
          <p:nvPr/>
        </p:nvCxnSpPr>
        <p:spPr>
          <a:xfrm>
            <a:off x="8385468" y="3416682"/>
            <a:ext cx="361702" cy="26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79BB8B3-8973-47F2-9847-BE5B81DDC876}"/>
              </a:ext>
            </a:extLst>
          </p:cNvPr>
          <p:cNvSpPr/>
          <p:nvPr/>
        </p:nvSpPr>
        <p:spPr>
          <a:xfrm>
            <a:off x="9106487" y="2434999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publication</a:t>
            </a:r>
            <a:endParaRPr lang="en-US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8AA1192-7FB6-469E-ACE5-67B689C41184}"/>
              </a:ext>
            </a:extLst>
          </p:cNvPr>
          <p:cNvCxnSpPr>
            <a:cxnSpLocks/>
          </p:cNvCxnSpPr>
          <p:nvPr/>
        </p:nvCxnSpPr>
        <p:spPr>
          <a:xfrm flipH="1">
            <a:off x="8743068" y="2744486"/>
            <a:ext cx="8204" cy="13496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8B44FDF-390F-403C-97A7-84238C0B7031}"/>
              </a:ext>
            </a:extLst>
          </p:cNvPr>
          <p:cNvCxnSpPr>
            <a:cxnSpLocks/>
          </p:cNvCxnSpPr>
          <p:nvPr/>
        </p:nvCxnSpPr>
        <p:spPr>
          <a:xfrm>
            <a:off x="8755202" y="2744487"/>
            <a:ext cx="351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31C5A53-87A2-42D4-B0CB-B9A7E3C3BBFF}"/>
              </a:ext>
            </a:extLst>
          </p:cNvPr>
          <p:cNvSpPr/>
          <p:nvPr/>
        </p:nvSpPr>
        <p:spPr>
          <a:xfrm>
            <a:off x="9073808" y="3775554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abonnement</a:t>
            </a:r>
            <a:endParaRPr lang="en-US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60C75D2-4113-47CB-8566-19AAACDF825F}"/>
              </a:ext>
            </a:extLst>
          </p:cNvPr>
          <p:cNvCxnSpPr>
            <a:cxnSpLocks/>
          </p:cNvCxnSpPr>
          <p:nvPr/>
        </p:nvCxnSpPr>
        <p:spPr>
          <a:xfrm>
            <a:off x="8737000" y="4081680"/>
            <a:ext cx="351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36C41B2-CAA4-4A7F-8200-B3162EC9DD75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6104233" y="2993699"/>
            <a:ext cx="687482" cy="83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1AEAD60-8661-4D27-8ED5-358449531393}"/>
              </a:ext>
            </a:extLst>
          </p:cNvPr>
          <p:cNvSpPr/>
          <p:nvPr/>
        </p:nvSpPr>
        <p:spPr>
          <a:xfrm>
            <a:off x="6765948" y="1762949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name</a:t>
            </a:r>
            <a:endParaRPr lang="en-US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61A9EC1-A1EA-41A4-A1B3-C95527D3F731}"/>
              </a:ext>
            </a:extLst>
          </p:cNvPr>
          <p:cNvCxnSpPr>
            <a:cxnSpLocks/>
          </p:cNvCxnSpPr>
          <p:nvPr/>
        </p:nvCxnSpPr>
        <p:spPr>
          <a:xfrm>
            <a:off x="6444940" y="2045932"/>
            <a:ext cx="0" cy="18416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D36C24E-F22E-40A7-A8A6-058F2AC4DB86}"/>
              </a:ext>
            </a:extLst>
          </p:cNvPr>
          <p:cNvCxnSpPr>
            <a:cxnSpLocks/>
          </p:cNvCxnSpPr>
          <p:nvPr/>
        </p:nvCxnSpPr>
        <p:spPr>
          <a:xfrm>
            <a:off x="6444940" y="2045933"/>
            <a:ext cx="321008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A94DA16-67F6-4DEA-BC05-C3103AB53C68}"/>
              </a:ext>
            </a:extLst>
          </p:cNvPr>
          <p:cNvSpPr/>
          <p:nvPr/>
        </p:nvSpPr>
        <p:spPr>
          <a:xfrm>
            <a:off x="6781748" y="3581494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port</a:t>
            </a:r>
            <a:endParaRPr lang="en-US" dirty="0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8457225F-BFA5-4697-9E94-4A910F0CA72D}"/>
              </a:ext>
            </a:extLst>
          </p:cNvPr>
          <p:cNvCxnSpPr/>
          <p:nvPr/>
        </p:nvCxnSpPr>
        <p:spPr>
          <a:xfrm flipV="1">
            <a:off x="6444940" y="3887619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3B3C078A-5A9C-4EE4-A374-0B8A0B38A131}"/>
              </a:ext>
            </a:extLst>
          </p:cNvPr>
          <p:cNvSpPr/>
          <p:nvPr/>
        </p:nvSpPr>
        <p:spPr>
          <a:xfrm>
            <a:off x="6791715" y="2684211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hostname</a:t>
            </a:r>
            <a:endParaRPr lang="en-US" dirty="0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D1F4EF1-6E03-4984-A0FE-C8DC8EE686EA}"/>
              </a:ext>
            </a:extLst>
          </p:cNvPr>
          <p:cNvCxnSpPr>
            <a:cxnSpLocks/>
          </p:cNvCxnSpPr>
          <p:nvPr/>
        </p:nvCxnSpPr>
        <p:spPr>
          <a:xfrm>
            <a:off x="6115285" y="3514222"/>
            <a:ext cx="321008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1EFD5E9-F92F-4849-93A8-D8A4B41EE74C}"/>
              </a:ext>
            </a:extLst>
          </p:cNvPr>
          <p:cNvSpPr/>
          <p:nvPr/>
        </p:nvSpPr>
        <p:spPr>
          <a:xfrm>
            <a:off x="6791335" y="3074813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Méthode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6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22" grpId="0" animBg="1"/>
      <p:bldP spid="22" grpId="1" animBg="1"/>
      <p:bldP spid="25" grpId="0" animBg="1"/>
      <p:bldP spid="25" grpId="1" animBg="1"/>
      <p:bldP spid="28" grpId="0" animBg="1"/>
      <p:bldP spid="28" grpId="1" animBg="1"/>
      <p:bldP spid="40" grpId="0" animBg="1"/>
      <p:bldP spid="40" grpId="1" animBg="1"/>
      <p:bldP spid="43" grpId="0" animBg="1"/>
      <p:bldP spid="43" grpId="1" animBg="1"/>
      <p:bldP spid="59" grpId="0" animBg="1"/>
      <p:bldP spid="59" grpId="1" animBg="1"/>
      <p:bldP spid="19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965F89-8C6B-4F62-9457-71C4C9220B60}"/>
              </a:ext>
            </a:extLst>
          </p:cNvPr>
          <p:cNvSpPr/>
          <p:nvPr/>
        </p:nvSpPr>
        <p:spPr>
          <a:xfrm>
            <a:off x="1195754" y="2504049"/>
            <a:ext cx="4281269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de OpenAPI-PS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4C727-3BE4-4BD3-94C1-9FAB92551361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Spécification openAPI-ps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6F2AA6D-2C95-4937-AB3A-BE6AF64F1D77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C9B20852-C406-4F33-83FF-38FA98C3AA24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099C3-9078-442D-B4EF-57DC4DF518D1}"/>
              </a:ext>
            </a:extLst>
          </p:cNvPr>
          <p:cNvSpPr/>
          <p:nvPr/>
        </p:nvSpPr>
        <p:spPr>
          <a:xfrm>
            <a:off x="5989778" y="0"/>
            <a:ext cx="5552763" cy="6294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openapips: 1.0.0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info: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version: 1.0.0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title: Multiverse Telemetry API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description: A simplified version of the Controller-Agent pub-sub API for telemetry.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brokers: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- name: broker1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description: First AMQP broker.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hotsname</a:t>
            </a:r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'broker1.multiverse-nms.com'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port: 5672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protocol: 'AMQP 1.0'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topics: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'/capability':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publish: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entity: agent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description: Agent </a:t>
            </a:r>
            <a:r>
              <a:rPr lang="en-US" sz="1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advertizes</a:t>
            </a:r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its capabilities.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qos</a:t>
            </a:r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'none'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subscribe: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entity: controller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description: Controller collects agents measurement capabilities.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message: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required: true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content: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application/json: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schema: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  $ref: '#/components/schemas/Capability'</a:t>
            </a: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2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F0032FC-A3AB-4B77-9C0B-6A7899ED0DED}"/>
              </a:ext>
            </a:extLst>
          </p:cNvPr>
          <p:cNvSpPr/>
          <p:nvPr/>
        </p:nvSpPr>
        <p:spPr>
          <a:xfrm>
            <a:off x="3489604" y="1863986"/>
            <a:ext cx="5781261" cy="438138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94D180-EE60-41D8-A344-40415BF67236}"/>
              </a:ext>
            </a:extLst>
          </p:cNvPr>
          <p:cNvSpPr/>
          <p:nvPr/>
        </p:nvSpPr>
        <p:spPr>
          <a:xfrm>
            <a:off x="3954257" y="2107985"/>
            <a:ext cx="2959375" cy="22040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D57846-44DB-4B40-ADE4-EBF77563214E}"/>
              </a:ext>
            </a:extLst>
          </p:cNvPr>
          <p:cNvSpPr/>
          <p:nvPr/>
        </p:nvSpPr>
        <p:spPr>
          <a:xfrm>
            <a:off x="823469" y="6414868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Générateur de code Openapi-ps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1840C07-63A6-4208-8C1F-BD436F9A56FD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F9079687-94DD-4D71-A827-466E4482CB6D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B81D2-156E-457B-B5D3-A73E39DEE2C1}"/>
              </a:ext>
            </a:extLst>
          </p:cNvPr>
          <p:cNvSpPr/>
          <p:nvPr/>
        </p:nvSpPr>
        <p:spPr>
          <a:xfrm>
            <a:off x="1649232" y="457199"/>
            <a:ext cx="849576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VI- Un générateur de code OpenAPI-PS</a:t>
            </a:r>
            <a:endParaRPr lang="en-US" sz="2800" b="1" i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Étoile : 24 branches 8">
            <a:extLst>
              <a:ext uri="{FF2B5EF4-FFF2-40B4-BE49-F238E27FC236}">
                <a16:creationId xmlns:a16="http://schemas.microsoft.com/office/drawing/2014/main" id="{F4B61E9E-BE4D-4761-91CB-726E39B754F0}"/>
              </a:ext>
            </a:extLst>
          </p:cNvPr>
          <p:cNvSpPr/>
          <p:nvPr/>
        </p:nvSpPr>
        <p:spPr>
          <a:xfrm>
            <a:off x="3993186" y="2195090"/>
            <a:ext cx="1020417" cy="821635"/>
          </a:xfrm>
          <a:prstGeom prst="star24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70FB7-C276-43C4-83CF-71A0AE74BD35}"/>
              </a:ext>
            </a:extLst>
          </p:cNvPr>
          <p:cNvSpPr/>
          <p:nvPr/>
        </p:nvSpPr>
        <p:spPr>
          <a:xfrm>
            <a:off x="5073239" y="2195090"/>
            <a:ext cx="1992796" cy="53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Pub/Sub Codegen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9D878F-DEC0-4965-ACA4-6DCCBECB6F46}"/>
              </a:ext>
            </a:extLst>
          </p:cNvPr>
          <p:cNvSpPr/>
          <p:nvPr/>
        </p:nvSpPr>
        <p:spPr>
          <a:xfrm>
            <a:off x="7425501" y="4206021"/>
            <a:ext cx="1845364" cy="530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Pub/Sub java Codegen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E9D33-00B3-45C7-B276-41B4E20D92B1}"/>
              </a:ext>
            </a:extLst>
          </p:cNvPr>
          <p:cNvSpPr/>
          <p:nvPr/>
        </p:nvSpPr>
        <p:spPr>
          <a:xfrm>
            <a:off x="5136328" y="5826037"/>
            <a:ext cx="1992795" cy="407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 Mustache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Étoile : 8 branches 14">
            <a:extLst>
              <a:ext uri="{FF2B5EF4-FFF2-40B4-BE49-F238E27FC236}">
                <a16:creationId xmlns:a16="http://schemas.microsoft.com/office/drawing/2014/main" id="{F6FE1D61-8A0B-4628-AA64-14FFC2E4480C}"/>
              </a:ext>
            </a:extLst>
          </p:cNvPr>
          <p:cNvSpPr/>
          <p:nvPr/>
        </p:nvSpPr>
        <p:spPr>
          <a:xfrm>
            <a:off x="7890982" y="3238268"/>
            <a:ext cx="977349" cy="887895"/>
          </a:xfrm>
          <a:prstGeom prst="star8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 : carré corné 15">
            <a:extLst>
              <a:ext uri="{FF2B5EF4-FFF2-40B4-BE49-F238E27FC236}">
                <a16:creationId xmlns:a16="http://schemas.microsoft.com/office/drawing/2014/main" id="{A604251B-10BD-4F3F-8A3A-9453282C1116}"/>
              </a:ext>
            </a:extLst>
          </p:cNvPr>
          <p:cNvSpPr/>
          <p:nvPr/>
        </p:nvSpPr>
        <p:spPr>
          <a:xfrm rot="16200000">
            <a:off x="633387" y="2688272"/>
            <a:ext cx="1934731" cy="1312799"/>
          </a:xfrm>
          <a:prstGeom prst="foldedCorner">
            <a:avLst>
              <a:gd name="adj" fmla="val 25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929A88-DD64-4898-81F4-ABFE4AF6CA61}"/>
              </a:ext>
            </a:extLst>
          </p:cNvPr>
          <p:cNvSpPr/>
          <p:nvPr/>
        </p:nvSpPr>
        <p:spPr>
          <a:xfrm>
            <a:off x="604354" y="4438104"/>
            <a:ext cx="2308782" cy="53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OpenAPI spécification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EC91E3A1-789B-43D5-B240-C09C6B28EAA8}"/>
              </a:ext>
            </a:extLst>
          </p:cNvPr>
          <p:cNvSpPr/>
          <p:nvPr/>
        </p:nvSpPr>
        <p:spPr>
          <a:xfrm>
            <a:off x="2416178" y="3238268"/>
            <a:ext cx="980661" cy="450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63CBBDC-A305-4CAD-9209-76DC6AD41FB7}"/>
              </a:ext>
            </a:extLst>
          </p:cNvPr>
          <p:cNvCxnSpPr>
            <a:cxnSpLocks/>
          </p:cNvCxnSpPr>
          <p:nvPr/>
        </p:nvCxnSpPr>
        <p:spPr>
          <a:xfrm flipV="1">
            <a:off x="3642832" y="3056379"/>
            <a:ext cx="264969" cy="427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F76E6FF-AA09-4CAB-947F-B29EB0926D2E}"/>
              </a:ext>
            </a:extLst>
          </p:cNvPr>
          <p:cNvCxnSpPr>
            <a:cxnSpLocks/>
          </p:cNvCxnSpPr>
          <p:nvPr/>
        </p:nvCxnSpPr>
        <p:spPr>
          <a:xfrm>
            <a:off x="6984038" y="3173159"/>
            <a:ext cx="814179" cy="439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D02C9F8-7948-4F2F-9017-90A1CC62B6B4}"/>
              </a:ext>
            </a:extLst>
          </p:cNvPr>
          <p:cNvCxnSpPr>
            <a:cxnSpLocks/>
          </p:cNvCxnSpPr>
          <p:nvPr/>
        </p:nvCxnSpPr>
        <p:spPr>
          <a:xfrm flipV="1">
            <a:off x="5344346" y="3862713"/>
            <a:ext cx="2546636" cy="1462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>
            <a:extLst>
              <a:ext uri="{FF2B5EF4-FFF2-40B4-BE49-F238E27FC236}">
                <a16:creationId xmlns:a16="http://schemas.microsoft.com/office/drawing/2014/main" id="{F1494E7A-D07F-4787-875A-42210BBF01AB}"/>
              </a:ext>
            </a:extLst>
          </p:cNvPr>
          <p:cNvSpPr/>
          <p:nvPr/>
        </p:nvSpPr>
        <p:spPr>
          <a:xfrm>
            <a:off x="10287969" y="3173159"/>
            <a:ext cx="857249" cy="1138878"/>
          </a:xfrm>
          <a:prstGeom prst="cub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7FA368E-17CE-4776-AE46-6F0815BDB5D9}"/>
              </a:ext>
            </a:extLst>
          </p:cNvPr>
          <p:cNvSpPr/>
          <p:nvPr/>
        </p:nvSpPr>
        <p:spPr>
          <a:xfrm>
            <a:off x="8994643" y="3489714"/>
            <a:ext cx="1183166" cy="450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8FBD4F-CA3D-4DEA-8514-F2579CCA9060}"/>
              </a:ext>
            </a:extLst>
          </p:cNvPr>
          <p:cNvSpPr/>
          <p:nvPr/>
        </p:nvSpPr>
        <p:spPr>
          <a:xfrm>
            <a:off x="9834910" y="4424508"/>
            <a:ext cx="1364146" cy="53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généré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78DA21A-7402-47EF-ACFE-BB9D16700977}"/>
              </a:ext>
            </a:extLst>
          </p:cNvPr>
          <p:cNvSpPr/>
          <p:nvPr/>
        </p:nvSpPr>
        <p:spPr>
          <a:xfrm>
            <a:off x="3550503" y="4683855"/>
            <a:ext cx="1667531" cy="156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1C5B26C3-724E-4153-B55A-7C182E10FD01}"/>
              </a:ext>
            </a:extLst>
          </p:cNvPr>
          <p:cNvSpPr/>
          <p:nvPr/>
        </p:nvSpPr>
        <p:spPr>
          <a:xfrm>
            <a:off x="3834838" y="4999660"/>
            <a:ext cx="463827" cy="954157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4CF631DE-FAE5-47F7-AD2D-DE65F210AB13}"/>
              </a:ext>
            </a:extLst>
          </p:cNvPr>
          <p:cNvSpPr/>
          <p:nvPr/>
        </p:nvSpPr>
        <p:spPr>
          <a:xfrm>
            <a:off x="4510471" y="4987533"/>
            <a:ext cx="463827" cy="954157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5A293F-2FDB-4E5E-99E2-F6BA39490B61}"/>
              </a:ext>
            </a:extLst>
          </p:cNvPr>
          <p:cNvSpPr/>
          <p:nvPr/>
        </p:nvSpPr>
        <p:spPr>
          <a:xfrm>
            <a:off x="2401679" y="2890234"/>
            <a:ext cx="836134" cy="53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Entrée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725C0E-2C5D-485F-8742-74060348DE47}"/>
              </a:ext>
            </a:extLst>
          </p:cNvPr>
          <p:cNvSpPr/>
          <p:nvPr/>
        </p:nvSpPr>
        <p:spPr>
          <a:xfrm>
            <a:off x="9168159" y="3115291"/>
            <a:ext cx="836134" cy="53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xplosion : 8 points 2">
            <a:extLst>
              <a:ext uri="{FF2B5EF4-FFF2-40B4-BE49-F238E27FC236}">
                <a16:creationId xmlns:a16="http://schemas.microsoft.com/office/drawing/2014/main" id="{D45178BD-8368-4ACC-9FE0-16C46DF1F53B}"/>
              </a:ext>
            </a:extLst>
          </p:cNvPr>
          <p:cNvSpPr/>
          <p:nvPr/>
        </p:nvSpPr>
        <p:spPr>
          <a:xfrm>
            <a:off x="4298665" y="3160204"/>
            <a:ext cx="622173" cy="60039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876E8C-D132-488C-A5C3-454EC1D9250E}"/>
              </a:ext>
            </a:extLst>
          </p:cNvPr>
          <p:cNvSpPr/>
          <p:nvPr/>
        </p:nvSpPr>
        <p:spPr>
          <a:xfrm>
            <a:off x="4518303" y="3715173"/>
            <a:ext cx="1992796" cy="53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Pub/Sub Opération Codegen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0" grpId="0" animBg="1"/>
      <p:bldP spid="7" grpId="0"/>
      <p:bldP spid="9" grpId="0" animBg="1"/>
      <p:bldP spid="12" grpId="0"/>
      <p:bldP spid="13" grpId="0"/>
      <p:bldP spid="14" grpId="0"/>
      <p:bldP spid="15" grpId="0" animBg="1"/>
      <p:bldP spid="16" grpId="0" animBg="1"/>
      <p:bldP spid="17" grpId="0"/>
      <p:bldP spid="18" grpId="0" animBg="1"/>
      <p:bldP spid="22" grpId="0" animBg="1"/>
      <p:bldP spid="23" grpId="0" animBg="1"/>
      <p:bldP spid="24" grpId="0"/>
      <p:bldP spid="2" grpId="0" animBg="1"/>
      <p:bldP spid="10" grpId="0" animBg="1"/>
      <p:bldP spid="11" grpId="0" animBg="1"/>
      <p:bldP spid="27" grpId="0"/>
      <p:bldP spid="28" grpId="0"/>
      <p:bldP spid="3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353E64F-4DAF-4ECC-9BB3-6FB28E572C98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B838EF18-0383-4C21-A867-735AD6E4B652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ECC9DE-E9DF-498F-9D6E-43CFB4B8C79C}"/>
              </a:ext>
            </a:extLst>
          </p:cNvPr>
          <p:cNvSpPr/>
          <p:nvPr/>
        </p:nvSpPr>
        <p:spPr>
          <a:xfrm>
            <a:off x="2152357" y="2861018"/>
            <a:ext cx="7887286" cy="113596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générateur de code OpenAPI-PS et du code généré</a:t>
            </a:r>
            <a:endParaRPr lang="en-US" sz="2800" b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1B348-ABCF-4D3E-8669-91B1668C9B2A}"/>
              </a:ext>
            </a:extLst>
          </p:cNvPr>
          <p:cNvSpPr/>
          <p:nvPr/>
        </p:nvSpPr>
        <p:spPr>
          <a:xfrm>
            <a:off x="823469" y="6414868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Générateur de code Openapi-ps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26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353E64F-4DAF-4ECC-9BB3-6FB28E572C98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B838EF18-0383-4C21-A867-735AD6E4B652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1B348-ABCF-4D3E-8669-91B1668C9B2A}"/>
              </a:ext>
            </a:extLst>
          </p:cNvPr>
          <p:cNvSpPr/>
          <p:nvPr/>
        </p:nvSpPr>
        <p:spPr>
          <a:xfrm>
            <a:off x="823469" y="6414868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Un Cas d’utilisation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6BF83-9BC8-4A3E-8F38-9F0BCCE2EA4F}"/>
              </a:ext>
            </a:extLst>
          </p:cNvPr>
          <p:cNvSpPr/>
          <p:nvPr/>
        </p:nvSpPr>
        <p:spPr>
          <a:xfrm>
            <a:off x="1649232" y="457198"/>
            <a:ext cx="8495765" cy="96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VII- Un cas d’utilisation du générateur de code OpenAPI-PS</a:t>
            </a:r>
            <a:endParaRPr lang="en-US" sz="2800" b="1" i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29289AC-AE6D-49CB-BCDE-E6E49EEFF7AB}"/>
              </a:ext>
            </a:extLst>
          </p:cNvPr>
          <p:cNvSpPr/>
          <p:nvPr/>
        </p:nvSpPr>
        <p:spPr>
          <a:xfrm>
            <a:off x="2649811" y="3876241"/>
            <a:ext cx="1007165" cy="31240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02AF7F2-31D3-41F7-A992-5C80AB51C5C8}"/>
              </a:ext>
            </a:extLst>
          </p:cNvPr>
          <p:cNvSpPr/>
          <p:nvPr/>
        </p:nvSpPr>
        <p:spPr>
          <a:xfrm>
            <a:off x="4009613" y="2413255"/>
            <a:ext cx="4267200" cy="343231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0F736B-0F43-4025-996C-6322946E0CA4}"/>
              </a:ext>
            </a:extLst>
          </p:cNvPr>
          <p:cNvSpPr/>
          <p:nvPr/>
        </p:nvSpPr>
        <p:spPr>
          <a:xfrm>
            <a:off x="5251119" y="1963427"/>
            <a:ext cx="1689762" cy="46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BD944C8-8C81-4AB8-AB89-0B2244AA0810}"/>
              </a:ext>
            </a:extLst>
          </p:cNvPr>
          <p:cNvCxnSpPr>
            <a:cxnSpLocks/>
          </p:cNvCxnSpPr>
          <p:nvPr/>
        </p:nvCxnSpPr>
        <p:spPr>
          <a:xfrm>
            <a:off x="2485613" y="4228416"/>
            <a:ext cx="13355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CA8345A-BFA0-4F10-88D8-2ED5ACF51439}"/>
              </a:ext>
            </a:extLst>
          </p:cNvPr>
          <p:cNvCxnSpPr>
            <a:cxnSpLocks/>
          </p:cNvCxnSpPr>
          <p:nvPr/>
        </p:nvCxnSpPr>
        <p:spPr>
          <a:xfrm flipH="1" flipV="1">
            <a:off x="8422590" y="3849071"/>
            <a:ext cx="1172816" cy="33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CE4D4C1-B30E-4263-B12B-E5E390EF7FC8}"/>
              </a:ext>
            </a:extLst>
          </p:cNvPr>
          <p:cNvSpPr/>
          <p:nvPr/>
        </p:nvSpPr>
        <p:spPr>
          <a:xfrm>
            <a:off x="5599875" y="2573108"/>
            <a:ext cx="2319129" cy="31722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3AB215-50D2-4F22-9538-B4BA57B9522A}"/>
              </a:ext>
            </a:extLst>
          </p:cNvPr>
          <p:cNvSpPr/>
          <p:nvPr/>
        </p:nvSpPr>
        <p:spPr>
          <a:xfrm>
            <a:off x="5770907" y="3244603"/>
            <a:ext cx="1901692" cy="366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/capability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0478D7-2C35-4AB1-823C-FB93467BDA40}"/>
              </a:ext>
            </a:extLst>
          </p:cNvPr>
          <p:cNvSpPr/>
          <p:nvPr/>
        </p:nvSpPr>
        <p:spPr>
          <a:xfrm>
            <a:off x="5777946" y="3713395"/>
            <a:ext cx="1901692" cy="366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/specification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77B901-757A-4212-93D0-DD02931840C3}"/>
              </a:ext>
            </a:extLst>
          </p:cNvPr>
          <p:cNvSpPr/>
          <p:nvPr/>
        </p:nvSpPr>
        <p:spPr>
          <a:xfrm>
            <a:off x="5770907" y="4228416"/>
            <a:ext cx="1901692" cy="366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/receipt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B8F2B6-5494-494A-AFA1-9A5C887647C4}"/>
              </a:ext>
            </a:extLst>
          </p:cNvPr>
          <p:cNvSpPr/>
          <p:nvPr/>
        </p:nvSpPr>
        <p:spPr>
          <a:xfrm>
            <a:off x="5794930" y="4743437"/>
            <a:ext cx="1901692" cy="366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/result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D16D17-5F66-4EEF-BAD7-3E553418B3CC}"/>
              </a:ext>
            </a:extLst>
          </p:cNvPr>
          <p:cNvSpPr/>
          <p:nvPr/>
        </p:nvSpPr>
        <p:spPr>
          <a:xfrm>
            <a:off x="5808593" y="5231597"/>
            <a:ext cx="1901692" cy="366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/interrupt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F19BC1-53FC-494C-8647-6C66CA0D613B}"/>
              </a:ext>
            </a:extLst>
          </p:cNvPr>
          <p:cNvSpPr/>
          <p:nvPr/>
        </p:nvSpPr>
        <p:spPr>
          <a:xfrm>
            <a:off x="5977560" y="2734849"/>
            <a:ext cx="1411357" cy="40768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6B1D1EE-4011-4B3D-9E89-EDC96E843F45}"/>
              </a:ext>
            </a:extLst>
          </p:cNvPr>
          <p:cNvCxnSpPr>
            <a:cxnSpLocks/>
          </p:cNvCxnSpPr>
          <p:nvPr/>
        </p:nvCxnSpPr>
        <p:spPr>
          <a:xfrm flipH="1">
            <a:off x="2485613" y="3849071"/>
            <a:ext cx="13355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C31194D-4EC4-4E97-A757-7B072B9978C7}"/>
              </a:ext>
            </a:extLst>
          </p:cNvPr>
          <p:cNvCxnSpPr>
            <a:cxnSpLocks/>
          </p:cNvCxnSpPr>
          <p:nvPr/>
        </p:nvCxnSpPr>
        <p:spPr>
          <a:xfrm>
            <a:off x="8422587" y="4159227"/>
            <a:ext cx="1172819" cy="22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2B1E6303-0EB2-4575-8E25-718732C4DF03}"/>
              </a:ext>
            </a:extLst>
          </p:cNvPr>
          <p:cNvSpPr/>
          <p:nvPr/>
        </p:nvSpPr>
        <p:spPr>
          <a:xfrm>
            <a:off x="8548067" y="3896753"/>
            <a:ext cx="1007165" cy="271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AMQP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4FA5D5C9-C89C-415E-980D-9F34F489CD39}"/>
              </a:ext>
            </a:extLst>
          </p:cNvPr>
          <p:cNvSpPr/>
          <p:nvPr/>
        </p:nvSpPr>
        <p:spPr>
          <a:xfrm>
            <a:off x="4066352" y="3152709"/>
            <a:ext cx="1481341" cy="14880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</a:p>
          <a:p>
            <a:pPr algn="ctr"/>
            <a:r>
              <a:rPr lang="fr-ML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Port: 15672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19BB33C-6E3C-44A6-94CE-99B82739F2E6}"/>
              </a:ext>
            </a:extLst>
          </p:cNvPr>
          <p:cNvSpPr/>
          <p:nvPr/>
        </p:nvSpPr>
        <p:spPr>
          <a:xfrm>
            <a:off x="653499" y="3055582"/>
            <a:ext cx="1779932" cy="2176015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AC1525F-76A4-4BAB-8AED-F46469ACD4C5}"/>
              </a:ext>
            </a:extLst>
          </p:cNvPr>
          <p:cNvSpPr/>
          <p:nvPr/>
        </p:nvSpPr>
        <p:spPr>
          <a:xfrm>
            <a:off x="9632673" y="2976017"/>
            <a:ext cx="1779932" cy="2176015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FCF23B-6FFF-4979-9ADA-31EAA33961C5}"/>
              </a:ext>
            </a:extLst>
          </p:cNvPr>
          <p:cNvSpPr/>
          <p:nvPr/>
        </p:nvSpPr>
        <p:spPr>
          <a:xfrm>
            <a:off x="740053" y="5231597"/>
            <a:ext cx="1444487" cy="46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45B97A-444F-4FED-B29B-891F92203E73}"/>
              </a:ext>
            </a:extLst>
          </p:cNvPr>
          <p:cNvSpPr/>
          <p:nvPr/>
        </p:nvSpPr>
        <p:spPr>
          <a:xfrm>
            <a:off x="9826487" y="5173570"/>
            <a:ext cx="1444487" cy="46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/>
      <p:bldP spid="27" grpId="0"/>
      <p:bldP spid="28" grpId="0" animBg="1"/>
      <p:bldP spid="29" grpId="0" animBg="1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890462-B620-45BB-B188-9855F3FEBB39}"/>
              </a:ext>
            </a:extLst>
          </p:cNvPr>
          <p:cNvSpPr/>
          <p:nvPr/>
        </p:nvSpPr>
        <p:spPr>
          <a:xfrm>
            <a:off x="1649232" y="457199"/>
            <a:ext cx="849576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VIII- Conclusion</a:t>
            </a:r>
            <a:endParaRPr lang="en-US" sz="2800" b="1" i="1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ED12981-1473-413F-A7B7-BB3650F5B0E2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3783AF8D-3F07-47CE-A4CC-38AC1B570B54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A942B-5CC9-4CC1-B05F-6934966A2AFA}"/>
              </a:ext>
            </a:extLst>
          </p:cNvPr>
          <p:cNvSpPr/>
          <p:nvPr/>
        </p:nvSpPr>
        <p:spPr>
          <a:xfrm>
            <a:off x="622852" y="6458811"/>
            <a:ext cx="2880003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conclusion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17EE33C-88D1-4B1F-8FF3-16A14AFB9087}"/>
              </a:ext>
            </a:extLst>
          </p:cNvPr>
          <p:cNvSpPr/>
          <p:nvPr/>
        </p:nvSpPr>
        <p:spPr>
          <a:xfrm>
            <a:off x="984738" y="2582783"/>
            <a:ext cx="10761785" cy="119283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Clr>
                <a:srgbClr val="00B050"/>
              </a:buClr>
              <a:buSzPct val="150000"/>
              <a:buFont typeface="Wingdings" panose="05000000000000000000" pitchFamily="2" charset="2"/>
              <a:buChar char="ü"/>
            </a:pPr>
            <a:r>
              <a:rPr lang="fr-ML" sz="2800" dirty="0">
                <a:solidFill>
                  <a:schemeClr val="bg1"/>
                </a:solidFill>
              </a:rPr>
              <a:t>La mise en place d’une spécification pour les APIs du modèles publication/abonnement semblable à OpenAPI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3F10054-3C89-482C-A7D5-FC1292D2D8BA}"/>
              </a:ext>
            </a:extLst>
          </p:cNvPr>
          <p:cNvSpPr/>
          <p:nvPr/>
        </p:nvSpPr>
        <p:spPr>
          <a:xfrm>
            <a:off x="1345401" y="1335416"/>
            <a:ext cx="4914722" cy="87558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>
                <a:srgbClr val="00B050"/>
              </a:buClr>
              <a:buSzPct val="200000"/>
            </a:pPr>
            <a:r>
              <a:rPr lang="fr-ML" sz="3200" dirty="0">
                <a:solidFill>
                  <a:schemeClr val="bg1"/>
                </a:solidFill>
              </a:rPr>
              <a:t>Les objectifs atteints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BBC687A-9AEC-4C4E-9673-AF3D337DDBA3}"/>
              </a:ext>
            </a:extLst>
          </p:cNvPr>
          <p:cNvSpPr/>
          <p:nvPr/>
        </p:nvSpPr>
        <p:spPr>
          <a:xfrm>
            <a:off x="984738" y="4882442"/>
            <a:ext cx="8786192" cy="1130130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Clr>
                <a:srgbClr val="00B050"/>
              </a:buClr>
              <a:buSzPct val="150000"/>
              <a:buFont typeface="Wingdings" panose="05000000000000000000" pitchFamily="2" charset="2"/>
              <a:buChar char="ü"/>
            </a:pPr>
            <a:r>
              <a:rPr lang="fr-ML" sz="2800" dirty="0">
                <a:solidFill>
                  <a:schemeClr val="bg1"/>
                </a:solidFill>
              </a:rPr>
              <a:t>Un générateur de code à base du générateur OpenAPI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134E09E-FEDC-4E1E-B5D6-0A51A9CF0075}"/>
              </a:ext>
            </a:extLst>
          </p:cNvPr>
          <p:cNvSpPr/>
          <p:nvPr/>
        </p:nvSpPr>
        <p:spPr>
          <a:xfrm>
            <a:off x="984738" y="3775620"/>
            <a:ext cx="8786192" cy="1192837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Clr>
                <a:srgbClr val="00B050"/>
              </a:buClr>
              <a:buSzPct val="150000"/>
              <a:buFont typeface="Wingdings" panose="05000000000000000000" pitchFamily="2" charset="2"/>
              <a:buChar char="ü"/>
            </a:pPr>
            <a:r>
              <a:rPr lang="fr-ML" sz="2800" dirty="0">
                <a:solidFill>
                  <a:schemeClr val="bg1"/>
                </a:solidFill>
              </a:rPr>
              <a:t>Une spécification multi protocole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10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86AAD2-77B7-4B53-B42A-CDB85DD3F27A}"/>
              </a:ext>
            </a:extLst>
          </p:cNvPr>
          <p:cNvSpPr/>
          <p:nvPr/>
        </p:nvSpPr>
        <p:spPr>
          <a:xfrm>
            <a:off x="1649232" y="457199"/>
            <a:ext cx="849576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IX- Perspectives</a:t>
            </a:r>
            <a:endParaRPr lang="en-US" sz="2800" b="1" i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F88F7D5-896B-468B-99EF-91E5E1ACF829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5EC6988C-C88A-44FA-A4A1-FB44B26647B4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DBD0F-E31B-4498-A50E-E9ABEEE46DAB}"/>
              </a:ext>
            </a:extLst>
          </p:cNvPr>
          <p:cNvSpPr/>
          <p:nvPr/>
        </p:nvSpPr>
        <p:spPr>
          <a:xfrm>
            <a:off x="622852" y="6458811"/>
            <a:ext cx="352711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perspectives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A7F495A-7B22-4023-BDF1-7AC30E3E2C1E}"/>
              </a:ext>
            </a:extLst>
          </p:cNvPr>
          <p:cNvSpPr/>
          <p:nvPr/>
        </p:nvSpPr>
        <p:spPr>
          <a:xfrm>
            <a:off x="1225826" y="1597621"/>
            <a:ext cx="9866243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fr-ML" sz="2800" dirty="0">
                <a:solidFill>
                  <a:schemeClr val="tx1"/>
                </a:solidFill>
              </a:rPr>
              <a:t>OpenAPI-PS est une spécification à sa première version (1.0.0)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A3FCAA-EA01-4841-B66E-8FDD4EEEF513}"/>
              </a:ext>
            </a:extLst>
          </p:cNvPr>
          <p:cNvSpPr/>
          <p:nvPr/>
        </p:nvSpPr>
        <p:spPr>
          <a:xfrm>
            <a:off x="1225826" y="2870547"/>
            <a:ext cx="9866243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ML" sz="2800" dirty="0"/>
              <a:t>Améliorer le générateur de code OpenAPI-PS pour générer le code en d’autre langage que Java</a:t>
            </a:r>
            <a:endParaRPr lang="en-US" sz="28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524B018-AC8E-4301-A7D4-C5B09DECEB42}"/>
              </a:ext>
            </a:extLst>
          </p:cNvPr>
          <p:cNvSpPr/>
          <p:nvPr/>
        </p:nvSpPr>
        <p:spPr>
          <a:xfrm>
            <a:off x="1225826" y="4143473"/>
            <a:ext cx="9866244" cy="1727961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ML" sz="2800" dirty="0">
                <a:solidFill>
                  <a:schemeClr val="tx1"/>
                </a:solidFill>
              </a:rPr>
              <a:t>Suite à l’évolution des technologie web, nous souhaitons vivement que ce projet puisse servir comme élément de base pour d’autres études plus approfondies.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78E075-135A-465A-934C-02B57F694369}"/>
              </a:ext>
            </a:extLst>
          </p:cNvPr>
          <p:cNvSpPr/>
          <p:nvPr/>
        </p:nvSpPr>
        <p:spPr>
          <a:xfrm>
            <a:off x="225287" y="6400800"/>
            <a:ext cx="3882887" cy="371054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Sommaire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Larme 4">
            <a:extLst>
              <a:ext uri="{FF2B5EF4-FFF2-40B4-BE49-F238E27FC236}">
                <a16:creationId xmlns:a16="http://schemas.microsoft.com/office/drawing/2014/main" id="{002894DC-AD35-4409-8C6D-13477F866EA3}"/>
              </a:ext>
            </a:extLst>
          </p:cNvPr>
          <p:cNvSpPr/>
          <p:nvPr/>
        </p:nvSpPr>
        <p:spPr>
          <a:xfrm>
            <a:off x="2115907" y="5845506"/>
            <a:ext cx="771582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IX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51EB2DC9-61AD-418E-8818-DFA142393EE6}"/>
              </a:ext>
            </a:extLst>
          </p:cNvPr>
          <p:cNvSpPr/>
          <p:nvPr/>
        </p:nvSpPr>
        <p:spPr>
          <a:xfrm>
            <a:off x="3335106" y="5845506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Les perspectives pour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OpenAPI-PS</a:t>
            </a:r>
            <a:endParaRPr lang="en-US" sz="2000" i="1" dirty="0">
              <a:ln w="0"/>
              <a:solidFill>
                <a:schemeClr val="bg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083F0E8-4BAE-46A1-A344-71DC429D529E}"/>
              </a:ext>
            </a:extLst>
          </p:cNvPr>
          <p:cNvCxnSpPr>
            <a:cxnSpLocks/>
          </p:cNvCxnSpPr>
          <p:nvPr/>
        </p:nvCxnSpPr>
        <p:spPr>
          <a:xfrm>
            <a:off x="225287" y="6400800"/>
            <a:ext cx="113438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454337A2-6EED-4B53-882A-44B4900D2E96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tx2">
              <a:lumMod val="7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Larme 8">
            <a:extLst>
              <a:ext uri="{FF2B5EF4-FFF2-40B4-BE49-F238E27FC236}">
                <a16:creationId xmlns:a16="http://schemas.microsoft.com/office/drawing/2014/main" id="{4400C896-F80E-4545-9D4B-F79930E6425E}"/>
              </a:ext>
            </a:extLst>
          </p:cNvPr>
          <p:cNvSpPr/>
          <p:nvPr/>
        </p:nvSpPr>
        <p:spPr>
          <a:xfrm>
            <a:off x="2115901" y="5288924"/>
            <a:ext cx="771582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VIII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Flèche : chevron 9">
            <a:extLst>
              <a:ext uri="{FF2B5EF4-FFF2-40B4-BE49-F238E27FC236}">
                <a16:creationId xmlns:a16="http://schemas.microsoft.com/office/drawing/2014/main" id="{92EF7499-D9FF-418E-972A-EA75F8D3284A}"/>
              </a:ext>
            </a:extLst>
          </p:cNvPr>
          <p:cNvSpPr/>
          <p:nvPr/>
        </p:nvSpPr>
        <p:spPr>
          <a:xfrm>
            <a:off x="3335100" y="5288924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Conclusion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6D31616A-61F3-4552-8441-16077801996F}"/>
              </a:ext>
            </a:extLst>
          </p:cNvPr>
          <p:cNvSpPr/>
          <p:nvPr/>
        </p:nvSpPr>
        <p:spPr>
          <a:xfrm>
            <a:off x="3335117" y="4240714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Un générateur de code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OpenAPI-PS</a:t>
            </a:r>
            <a:endParaRPr lang="en-US" sz="2000" i="1" dirty="0">
              <a:ln w="0"/>
              <a:solidFill>
                <a:schemeClr val="bg1"/>
              </a:solidFill>
            </a:endParaRP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17AD08B8-C48F-49C3-B70E-82EE2EBC1E60}"/>
              </a:ext>
            </a:extLst>
          </p:cNvPr>
          <p:cNvSpPr/>
          <p:nvPr/>
        </p:nvSpPr>
        <p:spPr>
          <a:xfrm>
            <a:off x="3335115" y="3684132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La solution proposée : la spécification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OpenAPI-PS</a:t>
            </a:r>
            <a:endParaRPr lang="en-US" sz="2000" i="1" dirty="0">
              <a:ln w="0"/>
              <a:solidFill>
                <a:schemeClr val="bg1"/>
              </a:solidFill>
            </a:endParaRPr>
          </a:p>
        </p:txBody>
      </p:sp>
      <p:sp>
        <p:nvSpPr>
          <p:cNvPr id="13" name="Larme 12">
            <a:extLst>
              <a:ext uri="{FF2B5EF4-FFF2-40B4-BE49-F238E27FC236}">
                <a16:creationId xmlns:a16="http://schemas.microsoft.com/office/drawing/2014/main" id="{556528F5-0A57-49B1-9EDD-B550984FF71C}"/>
              </a:ext>
            </a:extLst>
          </p:cNvPr>
          <p:cNvSpPr/>
          <p:nvPr/>
        </p:nvSpPr>
        <p:spPr>
          <a:xfrm>
            <a:off x="2115916" y="4240714"/>
            <a:ext cx="771582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VI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Larme 13">
            <a:extLst>
              <a:ext uri="{FF2B5EF4-FFF2-40B4-BE49-F238E27FC236}">
                <a16:creationId xmlns:a16="http://schemas.microsoft.com/office/drawing/2014/main" id="{E315176A-CF1A-46CD-9778-D34DBCA04475}"/>
              </a:ext>
            </a:extLst>
          </p:cNvPr>
          <p:cNvSpPr/>
          <p:nvPr/>
        </p:nvSpPr>
        <p:spPr>
          <a:xfrm>
            <a:off x="2115913" y="1441233"/>
            <a:ext cx="771583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AB2A78E1-2B0F-462B-9364-E1DF4D499151}"/>
              </a:ext>
            </a:extLst>
          </p:cNvPr>
          <p:cNvSpPr/>
          <p:nvPr/>
        </p:nvSpPr>
        <p:spPr>
          <a:xfrm>
            <a:off x="3335115" y="1441233"/>
            <a:ext cx="6740972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Introduction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16" name="Larme 15">
            <a:extLst>
              <a:ext uri="{FF2B5EF4-FFF2-40B4-BE49-F238E27FC236}">
                <a16:creationId xmlns:a16="http://schemas.microsoft.com/office/drawing/2014/main" id="{F5A2B4B6-8BDD-4E95-B634-A90327B88ADA}"/>
              </a:ext>
            </a:extLst>
          </p:cNvPr>
          <p:cNvSpPr/>
          <p:nvPr/>
        </p:nvSpPr>
        <p:spPr>
          <a:xfrm>
            <a:off x="2115914" y="2004449"/>
            <a:ext cx="771583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II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9180ADC1-A465-42A8-BCCD-CBD9984C652E}"/>
              </a:ext>
            </a:extLst>
          </p:cNvPr>
          <p:cNvSpPr/>
          <p:nvPr/>
        </p:nvSpPr>
        <p:spPr>
          <a:xfrm>
            <a:off x="3335114" y="2008412"/>
            <a:ext cx="6740973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Le modèle publication/abonnement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18" name="Larme 17">
            <a:extLst>
              <a:ext uri="{FF2B5EF4-FFF2-40B4-BE49-F238E27FC236}">
                <a16:creationId xmlns:a16="http://schemas.microsoft.com/office/drawing/2014/main" id="{EF7C1002-D134-493F-8103-59E496C0D8D6}"/>
              </a:ext>
            </a:extLst>
          </p:cNvPr>
          <p:cNvSpPr/>
          <p:nvPr/>
        </p:nvSpPr>
        <p:spPr>
          <a:xfrm>
            <a:off x="2115914" y="2567663"/>
            <a:ext cx="771583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III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F436399D-B924-4E26-BBF3-EC190C1B17E3}"/>
              </a:ext>
            </a:extLst>
          </p:cNvPr>
          <p:cNvSpPr/>
          <p:nvPr/>
        </p:nvSpPr>
        <p:spPr>
          <a:xfrm>
            <a:off x="3335114" y="2575589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La spécification existante :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</a:t>
            </a:r>
          </a:p>
        </p:txBody>
      </p:sp>
      <p:sp>
        <p:nvSpPr>
          <p:cNvPr id="20" name="Larme 19">
            <a:extLst>
              <a:ext uri="{FF2B5EF4-FFF2-40B4-BE49-F238E27FC236}">
                <a16:creationId xmlns:a16="http://schemas.microsoft.com/office/drawing/2014/main" id="{D6F2768B-7891-4EAD-93FC-0D917CA9C059}"/>
              </a:ext>
            </a:extLst>
          </p:cNvPr>
          <p:cNvSpPr/>
          <p:nvPr/>
        </p:nvSpPr>
        <p:spPr>
          <a:xfrm>
            <a:off x="2115914" y="3684134"/>
            <a:ext cx="771582" cy="371054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V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1E66DE-86A2-43E6-BDCF-C32BB8B74272}"/>
              </a:ext>
            </a:extLst>
          </p:cNvPr>
          <p:cNvSpPr/>
          <p:nvPr/>
        </p:nvSpPr>
        <p:spPr>
          <a:xfrm>
            <a:off x="2115913" y="457199"/>
            <a:ext cx="7960173" cy="516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Plan du travail</a:t>
            </a:r>
            <a:endParaRPr lang="en-US" sz="2000" dirty="0">
              <a:ln w="0"/>
              <a:solidFill>
                <a:schemeClr val="bg1"/>
              </a:solidFill>
            </a:endParaRPr>
          </a:p>
        </p:txBody>
      </p:sp>
      <p:sp>
        <p:nvSpPr>
          <p:cNvPr id="22" name="Larme 21">
            <a:extLst>
              <a:ext uri="{FF2B5EF4-FFF2-40B4-BE49-F238E27FC236}">
                <a16:creationId xmlns:a16="http://schemas.microsoft.com/office/drawing/2014/main" id="{E8E86B6A-AE79-435A-B142-706DF26FF56F}"/>
              </a:ext>
            </a:extLst>
          </p:cNvPr>
          <p:cNvSpPr/>
          <p:nvPr/>
        </p:nvSpPr>
        <p:spPr>
          <a:xfrm>
            <a:off x="2115915" y="3127540"/>
            <a:ext cx="771582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IV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7DA1CB48-5142-4041-B36F-EB04986A035D}"/>
              </a:ext>
            </a:extLst>
          </p:cNvPr>
          <p:cNvSpPr/>
          <p:nvPr/>
        </p:nvSpPr>
        <p:spPr>
          <a:xfrm>
            <a:off x="3335114" y="3127542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La problématique</a:t>
            </a:r>
            <a:endParaRPr lang="fr-ML" sz="2000" i="1" dirty="0">
              <a:ln w="0"/>
              <a:solidFill>
                <a:schemeClr val="bg1"/>
              </a:solidFill>
            </a:endParaRPr>
          </a:p>
        </p:txBody>
      </p:sp>
      <p:sp>
        <p:nvSpPr>
          <p:cNvPr id="24" name="Larme 23">
            <a:extLst>
              <a:ext uri="{FF2B5EF4-FFF2-40B4-BE49-F238E27FC236}">
                <a16:creationId xmlns:a16="http://schemas.microsoft.com/office/drawing/2014/main" id="{11ABBF79-7DB7-4DC1-9416-BEFA850D115D}"/>
              </a:ext>
            </a:extLst>
          </p:cNvPr>
          <p:cNvSpPr/>
          <p:nvPr/>
        </p:nvSpPr>
        <p:spPr>
          <a:xfrm>
            <a:off x="2115901" y="4753545"/>
            <a:ext cx="771582" cy="371061"/>
          </a:xfrm>
          <a:prstGeom prst="teardrop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>
                  <a:solidFill>
                    <a:sysClr val="windowText" lastClr="000000"/>
                  </a:solidFill>
                </a:ln>
              </a:rPr>
              <a:t>VII</a:t>
            </a:r>
            <a:endParaRPr lang="en-US" sz="200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Flèche : chevron 24">
            <a:extLst>
              <a:ext uri="{FF2B5EF4-FFF2-40B4-BE49-F238E27FC236}">
                <a16:creationId xmlns:a16="http://schemas.microsoft.com/office/drawing/2014/main" id="{886BF2BB-9FFA-4463-9D2C-39B52A4003B1}"/>
              </a:ext>
            </a:extLst>
          </p:cNvPr>
          <p:cNvSpPr/>
          <p:nvPr/>
        </p:nvSpPr>
        <p:spPr>
          <a:xfrm>
            <a:off x="3335100" y="4753545"/>
            <a:ext cx="6740974" cy="37106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000" dirty="0">
                <a:ln w="0"/>
                <a:solidFill>
                  <a:schemeClr val="bg1"/>
                </a:solidFill>
              </a:rPr>
              <a:t>Un cas d’utilisation du générateur de code </a:t>
            </a:r>
            <a:r>
              <a:rPr lang="fr-ML" sz="2000" i="1" dirty="0">
                <a:ln w="0"/>
                <a:solidFill>
                  <a:schemeClr val="bg1"/>
                </a:solidFill>
              </a:rPr>
              <a:t>OpenAPI-PS</a:t>
            </a:r>
            <a:endParaRPr lang="en-US" sz="2000" i="1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5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33378D2-AF65-4716-B420-421AB1BE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2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6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7CC41E-A16B-4828-8192-1E3104244A46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Introduction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353E64F-4DAF-4ECC-9BB3-6FB28E572C98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B838EF18-0383-4C21-A867-735AD6E4B652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ECC9DE-E9DF-498F-9D6E-43CFB4B8C79C}"/>
              </a:ext>
            </a:extLst>
          </p:cNvPr>
          <p:cNvSpPr/>
          <p:nvPr/>
        </p:nvSpPr>
        <p:spPr>
          <a:xfrm>
            <a:off x="3085514" y="422031"/>
            <a:ext cx="6020973" cy="50643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  Introduction</a:t>
            </a:r>
            <a:endParaRPr lang="en-US" sz="2800" b="1" dirty="0">
              <a:ln w="0"/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A9C995-6EC4-4253-BAC9-21D8231AE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57" y="1266093"/>
            <a:ext cx="9411286" cy="47636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84B141-8E49-4D58-A59F-1A59447E8695}"/>
              </a:ext>
            </a:extLst>
          </p:cNvPr>
          <p:cNvSpPr/>
          <p:nvPr/>
        </p:nvSpPr>
        <p:spPr>
          <a:xfrm>
            <a:off x="1630018" y="1716660"/>
            <a:ext cx="2809460" cy="824695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</a:schemeClr>
              </a:gs>
              <a:gs pos="97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1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chemeClr val="accent6">
                <a:lumMod val="5000"/>
                <a:lumOff val="95000"/>
              </a:schemeClr>
            </a:gs>
            <a:gs pos="97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97863B-0933-4B13-A745-6514C0855E9F}"/>
              </a:ext>
            </a:extLst>
          </p:cNvPr>
          <p:cNvSpPr/>
          <p:nvPr/>
        </p:nvSpPr>
        <p:spPr>
          <a:xfrm>
            <a:off x="622852" y="6400800"/>
            <a:ext cx="4072088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Modèle publication/abonnement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3D4E3AB-9F15-4A45-8279-8F67E89AB5BB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avec coins arrondis en diagonale 6">
            <a:extLst>
              <a:ext uri="{FF2B5EF4-FFF2-40B4-BE49-F238E27FC236}">
                <a16:creationId xmlns:a16="http://schemas.microsoft.com/office/drawing/2014/main" id="{B99609AA-205B-424D-9980-806DEBA13A49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B16662-B7C3-489D-AC81-D9095A89E417}"/>
              </a:ext>
            </a:extLst>
          </p:cNvPr>
          <p:cNvSpPr/>
          <p:nvPr/>
        </p:nvSpPr>
        <p:spPr>
          <a:xfrm>
            <a:off x="3085514" y="395527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II-  Modèle publication/abonnement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2EBE6E-415E-4A48-975A-1C3A00591EAC}"/>
              </a:ext>
            </a:extLst>
          </p:cNvPr>
          <p:cNvSpPr/>
          <p:nvPr/>
        </p:nvSpPr>
        <p:spPr>
          <a:xfrm>
            <a:off x="1988437" y="3451699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ysClr val="windowText" lastClr="000000"/>
                </a:solidFill>
              </a:rPr>
              <a:t>Fonctionnement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94003A-C794-4C33-9ECD-26AA8EE7785D}"/>
              </a:ext>
            </a:extLst>
          </p:cNvPr>
          <p:cNvSpPr/>
          <p:nvPr/>
        </p:nvSpPr>
        <p:spPr>
          <a:xfrm>
            <a:off x="1988437" y="1515466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ysClr val="windowText" lastClr="000000"/>
                </a:solidFill>
              </a:rPr>
              <a:t>Définition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001C55-7D37-4536-B6DC-3BFAE5237AAA}"/>
              </a:ext>
            </a:extLst>
          </p:cNvPr>
          <p:cNvSpPr/>
          <p:nvPr/>
        </p:nvSpPr>
        <p:spPr>
          <a:xfrm>
            <a:off x="1993228" y="2498758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ysClr val="windowText" lastClr="000000"/>
                </a:solidFill>
              </a:rPr>
              <a:t>Composants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13E425-629A-479A-AE9A-15A5218D1545}"/>
              </a:ext>
            </a:extLst>
          </p:cNvPr>
          <p:cNvSpPr/>
          <p:nvPr/>
        </p:nvSpPr>
        <p:spPr>
          <a:xfrm>
            <a:off x="4358537" y="2097353"/>
            <a:ext cx="3314472" cy="1025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2400" dirty="0">
                <a:solidFill>
                  <a:sysClr val="windowText" lastClr="000000"/>
                </a:solidFill>
              </a:rPr>
              <a:t>- Entités, Publier, </a:t>
            </a:r>
            <a:r>
              <a:rPr lang="en-US" sz="2400" dirty="0" err="1">
                <a:solidFill>
                  <a:sysClr val="windowText" lastClr="000000"/>
                </a:solidFill>
              </a:rPr>
              <a:t>Abonner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6918ED-2DF7-40CC-BD01-22D20A61BAEB}"/>
              </a:ext>
            </a:extLst>
          </p:cNvPr>
          <p:cNvSpPr/>
          <p:nvPr/>
        </p:nvSpPr>
        <p:spPr>
          <a:xfrm>
            <a:off x="4358537" y="3217292"/>
            <a:ext cx="3077155" cy="1492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2400" dirty="0">
                <a:solidFill>
                  <a:sysClr val="windowText" lastClr="000000"/>
                </a:solidFill>
              </a:rPr>
              <a:t>- Producteurs</a:t>
            </a:r>
          </a:p>
          <a:p>
            <a:pPr algn="just"/>
            <a:r>
              <a:rPr lang="en-US" sz="2400" dirty="0">
                <a:solidFill>
                  <a:sysClr val="windowText" lastClr="000000"/>
                </a:solidFill>
              </a:rPr>
              <a:t>- Broker (courtier)</a:t>
            </a:r>
          </a:p>
          <a:p>
            <a:pPr algn="just"/>
            <a:r>
              <a:rPr lang="en-US" sz="2400" dirty="0">
                <a:solidFill>
                  <a:sysClr val="windowText" lastClr="000000"/>
                </a:solidFill>
              </a:rPr>
              <a:t>- </a:t>
            </a:r>
            <a:r>
              <a:rPr lang="fr-ML" sz="2400" dirty="0">
                <a:solidFill>
                  <a:sysClr val="windowText" lastClr="000000"/>
                </a:solidFill>
              </a:rPr>
              <a:t>Consommateurs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21C1BAF-AA9D-44F7-913C-E63544F42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18" y="3389465"/>
            <a:ext cx="5022574" cy="28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6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/>
      <p:bldP spid="41" grpId="0"/>
      <p:bldP spid="41" grpId="1"/>
      <p:bldP spid="42" grpId="0"/>
      <p:bldP spid="4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chemeClr val="tx1"/>
            </a:gs>
            <a:gs pos="96000">
              <a:srgbClr val="00B0F0">
                <a:lumMod val="44000"/>
                <a:lumOff val="56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97863B-0933-4B13-A745-6514C0855E9F}"/>
              </a:ext>
            </a:extLst>
          </p:cNvPr>
          <p:cNvSpPr/>
          <p:nvPr/>
        </p:nvSpPr>
        <p:spPr>
          <a:xfrm>
            <a:off x="622852" y="6400800"/>
            <a:ext cx="4072088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Modèle publication/abonnement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3D4E3AB-9F15-4A45-8279-8F67E89AB5BB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avec coins arrondis en diagonale 6">
            <a:extLst>
              <a:ext uri="{FF2B5EF4-FFF2-40B4-BE49-F238E27FC236}">
                <a16:creationId xmlns:a16="http://schemas.microsoft.com/office/drawing/2014/main" id="{B99609AA-205B-424D-9980-806DEBA13A49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B16662-B7C3-489D-AC81-D9095A89E417}"/>
              </a:ext>
            </a:extLst>
          </p:cNvPr>
          <p:cNvSpPr/>
          <p:nvPr/>
        </p:nvSpPr>
        <p:spPr>
          <a:xfrm>
            <a:off x="3085514" y="395527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protocoles pub/sub populaires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59476C-3BD4-405B-9A9D-43C9F156C213}"/>
              </a:ext>
            </a:extLst>
          </p:cNvPr>
          <p:cNvSpPr/>
          <p:nvPr/>
        </p:nvSpPr>
        <p:spPr>
          <a:xfrm>
            <a:off x="2169583" y="1720437"/>
            <a:ext cx="2261229" cy="222269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4000" dirty="0">
                <a:solidFill>
                  <a:schemeClr val="tx1"/>
                </a:solidFill>
              </a:rPr>
              <a:t>AMQP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9A88CD6-123D-4B9B-9253-76E8D7DE75EA}"/>
              </a:ext>
            </a:extLst>
          </p:cNvPr>
          <p:cNvSpPr/>
          <p:nvPr/>
        </p:nvSpPr>
        <p:spPr>
          <a:xfrm>
            <a:off x="5180070" y="1720437"/>
            <a:ext cx="2261229" cy="222269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4000" dirty="0"/>
              <a:t>MQTT</a:t>
            </a:r>
            <a:endParaRPr lang="en-US" sz="40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8920850-71B3-462B-8CE6-E5599FD7AB1A}"/>
              </a:ext>
            </a:extLst>
          </p:cNvPr>
          <p:cNvSpPr/>
          <p:nvPr/>
        </p:nvSpPr>
        <p:spPr>
          <a:xfrm>
            <a:off x="8190556" y="1720437"/>
            <a:ext cx="2261229" cy="222269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4000" dirty="0"/>
              <a:t>Kafka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1BBA88-78FA-45D1-BEA1-81495391579E}"/>
              </a:ext>
            </a:extLst>
          </p:cNvPr>
          <p:cNvSpPr/>
          <p:nvPr/>
        </p:nvSpPr>
        <p:spPr>
          <a:xfrm>
            <a:off x="1847557" y="4918749"/>
            <a:ext cx="8496886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400" dirty="0">
                <a:solidFill>
                  <a:schemeClr val="bg1"/>
                </a:solidFill>
              </a:rPr>
              <a:t>Ces protocoles permettent l’échanges de messages asynchrone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13" grpId="0" animBg="1"/>
      <p:bldP spid="14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304689-C99B-433B-A2E7-23DCE4BCE4D2}"/>
              </a:ext>
            </a:extLst>
          </p:cNvPr>
          <p:cNvSpPr/>
          <p:nvPr/>
        </p:nvSpPr>
        <p:spPr>
          <a:xfrm>
            <a:off x="622852" y="6400800"/>
            <a:ext cx="4072088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Modèle publication/abonnement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32C3FF8-4635-4EB6-B6BF-02DAFE6AB698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3B52F74-F686-478D-ADF6-220919A73D9C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C9318-D76D-47B4-A0AB-C00685186521}"/>
              </a:ext>
            </a:extLst>
          </p:cNvPr>
          <p:cNvSpPr/>
          <p:nvPr/>
        </p:nvSpPr>
        <p:spPr>
          <a:xfrm>
            <a:off x="2222696" y="422031"/>
            <a:ext cx="7746609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 du modèle pub/sub</a:t>
            </a:r>
            <a:endParaRPr lang="en-US" sz="2800" b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E59C640-1491-4550-A215-E96713D4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hidden">
          <a:xfrm>
            <a:off x="5897115" y="2626269"/>
            <a:ext cx="4969668" cy="307216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4C4B72A-9598-4DDA-B945-7AFB6CF4E02A}"/>
              </a:ext>
            </a:extLst>
          </p:cNvPr>
          <p:cNvSpPr/>
          <p:nvPr/>
        </p:nvSpPr>
        <p:spPr>
          <a:xfrm>
            <a:off x="1988437" y="4196562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chemeClr val="tx1"/>
                </a:solidFill>
              </a:rPr>
              <a:t>Adapté aux </a:t>
            </a:r>
            <a:r>
              <a:rPr lang="en-US" sz="2400" dirty="0">
                <a:solidFill>
                  <a:schemeClr val="tx1"/>
                </a:solidFill>
              </a:rPr>
              <a:t>IoTs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4AB99E-EF69-427B-977D-E26C56B54E0F}"/>
              </a:ext>
            </a:extLst>
          </p:cNvPr>
          <p:cNvSpPr/>
          <p:nvPr/>
        </p:nvSpPr>
        <p:spPr>
          <a:xfrm>
            <a:off x="1988437" y="1515466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chemeClr val="tx1"/>
                </a:solidFill>
              </a:rPr>
              <a:t>découplé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0BEB5B-6299-4619-8E4D-C9B58EB9B0A5}"/>
              </a:ext>
            </a:extLst>
          </p:cNvPr>
          <p:cNvSpPr/>
          <p:nvPr/>
        </p:nvSpPr>
        <p:spPr>
          <a:xfrm>
            <a:off x="1988437" y="2392265"/>
            <a:ext cx="3077155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chemeClr val="tx1"/>
                </a:solidFill>
              </a:rPr>
              <a:t>Pas de collision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48BDDC-BEE3-4C0F-8D86-587BBDF1DE0B}"/>
              </a:ext>
            </a:extLst>
          </p:cNvPr>
          <p:cNvSpPr/>
          <p:nvPr/>
        </p:nvSpPr>
        <p:spPr>
          <a:xfrm>
            <a:off x="1988437" y="3278577"/>
            <a:ext cx="3258812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2400" dirty="0">
                <a:solidFill>
                  <a:schemeClr val="tx1"/>
                </a:solidFill>
              </a:rPr>
              <a:t>Anonymats des entités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68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20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chemeClr val="accent6">
                <a:lumMod val="5000"/>
                <a:lumOff val="95000"/>
              </a:schemeClr>
            </a:gs>
            <a:gs pos="97000">
              <a:schemeClr val="accent6">
                <a:lumMod val="45000"/>
                <a:lumOff val="55000"/>
              </a:schemeClr>
            </a:gs>
            <a:gs pos="99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57846-44DB-4B40-ADE4-EBF77563214E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  <a:latin typeface="Algerian" panose="04020705040A02060702" pitchFamily="82" charset="0"/>
              </a:rPr>
              <a:t>Spécification openAPI-ps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1840C07-63A6-4208-8C1F-BD436F9A56FD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F9079687-94DD-4D71-A827-466E4482CB6D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9746858-CFBE-4A13-88C5-2212D83A8609}"/>
              </a:ext>
            </a:extLst>
          </p:cNvPr>
          <p:cNvSpPr/>
          <p:nvPr/>
        </p:nvSpPr>
        <p:spPr>
          <a:xfrm>
            <a:off x="3478414" y="3735409"/>
            <a:ext cx="7686262" cy="1208861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- JSON (JavaScript Object Notation)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2577A9F-9EC7-4775-A58A-4C5B9124ADF9}"/>
              </a:ext>
            </a:extLst>
          </p:cNvPr>
          <p:cNvSpPr/>
          <p:nvPr/>
        </p:nvSpPr>
        <p:spPr>
          <a:xfrm>
            <a:off x="3478414" y="4595591"/>
            <a:ext cx="7686262" cy="1208861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- YAML (Yet Another Markup Language)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1CD843-F4C8-4769-AABA-F19C4A4B4618}"/>
              </a:ext>
            </a:extLst>
          </p:cNvPr>
          <p:cNvSpPr/>
          <p:nvPr/>
        </p:nvSpPr>
        <p:spPr>
          <a:xfrm>
            <a:off x="3085513" y="368802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III-  La spécification OpenAPI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F3165B9-4F41-4678-A9AD-1E9ADA6AFCC1}"/>
              </a:ext>
            </a:extLst>
          </p:cNvPr>
          <p:cNvSpPr/>
          <p:nvPr/>
        </p:nvSpPr>
        <p:spPr>
          <a:xfrm>
            <a:off x="1576625" y="1272793"/>
            <a:ext cx="2836349" cy="96739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Définition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CB38DDA-6B8D-4C1C-A48B-ADCE83668254}"/>
              </a:ext>
            </a:extLst>
          </p:cNvPr>
          <p:cNvSpPr/>
          <p:nvPr/>
        </p:nvSpPr>
        <p:spPr>
          <a:xfrm>
            <a:off x="1576625" y="2870314"/>
            <a:ext cx="8786192" cy="1208861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ML" sz="3200" dirty="0">
                <a:solidFill>
                  <a:schemeClr val="bg1"/>
                </a:solidFill>
              </a:rPr>
              <a:t>Langages de descriptions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43875C8-E65F-4D2E-B240-7C69AA1315D7}"/>
              </a:ext>
            </a:extLst>
          </p:cNvPr>
          <p:cNvSpPr/>
          <p:nvPr/>
        </p:nvSpPr>
        <p:spPr>
          <a:xfrm>
            <a:off x="3405808" y="1902921"/>
            <a:ext cx="7792279" cy="1573931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ML" sz="3200" dirty="0">
                <a:solidFill>
                  <a:schemeClr val="bg1"/>
                </a:solidFill>
              </a:rPr>
              <a:t>- interface standard, APIs REST, indépendante des     langages et compréhensible</a:t>
            </a:r>
          </a:p>
        </p:txBody>
      </p:sp>
    </p:spTree>
    <p:extLst>
      <p:ext uri="{BB962C8B-B14F-4D97-AF65-F5344CB8AC3E}">
        <p14:creationId xmlns:p14="http://schemas.microsoft.com/office/powerpoint/2010/main" val="405857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A7F07ACB-D294-4723-A5DE-2C3D45FE5660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6893343" y="3093152"/>
            <a:ext cx="351285" cy="59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40AB3EA-DAA6-4628-82F2-CFA02A30C1F1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Spécification OpenAPI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C22737D-F265-44D9-8AD2-59D027FF0ED4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avec coins arrondis en diagonale 22">
            <a:extLst>
              <a:ext uri="{FF2B5EF4-FFF2-40B4-BE49-F238E27FC236}">
                <a16:creationId xmlns:a16="http://schemas.microsoft.com/office/drawing/2014/main" id="{9EC26BD0-B35F-4ADD-9148-FA61D66F0406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6564D2-EC5C-4682-A8A8-1D9643C0EDD3}"/>
              </a:ext>
            </a:extLst>
          </p:cNvPr>
          <p:cNvSpPr/>
          <p:nvPr/>
        </p:nvSpPr>
        <p:spPr>
          <a:xfrm>
            <a:off x="2336241" y="1733153"/>
            <a:ext cx="4178002" cy="3564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E9A1624-BD8D-4A2E-9736-4E3A5C66148F}"/>
              </a:ext>
            </a:extLst>
          </p:cNvPr>
          <p:cNvSpPr/>
          <p:nvPr/>
        </p:nvSpPr>
        <p:spPr>
          <a:xfrm>
            <a:off x="2520855" y="1852175"/>
            <a:ext cx="3825373" cy="485181"/>
          </a:xfrm>
          <a:prstGeom prst="round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openapi 3.0.0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C4725BD-27C0-48CE-B30B-2A782B443ED3}"/>
              </a:ext>
            </a:extLst>
          </p:cNvPr>
          <p:cNvSpPr/>
          <p:nvPr/>
        </p:nvSpPr>
        <p:spPr>
          <a:xfrm>
            <a:off x="2520856" y="2911486"/>
            <a:ext cx="1813713" cy="478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server</a:t>
            </a:r>
            <a:endParaRPr lang="en-US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391153F-F7B1-4B79-9F95-2E4F100CEBCE}"/>
              </a:ext>
            </a:extLst>
          </p:cNvPr>
          <p:cNvSpPr/>
          <p:nvPr/>
        </p:nvSpPr>
        <p:spPr>
          <a:xfrm>
            <a:off x="2520856" y="4100975"/>
            <a:ext cx="1813713" cy="47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tags</a:t>
            </a:r>
            <a:endParaRPr lang="en-US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1DBAA42-BD6A-4504-8408-CF54641406B5}"/>
              </a:ext>
            </a:extLst>
          </p:cNvPr>
          <p:cNvSpPr/>
          <p:nvPr/>
        </p:nvSpPr>
        <p:spPr>
          <a:xfrm>
            <a:off x="4532517" y="4087103"/>
            <a:ext cx="1813713" cy="477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externalsDocs</a:t>
            </a:r>
            <a:endParaRPr lang="en-US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A541432-6974-43F0-BAA5-A5DCEC73C2AF}"/>
              </a:ext>
            </a:extLst>
          </p:cNvPr>
          <p:cNvSpPr/>
          <p:nvPr/>
        </p:nvSpPr>
        <p:spPr>
          <a:xfrm>
            <a:off x="2520856" y="4633995"/>
            <a:ext cx="3843129" cy="559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components</a:t>
            </a:r>
            <a:endParaRPr lang="en-US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7EA641E-C3D1-418B-9B1D-FF5CCA747257}"/>
              </a:ext>
            </a:extLst>
          </p:cNvPr>
          <p:cNvSpPr/>
          <p:nvPr/>
        </p:nvSpPr>
        <p:spPr>
          <a:xfrm>
            <a:off x="2520855" y="2382812"/>
            <a:ext cx="3825374" cy="4851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info</a:t>
            </a:r>
            <a:endParaRPr lang="en-US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EE6F507-19E3-4C27-9015-2DFE47BE19C3}"/>
              </a:ext>
            </a:extLst>
          </p:cNvPr>
          <p:cNvSpPr/>
          <p:nvPr/>
        </p:nvSpPr>
        <p:spPr>
          <a:xfrm>
            <a:off x="4532518" y="2911487"/>
            <a:ext cx="1813712" cy="478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76538E6-8DE0-4BA9-814B-3C0AB4E35ECF}"/>
              </a:ext>
            </a:extLst>
          </p:cNvPr>
          <p:cNvSpPr/>
          <p:nvPr/>
        </p:nvSpPr>
        <p:spPr>
          <a:xfrm>
            <a:off x="2520857" y="3462566"/>
            <a:ext cx="3825374" cy="5807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paths</a:t>
            </a:r>
            <a:endParaRPr lang="en-US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D921517-5B08-4DF9-B6A8-063EDF679732}"/>
              </a:ext>
            </a:extLst>
          </p:cNvPr>
          <p:cNvSpPr/>
          <p:nvPr/>
        </p:nvSpPr>
        <p:spPr>
          <a:xfrm>
            <a:off x="7258695" y="1104890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 err="1"/>
              <a:t>title</a:t>
            </a:r>
            <a:endParaRPr lang="en-US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944E03D-B6E0-4E4E-99AF-FBC04B4144FC}"/>
              </a:ext>
            </a:extLst>
          </p:cNvPr>
          <p:cNvSpPr/>
          <p:nvPr/>
        </p:nvSpPr>
        <p:spPr>
          <a:xfrm>
            <a:off x="7244628" y="3589920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version</a:t>
            </a:r>
            <a:endParaRPr lang="en-US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BF3EE7A-BA10-4CC4-B428-CDE8875030CF}"/>
              </a:ext>
            </a:extLst>
          </p:cNvPr>
          <p:cNvCxnSpPr>
            <a:cxnSpLocks/>
          </p:cNvCxnSpPr>
          <p:nvPr/>
        </p:nvCxnSpPr>
        <p:spPr>
          <a:xfrm flipV="1">
            <a:off x="6454762" y="2716111"/>
            <a:ext cx="451644" cy="6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853FFAD-31CD-436D-94E8-87CE044026FB}"/>
              </a:ext>
            </a:extLst>
          </p:cNvPr>
          <p:cNvCxnSpPr>
            <a:cxnSpLocks/>
          </p:cNvCxnSpPr>
          <p:nvPr/>
        </p:nvCxnSpPr>
        <p:spPr>
          <a:xfrm>
            <a:off x="6893343" y="1442234"/>
            <a:ext cx="0" cy="24964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4826FCD-556F-4347-8FCC-BD90A40C9787}"/>
              </a:ext>
            </a:extLst>
          </p:cNvPr>
          <p:cNvCxnSpPr>
            <a:cxnSpLocks/>
          </p:cNvCxnSpPr>
          <p:nvPr/>
        </p:nvCxnSpPr>
        <p:spPr>
          <a:xfrm>
            <a:off x="6881595" y="1444467"/>
            <a:ext cx="37477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686E8DE-5F12-43E3-9F18-03BD86B6A6E7}"/>
              </a:ext>
            </a:extLst>
          </p:cNvPr>
          <p:cNvCxnSpPr>
            <a:cxnSpLocks/>
          </p:cNvCxnSpPr>
          <p:nvPr/>
        </p:nvCxnSpPr>
        <p:spPr>
          <a:xfrm>
            <a:off x="6893343" y="3938704"/>
            <a:ext cx="351285" cy="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0A0FD7D-7B34-4C29-A27A-579BD7FCA136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411999" y="3868073"/>
            <a:ext cx="71219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E418BBBE-83A5-4EC0-93D3-D3F65AFD659C}"/>
              </a:ext>
            </a:extLst>
          </p:cNvPr>
          <p:cNvSpPr/>
          <p:nvPr/>
        </p:nvSpPr>
        <p:spPr>
          <a:xfrm>
            <a:off x="7121293" y="1466300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 err="1"/>
              <a:t>Methode</a:t>
            </a:r>
            <a:endParaRPr lang="en-US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4E822B0-686B-4207-9BFD-C5DFE95BC787}"/>
              </a:ext>
            </a:extLst>
          </p:cNvPr>
          <p:cNvSpPr/>
          <p:nvPr/>
        </p:nvSpPr>
        <p:spPr>
          <a:xfrm>
            <a:off x="7110532" y="4591222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parameter</a:t>
            </a:r>
            <a:endParaRPr lang="en-US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CB95731-6E9C-4B4A-A744-8200646E174A}"/>
              </a:ext>
            </a:extLst>
          </p:cNvPr>
          <p:cNvCxnSpPr>
            <a:cxnSpLocks/>
          </p:cNvCxnSpPr>
          <p:nvPr/>
        </p:nvCxnSpPr>
        <p:spPr>
          <a:xfrm>
            <a:off x="6758839" y="1793117"/>
            <a:ext cx="0" cy="40906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F2B7088-FC1F-45BE-B0BA-1F7D1BFA3410}"/>
              </a:ext>
            </a:extLst>
          </p:cNvPr>
          <p:cNvCxnSpPr>
            <a:cxnSpLocks/>
          </p:cNvCxnSpPr>
          <p:nvPr/>
        </p:nvCxnSpPr>
        <p:spPr>
          <a:xfrm flipV="1">
            <a:off x="6772908" y="1797251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2762842-53FF-4857-8FAA-9BE4FA97806F}"/>
              </a:ext>
            </a:extLst>
          </p:cNvPr>
          <p:cNvCxnSpPr/>
          <p:nvPr/>
        </p:nvCxnSpPr>
        <p:spPr>
          <a:xfrm flipV="1">
            <a:off x="6758839" y="4900710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8CCB7385-7178-409E-8C84-3F597F27A89F}"/>
              </a:ext>
            </a:extLst>
          </p:cNvPr>
          <p:cNvSpPr/>
          <p:nvPr/>
        </p:nvSpPr>
        <p:spPr>
          <a:xfrm>
            <a:off x="7124192" y="2576040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requestBody</a:t>
            </a:r>
            <a:endParaRPr lang="en-US" dirty="0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7134C52-CDDE-4664-B9FD-DC219E287CAC}"/>
              </a:ext>
            </a:extLst>
          </p:cNvPr>
          <p:cNvCxnSpPr>
            <a:cxnSpLocks/>
          </p:cNvCxnSpPr>
          <p:nvPr/>
        </p:nvCxnSpPr>
        <p:spPr>
          <a:xfrm>
            <a:off x="6744771" y="2908314"/>
            <a:ext cx="379421" cy="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6E9EC47-67AE-4E42-B12D-4ADE03646713}"/>
              </a:ext>
            </a:extLst>
          </p:cNvPr>
          <p:cNvSpPr/>
          <p:nvPr/>
        </p:nvSpPr>
        <p:spPr>
          <a:xfrm>
            <a:off x="7124192" y="3558585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 err="1"/>
              <a:t>responses</a:t>
            </a:r>
            <a:endParaRPr lang="en-US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13B774DA-1FBE-417A-B817-D4617DA0C9C6}"/>
              </a:ext>
            </a:extLst>
          </p:cNvPr>
          <p:cNvSpPr/>
          <p:nvPr/>
        </p:nvSpPr>
        <p:spPr>
          <a:xfrm>
            <a:off x="7124192" y="5574245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 err="1"/>
              <a:t>schema</a:t>
            </a:r>
            <a:endParaRPr lang="en-US" dirty="0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93C8A4A1-7718-45AA-9E48-E9609760D4B7}"/>
              </a:ext>
            </a:extLst>
          </p:cNvPr>
          <p:cNvCxnSpPr/>
          <p:nvPr/>
        </p:nvCxnSpPr>
        <p:spPr>
          <a:xfrm flipV="1">
            <a:off x="6744363" y="5883733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1E3DB7A5-C89C-4F96-8C75-21C6AB054C7D}"/>
              </a:ext>
            </a:extLst>
          </p:cNvPr>
          <p:cNvSpPr/>
          <p:nvPr/>
        </p:nvSpPr>
        <p:spPr>
          <a:xfrm>
            <a:off x="7582604" y="3703079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url</a:t>
            </a:r>
            <a:endParaRPr lang="en-US" dirty="0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DEDC2F90-1D49-4D3F-B658-0CB02C307B98}"/>
              </a:ext>
            </a:extLst>
          </p:cNvPr>
          <p:cNvCxnSpPr>
            <a:cxnSpLocks/>
          </p:cNvCxnSpPr>
          <p:nvPr/>
        </p:nvCxnSpPr>
        <p:spPr>
          <a:xfrm>
            <a:off x="6487366" y="3156951"/>
            <a:ext cx="742848" cy="8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D7368AE-DAF9-4D32-80B9-A76428BF0772}"/>
              </a:ext>
            </a:extLst>
          </p:cNvPr>
          <p:cNvCxnSpPr>
            <a:cxnSpLocks/>
          </p:cNvCxnSpPr>
          <p:nvPr/>
        </p:nvCxnSpPr>
        <p:spPr>
          <a:xfrm>
            <a:off x="7231319" y="2393688"/>
            <a:ext cx="0" cy="16188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EEAF26A-4C33-4D5C-8BB0-831AD723A31C}"/>
              </a:ext>
            </a:extLst>
          </p:cNvPr>
          <p:cNvCxnSpPr>
            <a:cxnSpLocks/>
          </p:cNvCxnSpPr>
          <p:nvPr/>
        </p:nvCxnSpPr>
        <p:spPr>
          <a:xfrm>
            <a:off x="7230214" y="2393685"/>
            <a:ext cx="37477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63EF9AF4-7477-4A1D-971A-8AE186CA2BB0}"/>
              </a:ext>
            </a:extLst>
          </p:cNvPr>
          <p:cNvCxnSpPr>
            <a:cxnSpLocks/>
          </p:cNvCxnSpPr>
          <p:nvPr/>
        </p:nvCxnSpPr>
        <p:spPr>
          <a:xfrm>
            <a:off x="7231319" y="4012567"/>
            <a:ext cx="351285" cy="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01DE27D8-D8BB-4829-A052-0EB2ADFA0343}"/>
              </a:ext>
            </a:extLst>
          </p:cNvPr>
          <p:cNvCxnSpPr>
            <a:cxnSpLocks/>
          </p:cNvCxnSpPr>
          <p:nvPr/>
        </p:nvCxnSpPr>
        <p:spPr>
          <a:xfrm flipV="1">
            <a:off x="6448913" y="3165058"/>
            <a:ext cx="350877" cy="113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3FC35272-7C97-464D-9182-1023A6E2D462}"/>
              </a:ext>
            </a:extLst>
          </p:cNvPr>
          <p:cNvSpPr/>
          <p:nvPr/>
        </p:nvSpPr>
        <p:spPr>
          <a:xfrm>
            <a:off x="7152441" y="1476525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api_key</a:t>
            </a:r>
            <a:endParaRPr lang="en-US" dirty="0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67F42866-2806-471D-A480-56A97CF922C6}"/>
              </a:ext>
            </a:extLst>
          </p:cNvPr>
          <p:cNvSpPr/>
          <p:nvPr/>
        </p:nvSpPr>
        <p:spPr>
          <a:xfrm>
            <a:off x="7165551" y="3358282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http</a:t>
            </a:r>
            <a:endParaRPr lang="en-US" dirty="0"/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7A197300-C47B-4960-B2B7-65D29EF9CEE7}"/>
              </a:ext>
            </a:extLst>
          </p:cNvPr>
          <p:cNvCxnSpPr>
            <a:cxnSpLocks/>
          </p:cNvCxnSpPr>
          <p:nvPr/>
        </p:nvCxnSpPr>
        <p:spPr>
          <a:xfrm>
            <a:off x="6800198" y="1775788"/>
            <a:ext cx="7341" cy="28204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0C3BC3E6-46D4-4F76-8694-CA9FAF6A0E92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6801156" y="1786013"/>
            <a:ext cx="351285" cy="88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08F1C467-E61A-4014-B6FC-56B61DA90776}"/>
              </a:ext>
            </a:extLst>
          </p:cNvPr>
          <p:cNvCxnSpPr>
            <a:cxnSpLocks/>
          </p:cNvCxnSpPr>
          <p:nvPr/>
        </p:nvCxnSpPr>
        <p:spPr>
          <a:xfrm flipV="1">
            <a:off x="6813858" y="3667770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2AABEFF5-F900-4F89-ACD7-59F383F09347}"/>
              </a:ext>
            </a:extLst>
          </p:cNvPr>
          <p:cNvSpPr/>
          <p:nvPr/>
        </p:nvSpPr>
        <p:spPr>
          <a:xfrm>
            <a:off x="7165551" y="2429819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Aouth2</a:t>
            </a:r>
            <a:endParaRPr lang="en-US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72F8FE6-5093-4E55-8349-715BCF302E17}"/>
              </a:ext>
            </a:extLst>
          </p:cNvPr>
          <p:cNvCxnSpPr>
            <a:cxnSpLocks/>
          </p:cNvCxnSpPr>
          <p:nvPr/>
        </p:nvCxnSpPr>
        <p:spPr>
          <a:xfrm>
            <a:off x="6786130" y="2762093"/>
            <a:ext cx="379421" cy="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1A7DA4BD-052D-44D5-BF54-8F3BCE279EAC}"/>
              </a:ext>
            </a:extLst>
          </p:cNvPr>
          <p:cNvSpPr/>
          <p:nvPr/>
        </p:nvSpPr>
        <p:spPr>
          <a:xfrm>
            <a:off x="7187368" y="4286764"/>
            <a:ext cx="1589651" cy="61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openIdConnect</a:t>
            </a:r>
            <a:endParaRPr lang="en-US" dirty="0"/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EA3F1A9-B2CB-42A2-8645-3A98ACD9CA2A}"/>
              </a:ext>
            </a:extLst>
          </p:cNvPr>
          <p:cNvCxnSpPr>
            <a:cxnSpLocks/>
          </p:cNvCxnSpPr>
          <p:nvPr/>
        </p:nvCxnSpPr>
        <p:spPr>
          <a:xfrm flipV="1">
            <a:off x="6807539" y="4596252"/>
            <a:ext cx="35128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A96428F2-90E7-46C4-BFBC-3E15B266F5C4}"/>
              </a:ext>
            </a:extLst>
          </p:cNvPr>
          <p:cNvSpPr/>
          <p:nvPr/>
        </p:nvSpPr>
        <p:spPr>
          <a:xfrm>
            <a:off x="7244628" y="1943388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licence</a:t>
            </a:r>
            <a:endParaRPr lang="en-US" dirty="0"/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21F59C4C-2347-443B-9923-CFB676DF2F39}"/>
              </a:ext>
            </a:extLst>
          </p:cNvPr>
          <p:cNvSpPr/>
          <p:nvPr/>
        </p:nvSpPr>
        <p:spPr>
          <a:xfrm>
            <a:off x="7244628" y="2783664"/>
            <a:ext cx="1589651" cy="6189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contact</a:t>
            </a:r>
            <a:endParaRPr lang="en-US" dirty="0"/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D039178-9DB9-4FE4-B47F-65008B6E8438}"/>
              </a:ext>
            </a:extLst>
          </p:cNvPr>
          <p:cNvCxnSpPr>
            <a:cxnSpLocks/>
          </p:cNvCxnSpPr>
          <p:nvPr/>
        </p:nvCxnSpPr>
        <p:spPr>
          <a:xfrm>
            <a:off x="6893343" y="2252875"/>
            <a:ext cx="3512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EB16FEFB-E70D-4C29-8A4E-9BEC0E3BBAD5}"/>
              </a:ext>
            </a:extLst>
          </p:cNvPr>
          <p:cNvSpPr/>
          <p:nvPr/>
        </p:nvSpPr>
        <p:spPr>
          <a:xfrm>
            <a:off x="7084445" y="4681301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modèle</a:t>
            </a:r>
            <a:endParaRPr lang="en-US" dirty="0"/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99683B70-19B6-4EB9-A33A-D06AD60F0B32}"/>
              </a:ext>
            </a:extLst>
          </p:cNvPr>
          <p:cNvCxnSpPr>
            <a:cxnSpLocks/>
          </p:cNvCxnSpPr>
          <p:nvPr/>
        </p:nvCxnSpPr>
        <p:spPr>
          <a:xfrm flipV="1">
            <a:off x="6363985" y="5007871"/>
            <a:ext cx="72046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8F789260-73E5-47FC-BBE7-2E0237C990B1}"/>
              </a:ext>
            </a:extLst>
          </p:cNvPr>
          <p:cNvSpPr/>
          <p:nvPr/>
        </p:nvSpPr>
        <p:spPr>
          <a:xfrm>
            <a:off x="7207826" y="4037331"/>
            <a:ext cx="1589651" cy="6189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url</a:t>
            </a:r>
            <a:endParaRPr lang="en-US" dirty="0"/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550A0014-3A0E-4226-9347-365242B1A526}"/>
              </a:ext>
            </a:extLst>
          </p:cNvPr>
          <p:cNvCxnSpPr>
            <a:cxnSpLocks/>
          </p:cNvCxnSpPr>
          <p:nvPr/>
        </p:nvCxnSpPr>
        <p:spPr>
          <a:xfrm flipV="1">
            <a:off x="6487366" y="4363901"/>
            <a:ext cx="72046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F91ADC1-49EF-42CE-8938-45D9775986A4}"/>
              </a:ext>
            </a:extLst>
          </p:cNvPr>
          <p:cNvSpPr/>
          <p:nvPr/>
        </p:nvSpPr>
        <p:spPr>
          <a:xfrm>
            <a:off x="3085513" y="368802"/>
            <a:ext cx="6020973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objets de OpenAPI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D58E3F63-DB1E-4284-AE42-86A574B237B2}"/>
              </a:ext>
            </a:extLst>
          </p:cNvPr>
          <p:cNvSpPr/>
          <p:nvPr/>
        </p:nvSpPr>
        <p:spPr>
          <a:xfrm>
            <a:off x="7596672" y="2162446"/>
            <a:ext cx="1589651" cy="6189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7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7" grpId="0" animBg="1"/>
      <p:bldP spid="27" grpId="1" animBg="1"/>
      <p:bldP spid="28" grpId="0" animBg="1"/>
      <p:bldP spid="28" grpId="1" animBg="1"/>
      <p:bldP spid="39" grpId="0" animBg="1"/>
      <p:bldP spid="39" grpId="1" animBg="1"/>
      <p:bldP spid="40" grpId="0" animBg="1"/>
      <p:bldP spid="40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63" grpId="0" animBg="1"/>
      <p:bldP spid="63" grpId="1" animBg="1"/>
      <p:bldP spid="69" grpId="0" animBg="1"/>
      <p:bldP spid="69" grpId="1" animBg="1"/>
      <p:bldP spid="70" grpId="0" animBg="1"/>
      <p:bldP spid="70" grpId="1" animBg="1"/>
      <p:bldP spid="74" grpId="0" animBg="1"/>
      <p:bldP spid="74" grpId="1" animBg="1"/>
      <p:bldP spid="76" grpId="0" animBg="1"/>
      <p:bldP spid="76" grpId="1" animBg="1"/>
      <p:bldP spid="78" grpId="0" animBg="1"/>
      <p:bldP spid="78" grpId="1" animBg="1"/>
      <p:bldP spid="81" grpId="0" animBg="1"/>
      <p:bldP spid="81" grpId="1" animBg="1"/>
      <p:bldP spid="91" grpId="0" animBg="1"/>
      <p:bldP spid="151" grpId="0" animBg="1"/>
      <p:bldP spid="151" grpId="1" animBg="1"/>
      <p:bldP spid="57" grpId="0"/>
      <p:bldP spid="62" grpId="0" animBg="1"/>
      <p:bldP spid="6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37DD65-D8FE-44FC-A7DB-4C76F88A7D84}"/>
              </a:ext>
            </a:extLst>
          </p:cNvPr>
          <p:cNvSpPr/>
          <p:nvPr/>
        </p:nvSpPr>
        <p:spPr>
          <a:xfrm>
            <a:off x="5764697" y="0"/>
            <a:ext cx="5515844" cy="63163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openapi: 3.0.0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info: 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title: My API Specification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version: 1.0.0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servers: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url: http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url: https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paths: 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/</a:t>
            </a:r>
            <a:r>
              <a:rPr lang="fr-ML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etudiants</a:t>
            </a:r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fr-ML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tags: 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- Récupération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fr-ML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responses</a:t>
            </a:r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200: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 description: une liste d’étudiant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components: 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securitySchemes: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api_key: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name: apiKey1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type: apiKey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in: query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security: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api_key: []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tags: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name: </a:t>
            </a:r>
            <a:r>
              <a:rPr lang="en-US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Récupération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name: Modification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externalDocs</a:t>
            </a:r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url: https://swagger.io/specification/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ML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description: Apprendre la spécification</a:t>
            </a:r>
            <a:endParaRPr lang="en-US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965F89-8C6B-4F62-9457-71C4C9220B60}"/>
              </a:ext>
            </a:extLst>
          </p:cNvPr>
          <p:cNvSpPr/>
          <p:nvPr/>
        </p:nvSpPr>
        <p:spPr>
          <a:xfrm>
            <a:off x="1195754" y="2504049"/>
            <a:ext cx="4281269" cy="50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de OpenAPI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4C727-3BE4-4BD3-94C1-9FAB92551361}"/>
              </a:ext>
            </a:extLst>
          </p:cNvPr>
          <p:cNvSpPr/>
          <p:nvPr/>
        </p:nvSpPr>
        <p:spPr>
          <a:xfrm>
            <a:off x="106017" y="6400800"/>
            <a:ext cx="4002157" cy="37105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  <a:latin typeface="Algerian" panose="04020705040A02060702" pitchFamily="82" charset="0"/>
              </a:rPr>
              <a:t>Spécification openAPI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6F2AA6D-2C95-4937-AB3A-BE6AF64F1D77}"/>
              </a:ext>
            </a:extLst>
          </p:cNvPr>
          <p:cNvCxnSpPr>
            <a:cxnSpLocks/>
          </p:cNvCxnSpPr>
          <p:nvPr/>
        </p:nvCxnSpPr>
        <p:spPr>
          <a:xfrm>
            <a:off x="225083" y="6400800"/>
            <a:ext cx="1134406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C9B20852-C406-4F33-83FF-38FA98C3AA24}"/>
              </a:ext>
            </a:extLst>
          </p:cNvPr>
          <p:cNvSpPr/>
          <p:nvPr/>
        </p:nvSpPr>
        <p:spPr>
          <a:xfrm>
            <a:off x="11092070" y="6400801"/>
            <a:ext cx="477078" cy="371053"/>
          </a:xfrm>
          <a:prstGeom prst="round2Diag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L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87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3558</TotalTime>
  <Words>813</Words>
  <Application>Microsoft Office PowerPoint</Application>
  <PresentationFormat>Grand écran</PresentationFormat>
  <Paragraphs>242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Algerian</vt:lpstr>
      <vt:lpstr>Arial</vt:lpstr>
      <vt:lpstr>Calibri</vt:lpstr>
      <vt:lpstr>Times New Roman</vt:lpstr>
      <vt:lpstr>Tw Cen MT</vt:lpstr>
      <vt:lpstr>Wingdings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OASC</dc:creator>
  <cp:lastModifiedBy>OASC</cp:lastModifiedBy>
  <cp:revision>116</cp:revision>
  <dcterms:created xsi:type="dcterms:W3CDTF">2021-10-20T23:06:10Z</dcterms:created>
  <dcterms:modified xsi:type="dcterms:W3CDTF">2021-10-27T15:26:21Z</dcterms:modified>
</cp:coreProperties>
</file>