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0" r:id="rId5"/>
    <p:sldId id="269" r:id="rId6"/>
    <p:sldId id="260" r:id="rId7"/>
    <p:sldId id="261" r:id="rId8"/>
    <p:sldId id="271" r:id="rId9"/>
    <p:sldId id="263" r:id="rId10"/>
    <p:sldId id="274" r:id="rId11"/>
    <p:sldId id="265" r:id="rId12"/>
    <p:sldId id="275" r:id="rId13"/>
    <p:sldId id="27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ADF5E-99EC-4C09-ADB6-E3E4C7431B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F64EF3-9F8E-4AB1-B7E2-5136D8E49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9AC9D44C-BF82-48A9-9CED-F2D4F071FACD}"/>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DB84C266-70ED-403A-A2AF-93948F64FF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2C5083E-DC7B-4163-89FC-A0F8D27921D2}"/>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12422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2F487-70BD-48CE-A653-561DAE30FA8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B719307-02C4-4C89-8363-E96B7FB8AF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E7ADE45-81CC-440F-AF61-AD687E2FBFCB}"/>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7099A204-0681-4C97-987E-FC3E68EA956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A4E83DD-1877-4267-9D3C-56471920B03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315804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DF9BF6-0262-4F68-943D-74207295840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740D30D-3777-4DAE-82CC-E0D68228E02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ACA57E2-7280-45BD-89A7-3D6CC40F116A}"/>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1CC90DB4-3941-4F4A-8077-042389EF62E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7E1CFE5-A82E-4053-8467-5639E1263260}"/>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56891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3100E-8DC1-4967-9DB6-3F59C260AEF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89C0A9C-298C-4641-A01E-F363695AD1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ADAE770-E019-45A6-AEF4-6297AA99DE6D}"/>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39148D7A-BD25-4E5D-946F-52DC8EB602B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D385DE7-67E6-412D-9BFB-44312CAAF45D}"/>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34833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B5538-0E14-4CA3-B7FC-3450EE40B3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55FB5341-0DA6-40AE-9F48-91FFC2AB6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B2DC5D-1F72-4FE4-912D-D55A4930142B}"/>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A099136B-E2F3-453C-9D36-8C8F6D853BD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9422CB2-D6E1-4087-8F20-5C25DE523B4E}"/>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3317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D1EB0-B357-4EFE-A455-78721501CCAA}"/>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8E52B74-4C6F-4251-9B80-5F717B21309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7DEC1B76-7902-44EA-9627-C0998069B6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75119C-0C69-4692-8A2B-60A729064315}"/>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74F8FEEB-33B0-42F0-A397-C75166390D7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2CFC9AD-4D2E-47D4-B2E5-9D6F3FD35ADB}"/>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68008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D94A6-5D3D-4175-B7E0-A68AA24B70F0}"/>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FE7A6C5-A86A-48BD-AEAF-50FC17C3E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F996C4B-8364-4261-AD95-AD44ECA9D50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69DFAD9-BAC3-4A32-A15E-1EB506D7D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9A00CD6-5F5B-452E-98B9-4EDBC8E15F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1A54BD8D-A1B9-4AB2-8AF5-41FF1F4572A7}"/>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8" name="Espace réservé du pied de page 7">
            <a:extLst>
              <a:ext uri="{FF2B5EF4-FFF2-40B4-BE49-F238E27FC236}">
                <a16:creationId xmlns:a16="http://schemas.microsoft.com/office/drawing/2014/main" id="{E9946A9D-D8E0-4EFD-91BA-1FBEB80B5CC9}"/>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86D6C02-7DBC-4E70-A8BA-252223084C09}"/>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0318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BE0DE-51D7-45D3-A960-764FBC81B701}"/>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A529D21-E313-4B54-B23E-E7B45951585A}"/>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4" name="Espace réservé du pied de page 3">
            <a:extLst>
              <a:ext uri="{FF2B5EF4-FFF2-40B4-BE49-F238E27FC236}">
                <a16:creationId xmlns:a16="http://schemas.microsoft.com/office/drawing/2014/main" id="{CC8D5E15-8ED7-4842-B870-199A3BA8D01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02B16F06-9BEC-4830-94D8-4B92732F5A0F}"/>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2215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FB2C1D-2D1A-42DC-B67B-81F00D9A7112}"/>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3" name="Espace réservé du pied de page 2">
            <a:extLst>
              <a:ext uri="{FF2B5EF4-FFF2-40B4-BE49-F238E27FC236}">
                <a16:creationId xmlns:a16="http://schemas.microsoft.com/office/drawing/2014/main" id="{E837EE6D-25C3-4E05-87E7-EC83E2719FB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EC1635AE-8E19-4F4D-9699-F09AAEB49E15}"/>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2435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90CFD-742E-43F2-A0BB-118E6110B5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659C89A1-7BE6-4DB6-BBA9-B4F014F11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C6C27B5-2693-4C85-9AAB-D0BA4E428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24C3E66-B29A-4C7F-9B57-29E11AE3EF24}"/>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A1B1A8D1-4293-47AD-8155-965E4C50DEF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FCB73F1-4674-44A6-89BD-CFDED4BF7141}"/>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83261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B6E22-0CF8-4CCF-BA47-3D9689754E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67EAF9CB-EC7F-45E7-8063-6F16761FB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FFE7ABF6-BA35-4733-B659-F4A5A324C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07FDC1-5110-463B-BCB9-A43E1428ACC7}"/>
              </a:ext>
            </a:extLst>
          </p:cNvPr>
          <p:cNvSpPr>
            <a:spLocks noGrp="1"/>
          </p:cNvSpPr>
          <p:nvPr>
            <p:ph type="dt" sz="half" idx="10"/>
          </p:nvPr>
        </p:nvSpPr>
        <p:spPr/>
        <p:txBody>
          <a:bodyPr/>
          <a:lstStyle/>
          <a:p>
            <a:fld id="{A87B0929-00B5-442E-86B9-D4E18A517EC2}" type="datetimeFigureOut">
              <a:rPr lang="en-US" smtClean="0"/>
              <a:t>10/18/2021</a:t>
            </a:fld>
            <a:endParaRPr lang="en-US"/>
          </a:p>
        </p:txBody>
      </p:sp>
      <p:sp>
        <p:nvSpPr>
          <p:cNvPr id="6" name="Espace réservé du pied de page 5">
            <a:extLst>
              <a:ext uri="{FF2B5EF4-FFF2-40B4-BE49-F238E27FC236}">
                <a16:creationId xmlns:a16="http://schemas.microsoft.com/office/drawing/2014/main" id="{77D55407-79BA-4182-B440-C444536DEA7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4B4D601-7125-4D22-B558-C9DE6E997FCA}"/>
              </a:ext>
            </a:extLst>
          </p:cNvPr>
          <p:cNvSpPr>
            <a:spLocks noGrp="1"/>
          </p:cNvSpPr>
          <p:nvPr>
            <p:ph type="sldNum" sz="quarter" idx="12"/>
          </p:nvPr>
        </p:nvSpPr>
        <p:spPr/>
        <p:txBody>
          <a:bodyPr/>
          <a:lstStyle/>
          <a:p>
            <a:fld id="{6EE61A69-EFE7-432A-9C14-AC3780F31AD4}" type="slidenum">
              <a:rPr lang="en-US" smtClean="0"/>
              <a:t>‹N°›</a:t>
            </a:fld>
            <a:endParaRPr lang="en-US"/>
          </a:p>
        </p:txBody>
      </p:sp>
    </p:spTree>
    <p:extLst>
      <p:ext uri="{BB962C8B-B14F-4D97-AF65-F5344CB8AC3E}">
        <p14:creationId xmlns:p14="http://schemas.microsoft.com/office/powerpoint/2010/main" val="126488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6349502-9A95-41F2-8729-CD64C83B0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0B45678-3B0A-44F2-B3EA-D853C9A7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D7DC79D-7C3C-49B5-9BE3-45C6B8B98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B0929-00B5-442E-86B9-D4E18A517EC2}" type="datetimeFigureOut">
              <a:rPr lang="en-US" smtClean="0"/>
              <a:t>10/18/2021</a:t>
            </a:fld>
            <a:endParaRPr lang="en-US"/>
          </a:p>
        </p:txBody>
      </p:sp>
      <p:sp>
        <p:nvSpPr>
          <p:cNvPr id="5" name="Espace réservé du pied de page 4">
            <a:extLst>
              <a:ext uri="{FF2B5EF4-FFF2-40B4-BE49-F238E27FC236}">
                <a16:creationId xmlns:a16="http://schemas.microsoft.com/office/drawing/2014/main" id="{C9D3688A-6626-41C6-AA9F-F4BB6F03F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840EF563-44C0-49E4-AE2D-1A21C0E30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E61A69-EFE7-432A-9C14-AC3780F31AD4}" type="slidenum">
              <a:rPr lang="en-US" smtClean="0"/>
              <a:t>‹N°›</a:t>
            </a:fld>
            <a:endParaRPr lang="en-US"/>
          </a:p>
        </p:txBody>
      </p:sp>
    </p:spTree>
    <p:extLst>
      <p:ext uri="{BB962C8B-B14F-4D97-AF65-F5344CB8AC3E}">
        <p14:creationId xmlns:p14="http://schemas.microsoft.com/office/powerpoint/2010/main" val="984682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611F77C-F8E8-4E38-8E12-D87F7E940776}"/>
              </a:ext>
            </a:extLst>
          </p:cNvPr>
          <p:cNvSpPr>
            <a:spLocks noGrp="1"/>
          </p:cNvSpPr>
          <p:nvPr>
            <p:ph idx="1"/>
          </p:nvPr>
        </p:nvSpPr>
        <p:spPr>
          <a:xfrm>
            <a:off x="838200" y="92765"/>
            <a:ext cx="10558670" cy="6672469"/>
          </a:xfrm>
        </p:spPr>
        <p:txBody>
          <a:bodyPr>
            <a:noAutofit/>
          </a:bodyPr>
          <a:lstStyle/>
          <a:p>
            <a:pPr marL="0" indent="0" algn="just">
              <a:lnSpc>
                <a:spcPct val="50000"/>
              </a:lnSpc>
              <a:buNone/>
            </a:pPr>
            <a:endParaRPr lang="en-US" sz="1800" b="1" dirty="0">
              <a:latin typeface="Times New Roman" panose="02020603050405020304" pitchFamily="18" charset="0"/>
              <a:cs typeface="Times New Roman" panose="02020603050405020304" pitchFamily="18" charset="0"/>
            </a:endParaRPr>
          </a:p>
          <a:p>
            <a:pPr marL="0" indent="0" algn="just">
              <a:lnSpc>
                <a:spcPct val="50000"/>
              </a:lnSpc>
              <a:buNone/>
            </a:pPr>
            <a:r>
              <a:rPr lang="en-US" sz="1800" b="1" dirty="0">
                <a:latin typeface="Times New Roman" panose="02020603050405020304" pitchFamily="18" charset="0"/>
                <a:cs typeface="Times New Roman" panose="02020603050405020304" pitchFamily="18" charset="0"/>
              </a:rPr>
              <a:t>openps</a:t>
            </a:r>
            <a:r>
              <a:rPr lang="en-US" sz="1800" dirty="0">
                <a:latin typeface="Times New Roman" panose="02020603050405020304" pitchFamily="18" charset="0"/>
                <a:cs typeface="Times New Roman" panose="02020603050405020304" pitchFamily="18" charset="0"/>
              </a:rPr>
              <a:t>: </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1.0.0</a:t>
            </a:r>
            <a:endParaRPr lang="en-US" sz="1800" dirty="0">
              <a:latin typeface="Times New Roman" panose="02020603050405020304" pitchFamily="18" charset="0"/>
              <a:cs typeface="Times New Roman" panose="02020603050405020304" pitchFamily="18" charset="0"/>
            </a:endParaRPr>
          </a:p>
          <a:p>
            <a:pPr marL="0" indent="0" algn="just">
              <a:lnSpc>
                <a:spcPct val="50000"/>
              </a:lnSpc>
              <a:buNone/>
            </a:pPr>
            <a:r>
              <a:rPr lang="en-US" sz="1800" b="1" dirty="0">
                <a:latin typeface="Times New Roman" panose="02020603050405020304" pitchFamily="18" charset="0"/>
                <a:cs typeface="Times New Roman" panose="02020603050405020304" pitchFamily="18" charset="0"/>
              </a:rPr>
              <a:t>info</a:t>
            </a:r>
            <a:r>
              <a:rPr lang="en-US" sz="1800" dirty="0">
                <a:latin typeface="Times New Roman" panose="02020603050405020304" pitchFamily="18" charset="0"/>
                <a:cs typeface="Times New Roman" panose="02020603050405020304" pitchFamily="18" charset="0"/>
              </a:rPr>
              <a:t>:  </a:t>
            </a:r>
          </a:p>
          <a:p>
            <a:pPr>
              <a:lnSpc>
                <a:spcPct val="50000"/>
              </a:lnSpc>
            </a:pPr>
            <a:r>
              <a:rPr lang="en-US" sz="1800" b="0" dirty="0">
                <a:solidFill>
                  <a:srgbClr val="D4D4D4"/>
                </a:solidFill>
                <a:effectLst/>
                <a:latin typeface="Consolas" panose="020B0609020204030204" pitchFamily="49" charset="0"/>
              </a:rPr>
              <a:t>  </a:t>
            </a:r>
            <a:r>
              <a:rPr lang="en-US" sz="1800" b="1" dirty="0">
                <a:solidFill>
                  <a:srgbClr val="569CD6"/>
                </a:solidFill>
                <a:effectLst/>
                <a:latin typeface="Consolas" panose="020B0609020204030204" pitchFamily="49" charset="0"/>
              </a:rPr>
              <a:t>version</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1.0.0</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title</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Multiverse Telemetry API</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description</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 simplified version of the Controller-Agent pub-sub API for</a:t>
            </a:r>
          </a:p>
          <a:p>
            <a:pPr marL="0" indent="0">
              <a:lnSpc>
                <a:spcPct val="50000"/>
              </a:lnSpc>
              <a:buNone/>
            </a:pPr>
            <a:r>
              <a:rPr lang="en-US" sz="1800" dirty="0">
                <a:solidFill>
                  <a:srgbClr val="CE9178"/>
                </a:solidFill>
                <a:latin typeface="Consolas" panose="020B0609020204030204" pitchFamily="49" charset="0"/>
              </a:rPr>
              <a:t> </a:t>
            </a:r>
            <a:r>
              <a:rPr lang="en-US" sz="1800" b="0" dirty="0">
                <a:solidFill>
                  <a:srgbClr val="CE9178"/>
                </a:solidFill>
                <a:effectLst/>
                <a:latin typeface="Consolas" panose="020B0609020204030204" pitchFamily="49" charset="0"/>
              </a:rPr>
              <a:t>    telemetry.</a:t>
            </a:r>
            <a:endParaRPr lang="en-US" sz="1800" b="0" dirty="0">
              <a:solidFill>
                <a:srgbClr val="D4D4D4"/>
              </a:solidFill>
              <a:effectLst/>
              <a:latin typeface="Consolas" panose="020B0609020204030204" pitchFamily="49" charset="0"/>
            </a:endParaRPr>
          </a:p>
          <a:p>
            <a:pPr marL="0" indent="0" algn="just">
              <a:lnSpc>
                <a:spcPct val="50000"/>
              </a:lnSpc>
              <a:buNone/>
            </a:pPr>
            <a:r>
              <a:rPr lang="en-US" sz="1800" b="1" dirty="0">
                <a:latin typeface="Times New Roman" panose="02020603050405020304" pitchFamily="18" charset="0"/>
                <a:cs typeface="Times New Roman" panose="02020603050405020304" pitchFamily="18" charset="0"/>
              </a:rPr>
              <a:t>broker</a:t>
            </a:r>
            <a:r>
              <a:rPr lang="en-US" sz="1800" dirty="0">
                <a:latin typeface="Times New Roman" panose="02020603050405020304" pitchFamily="18" charset="0"/>
                <a:cs typeface="Times New Roman" panose="02020603050405020304" pitchFamily="18" charset="0"/>
              </a:rPr>
              <a:t>: </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name</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broker1</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description</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First AMQP broker.</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port</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5672</a:t>
            </a:r>
            <a:endParaRPr lang="en-US" sz="1800" dirty="0">
              <a:latin typeface="Times New Roman" panose="02020603050405020304" pitchFamily="18" charset="0"/>
              <a:cs typeface="Times New Roman" panose="02020603050405020304" pitchFamily="18" charset="0"/>
            </a:endParaRPr>
          </a:p>
          <a:p>
            <a:pPr marL="0" indent="0" algn="just">
              <a:lnSpc>
                <a:spcPct val="50000"/>
              </a:lnSpc>
              <a:buNone/>
            </a:pPr>
            <a:r>
              <a:rPr lang="en-US" sz="1800" b="1" dirty="0">
                <a:latin typeface="Times New Roman" panose="02020603050405020304" pitchFamily="18" charset="0"/>
                <a:cs typeface="Times New Roman" panose="02020603050405020304" pitchFamily="18" charset="0"/>
              </a:rPr>
              <a:t>topics</a:t>
            </a:r>
            <a:r>
              <a:rPr lang="en-US" sz="1800" dirty="0">
                <a:latin typeface="Times New Roman" panose="02020603050405020304" pitchFamily="18" charset="0"/>
                <a:cs typeface="Times New Roman" panose="02020603050405020304" pitchFamily="18" charset="0"/>
              </a:rPr>
              <a:t>:  </a:t>
            </a:r>
          </a:p>
          <a:p>
            <a:pPr>
              <a:lnSpc>
                <a:spcPct val="50000"/>
              </a:lnSpc>
            </a:pPr>
            <a:r>
              <a:rPr lang="en-US" sz="1800" b="0" dirty="0">
                <a:solidFill>
                  <a:srgbClr val="CE9178"/>
                </a:solidFill>
                <a:effectLst/>
                <a:latin typeface="Consolas" panose="020B0609020204030204" pitchFamily="49" charset="0"/>
              </a:rPr>
              <a:t>'/capability'</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publish</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entity</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agent</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description</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Agent </a:t>
            </a:r>
            <a:r>
              <a:rPr lang="en-US" sz="1800" b="0" dirty="0" err="1">
                <a:solidFill>
                  <a:srgbClr val="CE9178"/>
                </a:solidFill>
                <a:effectLst/>
                <a:latin typeface="Consolas" panose="020B0609020204030204" pitchFamily="49" charset="0"/>
              </a:rPr>
              <a:t>advertizes</a:t>
            </a:r>
            <a:r>
              <a:rPr lang="en-US" sz="1800" b="0" dirty="0">
                <a:solidFill>
                  <a:srgbClr val="CE9178"/>
                </a:solidFill>
                <a:effectLst/>
                <a:latin typeface="Consolas" panose="020B0609020204030204" pitchFamily="49" charset="0"/>
              </a:rPr>
              <a:t> its capabilities.</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subscribe</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entity</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controller</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description</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Controller collects agents measurement capabilities.</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message</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required</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true</a:t>
            </a:r>
            <a:endParaRPr lang="en-US" sz="1800" b="0" dirty="0">
              <a:solidFill>
                <a:srgbClr val="D4D4D4"/>
              </a:solidFill>
              <a:effectLst/>
              <a:latin typeface="Consolas" panose="020B0609020204030204" pitchFamily="49" charset="0"/>
            </a:endParaRP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content</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application/json</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schema</a:t>
            </a:r>
            <a:r>
              <a:rPr lang="en-US" sz="1800" b="0" dirty="0">
                <a:solidFill>
                  <a:srgbClr val="D4D4D4"/>
                </a:solidFill>
                <a:effectLst/>
                <a:latin typeface="Consolas" panose="020B0609020204030204" pitchFamily="49" charset="0"/>
              </a:rPr>
              <a:t>:</a:t>
            </a:r>
          </a:p>
          <a:p>
            <a:pPr>
              <a:lnSpc>
                <a:spcPct val="50000"/>
              </a:lnSpc>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$ref</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'#/components/schemas/Capability'</a:t>
            </a:r>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097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9"/>
            <a:ext cx="10515600" cy="721554"/>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490872"/>
            <a:ext cx="10515600" cy="5135215"/>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a:t>
            </a:r>
          </a:p>
          <a:p>
            <a:pPr marL="0" indent="0">
              <a:buNone/>
            </a:pPr>
            <a:endParaRPr lang="fr-ML" sz="2400" dirty="0">
              <a:latin typeface="Times New Roman" panose="02020603050405020304" pitchFamily="18" charset="0"/>
              <a:cs typeface="Times New Roman" panose="02020603050405020304" pitchFamily="18" charset="0"/>
            </a:endParaRPr>
          </a:p>
        </p:txBody>
      </p:sp>
      <p:sp>
        <p:nvSpPr>
          <p:cNvPr id="4" name="Rectangle : coins arrondis 3">
            <a:extLst>
              <a:ext uri="{FF2B5EF4-FFF2-40B4-BE49-F238E27FC236}">
                <a16:creationId xmlns:a16="http://schemas.microsoft.com/office/drawing/2014/main" id="{56674421-9B99-4045-809D-9E338A83FAA4}"/>
              </a:ext>
            </a:extLst>
          </p:cNvPr>
          <p:cNvSpPr/>
          <p:nvPr/>
        </p:nvSpPr>
        <p:spPr>
          <a:xfrm>
            <a:off x="3644348" y="2941983"/>
            <a:ext cx="5781261" cy="35906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Étoile : 24 branches 7">
            <a:extLst>
              <a:ext uri="{FF2B5EF4-FFF2-40B4-BE49-F238E27FC236}">
                <a16:creationId xmlns:a16="http://schemas.microsoft.com/office/drawing/2014/main" id="{A9E84B89-0C96-4D9C-9337-E1E8F7678346}"/>
              </a:ext>
            </a:extLst>
          </p:cNvPr>
          <p:cNvSpPr/>
          <p:nvPr/>
        </p:nvSpPr>
        <p:spPr>
          <a:xfrm>
            <a:off x="4147930" y="3250181"/>
            <a:ext cx="1020417" cy="821635"/>
          </a:xfrm>
          <a:prstGeom prst="star24">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colade ouvrante 8">
            <a:extLst>
              <a:ext uri="{FF2B5EF4-FFF2-40B4-BE49-F238E27FC236}">
                <a16:creationId xmlns:a16="http://schemas.microsoft.com/office/drawing/2014/main" id="{3C5310B6-F469-41E5-975B-52E4268B0F6E}"/>
              </a:ext>
            </a:extLst>
          </p:cNvPr>
          <p:cNvSpPr/>
          <p:nvPr/>
        </p:nvSpPr>
        <p:spPr>
          <a:xfrm>
            <a:off x="4147930" y="5367130"/>
            <a:ext cx="463827" cy="954157"/>
          </a:xfrm>
          <a:prstGeom prst="lef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ccolade fermante 9">
            <a:extLst>
              <a:ext uri="{FF2B5EF4-FFF2-40B4-BE49-F238E27FC236}">
                <a16:creationId xmlns:a16="http://schemas.microsoft.com/office/drawing/2014/main" id="{D7D3D9DD-86DC-471B-9523-1663E99ABF9D}"/>
              </a:ext>
            </a:extLst>
          </p:cNvPr>
          <p:cNvSpPr/>
          <p:nvPr/>
        </p:nvSpPr>
        <p:spPr>
          <a:xfrm>
            <a:off x="4996070" y="5367130"/>
            <a:ext cx="463827" cy="954157"/>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473984CD-15E3-41AB-AB14-5710D292F2E3}"/>
              </a:ext>
            </a:extLst>
          </p:cNvPr>
          <p:cNvSpPr/>
          <p:nvPr/>
        </p:nvSpPr>
        <p:spPr>
          <a:xfrm>
            <a:off x="5227983" y="3250181"/>
            <a:ext cx="1992796"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OpenAPI Codegen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3E83307-5239-4E71-96E6-34624D4F9D32}"/>
              </a:ext>
            </a:extLst>
          </p:cNvPr>
          <p:cNvSpPr/>
          <p:nvPr/>
        </p:nvSpPr>
        <p:spPr>
          <a:xfrm>
            <a:off x="7580245" y="5261112"/>
            <a:ext cx="1845364" cy="530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Codegen pub/sub</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5D98C08-CB88-4EE9-A935-C511DEE7A1F3}"/>
              </a:ext>
            </a:extLst>
          </p:cNvPr>
          <p:cNvSpPr/>
          <p:nvPr/>
        </p:nvSpPr>
        <p:spPr>
          <a:xfrm>
            <a:off x="5363816" y="6019540"/>
            <a:ext cx="1992795" cy="407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Template Mustache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Étoile : 8 branches 14">
            <a:extLst>
              <a:ext uri="{FF2B5EF4-FFF2-40B4-BE49-F238E27FC236}">
                <a16:creationId xmlns:a16="http://schemas.microsoft.com/office/drawing/2014/main" id="{BA952668-D48A-4968-9264-1AC03F5D0369}"/>
              </a:ext>
            </a:extLst>
          </p:cNvPr>
          <p:cNvSpPr/>
          <p:nvPr/>
        </p:nvSpPr>
        <p:spPr>
          <a:xfrm>
            <a:off x="8045726" y="4293359"/>
            <a:ext cx="977349" cy="887895"/>
          </a:xfrm>
          <a:prstGeom prst="star8">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 carré corné 17">
            <a:extLst>
              <a:ext uri="{FF2B5EF4-FFF2-40B4-BE49-F238E27FC236}">
                <a16:creationId xmlns:a16="http://schemas.microsoft.com/office/drawing/2014/main" id="{E6695BB0-7176-4AC6-BC6E-3969CC75A790}"/>
              </a:ext>
            </a:extLst>
          </p:cNvPr>
          <p:cNvSpPr/>
          <p:nvPr/>
        </p:nvSpPr>
        <p:spPr>
          <a:xfrm rot="16200000">
            <a:off x="788131" y="3743363"/>
            <a:ext cx="1934731" cy="1312799"/>
          </a:xfrm>
          <a:prstGeom prst="foldedCorner">
            <a:avLst>
              <a:gd name="adj" fmla="val 25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A0EB56-C81C-4C79-9E26-CD601EA8397D}"/>
              </a:ext>
            </a:extLst>
          </p:cNvPr>
          <p:cNvSpPr/>
          <p:nvPr/>
        </p:nvSpPr>
        <p:spPr>
          <a:xfrm>
            <a:off x="759098" y="5493195"/>
            <a:ext cx="2308782"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OpenAPI spécification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1" name="Flèche : droite 20">
            <a:extLst>
              <a:ext uri="{FF2B5EF4-FFF2-40B4-BE49-F238E27FC236}">
                <a16:creationId xmlns:a16="http://schemas.microsoft.com/office/drawing/2014/main" id="{288952BA-EDAD-4569-B738-F283BD6B4CBB}"/>
              </a:ext>
            </a:extLst>
          </p:cNvPr>
          <p:cNvSpPr/>
          <p:nvPr/>
        </p:nvSpPr>
        <p:spPr>
          <a:xfrm>
            <a:off x="2570922" y="4293359"/>
            <a:ext cx="980661" cy="450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Connecteur droit avec flèche 22">
            <a:extLst>
              <a:ext uri="{FF2B5EF4-FFF2-40B4-BE49-F238E27FC236}">
                <a16:creationId xmlns:a16="http://schemas.microsoft.com/office/drawing/2014/main" id="{CEB50700-6AAA-402D-B9D5-611F262516C8}"/>
              </a:ext>
            </a:extLst>
          </p:cNvPr>
          <p:cNvCxnSpPr/>
          <p:nvPr/>
        </p:nvCxnSpPr>
        <p:spPr>
          <a:xfrm flipV="1">
            <a:off x="3797576" y="3995876"/>
            <a:ext cx="437321" cy="5433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3FC8675-AB75-4D76-A215-F7FDF58C7114}"/>
              </a:ext>
            </a:extLst>
          </p:cNvPr>
          <p:cNvCxnSpPr>
            <a:cxnSpLocks/>
          </p:cNvCxnSpPr>
          <p:nvPr/>
        </p:nvCxnSpPr>
        <p:spPr>
          <a:xfrm>
            <a:off x="5168347" y="3790122"/>
            <a:ext cx="2784614" cy="87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3F9D488-246D-4C52-BC00-A2B0AE21F43C}"/>
              </a:ext>
            </a:extLst>
          </p:cNvPr>
          <p:cNvCxnSpPr>
            <a:cxnSpLocks/>
          </p:cNvCxnSpPr>
          <p:nvPr/>
        </p:nvCxnSpPr>
        <p:spPr>
          <a:xfrm flipV="1">
            <a:off x="5518701" y="4917803"/>
            <a:ext cx="2527025" cy="8453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Cube 30">
            <a:extLst>
              <a:ext uri="{FF2B5EF4-FFF2-40B4-BE49-F238E27FC236}">
                <a16:creationId xmlns:a16="http://schemas.microsoft.com/office/drawing/2014/main" id="{19A7DF1C-F1C0-4FC7-807D-62021D828E60}"/>
              </a:ext>
            </a:extLst>
          </p:cNvPr>
          <p:cNvSpPr/>
          <p:nvPr/>
        </p:nvSpPr>
        <p:spPr>
          <a:xfrm>
            <a:off x="10442713" y="4228250"/>
            <a:ext cx="857249" cy="113887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èche : droite 31">
            <a:extLst>
              <a:ext uri="{FF2B5EF4-FFF2-40B4-BE49-F238E27FC236}">
                <a16:creationId xmlns:a16="http://schemas.microsoft.com/office/drawing/2014/main" id="{6999336C-EBC4-4506-88BC-391F6E2B001E}"/>
              </a:ext>
            </a:extLst>
          </p:cNvPr>
          <p:cNvSpPr/>
          <p:nvPr/>
        </p:nvSpPr>
        <p:spPr>
          <a:xfrm>
            <a:off x="9149387" y="4544805"/>
            <a:ext cx="1183166" cy="450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B1054B-2F5E-4DFF-946F-7EB890758740}"/>
              </a:ext>
            </a:extLst>
          </p:cNvPr>
          <p:cNvSpPr/>
          <p:nvPr/>
        </p:nvSpPr>
        <p:spPr>
          <a:xfrm>
            <a:off x="9989654" y="5479599"/>
            <a:ext cx="1364146" cy="5399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Code généré</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64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 coins arrondis 52">
            <a:extLst>
              <a:ext uri="{FF2B5EF4-FFF2-40B4-BE49-F238E27FC236}">
                <a16:creationId xmlns:a16="http://schemas.microsoft.com/office/drawing/2014/main" id="{F53F1661-9205-4759-AAB3-DB7850400FB8}"/>
              </a:ext>
            </a:extLst>
          </p:cNvPr>
          <p:cNvSpPr/>
          <p:nvPr/>
        </p:nvSpPr>
        <p:spPr>
          <a:xfrm>
            <a:off x="2716696" y="4359223"/>
            <a:ext cx="1007165" cy="3124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AMQP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245165"/>
            <a:ext cx="10515600" cy="911742"/>
          </a:xfrm>
        </p:spPr>
        <p:txBody>
          <a:bodyPr/>
          <a:lstStyle/>
          <a:p>
            <a:pPr algn="ctr"/>
            <a:r>
              <a:rPr lang="fr-ML" b="1" dirty="0">
                <a:latin typeface="Times New Roman" panose="02020603050405020304" pitchFamily="18" charset="0"/>
                <a:cs typeface="Times New Roman" panose="02020603050405020304" pitchFamily="18" charset="0"/>
              </a:rPr>
              <a:t>Cas d’utilisations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237112"/>
            <a:ext cx="10515600" cy="5415480"/>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Nous utilisons le générateur </a:t>
            </a:r>
            <a:r>
              <a:rPr lang="fr-ML" sz="2400" b="1" i="1" dirty="0">
                <a:latin typeface="Times New Roman" panose="02020603050405020304" pitchFamily="18" charset="0"/>
                <a:cs typeface="Times New Roman" panose="02020603050405020304" pitchFamily="18" charset="0"/>
              </a:rPr>
              <a:t>OpenAPI-PS</a:t>
            </a:r>
            <a:r>
              <a:rPr lang="fr-ML" sz="2400" dirty="0">
                <a:latin typeface="Times New Roman" panose="02020603050405020304" pitchFamily="18" charset="0"/>
                <a:cs typeface="Times New Roman" panose="02020603050405020304" pitchFamily="18" charset="0"/>
              </a:rPr>
              <a:t> pour généré le code d’implémentation d’une spécification écrite en YAML et nous l’avons exécutés avec les outils ci-dessous:</a:t>
            </a:r>
          </a:p>
        </p:txBody>
      </p:sp>
      <p:sp>
        <p:nvSpPr>
          <p:cNvPr id="4" name="Rectangle : coins arrondis 3">
            <a:extLst>
              <a:ext uri="{FF2B5EF4-FFF2-40B4-BE49-F238E27FC236}">
                <a16:creationId xmlns:a16="http://schemas.microsoft.com/office/drawing/2014/main" id="{DCE970E2-C108-46FB-B828-488803726D8F}"/>
              </a:ext>
            </a:extLst>
          </p:cNvPr>
          <p:cNvSpPr/>
          <p:nvPr/>
        </p:nvSpPr>
        <p:spPr>
          <a:xfrm>
            <a:off x="4240696" y="2875724"/>
            <a:ext cx="4267200" cy="343231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028F01-009D-4F87-B0E8-B86B9C668790}"/>
              </a:ext>
            </a:extLst>
          </p:cNvPr>
          <p:cNvSpPr/>
          <p:nvPr/>
        </p:nvSpPr>
        <p:spPr>
          <a:xfrm>
            <a:off x="1010478" y="4211251"/>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Agent</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1E95436-ECA5-434D-94D1-B3372FBA0298}"/>
              </a:ext>
            </a:extLst>
          </p:cNvPr>
          <p:cNvSpPr/>
          <p:nvPr/>
        </p:nvSpPr>
        <p:spPr>
          <a:xfrm>
            <a:off x="9647585" y="4151761"/>
            <a:ext cx="153393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Controller</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DEEB546-1862-4F94-8023-C6CEEB642698}"/>
              </a:ext>
            </a:extLst>
          </p:cNvPr>
          <p:cNvSpPr/>
          <p:nvPr/>
        </p:nvSpPr>
        <p:spPr>
          <a:xfrm>
            <a:off x="5279746" y="2413254"/>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RabbitMQ</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7" name="Connecteur droit avec flèche 16">
            <a:extLst>
              <a:ext uri="{FF2B5EF4-FFF2-40B4-BE49-F238E27FC236}">
                <a16:creationId xmlns:a16="http://schemas.microsoft.com/office/drawing/2014/main" id="{DEBA780A-6252-464D-BA94-1AF973057FE9}"/>
              </a:ext>
            </a:extLst>
          </p:cNvPr>
          <p:cNvCxnSpPr>
            <a:cxnSpLocks/>
          </p:cNvCxnSpPr>
          <p:nvPr/>
        </p:nvCxnSpPr>
        <p:spPr>
          <a:xfrm>
            <a:off x="2716696" y="4690885"/>
            <a:ext cx="1335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203DAB4-D1F7-4F5E-9269-0F5E9E4B4A0B}"/>
              </a:ext>
            </a:extLst>
          </p:cNvPr>
          <p:cNvCxnSpPr>
            <a:cxnSpLocks/>
          </p:cNvCxnSpPr>
          <p:nvPr/>
        </p:nvCxnSpPr>
        <p:spPr>
          <a:xfrm flipH="1">
            <a:off x="8653670" y="4311539"/>
            <a:ext cx="8481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C7E4B0B4-9CF9-4CE5-93F1-D5AD28E6B812}"/>
              </a:ext>
            </a:extLst>
          </p:cNvPr>
          <p:cNvSpPr/>
          <p:nvPr/>
        </p:nvSpPr>
        <p:spPr>
          <a:xfrm>
            <a:off x="5830958" y="3035577"/>
            <a:ext cx="2319129" cy="31722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9C691FC-BAFE-4A83-B469-90BDCF896613}"/>
              </a:ext>
            </a:extLst>
          </p:cNvPr>
          <p:cNvSpPr/>
          <p:nvPr/>
        </p:nvSpPr>
        <p:spPr>
          <a:xfrm>
            <a:off x="6001990" y="3707072"/>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/capability</a:t>
            </a:r>
          </a:p>
        </p:txBody>
      </p:sp>
      <p:sp>
        <p:nvSpPr>
          <p:cNvPr id="40" name="Rectangle 39">
            <a:extLst>
              <a:ext uri="{FF2B5EF4-FFF2-40B4-BE49-F238E27FC236}">
                <a16:creationId xmlns:a16="http://schemas.microsoft.com/office/drawing/2014/main" id="{D5B1989E-1CC3-473D-ADBC-ED27D7FB9F41}"/>
              </a:ext>
            </a:extLst>
          </p:cNvPr>
          <p:cNvSpPr/>
          <p:nvPr/>
        </p:nvSpPr>
        <p:spPr>
          <a:xfrm>
            <a:off x="6009029" y="4175864"/>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/specification</a:t>
            </a:r>
          </a:p>
        </p:txBody>
      </p:sp>
      <p:sp>
        <p:nvSpPr>
          <p:cNvPr id="41" name="Rectangle 40">
            <a:extLst>
              <a:ext uri="{FF2B5EF4-FFF2-40B4-BE49-F238E27FC236}">
                <a16:creationId xmlns:a16="http://schemas.microsoft.com/office/drawing/2014/main" id="{D114AD99-3539-4002-A2FB-39DF3A078691}"/>
              </a:ext>
            </a:extLst>
          </p:cNvPr>
          <p:cNvSpPr/>
          <p:nvPr/>
        </p:nvSpPr>
        <p:spPr>
          <a:xfrm>
            <a:off x="6001990" y="4690885"/>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/receipt</a:t>
            </a:r>
          </a:p>
        </p:txBody>
      </p:sp>
      <p:sp>
        <p:nvSpPr>
          <p:cNvPr id="42" name="Rectangle 41">
            <a:extLst>
              <a:ext uri="{FF2B5EF4-FFF2-40B4-BE49-F238E27FC236}">
                <a16:creationId xmlns:a16="http://schemas.microsoft.com/office/drawing/2014/main" id="{54BA9399-2291-4512-B46D-48D5048D84E6}"/>
              </a:ext>
            </a:extLst>
          </p:cNvPr>
          <p:cNvSpPr/>
          <p:nvPr/>
        </p:nvSpPr>
        <p:spPr>
          <a:xfrm>
            <a:off x="6026013" y="5205906"/>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/result</a:t>
            </a:r>
          </a:p>
        </p:txBody>
      </p:sp>
      <p:sp>
        <p:nvSpPr>
          <p:cNvPr id="43" name="Rectangle 42">
            <a:extLst>
              <a:ext uri="{FF2B5EF4-FFF2-40B4-BE49-F238E27FC236}">
                <a16:creationId xmlns:a16="http://schemas.microsoft.com/office/drawing/2014/main" id="{4942925B-973B-4C3E-BE41-2233D34C0889}"/>
              </a:ext>
            </a:extLst>
          </p:cNvPr>
          <p:cNvSpPr/>
          <p:nvPr/>
        </p:nvSpPr>
        <p:spPr>
          <a:xfrm>
            <a:off x="6039676" y="5694066"/>
            <a:ext cx="1901692" cy="366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anose="02020603050405020304" pitchFamily="18" charset="0"/>
                <a:cs typeface="Times New Roman" panose="02020603050405020304" pitchFamily="18" charset="0"/>
              </a:rPr>
              <a:t>/interrupt</a:t>
            </a:r>
          </a:p>
        </p:txBody>
      </p:sp>
      <p:sp>
        <p:nvSpPr>
          <p:cNvPr id="21" name="Rectangle 20">
            <a:extLst>
              <a:ext uri="{FF2B5EF4-FFF2-40B4-BE49-F238E27FC236}">
                <a16:creationId xmlns:a16="http://schemas.microsoft.com/office/drawing/2014/main" id="{1AF7BA23-B389-460B-8DE7-94478691809D}"/>
              </a:ext>
            </a:extLst>
          </p:cNvPr>
          <p:cNvSpPr/>
          <p:nvPr/>
        </p:nvSpPr>
        <p:spPr>
          <a:xfrm>
            <a:off x="6208643" y="3197318"/>
            <a:ext cx="1411357" cy="407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Model</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46" name="Connecteur droit avec flèche 45">
            <a:extLst>
              <a:ext uri="{FF2B5EF4-FFF2-40B4-BE49-F238E27FC236}">
                <a16:creationId xmlns:a16="http://schemas.microsoft.com/office/drawing/2014/main" id="{85B27020-F63D-412C-A659-FC523F5A452B}"/>
              </a:ext>
            </a:extLst>
          </p:cNvPr>
          <p:cNvCxnSpPr>
            <a:cxnSpLocks/>
          </p:cNvCxnSpPr>
          <p:nvPr/>
        </p:nvCxnSpPr>
        <p:spPr>
          <a:xfrm flipH="1">
            <a:off x="2716696" y="4318201"/>
            <a:ext cx="1335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8DA14A0-A2F0-4200-9ACF-FAD729F030B9}"/>
              </a:ext>
            </a:extLst>
          </p:cNvPr>
          <p:cNvCxnSpPr>
            <a:cxnSpLocks/>
          </p:cNvCxnSpPr>
          <p:nvPr/>
        </p:nvCxnSpPr>
        <p:spPr>
          <a:xfrm flipV="1">
            <a:off x="8653670" y="4621694"/>
            <a:ext cx="88955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 coins arrondis 53">
            <a:extLst>
              <a:ext uri="{FF2B5EF4-FFF2-40B4-BE49-F238E27FC236}">
                <a16:creationId xmlns:a16="http://schemas.microsoft.com/office/drawing/2014/main" id="{5EC39688-1CD4-4843-934D-537DC6AF1E6F}"/>
              </a:ext>
            </a:extLst>
          </p:cNvPr>
          <p:cNvSpPr/>
          <p:nvPr/>
        </p:nvSpPr>
        <p:spPr>
          <a:xfrm>
            <a:off x="8588238" y="4318201"/>
            <a:ext cx="1007165" cy="3124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AMQP</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5" name="Rectangle : coins arrondis 54">
            <a:extLst>
              <a:ext uri="{FF2B5EF4-FFF2-40B4-BE49-F238E27FC236}">
                <a16:creationId xmlns:a16="http://schemas.microsoft.com/office/drawing/2014/main" id="{63F1EFA8-10DD-4EF9-A1AF-3A1FD2D782A8}"/>
              </a:ext>
            </a:extLst>
          </p:cNvPr>
          <p:cNvSpPr/>
          <p:nvPr/>
        </p:nvSpPr>
        <p:spPr>
          <a:xfrm>
            <a:off x="4297435" y="3615178"/>
            <a:ext cx="1481341" cy="148808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b="1" dirty="0">
                <a:solidFill>
                  <a:schemeClr val="bg1"/>
                </a:solidFill>
                <a:latin typeface="Times New Roman" panose="02020603050405020304" pitchFamily="18" charset="0"/>
                <a:cs typeface="Times New Roman" panose="02020603050405020304" pitchFamily="18" charset="0"/>
              </a:rPr>
              <a:t>Localhost</a:t>
            </a:r>
          </a:p>
          <a:p>
            <a:pPr algn="ctr"/>
            <a:r>
              <a:rPr lang="fr-ML" b="1" dirty="0">
                <a:solidFill>
                  <a:schemeClr val="bg1"/>
                </a:solidFill>
                <a:latin typeface="Times New Roman" panose="02020603050405020304" pitchFamily="18" charset="0"/>
                <a:cs typeface="Times New Roman" panose="02020603050405020304" pitchFamily="18" charset="0"/>
              </a:rPr>
              <a:t>Port: 15672</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6" name="Ellipse 55">
            <a:extLst>
              <a:ext uri="{FF2B5EF4-FFF2-40B4-BE49-F238E27FC236}">
                <a16:creationId xmlns:a16="http://schemas.microsoft.com/office/drawing/2014/main" id="{E8C6722F-57A9-4728-91FC-590BC1D5DBB7}"/>
              </a:ext>
            </a:extLst>
          </p:cNvPr>
          <p:cNvSpPr/>
          <p:nvPr/>
        </p:nvSpPr>
        <p:spPr>
          <a:xfrm>
            <a:off x="884582" y="3518051"/>
            <a:ext cx="1779932" cy="2176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Ellipse 56">
            <a:extLst>
              <a:ext uri="{FF2B5EF4-FFF2-40B4-BE49-F238E27FC236}">
                <a16:creationId xmlns:a16="http://schemas.microsoft.com/office/drawing/2014/main" id="{1DB6E0A0-9A93-4989-8184-5B0AF404F182}"/>
              </a:ext>
            </a:extLst>
          </p:cNvPr>
          <p:cNvSpPr/>
          <p:nvPr/>
        </p:nvSpPr>
        <p:spPr>
          <a:xfrm>
            <a:off x="9543221" y="3444873"/>
            <a:ext cx="1779932" cy="2176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305D7AA-9379-436F-BB85-37DC7B598052}"/>
              </a:ext>
            </a:extLst>
          </p:cNvPr>
          <p:cNvSpPr/>
          <p:nvPr/>
        </p:nvSpPr>
        <p:spPr>
          <a:xfrm>
            <a:off x="971136" y="5694066"/>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Eclipse IDE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04D9FF04-6C58-4E6B-A041-5B37B1811DFF}"/>
              </a:ext>
            </a:extLst>
          </p:cNvPr>
          <p:cNvSpPr/>
          <p:nvPr/>
        </p:nvSpPr>
        <p:spPr>
          <a:xfrm>
            <a:off x="9737035" y="5642426"/>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Eclipse IDE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49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7B3E0-E775-4056-B9C4-FD57F1EBA782}"/>
              </a:ext>
            </a:extLst>
          </p:cNvPr>
          <p:cNvSpPr>
            <a:spLocks noGrp="1"/>
          </p:cNvSpPr>
          <p:nvPr>
            <p:ph type="title"/>
          </p:nvPr>
        </p:nvSpPr>
        <p:spPr>
          <a:xfrm>
            <a:off x="838200" y="365125"/>
            <a:ext cx="10515600" cy="5810388"/>
          </a:xfrm>
        </p:spPr>
        <p:txBody>
          <a:bodyPr/>
          <a:lstStyle/>
          <a:p>
            <a:pPr algn="ctr"/>
            <a:r>
              <a:rPr lang="fr-ML" dirty="0">
                <a:latin typeface="Times New Roman" panose="02020603050405020304" pitchFamily="18" charset="0"/>
                <a:cs typeface="Times New Roman" panose="02020603050405020304" pitchFamily="18" charset="0"/>
              </a:rPr>
              <a:t>Présentation du générateur </a:t>
            </a:r>
            <a:r>
              <a:rPr lang="fr-ML" b="1" i="1" dirty="0">
                <a:latin typeface="Times New Roman" panose="02020603050405020304" pitchFamily="18" charset="0"/>
                <a:cs typeface="Times New Roman" panose="02020603050405020304" pitchFamily="18" charset="0"/>
              </a:rPr>
              <a:t>OpenAPI-PS</a:t>
            </a:r>
            <a:r>
              <a:rPr lang="fr-ML" dirty="0">
                <a:latin typeface="Times New Roman" panose="02020603050405020304" pitchFamily="18" charset="0"/>
                <a:cs typeface="Times New Roman" panose="02020603050405020304" pitchFamily="18" charset="0"/>
              </a:rPr>
              <a:t>, du fichier YAML utilisé comme entrée et exécution du code généré dans l’IDE Eclipse.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57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0DBB5-A5F9-440C-A64C-3E2E626EE0BD}"/>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38423A4-EBD2-48A0-B999-114268054F74}"/>
              </a:ext>
            </a:extLst>
          </p:cNvPr>
          <p:cNvSpPr>
            <a:spLocks noGrp="1"/>
          </p:cNvSpPr>
          <p:nvPr>
            <p:ph idx="1"/>
          </p:nvPr>
        </p:nvSpPr>
        <p:spPr>
          <a:xfrm>
            <a:off x="838200" y="1412219"/>
            <a:ext cx="10515600" cy="4033562"/>
          </a:xfrm>
        </p:spPr>
        <p:txBody>
          <a:bodyPr>
            <a:noAutofit/>
          </a:bodyPr>
          <a:lstStyle/>
          <a:p>
            <a:pPr marL="0" indent="0">
              <a:buNone/>
            </a:pPr>
            <a:r>
              <a:rPr lang="fr-ML" sz="2400" dirty="0">
                <a:latin typeface="Times New Roman" panose="02020603050405020304" pitchFamily="18" charset="0"/>
                <a:cs typeface="Times New Roman" panose="02020603050405020304" pitchFamily="18" charset="0"/>
              </a:rPr>
              <a:t>La communication asynchrone existe depuis longtemps et sont adoptés dans plusieurs architectures de communication surtout dans les IoT. Elle est différentes de celle de synchrone aux niveaux du couplage, de protocole, de l’évolutivité, l’absence de standard, des </a:t>
            </a:r>
            <a:r>
              <a:rPr lang="fr-ML" sz="2400" b="1" dirty="0">
                <a:latin typeface="Times New Roman" panose="02020603050405020304" pitchFamily="18" charset="0"/>
                <a:cs typeface="Times New Roman" panose="02020603050405020304" pitchFamily="18" charset="0"/>
              </a:rPr>
              <a:t>MOM</a:t>
            </a:r>
            <a:r>
              <a:rPr lang="fr-ML" sz="2400" dirty="0">
                <a:latin typeface="Times New Roman" panose="02020603050405020304" pitchFamily="18" charset="0"/>
                <a:cs typeface="Times New Roman" panose="02020603050405020304" pitchFamily="18" charset="0"/>
              </a:rPr>
              <a:t> (Message-</a:t>
            </a:r>
            <a:r>
              <a:rPr lang="fr-ML" sz="2400" dirty="0" err="1">
                <a:latin typeface="Times New Roman" panose="02020603050405020304" pitchFamily="18" charset="0"/>
                <a:cs typeface="Times New Roman" panose="02020603050405020304" pitchFamily="18" charset="0"/>
              </a:rPr>
              <a:t>Oriented</a:t>
            </a:r>
            <a:r>
              <a:rPr lang="fr-ML" sz="2400" dirty="0">
                <a:latin typeface="Times New Roman" panose="02020603050405020304" pitchFamily="18" charset="0"/>
                <a:cs typeface="Times New Roman" panose="02020603050405020304" pitchFamily="18" charset="0"/>
              </a:rPr>
              <a:t> Middleware) et surtout de gestion d’erreur quant on parle des APIs.</a:t>
            </a:r>
          </a:p>
          <a:p>
            <a:pPr marL="0" indent="0">
              <a:buNone/>
            </a:pPr>
            <a:r>
              <a:rPr lang="fr-ML" sz="2400" dirty="0">
                <a:latin typeface="Times New Roman" panose="02020603050405020304" pitchFamily="18" charset="0"/>
                <a:cs typeface="Times New Roman" panose="02020603050405020304" pitchFamily="18" charset="0"/>
              </a:rPr>
              <a:t>Ainsi, nous dévons retenir que les APIs HTTP ou APIs pub/sub n’est qu’une question de communication synchrone ou asynchrone. Mais le plus important est que nous ne devons jamais oublier les consommateurs des ces APIs. Ce qui implique une spécification léger, adapté, compréhensible et qui peut être amélioré au fur et à mesure l’avancer technologique d’API.</a:t>
            </a:r>
          </a:p>
        </p:txBody>
      </p:sp>
    </p:spTree>
    <p:extLst>
      <p:ext uri="{BB962C8B-B14F-4D97-AF65-F5344CB8AC3E}">
        <p14:creationId xmlns:p14="http://schemas.microsoft.com/office/powerpoint/2010/main" val="25836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92765"/>
            <a:ext cx="10515600" cy="901148"/>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1139687"/>
            <a:ext cx="10515600" cy="4161183"/>
          </a:xfrm>
        </p:spPr>
        <p:txBody>
          <a:bodyPr>
            <a:no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En 2015, suite à l’existence de plusieurs spécifications pour la conception des APIs, 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à été adoptée pour décrire les APIs REST (</a:t>
            </a:r>
            <a:r>
              <a:rPr lang="en-US" sz="2400" dirty="0">
                <a:latin typeface="Times New Roman" panose="02020603050405020304" pitchFamily="18" charset="0"/>
                <a:cs typeface="Times New Roman" panose="02020603050405020304" pitchFamily="18" charset="0"/>
              </a:rPr>
              <a:t>Representation</a:t>
            </a:r>
            <a:r>
              <a:rPr lang="fr-ML" sz="2400" dirty="0">
                <a:latin typeface="Times New Roman" panose="02020603050405020304" pitchFamily="18" charset="0"/>
                <a:cs typeface="Times New Roman" panose="02020603050405020304" pitchFamily="18" charset="0"/>
              </a:rPr>
              <a:t> State Transfer).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 Pour faire aux APIs asynchrones tout ce qu’on peut faire aux APIs REST, cela doit commencer l’existence d’une spécification unificatrice pour ces APIs.</a:t>
            </a:r>
          </a:p>
          <a:p>
            <a:pPr marL="0" indent="0">
              <a:lnSpc>
                <a:spcPct val="100000"/>
              </a:lnSpc>
              <a:buNone/>
            </a:pPr>
            <a:r>
              <a:rPr lang="fr-ML" sz="2400" dirty="0">
                <a:latin typeface="Times New Roman" panose="02020603050405020304" pitchFamily="18" charset="0"/>
                <a:cs typeface="Times New Roman" panose="02020603050405020304" pitchFamily="18" charset="0"/>
              </a:rPr>
              <a:t>Ainsi le but de ce travail est de mettre en place cette spécification, capable de décrire les APIs asynchrones ou les APIs utilisant le modèle de communication publication/abonnement.</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47106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travail effectué pour la mise en place de cette nouvelle spécification comprend cinq (4) parties:</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spécification open source existante pour les APIs qui est </a:t>
            </a:r>
            <a:r>
              <a:rPr lang="fr-ML"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Le modèle de communication publication/abonnement sur lequel notre nouvelle spécification est basée</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400" b="1" i="1" dirty="0">
                <a:latin typeface="Times New Roman" panose="02020603050405020304" pitchFamily="18" charset="0"/>
                <a:cs typeface="Times New Roman" panose="02020603050405020304" pitchFamily="18" charset="0"/>
              </a:rPr>
              <a:t>OpenPS</a:t>
            </a:r>
            <a:endParaRPr lang="en-US" sz="24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 </a:t>
            </a:r>
            <a:r>
              <a:rPr lang="fr-ML" sz="2400" dirty="0">
                <a:latin typeface="Times New Roman" panose="02020603050405020304" pitchFamily="18" charset="0"/>
                <a:cs typeface="Times New Roman" panose="02020603050405020304" pitchFamily="18" charset="0"/>
              </a:rPr>
              <a:t>générateur de code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400" b="1" i="1" dirty="0">
              <a:latin typeface="Times New Roman" panose="02020603050405020304" pitchFamily="18" charset="0"/>
              <a:cs typeface="Times New Roman" panose="02020603050405020304" pitchFamily="18" charset="0"/>
            </a:endParaRPr>
          </a:p>
        </p:txBody>
      </p:sp>
      <p:sp>
        <p:nvSpPr>
          <p:cNvPr id="4" name="Titre 1">
            <a:extLst>
              <a:ext uri="{FF2B5EF4-FFF2-40B4-BE49-F238E27FC236}">
                <a16:creationId xmlns:a16="http://schemas.microsoft.com/office/drawing/2014/main" id="{8E9E13D2-47AA-401C-A367-3760CA85C507}"/>
              </a:ext>
            </a:extLst>
          </p:cNvPr>
          <p:cNvSpPr>
            <a:spLocks noGrp="1"/>
          </p:cNvSpPr>
          <p:nvPr>
            <p:ph type="title"/>
          </p:nvPr>
        </p:nvSpPr>
        <p:spPr>
          <a:xfrm>
            <a:off x="838200" y="325368"/>
            <a:ext cx="10515600" cy="1092615"/>
          </a:xfrm>
        </p:spPr>
        <p:txBody>
          <a:bodyPr/>
          <a:lstStyle/>
          <a:p>
            <a:pPr algn="ctr"/>
            <a:r>
              <a:rPr lang="fr-ML" b="1" dirty="0">
                <a:latin typeface="Times New Roman" panose="02020603050405020304" pitchFamily="18" charset="0"/>
                <a:cs typeface="Times New Roman" panose="02020603050405020304" pitchFamily="18" charset="0"/>
              </a:rPr>
              <a:t>Plan du travail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303681"/>
            <a:ext cx="10515600" cy="5362161"/>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a:t>
            </a:r>
          </a:p>
          <a:p>
            <a:pPr marL="0" indent="0">
              <a:buNone/>
            </a:pPr>
            <a:r>
              <a:rPr lang="fr-ML" sz="2400" dirty="0">
                <a:latin typeface="Times New Roman" panose="02020603050405020304" pitchFamily="18" charset="0"/>
                <a:cs typeface="Times New Roman" panose="02020603050405020304" pitchFamily="18" charset="0"/>
              </a:rPr>
              <a:t>OpenAPI est constitué de huit (8) objet racine qui sont: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2" name="Rectangle : coins arrondis 21">
            <a:extLst>
              <a:ext uri="{FF2B5EF4-FFF2-40B4-BE49-F238E27FC236}">
                <a16:creationId xmlns:a16="http://schemas.microsoft.com/office/drawing/2014/main" id="{9B3BB4AB-2B28-4F29-AC87-15EE1D32D14A}"/>
              </a:ext>
            </a:extLst>
          </p:cNvPr>
          <p:cNvSpPr/>
          <p:nvPr/>
        </p:nvSpPr>
        <p:spPr>
          <a:xfrm>
            <a:off x="868017" y="342900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openapi</a:t>
            </a:r>
            <a:endParaRPr lang="en-US" dirty="0"/>
          </a:p>
        </p:txBody>
      </p:sp>
      <p:sp>
        <p:nvSpPr>
          <p:cNvPr id="23" name="Rectangle : coins arrondis 22">
            <a:extLst>
              <a:ext uri="{FF2B5EF4-FFF2-40B4-BE49-F238E27FC236}">
                <a16:creationId xmlns:a16="http://schemas.microsoft.com/office/drawing/2014/main" id="{1DC3ACB5-BF6C-4454-8F5E-4BFF5AB4E814}"/>
              </a:ext>
            </a:extLst>
          </p:cNvPr>
          <p:cNvSpPr/>
          <p:nvPr/>
        </p:nvSpPr>
        <p:spPr>
          <a:xfrm>
            <a:off x="3475383" y="3429000"/>
            <a:ext cx="1096617"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info</a:t>
            </a:r>
            <a:endParaRPr lang="en-US" dirty="0"/>
          </a:p>
        </p:txBody>
      </p:sp>
      <p:sp>
        <p:nvSpPr>
          <p:cNvPr id="24" name="Rectangle : coins arrondis 23">
            <a:extLst>
              <a:ext uri="{FF2B5EF4-FFF2-40B4-BE49-F238E27FC236}">
                <a16:creationId xmlns:a16="http://schemas.microsoft.com/office/drawing/2014/main" id="{C445D7F5-4137-4161-90EB-30B9C1D73092}"/>
              </a:ext>
            </a:extLst>
          </p:cNvPr>
          <p:cNvSpPr/>
          <p:nvPr/>
        </p:nvSpPr>
        <p:spPr>
          <a:xfrm>
            <a:off x="5744837" y="3412435"/>
            <a:ext cx="1278815"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server</a:t>
            </a:r>
            <a:endParaRPr lang="en-US" dirty="0"/>
          </a:p>
        </p:txBody>
      </p:sp>
      <p:sp>
        <p:nvSpPr>
          <p:cNvPr id="25" name="Rectangle : coins arrondis 24">
            <a:extLst>
              <a:ext uri="{FF2B5EF4-FFF2-40B4-BE49-F238E27FC236}">
                <a16:creationId xmlns:a16="http://schemas.microsoft.com/office/drawing/2014/main" id="{2BA1F1CE-2C9A-43A0-B2FB-DF75DE0FA1FD}"/>
              </a:ext>
            </a:extLst>
          </p:cNvPr>
          <p:cNvSpPr/>
          <p:nvPr/>
        </p:nvSpPr>
        <p:spPr>
          <a:xfrm>
            <a:off x="8287578" y="341278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paths</a:t>
            </a:r>
            <a:endParaRPr lang="en-US" dirty="0"/>
          </a:p>
        </p:txBody>
      </p:sp>
      <p:sp>
        <p:nvSpPr>
          <p:cNvPr id="26" name="Rectangle : coins arrondis 25">
            <a:extLst>
              <a:ext uri="{FF2B5EF4-FFF2-40B4-BE49-F238E27FC236}">
                <a16:creationId xmlns:a16="http://schemas.microsoft.com/office/drawing/2014/main" id="{CEE6CE16-09C0-465A-AB4E-3C485EAA17DA}"/>
              </a:ext>
            </a:extLst>
          </p:cNvPr>
          <p:cNvSpPr/>
          <p:nvPr/>
        </p:nvSpPr>
        <p:spPr>
          <a:xfrm>
            <a:off x="868017" y="5289546"/>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components</a:t>
            </a:r>
            <a:endParaRPr lang="en-US" dirty="0"/>
          </a:p>
        </p:txBody>
      </p:sp>
      <p:sp>
        <p:nvSpPr>
          <p:cNvPr id="27" name="Rectangle : coins arrondis 26">
            <a:extLst>
              <a:ext uri="{FF2B5EF4-FFF2-40B4-BE49-F238E27FC236}">
                <a16:creationId xmlns:a16="http://schemas.microsoft.com/office/drawing/2014/main" id="{E90FFF4C-06DA-460C-820C-6CEC65D91BDC}"/>
              </a:ext>
            </a:extLst>
          </p:cNvPr>
          <p:cNvSpPr/>
          <p:nvPr/>
        </p:nvSpPr>
        <p:spPr>
          <a:xfrm>
            <a:off x="3475383" y="5301834"/>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security</a:t>
            </a:r>
          </a:p>
        </p:txBody>
      </p:sp>
      <p:sp>
        <p:nvSpPr>
          <p:cNvPr id="28" name="Rectangle : coins arrondis 27">
            <a:extLst>
              <a:ext uri="{FF2B5EF4-FFF2-40B4-BE49-F238E27FC236}">
                <a16:creationId xmlns:a16="http://schemas.microsoft.com/office/drawing/2014/main" id="{9320CB50-843F-4604-9F4B-DF8AB4510A0F}"/>
              </a:ext>
            </a:extLst>
          </p:cNvPr>
          <p:cNvSpPr/>
          <p:nvPr/>
        </p:nvSpPr>
        <p:spPr>
          <a:xfrm>
            <a:off x="6457126" y="5301835"/>
            <a:ext cx="1497496"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tags</a:t>
            </a:r>
            <a:endParaRPr lang="en-US" dirty="0"/>
          </a:p>
        </p:txBody>
      </p:sp>
      <p:sp>
        <p:nvSpPr>
          <p:cNvPr id="29" name="Rectangle : coins arrondis 28">
            <a:extLst>
              <a:ext uri="{FF2B5EF4-FFF2-40B4-BE49-F238E27FC236}">
                <a16:creationId xmlns:a16="http://schemas.microsoft.com/office/drawing/2014/main" id="{9E3F1638-40B2-4A58-B2CD-5314E0276949}"/>
              </a:ext>
            </a:extLst>
          </p:cNvPr>
          <p:cNvSpPr/>
          <p:nvPr/>
        </p:nvSpPr>
        <p:spPr>
          <a:xfrm>
            <a:off x="9448819" y="5301834"/>
            <a:ext cx="1603493" cy="88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externalsDocs</a:t>
            </a:r>
            <a:endParaRPr lang="en-US" dirty="0"/>
          </a:p>
        </p:txBody>
      </p:sp>
      <p:cxnSp>
        <p:nvCxnSpPr>
          <p:cNvPr id="31" name="Connecteur droit avec flèche 30">
            <a:extLst>
              <a:ext uri="{FF2B5EF4-FFF2-40B4-BE49-F238E27FC236}">
                <a16:creationId xmlns:a16="http://schemas.microsoft.com/office/drawing/2014/main" id="{9BCFFB9F-0A9A-4BDD-95F7-65BFA1D8C9FC}"/>
              </a:ext>
            </a:extLst>
          </p:cNvPr>
          <p:cNvCxnSpPr/>
          <p:nvPr/>
        </p:nvCxnSpPr>
        <p:spPr>
          <a:xfrm>
            <a:off x="2438400" y="3882887"/>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62DC608E-EC11-440D-9E53-909B05F748E3}"/>
              </a:ext>
            </a:extLst>
          </p:cNvPr>
          <p:cNvCxnSpPr/>
          <p:nvPr/>
        </p:nvCxnSpPr>
        <p:spPr>
          <a:xfrm>
            <a:off x="4684644" y="3876261"/>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646F0FE9-F654-4560-8EFA-AD9A1A4B2075}"/>
              </a:ext>
            </a:extLst>
          </p:cNvPr>
          <p:cNvCxnSpPr/>
          <p:nvPr/>
        </p:nvCxnSpPr>
        <p:spPr>
          <a:xfrm>
            <a:off x="7275444" y="3863009"/>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ABA455D0-B0F3-436B-8409-FFEE5EAC0D0F}"/>
              </a:ext>
            </a:extLst>
          </p:cNvPr>
          <p:cNvCxnSpPr/>
          <p:nvPr/>
        </p:nvCxnSpPr>
        <p:spPr>
          <a:xfrm>
            <a:off x="2471530" y="573156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CE36C5E4-D328-414A-A60A-89FAF77D187D}"/>
              </a:ext>
            </a:extLst>
          </p:cNvPr>
          <p:cNvCxnSpPr/>
          <p:nvPr/>
        </p:nvCxnSpPr>
        <p:spPr>
          <a:xfrm>
            <a:off x="5155096" y="575537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86302D85-F33A-472A-9312-8BCB35B7D0AE}"/>
              </a:ext>
            </a:extLst>
          </p:cNvPr>
          <p:cNvCxnSpPr/>
          <p:nvPr/>
        </p:nvCxnSpPr>
        <p:spPr>
          <a:xfrm>
            <a:off x="8216348" y="5729835"/>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EF33DFE-8AD6-4338-93CB-6EDBEF0E47C9}"/>
              </a:ext>
            </a:extLst>
          </p:cNvPr>
          <p:cNvCxnSpPr/>
          <p:nvPr/>
        </p:nvCxnSpPr>
        <p:spPr>
          <a:xfrm>
            <a:off x="9919253" y="3852724"/>
            <a:ext cx="9409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99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D43199-414F-4B54-9C2A-506453974B49}"/>
              </a:ext>
            </a:extLst>
          </p:cNvPr>
          <p:cNvSpPr/>
          <p:nvPr/>
        </p:nvSpPr>
        <p:spPr>
          <a:xfrm>
            <a:off x="4111485" y="3636113"/>
            <a:ext cx="2703444" cy="38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dirty="0">
                <a:solidFill>
                  <a:schemeClr val="tx1"/>
                </a:solidFill>
                <a:latin typeface="Times New Roman" panose="02020603050405020304" pitchFamily="18" charset="0"/>
                <a:cs typeface="Times New Roman" panose="02020603050405020304" pitchFamily="18" charset="0"/>
              </a:rPr>
              <a:t>retourner une réponse</a:t>
            </a:r>
            <a:endParaRPr lang="en-US" dirty="0">
              <a:solidFill>
                <a:schemeClr val="tx1"/>
              </a:solidFill>
            </a:endParaRPr>
          </a:p>
        </p:txBody>
      </p:sp>
      <p:sp>
        <p:nvSpPr>
          <p:cNvPr id="21" name="Rectangle 20">
            <a:extLst>
              <a:ext uri="{FF2B5EF4-FFF2-40B4-BE49-F238E27FC236}">
                <a16:creationId xmlns:a16="http://schemas.microsoft.com/office/drawing/2014/main" id="{F259CA78-0553-4202-9C16-C58BAA276EE1}"/>
              </a:ext>
            </a:extLst>
          </p:cNvPr>
          <p:cNvSpPr/>
          <p:nvPr/>
        </p:nvSpPr>
        <p:spPr>
          <a:xfrm>
            <a:off x="4101548" y="3151546"/>
            <a:ext cx="2544417" cy="4799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fr-ML" sz="1800" dirty="0">
                <a:solidFill>
                  <a:schemeClr val="tx1"/>
                </a:solidFill>
                <a:latin typeface="Times New Roman" panose="02020603050405020304" pitchFamily="18" charset="0"/>
                <a:cs typeface="Times New Roman" panose="02020603050405020304" pitchFamily="18" charset="0"/>
              </a:rPr>
              <a:t>envoyer une requête</a:t>
            </a:r>
          </a:p>
          <a:p>
            <a:pPr algn="ctr"/>
            <a:endParaRPr lang="en-US" dirty="0">
              <a:solidFill>
                <a:schemeClr val="tx1"/>
              </a:solidFill>
            </a:endParaRPr>
          </a:p>
        </p:txBody>
      </p:sp>
      <p:sp>
        <p:nvSpPr>
          <p:cNvPr id="20" name="Triangle isocèle 19">
            <a:extLst>
              <a:ext uri="{FF2B5EF4-FFF2-40B4-BE49-F238E27FC236}">
                <a16:creationId xmlns:a16="http://schemas.microsoft.com/office/drawing/2014/main" id="{F60BA5F1-79C2-4678-BA13-71F61793D184}"/>
              </a:ext>
            </a:extLst>
          </p:cNvPr>
          <p:cNvSpPr/>
          <p:nvPr/>
        </p:nvSpPr>
        <p:spPr>
          <a:xfrm>
            <a:off x="2345634" y="4348508"/>
            <a:ext cx="384313" cy="131008"/>
          </a:xfrm>
          <a:prstGeom prst="triangl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52DACD6-5654-4B78-A0DD-938D41740FAF}"/>
              </a:ext>
            </a:extLst>
          </p:cNvPr>
          <p:cNvSpPr>
            <a:spLocks noGrp="1"/>
          </p:cNvSpPr>
          <p:nvPr>
            <p:ph type="title"/>
          </p:nvPr>
        </p:nvSpPr>
        <p:spPr>
          <a:xfrm>
            <a:off x="838200" y="207616"/>
            <a:ext cx="10515600" cy="867328"/>
          </a:xfrm>
        </p:spPr>
        <p:txBody>
          <a:bodyPr>
            <a:normAutofit/>
          </a:bodyPr>
          <a:lstStyle/>
          <a:p>
            <a:pPr algn="ctr"/>
            <a:r>
              <a:rPr lang="fr-ML" sz="3600" b="1" dirty="0">
                <a:latin typeface="Times New Roman" panose="02020603050405020304" pitchFamily="18" charset="0"/>
                <a:cs typeface="Times New Roman" panose="02020603050405020304" pitchFamily="18" charset="0"/>
              </a:rPr>
              <a:t>Un exemple de description OpenAPI</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F3F2D1-5F2F-4CF7-9C01-A904B7A120AC}"/>
              </a:ext>
            </a:extLst>
          </p:cNvPr>
          <p:cNvSpPr>
            <a:spLocks noGrp="1"/>
          </p:cNvSpPr>
          <p:nvPr>
            <p:ph idx="1"/>
          </p:nvPr>
        </p:nvSpPr>
        <p:spPr>
          <a:xfrm>
            <a:off x="838200" y="1319113"/>
            <a:ext cx="10515600" cy="4323139"/>
          </a:xfrm>
        </p:spPr>
        <p:txBody>
          <a:bodyPr>
            <a:normAutofit/>
          </a:bodyPr>
          <a:lstStyle/>
          <a:p>
            <a:pPr marL="0" indent="0">
              <a:buNone/>
            </a:pPr>
            <a:r>
              <a:rPr lang="fr-ML" dirty="0">
                <a:latin typeface="Times New Roman" panose="02020603050405020304" pitchFamily="18" charset="0"/>
                <a:cs typeface="Times New Roman" panose="02020603050405020304" pitchFamily="18" charset="0"/>
              </a:rPr>
              <a:t>Cet exemple décrit le fonctionnement de l’API Pet Store de Swagger qui offre les informations sur les différents utilisateurs ou développeurs animaux de compagnes.</a:t>
            </a:r>
          </a:p>
        </p:txBody>
      </p:sp>
      <p:sp>
        <p:nvSpPr>
          <p:cNvPr id="4" name="Organigramme : Disque magnétique 3">
            <a:extLst>
              <a:ext uri="{FF2B5EF4-FFF2-40B4-BE49-F238E27FC236}">
                <a16:creationId xmlns:a16="http://schemas.microsoft.com/office/drawing/2014/main" id="{111E1FC7-6840-4302-B283-2518083A7AE7}"/>
              </a:ext>
            </a:extLst>
          </p:cNvPr>
          <p:cNvSpPr/>
          <p:nvPr/>
        </p:nvSpPr>
        <p:spPr>
          <a:xfrm>
            <a:off x="9342779" y="3895044"/>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rganigramme : Disque magnétique 4">
            <a:extLst>
              <a:ext uri="{FF2B5EF4-FFF2-40B4-BE49-F238E27FC236}">
                <a16:creationId xmlns:a16="http://schemas.microsoft.com/office/drawing/2014/main" id="{1E4331C0-7DAE-4495-82F4-18AE5D47FA0E}"/>
              </a:ext>
            </a:extLst>
          </p:cNvPr>
          <p:cNvSpPr/>
          <p:nvPr/>
        </p:nvSpPr>
        <p:spPr>
          <a:xfrm>
            <a:off x="9342779" y="358693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rganigramme : Disque magnétique 5">
            <a:extLst>
              <a:ext uri="{FF2B5EF4-FFF2-40B4-BE49-F238E27FC236}">
                <a16:creationId xmlns:a16="http://schemas.microsoft.com/office/drawing/2014/main" id="{7B77063C-2B0B-4FCB-B2A2-4DAA358BD847}"/>
              </a:ext>
            </a:extLst>
          </p:cNvPr>
          <p:cNvSpPr/>
          <p:nvPr/>
        </p:nvSpPr>
        <p:spPr>
          <a:xfrm>
            <a:off x="9342780" y="3274469"/>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 </a:t>
            </a:r>
            <a:endParaRPr lang="en-US" dirty="0"/>
          </a:p>
        </p:txBody>
      </p:sp>
      <p:sp>
        <p:nvSpPr>
          <p:cNvPr id="7" name="Organigramme : Disque magnétique 6">
            <a:extLst>
              <a:ext uri="{FF2B5EF4-FFF2-40B4-BE49-F238E27FC236}">
                <a16:creationId xmlns:a16="http://schemas.microsoft.com/office/drawing/2014/main" id="{5753925B-14B2-47A0-B78C-7037E7DF14A3}"/>
              </a:ext>
            </a:extLst>
          </p:cNvPr>
          <p:cNvSpPr/>
          <p:nvPr/>
        </p:nvSpPr>
        <p:spPr>
          <a:xfrm>
            <a:off x="9342780" y="2954900"/>
            <a:ext cx="834887" cy="4505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A7909-C782-47AD-9E80-DF39C8E94D05}"/>
              </a:ext>
            </a:extLst>
          </p:cNvPr>
          <p:cNvSpPr/>
          <p:nvPr/>
        </p:nvSpPr>
        <p:spPr>
          <a:xfrm>
            <a:off x="7659754" y="3081557"/>
            <a:ext cx="119269" cy="136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igne Moins 8">
            <a:extLst>
              <a:ext uri="{FF2B5EF4-FFF2-40B4-BE49-F238E27FC236}">
                <a16:creationId xmlns:a16="http://schemas.microsoft.com/office/drawing/2014/main" id="{FCB18014-11FE-42F7-A920-C4B8AED72C82}"/>
              </a:ext>
            </a:extLst>
          </p:cNvPr>
          <p:cNvSpPr/>
          <p:nvPr/>
        </p:nvSpPr>
        <p:spPr>
          <a:xfrm flipV="1">
            <a:off x="7096537" y="2894318"/>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igne Moins 9">
            <a:extLst>
              <a:ext uri="{FF2B5EF4-FFF2-40B4-BE49-F238E27FC236}">
                <a16:creationId xmlns:a16="http://schemas.microsoft.com/office/drawing/2014/main" id="{68116A5B-1575-4302-9573-43885237EE8E}"/>
              </a:ext>
            </a:extLst>
          </p:cNvPr>
          <p:cNvSpPr/>
          <p:nvPr/>
        </p:nvSpPr>
        <p:spPr>
          <a:xfrm flipV="1">
            <a:off x="7061750" y="3260035"/>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igne Moins 10">
            <a:extLst>
              <a:ext uri="{FF2B5EF4-FFF2-40B4-BE49-F238E27FC236}">
                <a16:creationId xmlns:a16="http://schemas.microsoft.com/office/drawing/2014/main" id="{16FE65D2-8FDD-45A6-AC65-5859B377B1CA}"/>
              </a:ext>
            </a:extLst>
          </p:cNvPr>
          <p:cNvSpPr/>
          <p:nvPr/>
        </p:nvSpPr>
        <p:spPr>
          <a:xfrm flipV="1">
            <a:off x="7096537" y="3631514"/>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igne Moins 11">
            <a:extLst>
              <a:ext uri="{FF2B5EF4-FFF2-40B4-BE49-F238E27FC236}">
                <a16:creationId xmlns:a16="http://schemas.microsoft.com/office/drawing/2014/main" id="{9EEAF7EB-0BD8-470B-A3CC-53069B7B3C9B}"/>
              </a:ext>
            </a:extLst>
          </p:cNvPr>
          <p:cNvSpPr/>
          <p:nvPr/>
        </p:nvSpPr>
        <p:spPr>
          <a:xfrm flipV="1">
            <a:off x="7061750" y="4052276"/>
            <a:ext cx="1245704" cy="45057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droite 12">
            <a:extLst>
              <a:ext uri="{FF2B5EF4-FFF2-40B4-BE49-F238E27FC236}">
                <a16:creationId xmlns:a16="http://schemas.microsoft.com/office/drawing/2014/main" id="{44020B2B-D896-499E-A155-E4D09BD9E2C3}"/>
              </a:ext>
            </a:extLst>
          </p:cNvPr>
          <p:cNvSpPr/>
          <p:nvPr/>
        </p:nvSpPr>
        <p:spPr>
          <a:xfrm flipV="1">
            <a:off x="3932584" y="3458295"/>
            <a:ext cx="2932042" cy="103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 gauche 13">
            <a:extLst>
              <a:ext uri="{FF2B5EF4-FFF2-40B4-BE49-F238E27FC236}">
                <a16:creationId xmlns:a16="http://schemas.microsoft.com/office/drawing/2014/main" id="{AD31B2B2-30F5-4554-B24D-0E6B44EBD95E}"/>
              </a:ext>
            </a:extLst>
          </p:cNvPr>
          <p:cNvSpPr/>
          <p:nvPr/>
        </p:nvSpPr>
        <p:spPr>
          <a:xfrm>
            <a:off x="3932584" y="3953833"/>
            <a:ext cx="3001613" cy="98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48F13-ABDA-4709-AAD4-741ED87C4DD5}"/>
              </a:ext>
            </a:extLst>
          </p:cNvPr>
          <p:cNvSpPr/>
          <p:nvPr/>
        </p:nvSpPr>
        <p:spPr>
          <a:xfrm>
            <a:off x="1524001" y="2968487"/>
            <a:ext cx="2014330" cy="118634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B7CBBC-539A-44B1-9F97-671A057AE37E}"/>
              </a:ext>
            </a:extLst>
          </p:cNvPr>
          <p:cNvSpPr/>
          <p:nvPr/>
        </p:nvSpPr>
        <p:spPr>
          <a:xfrm>
            <a:off x="1524000" y="4172918"/>
            <a:ext cx="2014330" cy="131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rganigramme : Opération manuelle 18">
            <a:extLst>
              <a:ext uri="{FF2B5EF4-FFF2-40B4-BE49-F238E27FC236}">
                <a16:creationId xmlns:a16="http://schemas.microsoft.com/office/drawing/2014/main" id="{7B76CDBB-BDBC-4BD8-8183-53B688948150}"/>
              </a:ext>
            </a:extLst>
          </p:cNvPr>
          <p:cNvSpPr/>
          <p:nvPr/>
        </p:nvSpPr>
        <p:spPr>
          <a:xfrm>
            <a:off x="2332382" y="4303926"/>
            <a:ext cx="397565" cy="131009"/>
          </a:xfrm>
          <a:prstGeom prst="flowChartManualOperati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eur droit avec flèche 21">
            <a:extLst>
              <a:ext uri="{FF2B5EF4-FFF2-40B4-BE49-F238E27FC236}">
                <a16:creationId xmlns:a16="http://schemas.microsoft.com/office/drawing/2014/main" id="{A763464A-E458-40B3-A101-302F87F24328}"/>
              </a:ext>
            </a:extLst>
          </p:cNvPr>
          <p:cNvCxnSpPr/>
          <p:nvPr/>
        </p:nvCxnSpPr>
        <p:spPr>
          <a:xfrm>
            <a:off x="8454887" y="3509978"/>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71E87FE5-F59A-40BC-AE81-98C0944360CA}"/>
              </a:ext>
            </a:extLst>
          </p:cNvPr>
          <p:cNvCxnSpPr/>
          <p:nvPr/>
        </p:nvCxnSpPr>
        <p:spPr>
          <a:xfrm flipH="1">
            <a:off x="8454887" y="3763287"/>
            <a:ext cx="7421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1115B7A2-2FF0-4EE9-BF67-F791E12F4CD5}"/>
              </a:ext>
            </a:extLst>
          </p:cNvPr>
          <p:cNvSpPr/>
          <p:nvPr/>
        </p:nvSpPr>
        <p:spPr>
          <a:xfrm>
            <a:off x="1736032" y="4565943"/>
            <a:ext cx="1542222"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Client</a:t>
            </a:r>
            <a:endParaRPr lang="en-US" sz="2800" dirty="0">
              <a:solidFill>
                <a:schemeClr val="tx1"/>
              </a:solidFill>
            </a:endParaRPr>
          </a:p>
        </p:txBody>
      </p:sp>
      <p:sp>
        <p:nvSpPr>
          <p:cNvPr id="25" name="Rectangle 24">
            <a:extLst>
              <a:ext uri="{FF2B5EF4-FFF2-40B4-BE49-F238E27FC236}">
                <a16:creationId xmlns:a16="http://schemas.microsoft.com/office/drawing/2014/main" id="{0F9D07AD-3495-4295-9097-CEB10D8DA0BA}"/>
              </a:ext>
            </a:extLst>
          </p:cNvPr>
          <p:cNvSpPr/>
          <p:nvPr/>
        </p:nvSpPr>
        <p:spPr>
          <a:xfrm>
            <a:off x="8786192" y="4515619"/>
            <a:ext cx="2567608" cy="102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Base de </a:t>
            </a:r>
            <a:r>
              <a:rPr lang="fr-ML" sz="2800" dirty="0">
                <a:solidFill>
                  <a:schemeClr val="tx1"/>
                </a:solidFill>
                <a:latin typeface="Times New Roman" panose="02020603050405020304" pitchFamily="18" charset="0"/>
                <a:cs typeface="Times New Roman" panose="02020603050405020304" pitchFamily="18" charset="0"/>
              </a:rPr>
              <a:t>données Pet store</a:t>
            </a:r>
            <a:endParaRPr lang="en-US" sz="2800" dirty="0">
              <a:solidFill>
                <a:schemeClr val="tx1"/>
              </a:solidFill>
            </a:endParaRPr>
          </a:p>
        </p:txBody>
      </p:sp>
      <p:sp>
        <p:nvSpPr>
          <p:cNvPr id="27" name="Rectangle 26">
            <a:extLst>
              <a:ext uri="{FF2B5EF4-FFF2-40B4-BE49-F238E27FC236}">
                <a16:creationId xmlns:a16="http://schemas.microsoft.com/office/drawing/2014/main" id="{C0B848CF-CD1C-4E6F-8289-2AF995DB1EFE}"/>
              </a:ext>
            </a:extLst>
          </p:cNvPr>
          <p:cNvSpPr/>
          <p:nvPr/>
        </p:nvSpPr>
        <p:spPr>
          <a:xfrm>
            <a:off x="7144575" y="4515619"/>
            <a:ext cx="1080054" cy="53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800" dirty="0">
                <a:solidFill>
                  <a:schemeClr val="tx1"/>
                </a:solidFill>
                <a:latin typeface="Times New Roman" panose="02020603050405020304" pitchFamily="18" charset="0"/>
                <a:cs typeface="Times New Roman" panose="02020603050405020304" pitchFamily="18" charset="0"/>
              </a:rPr>
              <a:t>API</a:t>
            </a:r>
            <a:endParaRPr lang="en-US" sz="2800" dirty="0">
              <a:solidFill>
                <a:schemeClr val="tx1"/>
              </a:solidFill>
            </a:endParaRPr>
          </a:p>
        </p:txBody>
      </p:sp>
    </p:spTree>
    <p:extLst>
      <p:ext uri="{BB962C8B-B14F-4D97-AF65-F5344CB8AC3E}">
        <p14:creationId xmlns:p14="http://schemas.microsoft.com/office/powerpoint/2010/main" val="333694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OpenAPI</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4"/>
            <a:ext cx="10515600" cy="3795022"/>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Elle utilise JSON (JavaScript Objet Notation) et YAML (</a:t>
            </a:r>
            <a:r>
              <a:rPr lang="fr-ML" sz="2300" dirty="0" err="1">
                <a:latin typeface="Times New Roman" panose="02020603050405020304" pitchFamily="18" charset="0"/>
                <a:cs typeface="Times New Roman" panose="02020603050405020304" pitchFamily="18" charset="0"/>
              </a:rPr>
              <a:t>Yet</a:t>
            </a:r>
            <a:r>
              <a:rPr lang="fr-ML" sz="2300" dirty="0">
                <a:latin typeface="Times New Roman" panose="02020603050405020304" pitchFamily="18" charset="0"/>
                <a:cs typeface="Times New Roman" panose="02020603050405020304" pitchFamily="18" charset="0"/>
              </a:rPr>
              <a:t> </a:t>
            </a:r>
            <a:r>
              <a:rPr lang="fr-ML" sz="2300" dirty="0" err="1">
                <a:latin typeface="Times New Roman" panose="02020603050405020304" pitchFamily="18" charset="0"/>
                <a:cs typeface="Times New Roman" panose="02020603050405020304" pitchFamily="18" charset="0"/>
              </a:rPr>
              <a:t>Another</a:t>
            </a:r>
            <a:r>
              <a:rPr lang="fr-ML" sz="2300" dirty="0">
                <a:latin typeface="Times New Roman" panose="02020603050405020304" pitchFamily="18" charset="0"/>
                <a:cs typeface="Times New Roman" panose="02020603050405020304" pitchFamily="18" charset="0"/>
              </a:rPr>
              <a:t> Markup </a:t>
            </a:r>
            <a:r>
              <a:rPr lang="fr-ML" sz="2300" dirty="0" err="1">
                <a:latin typeface="Times New Roman" panose="02020603050405020304" pitchFamily="18" charset="0"/>
                <a:cs typeface="Times New Roman" panose="02020603050405020304" pitchFamily="18" charset="0"/>
              </a:rPr>
              <a:t>Language</a:t>
            </a:r>
            <a:r>
              <a:rPr lang="fr-ML" sz="2300" dirty="0">
                <a:latin typeface="Times New Roman" panose="02020603050405020304" pitchFamily="18" charset="0"/>
                <a:cs typeface="Times New Roman" panose="02020603050405020304" pitchFamily="18" charset="0"/>
              </a:rPr>
              <a:t>) pour la description des APIs. ce qui évalue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a:p>
            <a:pPr>
              <a:buFont typeface="Wingdings" panose="05000000000000000000" pitchFamily="2" charset="2"/>
              <a:buChar char="ü"/>
            </a:pPr>
            <a:endParaRPr lang="fr-ML"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9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p:txBody>
      </p:sp>
      <p:sp>
        <p:nvSpPr>
          <p:cNvPr id="4" name="Rectangle : coins arrondis 3">
            <a:extLst>
              <a:ext uri="{FF2B5EF4-FFF2-40B4-BE49-F238E27FC236}">
                <a16:creationId xmlns:a16="http://schemas.microsoft.com/office/drawing/2014/main" id="{DCE970E2-C108-46FB-B828-488803726D8F}"/>
              </a:ext>
            </a:extLst>
          </p:cNvPr>
          <p:cNvSpPr/>
          <p:nvPr/>
        </p:nvSpPr>
        <p:spPr>
          <a:xfrm>
            <a:off x="3909391" y="4028661"/>
            <a:ext cx="4598505" cy="227937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028F01-009D-4F87-B0E8-B86B9C668790}"/>
              </a:ext>
            </a:extLst>
          </p:cNvPr>
          <p:cNvSpPr/>
          <p:nvPr/>
        </p:nvSpPr>
        <p:spPr>
          <a:xfrm>
            <a:off x="1139686" y="3596423"/>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1</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17702A2-A7C5-493B-8727-D38EB0FC179C}"/>
              </a:ext>
            </a:extLst>
          </p:cNvPr>
          <p:cNvSpPr/>
          <p:nvPr/>
        </p:nvSpPr>
        <p:spPr>
          <a:xfrm>
            <a:off x="1139686" y="4438965"/>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2</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DA4E2B7-FF04-4F3E-A826-51492D093E11}"/>
              </a:ext>
            </a:extLst>
          </p:cNvPr>
          <p:cNvSpPr/>
          <p:nvPr/>
        </p:nvSpPr>
        <p:spPr>
          <a:xfrm>
            <a:off x="1187726" y="5770293"/>
            <a:ext cx="1444487"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Producteur n</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4044F95-355D-4A0E-A4A9-EA2AE75EEE63}"/>
              </a:ext>
            </a:extLst>
          </p:cNvPr>
          <p:cNvSpPr/>
          <p:nvPr/>
        </p:nvSpPr>
        <p:spPr>
          <a:xfrm>
            <a:off x="9597884" y="3472587"/>
            <a:ext cx="1755916"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1</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E62487-A88B-47DC-A4A7-0FCA72EB7B91}"/>
              </a:ext>
            </a:extLst>
          </p:cNvPr>
          <p:cNvSpPr/>
          <p:nvPr/>
        </p:nvSpPr>
        <p:spPr>
          <a:xfrm>
            <a:off x="9581324" y="5757041"/>
            <a:ext cx="1825485"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k</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1E95436-ECA5-434D-94D1-B3372FBA0298}"/>
              </a:ext>
            </a:extLst>
          </p:cNvPr>
          <p:cNvSpPr/>
          <p:nvPr/>
        </p:nvSpPr>
        <p:spPr>
          <a:xfrm>
            <a:off x="9597886" y="4305415"/>
            <a:ext cx="1772476" cy="62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Consommateur 2</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DEEB546-1862-4F94-8023-C6CEEB642698}"/>
              </a:ext>
            </a:extLst>
          </p:cNvPr>
          <p:cNvSpPr/>
          <p:nvPr/>
        </p:nvSpPr>
        <p:spPr>
          <a:xfrm>
            <a:off x="5373756" y="3681763"/>
            <a:ext cx="1444487" cy="469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Broker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Connecteur droit avec flèche 13">
            <a:extLst>
              <a:ext uri="{FF2B5EF4-FFF2-40B4-BE49-F238E27FC236}">
                <a16:creationId xmlns:a16="http://schemas.microsoft.com/office/drawing/2014/main" id="{203ECDB1-F8D9-4CF0-8DFA-A05DBE443068}"/>
              </a:ext>
            </a:extLst>
          </p:cNvPr>
          <p:cNvCxnSpPr>
            <a:cxnSpLocks/>
          </p:cNvCxnSpPr>
          <p:nvPr/>
        </p:nvCxnSpPr>
        <p:spPr>
          <a:xfrm>
            <a:off x="2632213" y="3889001"/>
            <a:ext cx="1224168" cy="644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8B486D37-6089-4B54-8268-04B902FA87B5}"/>
              </a:ext>
            </a:extLst>
          </p:cNvPr>
          <p:cNvCxnSpPr>
            <a:cxnSpLocks/>
          </p:cNvCxnSpPr>
          <p:nvPr/>
        </p:nvCxnSpPr>
        <p:spPr>
          <a:xfrm flipH="1" flipV="1">
            <a:off x="8560908" y="5706461"/>
            <a:ext cx="945869" cy="3419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DEBA780A-6252-464D-BA94-1AF973057FE9}"/>
              </a:ext>
            </a:extLst>
          </p:cNvPr>
          <p:cNvCxnSpPr>
            <a:cxnSpLocks/>
          </p:cNvCxnSpPr>
          <p:nvPr/>
        </p:nvCxnSpPr>
        <p:spPr>
          <a:xfrm>
            <a:off x="2633869" y="4828619"/>
            <a:ext cx="1222512" cy="99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F3F1AE0-D5B1-4575-931B-3790A530B13B}"/>
              </a:ext>
            </a:extLst>
          </p:cNvPr>
          <p:cNvCxnSpPr>
            <a:cxnSpLocks/>
          </p:cNvCxnSpPr>
          <p:nvPr/>
        </p:nvCxnSpPr>
        <p:spPr>
          <a:xfrm flipV="1">
            <a:off x="2685223" y="5757041"/>
            <a:ext cx="1171158" cy="382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203DAB4-D1F7-4F5E-9269-0F5E9E4B4A0B}"/>
              </a:ext>
            </a:extLst>
          </p:cNvPr>
          <p:cNvCxnSpPr>
            <a:cxnSpLocks/>
          </p:cNvCxnSpPr>
          <p:nvPr/>
        </p:nvCxnSpPr>
        <p:spPr>
          <a:xfrm flipH="1">
            <a:off x="8600659" y="4616842"/>
            <a:ext cx="811701" cy="444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DCF4C5E5-45E1-4344-9CB3-0843B99C1BE8}"/>
              </a:ext>
            </a:extLst>
          </p:cNvPr>
          <p:cNvCxnSpPr>
            <a:cxnSpLocks/>
          </p:cNvCxnSpPr>
          <p:nvPr/>
        </p:nvCxnSpPr>
        <p:spPr>
          <a:xfrm flipH="1">
            <a:off x="8613915" y="3784013"/>
            <a:ext cx="911083" cy="793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Flèche : droite 30">
            <a:extLst>
              <a:ext uri="{FF2B5EF4-FFF2-40B4-BE49-F238E27FC236}">
                <a16:creationId xmlns:a16="http://schemas.microsoft.com/office/drawing/2014/main" id="{C7F882EA-6E60-4186-8F08-CB11B3052C7B}"/>
              </a:ext>
            </a:extLst>
          </p:cNvPr>
          <p:cNvSpPr/>
          <p:nvPr/>
        </p:nvSpPr>
        <p:spPr>
          <a:xfrm>
            <a:off x="4081663" y="4928267"/>
            <a:ext cx="1643276" cy="578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649B8BB-3C6B-4FD7-815D-847DF56CAF4B}"/>
              </a:ext>
            </a:extLst>
          </p:cNvPr>
          <p:cNvSpPr/>
          <p:nvPr/>
        </p:nvSpPr>
        <p:spPr>
          <a:xfrm>
            <a:off x="6771856" y="4236911"/>
            <a:ext cx="1109869" cy="40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1</a:t>
            </a:r>
            <a:endParaRPr lang="en-US"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6A393F42-B60E-4D0C-B4DA-A362BF3C1EA6}"/>
              </a:ext>
            </a:extLst>
          </p:cNvPr>
          <p:cNvSpPr/>
          <p:nvPr/>
        </p:nvSpPr>
        <p:spPr>
          <a:xfrm>
            <a:off x="6771857" y="4794525"/>
            <a:ext cx="1109869" cy="40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2</a:t>
            </a:r>
            <a:endParaRPr lang="en-US"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0D1A85E-5937-4D68-BACD-D90788A3E700}"/>
              </a:ext>
            </a:extLst>
          </p:cNvPr>
          <p:cNvSpPr/>
          <p:nvPr/>
        </p:nvSpPr>
        <p:spPr>
          <a:xfrm>
            <a:off x="6771856" y="5643364"/>
            <a:ext cx="1109869" cy="405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latin typeface="Times New Roman" panose="02020603050405020304" pitchFamily="18" charset="0"/>
                <a:cs typeface="Times New Roman" panose="02020603050405020304" pitchFamily="18" charset="0"/>
              </a:rPr>
              <a:t>Queue m</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38C1EF8-8641-45F8-B7EA-F8A325412AC6}"/>
              </a:ext>
            </a:extLst>
          </p:cNvPr>
          <p:cNvSpPr/>
          <p:nvPr/>
        </p:nvSpPr>
        <p:spPr>
          <a:xfrm>
            <a:off x="4085397" y="4577086"/>
            <a:ext cx="1444487" cy="419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Exchange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CD15E6A-5730-4A08-A046-AA07EE144F5A}"/>
              </a:ext>
            </a:extLst>
          </p:cNvPr>
          <p:cNvSpPr/>
          <p:nvPr/>
        </p:nvSpPr>
        <p:spPr>
          <a:xfrm>
            <a:off x="1789043" y="5127563"/>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61E93D2-7D4E-4C0C-BF75-CE566682FC34}"/>
              </a:ext>
            </a:extLst>
          </p:cNvPr>
          <p:cNvSpPr/>
          <p:nvPr/>
        </p:nvSpPr>
        <p:spPr>
          <a:xfrm>
            <a:off x="1789043" y="5365072"/>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2B221B1-7A37-4E7E-9721-7E5DEA0F2E43}"/>
              </a:ext>
            </a:extLst>
          </p:cNvPr>
          <p:cNvSpPr/>
          <p:nvPr/>
        </p:nvSpPr>
        <p:spPr>
          <a:xfrm>
            <a:off x="1789043" y="5620757"/>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2D527CC3-7FEA-45AD-81D1-924503ED8A9B}"/>
              </a:ext>
            </a:extLst>
          </p:cNvPr>
          <p:cNvSpPr/>
          <p:nvPr/>
        </p:nvSpPr>
        <p:spPr>
          <a:xfrm>
            <a:off x="10320128" y="5065225"/>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13D6828-D4AA-4C97-B497-145A47012977}"/>
              </a:ext>
            </a:extLst>
          </p:cNvPr>
          <p:cNvSpPr/>
          <p:nvPr/>
        </p:nvSpPr>
        <p:spPr>
          <a:xfrm>
            <a:off x="10320128" y="5365071"/>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02CD58A1-FB09-4213-9727-573F0C7D954E}"/>
              </a:ext>
            </a:extLst>
          </p:cNvPr>
          <p:cNvSpPr/>
          <p:nvPr/>
        </p:nvSpPr>
        <p:spPr>
          <a:xfrm>
            <a:off x="10320128" y="5620757"/>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B3F64F68-BA45-4D33-AD3B-4B3CC63E8E42}"/>
              </a:ext>
            </a:extLst>
          </p:cNvPr>
          <p:cNvSpPr/>
          <p:nvPr/>
        </p:nvSpPr>
        <p:spPr>
          <a:xfrm>
            <a:off x="7326772" y="5232065"/>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BC7ED4EA-A59E-48B8-89B3-DAB53CF5640C}"/>
              </a:ext>
            </a:extLst>
          </p:cNvPr>
          <p:cNvSpPr/>
          <p:nvPr/>
        </p:nvSpPr>
        <p:spPr>
          <a:xfrm>
            <a:off x="7326769" y="5352139"/>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4A5045B8-D59C-414A-9D6C-AAFF4B1945C2}"/>
              </a:ext>
            </a:extLst>
          </p:cNvPr>
          <p:cNvSpPr/>
          <p:nvPr/>
        </p:nvSpPr>
        <p:spPr>
          <a:xfrm>
            <a:off x="7326769" y="5506792"/>
            <a:ext cx="72886" cy="7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7335BF3-521B-44DC-9322-A3438C89961F}"/>
              </a:ext>
            </a:extLst>
          </p:cNvPr>
          <p:cNvSpPr/>
          <p:nvPr/>
        </p:nvSpPr>
        <p:spPr>
          <a:xfrm>
            <a:off x="8129279" y="4467071"/>
            <a:ext cx="1209542" cy="389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réponse</a:t>
            </a:r>
          </a:p>
          <a:p>
            <a:pPr algn="ctr"/>
            <a:endParaRPr lang="en-US" dirty="0">
              <a:solidFill>
                <a:schemeClr val="tx1"/>
              </a:solidFill>
            </a:endParaRPr>
          </a:p>
        </p:txBody>
      </p:sp>
      <p:sp>
        <p:nvSpPr>
          <p:cNvPr id="58" name="Rectangle 57">
            <a:extLst>
              <a:ext uri="{FF2B5EF4-FFF2-40B4-BE49-F238E27FC236}">
                <a16:creationId xmlns:a16="http://schemas.microsoft.com/office/drawing/2014/main" id="{2348C165-012D-4339-A977-9CDDE9855FDB}"/>
              </a:ext>
            </a:extLst>
          </p:cNvPr>
          <p:cNvSpPr/>
          <p:nvPr/>
        </p:nvSpPr>
        <p:spPr>
          <a:xfrm>
            <a:off x="8116813" y="4138741"/>
            <a:ext cx="1222008" cy="342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latin typeface="Times New Roman" panose="02020603050405020304" pitchFamily="18" charset="0"/>
                <a:cs typeface="Times New Roman" panose="02020603050405020304" pitchFamily="18" charset="0"/>
              </a:rPr>
              <a:t>requête</a:t>
            </a:r>
          </a:p>
          <a:p>
            <a:pPr algn="ctr"/>
            <a:endParaRPr lang="en-US" dirty="0">
              <a:solidFill>
                <a:schemeClr val="tx1"/>
              </a:solidFill>
            </a:endParaRPr>
          </a:p>
        </p:txBody>
      </p:sp>
      <p:sp>
        <p:nvSpPr>
          <p:cNvPr id="149" name="Organigramme : Décision 148">
            <a:extLst>
              <a:ext uri="{FF2B5EF4-FFF2-40B4-BE49-F238E27FC236}">
                <a16:creationId xmlns:a16="http://schemas.microsoft.com/office/drawing/2014/main" id="{1B668038-29C4-4499-899F-314FF46383B2}"/>
              </a:ext>
            </a:extLst>
          </p:cNvPr>
          <p:cNvSpPr/>
          <p:nvPr/>
        </p:nvSpPr>
        <p:spPr>
          <a:xfrm>
            <a:off x="9681777" y="3528161"/>
            <a:ext cx="510336" cy="317303"/>
          </a:xfrm>
          <a:prstGeom prst="flowChartDecis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isocèle 115">
            <a:extLst>
              <a:ext uri="{FF2B5EF4-FFF2-40B4-BE49-F238E27FC236}">
                <a16:creationId xmlns:a16="http://schemas.microsoft.com/office/drawing/2014/main" id="{17C45B12-CF3E-4C95-B358-C8983110D1B8}"/>
              </a:ext>
            </a:extLst>
          </p:cNvPr>
          <p:cNvSpPr/>
          <p:nvPr/>
        </p:nvSpPr>
        <p:spPr>
          <a:xfrm>
            <a:off x="7134607" y="4709477"/>
            <a:ext cx="397565" cy="203275"/>
          </a:xfrm>
          <a:prstGeom prst="triangl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5647CF5-6CB9-4B4F-9214-E38A77E05184}"/>
              </a:ext>
            </a:extLst>
          </p:cNvPr>
          <p:cNvSpPr>
            <a:spLocks noGrp="1"/>
          </p:cNvSpPr>
          <p:nvPr>
            <p:ph type="title"/>
          </p:nvPr>
        </p:nvSpPr>
        <p:spPr>
          <a:xfrm>
            <a:off x="838200" y="395782"/>
            <a:ext cx="10515600" cy="1160920"/>
          </a:xfrm>
        </p:spPr>
        <p:txBody>
          <a:bodyPr>
            <a:normAutofit/>
          </a:bodyPr>
          <a:lstStyle/>
          <a:p>
            <a:pPr algn="ctr"/>
            <a:r>
              <a:rPr lang="fr-ML" sz="3600" b="1" dirty="0">
                <a:latin typeface="Times New Roman" panose="02020603050405020304" pitchFamily="18" charset="0"/>
                <a:cs typeface="Times New Roman" panose="02020603050405020304" pitchFamily="18" charset="0"/>
              </a:rPr>
              <a:t>Le modèle publication/abonnement et client/serveur</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803138F-3BB7-4A0C-B3C6-449ED8D5A174}"/>
              </a:ext>
            </a:extLst>
          </p:cNvPr>
          <p:cNvSpPr>
            <a:spLocks noGrp="1"/>
          </p:cNvSpPr>
          <p:nvPr>
            <p:ph idx="1"/>
          </p:nvPr>
        </p:nvSpPr>
        <p:spPr>
          <a:xfrm>
            <a:off x="838200" y="1556702"/>
            <a:ext cx="10515600" cy="4905517"/>
          </a:xfrm>
        </p:spPr>
        <p:txBody>
          <a:bodyPr>
            <a:normAutofit/>
          </a:bodyPr>
          <a:lstStyle/>
          <a:p>
            <a:pPr marL="0" indent="0">
              <a:lnSpc>
                <a:spcPct val="100000"/>
              </a:lnSpc>
              <a:buNone/>
            </a:pPr>
            <a:r>
              <a:rPr lang="fr-ML" sz="2400" dirty="0">
                <a:latin typeface="Times New Roman" panose="02020603050405020304" pitchFamily="18" charset="0"/>
                <a:cs typeface="Times New Roman" panose="02020603050405020304" pitchFamily="18" charset="0"/>
              </a:rPr>
              <a:t> La comparaison du modèle publication/abonnement au modèle client/serveur met en évidence la différence entre une communication synchrone et asynchrone</a:t>
            </a:r>
            <a:endParaRPr lang="en-US" sz="2400" dirty="0">
              <a:latin typeface="Times New Roman" panose="02020603050405020304" pitchFamily="18" charset="0"/>
              <a:cs typeface="Times New Roman" panose="02020603050405020304" pitchFamily="18" charset="0"/>
            </a:endParaRPr>
          </a:p>
        </p:txBody>
      </p:sp>
      <p:sp>
        <p:nvSpPr>
          <p:cNvPr id="30" name="Pentagone 65">
            <a:extLst>
              <a:ext uri="{FF2B5EF4-FFF2-40B4-BE49-F238E27FC236}">
                <a16:creationId xmlns:a16="http://schemas.microsoft.com/office/drawing/2014/main" id="{37426CE2-FCD1-47EA-85AB-4B2D68FCDF59}"/>
              </a:ext>
            </a:extLst>
          </p:cNvPr>
          <p:cNvSpPr>
            <a:spLocks noChangeArrowheads="1"/>
          </p:cNvSpPr>
          <p:nvPr/>
        </p:nvSpPr>
        <p:spPr bwMode="auto">
          <a:xfrm>
            <a:off x="2161158" y="3679190"/>
            <a:ext cx="1463247" cy="1195405"/>
          </a:xfrm>
          <a:prstGeom prst="pentagon">
            <a:avLst/>
          </a:prstGeom>
          <a:solidFill>
            <a:schemeClr val="bg1">
              <a:lumMod val="75000"/>
            </a:schemeClr>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Système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Pub/Sub</a:t>
            </a:r>
            <a:endParaRPr kumimoji="0" lang="fr-FR"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31" name="Connecteur droit avec flèche 30">
            <a:extLst>
              <a:ext uri="{FF2B5EF4-FFF2-40B4-BE49-F238E27FC236}">
                <a16:creationId xmlns:a16="http://schemas.microsoft.com/office/drawing/2014/main" id="{60AE6E77-7F12-474E-9E5A-C17874901887}"/>
              </a:ext>
            </a:extLst>
          </p:cNvPr>
          <p:cNvCxnSpPr>
            <a:cxnSpLocks/>
          </p:cNvCxnSpPr>
          <p:nvPr/>
        </p:nvCxnSpPr>
        <p:spPr>
          <a:xfrm>
            <a:off x="1782299" y="3684506"/>
            <a:ext cx="476192" cy="31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66039D2-7B64-406E-BA4B-7D25DB7CFCE5}"/>
              </a:ext>
            </a:extLst>
          </p:cNvPr>
          <p:cNvCxnSpPr>
            <a:cxnSpLocks/>
          </p:cNvCxnSpPr>
          <p:nvPr/>
        </p:nvCxnSpPr>
        <p:spPr>
          <a:xfrm flipV="1">
            <a:off x="1911310" y="4540887"/>
            <a:ext cx="388660" cy="22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7E368B22-0815-4551-97AD-EE259E976152}"/>
              </a:ext>
            </a:extLst>
          </p:cNvPr>
          <p:cNvCxnSpPr>
            <a:cxnSpLocks/>
          </p:cNvCxnSpPr>
          <p:nvPr/>
        </p:nvCxnSpPr>
        <p:spPr>
          <a:xfrm flipV="1">
            <a:off x="3430878" y="3555748"/>
            <a:ext cx="486946" cy="40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548DA09-D268-4E45-899B-C0CCA605C3DC}"/>
              </a:ext>
            </a:extLst>
          </p:cNvPr>
          <p:cNvCxnSpPr>
            <a:cxnSpLocks/>
          </p:cNvCxnSpPr>
          <p:nvPr/>
        </p:nvCxnSpPr>
        <p:spPr>
          <a:xfrm>
            <a:off x="3409266" y="4912752"/>
            <a:ext cx="456468" cy="27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5511F35-104D-46A9-B32C-535D1AE81708}"/>
              </a:ext>
            </a:extLst>
          </p:cNvPr>
          <p:cNvCxnSpPr>
            <a:cxnSpLocks/>
          </p:cNvCxnSpPr>
          <p:nvPr/>
        </p:nvCxnSpPr>
        <p:spPr>
          <a:xfrm flipV="1">
            <a:off x="3635156" y="4399932"/>
            <a:ext cx="523619" cy="25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772F4FD3-52E1-43D9-9861-6A9A958F8ECF}"/>
              </a:ext>
            </a:extLst>
          </p:cNvPr>
          <p:cNvCxnSpPr>
            <a:cxnSpLocks/>
          </p:cNvCxnSpPr>
          <p:nvPr/>
        </p:nvCxnSpPr>
        <p:spPr>
          <a:xfrm>
            <a:off x="8100896" y="4351818"/>
            <a:ext cx="134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99F3D2C-B914-43D2-BB18-EA99AE19AA1E}"/>
              </a:ext>
            </a:extLst>
          </p:cNvPr>
          <p:cNvCxnSpPr>
            <a:cxnSpLocks/>
          </p:cNvCxnSpPr>
          <p:nvPr/>
        </p:nvCxnSpPr>
        <p:spPr>
          <a:xfrm flipH="1">
            <a:off x="8100896" y="4638293"/>
            <a:ext cx="1222008" cy="11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43">
            <a:extLst>
              <a:ext uri="{FF2B5EF4-FFF2-40B4-BE49-F238E27FC236}">
                <a16:creationId xmlns:a16="http://schemas.microsoft.com/office/drawing/2014/main" id="{32919610-D53A-4A08-9CE3-B4CFFB0C102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9" name="Rectangle 47">
            <a:extLst>
              <a:ext uri="{FF2B5EF4-FFF2-40B4-BE49-F238E27FC236}">
                <a16:creationId xmlns:a16="http://schemas.microsoft.com/office/drawing/2014/main" id="{6EF02CF5-0292-4862-800C-8AE8F2AACB4A}"/>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2">
            <a:extLst>
              <a:ext uri="{FF2B5EF4-FFF2-40B4-BE49-F238E27FC236}">
                <a16:creationId xmlns:a16="http://schemas.microsoft.com/office/drawing/2014/main" id="{CB7F3B60-238F-43F3-828E-64A59AAB9018}"/>
              </a:ext>
            </a:extLst>
          </p:cNvPr>
          <p:cNvSpPr/>
          <p:nvPr/>
        </p:nvSpPr>
        <p:spPr>
          <a:xfrm>
            <a:off x="6685949" y="4067313"/>
            <a:ext cx="1276549" cy="689702"/>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rganigramme : Opération manuelle 114">
            <a:extLst>
              <a:ext uri="{FF2B5EF4-FFF2-40B4-BE49-F238E27FC236}">
                <a16:creationId xmlns:a16="http://schemas.microsoft.com/office/drawing/2014/main" id="{A27531DD-E92C-4E41-9242-07B88D684699}"/>
              </a:ext>
            </a:extLst>
          </p:cNvPr>
          <p:cNvSpPr/>
          <p:nvPr/>
        </p:nvSpPr>
        <p:spPr>
          <a:xfrm>
            <a:off x="7125440" y="4757015"/>
            <a:ext cx="397565" cy="78805"/>
          </a:xfrm>
          <a:prstGeom prst="flowChartManualOperation">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FF0BEA-F9CC-46A5-BE29-D8AF7A10F0BE}"/>
              </a:ext>
            </a:extLst>
          </p:cNvPr>
          <p:cNvSpPr/>
          <p:nvPr/>
        </p:nvSpPr>
        <p:spPr>
          <a:xfrm>
            <a:off x="3999294" y="3094970"/>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D33CF70-7669-4558-9981-88B68F22D178}"/>
              </a:ext>
            </a:extLst>
          </p:cNvPr>
          <p:cNvSpPr/>
          <p:nvPr/>
        </p:nvSpPr>
        <p:spPr>
          <a:xfrm>
            <a:off x="4334625" y="3555748"/>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 coins arrondis 127">
            <a:extLst>
              <a:ext uri="{FF2B5EF4-FFF2-40B4-BE49-F238E27FC236}">
                <a16:creationId xmlns:a16="http://schemas.microsoft.com/office/drawing/2014/main" id="{E4868689-D99A-47EF-BB5B-043B4196D2F3}"/>
              </a:ext>
            </a:extLst>
          </p:cNvPr>
          <p:cNvSpPr/>
          <p:nvPr/>
        </p:nvSpPr>
        <p:spPr>
          <a:xfrm>
            <a:off x="4158775" y="3620368"/>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D827F4-2DE8-42EE-A733-2AE9CAFC8CF4}"/>
              </a:ext>
            </a:extLst>
          </p:cNvPr>
          <p:cNvSpPr/>
          <p:nvPr/>
        </p:nvSpPr>
        <p:spPr>
          <a:xfrm>
            <a:off x="4281978" y="4023768"/>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AB6E010-8773-4341-8F7F-E642BBE284BA}"/>
              </a:ext>
            </a:extLst>
          </p:cNvPr>
          <p:cNvSpPr/>
          <p:nvPr/>
        </p:nvSpPr>
        <p:spPr>
          <a:xfrm>
            <a:off x="4281978" y="4508984"/>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Ellipse 134">
            <a:extLst>
              <a:ext uri="{FF2B5EF4-FFF2-40B4-BE49-F238E27FC236}">
                <a16:creationId xmlns:a16="http://schemas.microsoft.com/office/drawing/2014/main" id="{74010196-3EE1-4CE1-AF3F-B7018F2B4ABA}"/>
              </a:ext>
            </a:extLst>
          </p:cNvPr>
          <p:cNvSpPr/>
          <p:nvPr/>
        </p:nvSpPr>
        <p:spPr>
          <a:xfrm>
            <a:off x="4395665" y="4507592"/>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0B2F1BF-39F3-44C3-B7CB-CA958EF3A341}"/>
              </a:ext>
            </a:extLst>
          </p:cNvPr>
          <p:cNvSpPr/>
          <p:nvPr/>
        </p:nvSpPr>
        <p:spPr>
          <a:xfrm>
            <a:off x="4049706" y="4974265"/>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B0DC0D-F453-4231-A4C7-55E92B3E6612}"/>
              </a:ext>
            </a:extLst>
          </p:cNvPr>
          <p:cNvSpPr/>
          <p:nvPr/>
        </p:nvSpPr>
        <p:spPr>
          <a:xfrm>
            <a:off x="4419303" y="5413211"/>
            <a:ext cx="100825"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 coins arrondis 137">
            <a:extLst>
              <a:ext uri="{FF2B5EF4-FFF2-40B4-BE49-F238E27FC236}">
                <a16:creationId xmlns:a16="http://schemas.microsoft.com/office/drawing/2014/main" id="{090E3D18-51F7-4A99-A381-0D19A5212682}"/>
              </a:ext>
            </a:extLst>
          </p:cNvPr>
          <p:cNvSpPr/>
          <p:nvPr/>
        </p:nvSpPr>
        <p:spPr>
          <a:xfrm>
            <a:off x="4229037" y="5466076"/>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 coins arrondis 151">
            <a:extLst>
              <a:ext uri="{FF2B5EF4-FFF2-40B4-BE49-F238E27FC236}">
                <a16:creationId xmlns:a16="http://schemas.microsoft.com/office/drawing/2014/main" id="{C7319BA1-EDFC-49A3-A4E6-E9472E224ACD}"/>
              </a:ext>
            </a:extLst>
          </p:cNvPr>
          <p:cNvSpPr/>
          <p:nvPr/>
        </p:nvSpPr>
        <p:spPr>
          <a:xfrm>
            <a:off x="9471806" y="3437862"/>
            <a:ext cx="892030" cy="165904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rganigramme : Terminateur 141">
            <a:extLst>
              <a:ext uri="{FF2B5EF4-FFF2-40B4-BE49-F238E27FC236}">
                <a16:creationId xmlns:a16="http://schemas.microsoft.com/office/drawing/2014/main" id="{646C840D-8DDE-4D43-9121-CC9C6DBB46DB}"/>
              </a:ext>
            </a:extLst>
          </p:cNvPr>
          <p:cNvSpPr/>
          <p:nvPr/>
        </p:nvSpPr>
        <p:spPr>
          <a:xfrm flipV="1">
            <a:off x="9649361" y="3556520"/>
            <a:ext cx="568297"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rganigramme : Terminateur 149">
            <a:extLst>
              <a:ext uri="{FF2B5EF4-FFF2-40B4-BE49-F238E27FC236}">
                <a16:creationId xmlns:a16="http://schemas.microsoft.com/office/drawing/2014/main" id="{CFB5FE27-B6FC-4693-9B28-2221518587DE}"/>
              </a:ext>
            </a:extLst>
          </p:cNvPr>
          <p:cNvSpPr/>
          <p:nvPr/>
        </p:nvSpPr>
        <p:spPr>
          <a:xfrm>
            <a:off x="9628582" y="3701930"/>
            <a:ext cx="589075" cy="45719"/>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rganigramme : Terminateur 152">
            <a:extLst>
              <a:ext uri="{FF2B5EF4-FFF2-40B4-BE49-F238E27FC236}">
                <a16:creationId xmlns:a16="http://schemas.microsoft.com/office/drawing/2014/main" id="{C334FD69-B1DE-477B-8BD2-2A18AB89ACAD}"/>
              </a:ext>
            </a:extLst>
          </p:cNvPr>
          <p:cNvSpPr/>
          <p:nvPr/>
        </p:nvSpPr>
        <p:spPr>
          <a:xfrm>
            <a:off x="9628582" y="3836268"/>
            <a:ext cx="589075" cy="62540"/>
          </a:xfrm>
          <a:prstGeom prst="flowChartTerminator">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Signe Moins 154">
            <a:extLst>
              <a:ext uri="{FF2B5EF4-FFF2-40B4-BE49-F238E27FC236}">
                <a16:creationId xmlns:a16="http://schemas.microsoft.com/office/drawing/2014/main" id="{54CD2A31-2D8B-4E1C-A521-352D7B026785}"/>
              </a:ext>
            </a:extLst>
          </p:cNvPr>
          <p:cNvSpPr/>
          <p:nvPr/>
        </p:nvSpPr>
        <p:spPr>
          <a:xfrm>
            <a:off x="9537062" y="3999135"/>
            <a:ext cx="761518" cy="68178"/>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igne Moins 155">
            <a:extLst>
              <a:ext uri="{FF2B5EF4-FFF2-40B4-BE49-F238E27FC236}">
                <a16:creationId xmlns:a16="http://schemas.microsoft.com/office/drawing/2014/main" id="{C3DB054B-396C-4729-A60F-B06F6FA565F1}"/>
              </a:ext>
            </a:extLst>
          </p:cNvPr>
          <p:cNvSpPr/>
          <p:nvPr/>
        </p:nvSpPr>
        <p:spPr>
          <a:xfrm>
            <a:off x="9537062" y="4091357"/>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Signe Moins 156">
            <a:extLst>
              <a:ext uri="{FF2B5EF4-FFF2-40B4-BE49-F238E27FC236}">
                <a16:creationId xmlns:a16="http://schemas.microsoft.com/office/drawing/2014/main" id="{8B641F6F-355E-46E2-A21A-28E0A4AB2FEB}"/>
              </a:ext>
            </a:extLst>
          </p:cNvPr>
          <p:cNvSpPr/>
          <p:nvPr/>
        </p:nvSpPr>
        <p:spPr>
          <a:xfrm>
            <a:off x="9537062" y="4192042"/>
            <a:ext cx="761518" cy="100685"/>
          </a:xfrm>
          <a:prstGeom prst="mathMinus">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Ellipse 157">
            <a:extLst>
              <a:ext uri="{FF2B5EF4-FFF2-40B4-BE49-F238E27FC236}">
                <a16:creationId xmlns:a16="http://schemas.microsoft.com/office/drawing/2014/main" id="{5D897BC9-6B83-49C5-B692-6067ECB216C9}"/>
              </a:ext>
            </a:extLst>
          </p:cNvPr>
          <p:cNvSpPr/>
          <p:nvPr/>
        </p:nvSpPr>
        <p:spPr>
          <a:xfrm>
            <a:off x="10169843"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Ellipse 161">
            <a:extLst>
              <a:ext uri="{FF2B5EF4-FFF2-40B4-BE49-F238E27FC236}">
                <a16:creationId xmlns:a16="http://schemas.microsoft.com/office/drawing/2014/main" id="{3432D669-B92D-4248-971D-21F5BB3023EA}"/>
              </a:ext>
            </a:extLst>
          </p:cNvPr>
          <p:cNvSpPr/>
          <p:nvPr/>
        </p:nvSpPr>
        <p:spPr>
          <a:xfrm>
            <a:off x="10044179" y="435896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Ellipse 162">
            <a:extLst>
              <a:ext uri="{FF2B5EF4-FFF2-40B4-BE49-F238E27FC236}">
                <a16:creationId xmlns:a16="http://schemas.microsoft.com/office/drawing/2014/main" id="{9BEB0FB7-6476-4445-B0C2-FFC6E784A4CD}"/>
              </a:ext>
            </a:extLst>
          </p:cNvPr>
          <p:cNvSpPr/>
          <p:nvPr/>
        </p:nvSpPr>
        <p:spPr>
          <a:xfrm>
            <a:off x="9933532" y="4351818"/>
            <a:ext cx="47814" cy="6626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62A4157-1A8E-484F-BA81-1318F52D5D0E}"/>
              </a:ext>
            </a:extLst>
          </p:cNvPr>
          <p:cNvSpPr/>
          <p:nvPr/>
        </p:nvSpPr>
        <p:spPr>
          <a:xfrm>
            <a:off x="1050555" y="4548386"/>
            <a:ext cx="771488" cy="431800"/>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904F127-5039-4834-B295-1E72723BFCE7}"/>
              </a:ext>
            </a:extLst>
          </p:cNvPr>
          <p:cNvSpPr/>
          <p:nvPr/>
        </p:nvSpPr>
        <p:spPr>
          <a:xfrm>
            <a:off x="1385886" y="4980186"/>
            <a:ext cx="85105" cy="6413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 coins arrondis 41">
            <a:extLst>
              <a:ext uri="{FF2B5EF4-FFF2-40B4-BE49-F238E27FC236}">
                <a16:creationId xmlns:a16="http://schemas.microsoft.com/office/drawing/2014/main" id="{1FD15874-CC21-43D8-A3A1-D77D9894B546}"/>
              </a:ext>
            </a:extLst>
          </p:cNvPr>
          <p:cNvSpPr/>
          <p:nvPr/>
        </p:nvSpPr>
        <p:spPr>
          <a:xfrm>
            <a:off x="1164687" y="5064833"/>
            <a:ext cx="452523" cy="641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C60C649-F418-41A5-9483-72D5F701BBC6}"/>
              </a:ext>
            </a:extLst>
          </p:cNvPr>
          <p:cNvSpPr/>
          <p:nvPr/>
        </p:nvSpPr>
        <p:spPr>
          <a:xfrm>
            <a:off x="1320981" y="3315225"/>
            <a:ext cx="357396" cy="596318"/>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8AE088-C0A5-4988-85F8-AA6E6214CFBD}"/>
              </a:ext>
            </a:extLst>
          </p:cNvPr>
          <p:cNvSpPr/>
          <p:nvPr/>
        </p:nvSpPr>
        <p:spPr>
          <a:xfrm>
            <a:off x="1320981" y="3796865"/>
            <a:ext cx="346645" cy="7880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llipse 44">
            <a:extLst>
              <a:ext uri="{FF2B5EF4-FFF2-40B4-BE49-F238E27FC236}">
                <a16:creationId xmlns:a16="http://schemas.microsoft.com/office/drawing/2014/main" id="{8C5F5701-C4C1-446F-97DB-1B345E76A397}"/>
              </a:ext>
            </a:extLst>
          </p:cNvPr>
          <p:cNvSpPr/>
          <p:nvPr/>
        </p:nvSpPr>
        <p:spPr>
          <a:xfrm>
            <a:off x="1462907" y="3796865"/>
            <a:ext cx="119269" cy="104926"/>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eur droit 10">
            <a:extLst>
              <a:ext uri="{FF2B5EF4-FFF2-40B4-BE49-F238E27FC236}">
                <a16:creationId xmlns:a16="http://schemas.microsoft.com/office/drawing/2014/main" id="{BA038AEC-1D29-4E1F-9341-E9EF90B67238}"/>
              </a:ext>
            </a:extLst>
          </p:cNvPr>
          <p:cNvCxnSpPr>
            <a:cxnSpLocks/>
          </p:cNvCxnSpPr>
          <p:nvPr/>
        </p:nvCxnSpPr>
        <p:spPr>
          <a:xfrm>
            <a:off x="5805368" y="2981739"/>
            <a:ext cx="52093" cy="3286539"/>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C0BF92A-6476-42DF-B338-416759889BB9}"/>
              </a:ext>
            </a:extLst>
          </p:cNvPr>
          <p:cNvSpPr/>
          <p:nvPr/>
        </p:nvSpPr>
        <p:spPr>
          <a:xfrm>
            <a:off x="838201" y="5288308"/>
            <a:ext cx="1420290"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Producteur</a:t>
            </a:r>
            <a:endParaRPr lang="en-US" dirty="0">
              <a:solidFill>
                <a:schemeClr val="tx1"/>
              </a:solidFill>
            </a:endParaRPr>
          </a:p>
        </p:txBody>
      </p:sp>
      <p:sp>
        <p:nvSpPr>
          <p:cNvPr id="55" name="Rectangle 54">
            <a:extLst>
              <a:ext uri="{FF2B5EF4-FFF2-40B4-BE49-F238E27FC236}">
                <a16:creationId xmlns:a16="http://schemas.microsoft.com/office/drawing/2014/main" id="{05836CBC-8CD1-4B02-BB38-E02BA19EC4B9}"/>
              </a:ext>
            </a:extLst>
          </p:cNvPr>
          <p:cNvSpPr/>
          <p:nvPr/>
        </p:nvSpPr>
        <p:spPr>
          <a:xfrm>
            <a:off x="3523782" y="5596436"/>
            <a:ext cx="1823336" cy="540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Consommateur</a:t>
            </a:r>
            <a:endParaRPr lang="en-US" dirty="0">
              <a:solidFill>
                <a:schemeClr val="tx1"/>
              </a:solidFill>
            </a:endParaRPr>
          </a:p>
        </p:txBody>
      </p:sp>
      <p:sp>
        <p:nvSpPr>
          <p:cNvPr id="56" name="Rectangle 55">
            <a:extLst>
              <a:ext uri="{FF2B5EF4-FFF2-40B4-BE49-F238E27FC236}">
                <a16:creationId xmlns:a16="http://schemas.microsoft.com/office/drawing/2014/main" id="{4434D62A-4040-4A23-9DE4-B2DBDEC59B86}"/>
              </a:ext>
            </a:extLst>
          </p:cNvPr>
          <p:cNvSpPr/>
          <p:nvPr/>
        </p:nvSpPr>
        <p:spPr>
          <a:xfrm>
            <a:off x="6842774" y="5163143"/>
            <a:ext cx="981229" cy="387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sz="1800" dirty="0">
                <a:solidFill>
                  <a:schemeClr val="tx1"/>
                </a:solidFill>
                <a:latin typeface="Times New Roman" panose="02020603050405020304" pitchFamily="18" charset="0"/>
                <a:cs typeface="Times New Roman" panose="02020603050405020304" pitchFamily="18" charset="0"/>
              </a:rPr>
              <a:t>Client</a:t>
            </a:r>
            <a:endParaRPr lang="en-US" dirty="0">
              <a:solidFill>
                <a:schemeClr val="tx1"/>
              </a:solidFill>
            </a:endParaRPr>
          </a:p>
        </p:txBody>
      </p:sp>
      <p:sp>
        <p:nvSpPr>
          <p:cNvPr id="57" name="Rectangle 56">
            <a:extLst>
              <a:ext uri="{FF2B5EF4-FFF2-40B4-BE49-F238E27FC236}">
                <a16:creationId xmlns:a16="http://schemas.microsoft.com/office/drawing/2014/main" id="{6A2C3070-7AE7-4724-934B-FA4FB65DBF96}"/>
              </a:ext>
            </a:extLst>
          </p:cNvPr>
          <p:cNvSpPr/>
          <p:nvPr/>
        </p:nvSpPr>
        <p:spPr>
          <a:xfrm>
            <a:off x="9033040" y="5163143"/>
            <a:ext cx="1823336" cy="411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solidFill>
                  <a:schemeClr val="tx1"/>
                </a:solidFill>
              </a:rPr>
              <a:t>Serveur</a:t>
            </a:r>
            <a:endParaRPr lang="en-US" dirty="0">
              <a:solidFill>
                <a:schemeClr val="tx1"/>
              </a:solidFill>
            </a:endParaRPr>
          </a:p>
        </p:txBody>
      </p:sp>
    </p:spTree>
    <p:extLst>
      <p:ext uri="{BB962C8B-B14F-4D97-AF65-F5344CB8AC3E}">
        <p14:creationId xmlns:p14="http://schemas.microsoft.com/office/powerpoint/2010/main" val="323944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a:xfrm>
            <a:off x="838200" y="365126"/>
            <a:ext cx="10515600" cy="933588"/>
          </a:xfrm>
        </p:spPr>
        <p:txBody>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802296"/>
            <a:ext cx="10515600" cy="469057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les APIs utilisant le modèle publication/abonnement. Ces APIs permettent aux consommateurs et aux machines de comprendre la capacités des services asynchrones Pub/Sub sans accéder aux codes sources. </a:t>
            </a:r>
          </a:p>
          <a:p>
            <a:pPr marL="0" indent="0">
              <a:buNone/>
            </a:pPr>
            <a:r>
              <a:rPr lang="fr-ML" sz="2400" dirty="0">
                <a:latin typeface="Times New Roman" panose="02020603050405020304" pitchFamily="18" charset="0"/>
                <a:cs typeface="Times New Roman" panose="02020603050405020304" pitchFamily="18" charset="0"/>
              </a:rPr>
              <a:t>OpenPS est constituée de neufs (9) objets qui sont:</a:t>
            </a:r>
          </a:p>
        </p:txBody>
      </p:sp>
      <p:sp>
        <p:nvSpPr>
          <p:cNvPr id="4" name="Rectangle : coins arrondis 3">
            <a:extLst>
              <a:ext uri="{FF2B5EF4-FFF2-40B4-BE49-F238E27FC236}">
                <a16:creationId xmlns:a16="http://schemas.microsoft.com/office/drawing/2014/main" id="{BDE1F22E-828B-4782-AD4C-D97E2F23AB3E}"/>
              </a:ext>
            </a:extLst>
          </p:cNvPr>
          <p:cNvSpPr/>
          <p:nvPr/>
        </p:nvSpPr>
        <p:spPr>
          <a:xfrm>
            <a:off x="834887" y="394756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openps</a:t>
            </a:r>
            <a:endParaRPr lang="en-US" dirty="0"/>
          </a:p>
        </p:txBody>
      </p:sp>
      <p:sp>
        <p:nvSpPr>
          <p:cNvPr id="5" name="Rectangle : coins arrondis 4">
            <a:extLst>
              <a:ext uri="{FF2B5EF4-FFF2-40B4-BE49-F238E27FC236}">
                <a16:creationId xmlns:a16="http://schemas.microsoft.com/office/drawing/2014/main" id="{78226324-8151-4296-9072-FD36AE751207}"/>
              </a:ext>
            </a:extLst>
          </p:cNvPr>
          <p:cNvSpPr/>
          <p:nvPr/>
        </p:nvSpPr>
        <p:spPr>
          <a:xfrm>
            <a:off x="3193773" y="3947560"/>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info</a:t>
            </a:r>
            <a:endParaRPr lang="en-US" dirty="0"/>
          </a:p>
        </p:txBody>
      </p:sp>
      <p:sp>
        <p:nvSpPr>
          <p:cNvPr id="6" name="Rectangle : coins arrondis 5">
            <a:extLst>
              <a:ext uri="{FF2B5EF4-FFF2-40B4-BE49-F238E27FC236}">
                <a16:creationId xmlns:a16="http://schemas.microsoft.com/office/drawing/2014/main" id="{D5284CBC-5D5E-43BB-82EB-1EDEC974DBB4}"/>
              </a:ext>
            </a:extLst>
          </p:cNvPr>
          <p:cNvSpPr/>
          <p:nvPr/>
        </p:nvSpPr>
        <p:spPr>
          <a:xfrm>
            <a:off x="5645429" y="3967784"/>
            <a:ext cx="1497496"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broker</a:t>
            </a:r>
            <a:endParaRPr lang="en-US" dirty="0"/>
          </a:p>
        </p:txBody>
      </p:sp>
      <p:sp>
        <p:nvSpPr>
          <p:cNvPr id="7" name="Rectangle : coins arrondis 6">
            <a:extLst>
              <a:ext uri="{FF2B5EF4-FFF2-40B4-BE49-F238E27FC236}">
                <a16:creationId xmlns:a16="http://schemas.microsoft.com/office/drawing/2014/main" id="{567B1715-5991-4E77-8F13-064222BC1A17}"/>
              </a:ext>
            </a:extLst>
          </p:cNvPr>
          <p:cNvSpPr/>
          <p:nvPr/>
        </p:nvSpPr>
        <p:spPr>
          <a:xfrm>
            <a:off x="8044073" y="3967784"/>
            <a:ext cx="1497496" cy="88057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a:t>
            </a:r>
          </a:p>
        </p:txBody>
      </p:sp>
      <p:cxnSp>
        <p:nvCxnSpPr>
          <p:cNvPr id="8" name="Connecteur droit avec flèche 7">
            <a:extLst>
              <a:ext uri="{FF2B5EF4-FFF2-40B4-BE49-F238E27FC236}">
                <a16:creationId xmlns:a16="http://schemas.microsoft.com/office/drawing/2014/main" id="{D0541789-57EE-4B53-95A8-9F2F9E0BD500}"/>
              </a:ext>
            </a:extLst>
          </p:cNvPr>
          <p:cNvCxnSpPr>
            <a:cxnSpLocks/>
          </p:cNvCxnSpPr>
          <p:nvPr/>
        </p:nvCxnSpPr>
        <p:spPr>
          <a:xfrm>
            <a:off x="2451652" y="4387849"/>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2C3A1F0F-C7A8-4965-93DA-0C333B4C5279}"/>
              </a:ext>
            </a:extLst>
          </p:cNvPr>
          <p:cNvCxnSpPr>
            <a:cxnSpLocks/>
          </p:cNvCxnSpPr>
          <p:nvPr/>
        </p:nvCxnSpPr>
        <p:spPr>
          <a:xfrm>
            <a:off x="4856923" y="4387849"/>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724786A-550A-407F-B3DF-4D18F8F3C560}"/>
              </a:ext>
            </a:extLst>
          </p:cNvPr>
          <p:cNvCxnSpPr>
            <a:cxnSpLocks/>
          </p:cNvCxnSpPr>
          <p:nvPr/>
        </p:nvCxnSpPr>
        <p:spPr>
          <a:xfrm>
            <a:off x="9687339" y="4414699"/>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B1E0864-19EF-4353-810F-C832C9CA647C}"/>
              </a:ext>
            </a:extLst>
          </p:cNvPr>
          <p:cNvCxnSpPr>
            <a:cxnSpLocks/>
          </p:cNvCxnSpPr>
          <p:nvPr/>
        </p:nvCxnSpPr>
        <p:spPr>
          <a:xfrm>
            <a:off x="7306089" y="4431264"/>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3961048E-0E8F-42F9-9800-95A5B6363F23}"/>
              </a:ext>
            </a:extLst>
          </p:cNvPr>
          <p:cNvCxnSpPr>
            <a:cxnSpLocks/>
          </p:cNvCxnSpPr>
          <p:nvPr/>
        </p:nvCxnSpPr>
        <p:spPr>
          <a:xfrm>
            <a:off x="2140226" y="5670618"/>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5327E8CE-559E-40FB-B86E-6B6D34BB6760}"/>
              </a:ext>
            </a:extLst>
          </p:cNvPr>
          <p:cNvCxnSpPr>
            <a:cxnSpLocks/>
          </p:cNvCxnSpPr>
          <p:nvPr/>
        </p:nvCxnSpPr>
        <p:spPr>
          <a:xfrm>
            <a:off x="4545497" y="5670618"/>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1D2114E7-FBA1-4395-A669-952A94331822}"/>
              </a:ext>
            </a:extLst>
          </p:cNvPr>
          <p:cNvSpPr/>
          <p:nvPr/>
        </p:nvSpPr>
        <p:spPr>
          <a:xfrm>
            <a:off x="834887" y="5230329"/>
            <a:ext cx="1232451" cy="88057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topics</a:t>
            </a:r>
            <a:endParaRPr lang="en-US" dirty="0"/>
          </a:p>
        </p:txBody>
      </p:sp>
      <p:sp>
        <p:nvSpPr>
          <p:cNvPr id="16" name="Rectangle : coins arrondis 15">
            <a:extLst>
              <a:ext uri="{FF2B5EF4-FFF2-40B4-BE49-F238E27FC236}">
                <a16:creationId xmlns:a16="http://schemas.microsoft.com/office/drawing/2014/main" id="{C473DFD6-F08C-4775-9659-B5B3A7A52EB1}"/>
              </a:ext>
            </a:extLst>
          </p:cNvPr>
          <p:cNvSpPr/>
          <p:nvPr/>
        </p:nvSpPr>
        <p:spPr>
          <a:xfrm>
            <a:off x="5284308" y="5220942"/>
            <a:ext cx="1235764" cy="88057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security</a:t>
            </a:r>
          </a:p>
        </p:txBody>
      </p:sp>
      <p:sp>
        <p:nvSpPr>
          <p:cNvPr id="17" name="Rectangle : coins arrondis 16">
            <a:extLst>
              <a:ext uri="{FF2B5EF4-FFF2-40B4-BE49-F238E27FC236}">
                <a16:creationId xmlns:a16="http://schemas.microsoft.com/office/drawing/2014/main" id="{046BED2D-05AB-4474-9BFF-865D913C956A}"/>
              </a:ext>
            </a:extLst>
          </p:cNvPr>
          <p:cNvSpPr/>
          <p:nvPr/>
        </p:nvSpPr>
        <p:spPr>
          <a:xfrm>
            <a:off x="7424530" y="5230329"/>
            <a:ext cx="1056861" cy="88057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tags</a:t>
            </a:r>
          </a:p>
        </p:txBody>
      </p:sp>
      <p:sp>
        <p:nvSpPr>
          <p:cNvPr id="18" name="Rectangle : coins arrondis 17">
            <a:extLst>
              <a:ext uri="{FF2B5EF4-FFF2-40B4-BE49-F238E27FC236}">
                <a16:creationId xmlns:a16="http://schemas.microsoft.com/office/drawing/2014/main" id="{19B958C8-48E9-4B17-8CD2-4B0352C1AA36}"/>
              </a:ext>
            </a:extLst>
          </p:cNvPr>
          <p:cNvSpPr/>
          <p:nvPr/>
        </p:nvSpPr>
        <p:spPr>
          <a:xfrm>
            <a:off x="9375912" y="5214592"/>
            <a:ext cx="1676399" cy="88057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externalsDocs</a:t>
            </a:r>
            <a:endParaRPr lang="en-US" dirty="0"/>
          </a:p>
        </p:txBody>
      </p:sp>
      <p:sp>
        <p:nvSpPr>
          <p:cNvPr id="19" name="Rectangle : coins arrondis 18">
            <a:extLst>
              <a:ext uri="{FF2B5EF4-FFF2-40B4-BE49-F238E27FC236}">
                <a16:creationId xmlns:a16="http://schemas.microsoft.com/office/drawing/2014/main" id="{31A16207-6B20-45AA-A039-501B2E1ABC56}"/>
              </a:ext>
            </a:extLst>
          </p:cNvPr>
          <p:cNvSpPr/>
          <p:nvPr/>
        </p:nvSpPr>
        <p:spPr>
          <a:xfrm>
            <a:off x="2930388" y="5230329"/>
            <a:ext cx="1497496" cy="88057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L" dirty="0"/>
              <a:t>components</a:t>
            </a:r>
            <a:endParaRPr lang="en-US" dirty="0"/>
          </a:p>
        </p:txBody>
      </p:sp>
      <p:cxnSp>
        <p:nvCxnSpPr>
          <p:cNvPr id="20" name="Connecteur droit avec flèche 19">
            <a:extLst>
              <a:ext uri="{FF2B5EF4-FFF2-40B4-BE49-F238E27FC236}">
                <a16:creationId xmlns:a16="http://schemas.microsoft.com/office/drawing/2014/main" id="{2F81B8E3-E872-4DB3-A595-D78ED6BF67BA}"/>
              </a:ext>
            </a:extLst>
          </p:cNvPr>
          <p:cNvCxnSpPr>
            <a:cxnSpLocks/>
          </p:cNvCxnSpPr>
          <p:nvPr/>
        </p:nvCxnSpPr>
        <p:spPr>
          <a:xfrm>
            <a:off x="6683237" y="5670618"/>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55377DF6-9F2F-484C-A950-15BB87C4F715}"/>
              </a:ext>
            </a:extLst>
          </p:cNvPr>
          <p:cNvCxnSpPr>
            <a:cxnSpLocks/>
          </p:cNvCxnSpPr>
          <p:nvPr/>
        </p:nvCxnSpPr>
        <p:spPr>
          <a:xfrm>
            <a:off x="8666093" y="5670618"/>
            <a:ext cx="6228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20426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1029</Words>
  <Application>Microsoft Office PowerPoint</Application>
  <PresentationFormat>Grand écran</PresentationFormat>
  <Paragraphs>126</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Consolas</vt:lpstr>
      <vt:lpstr>Times New Roman</vt:lpstr>
      <vt:lpstr>Wingdings</vt:lpstr>
      <vt:lpstr>Thème Office</vt:lpstr>
      <vt:lpstr>Une spécification pour le modèle publication/abonnement</vt:lpstr>
      <vt:lpstr>Introduction</vt:lpstr>
      <vt:lpstr>Plan du travail</vt:lpstr>
      <vt:lpstr>C’est quoi la spécification OpenAPI?</vt:lpstr>
      <vt:lpstr>Un exemple de description OpenAPI</vt:lpstr>
      <vt:lpstr>Avantage de OpenAPI</vt:lpstr>
      <vt:lpstr>Le modèle publication/abonnement</vt:lpstr>
      <vt:lpstr>Le modèle publication/abonnement et client/serveur</vt:lpstr>
      <vt:lpstr>La spécification OpenPS</vt:lpstr>
      <vt:lpstr>Présentation PowerPoint</vt:lpstr>
      <vt:lpstr>Le générateur de code OPENAPI-PS</vt:lpstr>
      <vt:lpstr>Cas d’utilisations</vt:lpstr>
      <vt:lpstr>Présentation du générateur OpenAPI-PS, du fichier YAML utilisé comme entrée et exécution du code généré dans l’IDE Eclipse.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45</cp:revision>
  <dcterms:created xsi:type="dcterms:W3CDTF">2021-10-16T13:38:51Z</dcterms:created>
  <dcterms:modified xsi:type="dcterms:W3CDTF">2021-10-18T13:26:47Z</dcterms:modified>
</cp:coreProperties>
</file>