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8" r:id="rId4"/>
    <p:sldId id="279" r:id="rId5"/>
    <p:sldId id="280" r:id="rId6"/>
    <p:sldId id="281" r:id="rId7"/>
    <p:sldId id="258" r:id="rId8"/>
    <p:sldId id="259" r:id="rId9"/>
    <p:sldId id="270" r:id="rId10"/>
    <p:sldId id="269" r:id="rId11"/>
    <p:sldId id="260" r:id="rId12"/>
    <p:sldId id="261" r:id="rId13"/>
    <p:sldId id="271" r:id="rId14"/>
    <p:sldId id="263" r:id="rId15"/>
    <p:sldId id="277" r:id="rId16"/>
    <p:sldId id="265" r:id="rId17"/>
    <p:sldId id="275" r:id="rId18"/>
    <p:sldId id="27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5ADF5E-99EC-4C09-ADB6-E3E4C7431BE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F64EF3-9F8E-4AB1-B7E2-5136D8E49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9AC9D44C-BF82-48A9-9CED-F2D4F071FACD}"/>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5" name="Espace réservé du pied de page 4">
            <a:extLst>
              <a:ext uri="{FF2B5EF4-FFF2-40B4-BE49-F238E27FC236}">
                <a16:creationId xmlns:a16="http://schemas.microsoft.com/office/drawing/2014/main" id="{DB84C266-70ED-403A-A2AF-93948F64FF1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2C5083E-DC7B-4163-89FC-A0F8D27921D2}"/>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112422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62F487-70BD-48CE-A653-561DAE30FA88}"/>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B719307-02C4-4C89-8363-E96B7FB8AF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E7ADE45-81CC-440F-AF61-AD687E2FBFCB}"/>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5" name="Espace réservé du pied de page 4">
            <a:extLst>
              <a:ext uri="{FF2B5EF4-FFF2-40B4-BE49-F238E27FC236}">
                <a16:creationId xmlns:a16="http://schemas.microsoft.com/office/drawing/2014/main" id="{7099A204-0681-4C97-987E-FC3E68EA956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A4E83DD-1877-4267-9D3C-56471920B031}"/>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315804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DF9BF6-0262-4F68-943D-74207295840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740D30D-3777-4DAE-82CC-E0D68228E02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ACA57E2-7280-45BD-89A7-3D6CC40F116A}"/>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5" name="Espace réservé du pied de page 4">
            <a:extLst>
              <a:ext uri="{FF2B5EF4-FFF2-40B4-BE49-F238E27FC236}">
                <a16:creationId xmlns:a16="http://schemas.microsoft.com/office/drawing/2014/main" id="{1CC90DB4-3941-4F4A-8077-042389EF62E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7E1CFE5-A82E-4053-8467-5639E1263260}"/>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56891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3100E-8DC1-4967-9DB6-3F59C260AEF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89C0A9C-298C-4641-A01E-F363695AD1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ADAE770-E019-45A6-AEF4-6297AA99DE6D}"/>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5" name="Espace réservé du pied de page 4">
            <a:extLst>
              <a:ext uri="{FF2B5EF4-FFF2-40B4-BE49-F238E27FC236}">
                <a16:creationId xmlns:a16="http://schemas.microsoft.com/office/drawing/2014/main" id="{39148D7A-BD25-4E5D-946F-52DC8EB602B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D385DE7-67E6-412D-9BFB-44312CAAF45D}"/>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34833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1B5538-0E14-4CA3-B7FC-3450EE40B37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55FB5341-0DA6-40AE-9F48-91FFC2AB6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9B2DC5D-1F72-4FE4-912D-D55A4930142B}"/>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5" name="Espace réservé du pied de page 4">
            <a:extLst>
              <a:ext uri="{FF2B5EF4-FFF2-40B4-BE49-F238E27FC236}">
                <a16:creationId xmlns:a16="http://schemas.microsoft.com/office/drawing/2014/main" id="{A099136B-E2F3-453C-9D36-8C8F6D853BD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9422CB2-D6E1-4087-8F20-5C25DE523B4E}"/>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23317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D1EB0-B357-4EFE-A455-78721501CCAA}"/>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8E52B74-4C6F-4251-9B80-5F717B21309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7DEC1B76-7902-44EA-9627-C0998069B6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075119C-0C69-4692-8A2B-60A729064315}"/>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6" name="Espace réservé du pied de page 5">
            <a:extLst>
              <a:ext uri="{FF2B5EF4-FFF2-40B4-BE49-F238E27FC236}">
                <a16:creationId xmlns:a16="http://schemas.microsoft.com/office/drawing/2014/main" id="{74F8FEEB-33B0-42F0-A397-C75166390D7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2CFC9AD-4D2E-47D4-B2E5-9D6F3FD35ADB}"/>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68008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AD94A6-5D3D-4175-B7E0-A68AA24B70F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6FE7A6C5-A86A-48BD-AEAF-50FC17C3E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F996C4B-8364-4261-AD95-AD44ECA9D50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69DFAD9-BAC3-4A32-A15E-1EB506D7D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9A00CD6-5F5B-452E-98B9-4EDBC8E15F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1A54BD8D-A1B9-4AB2-8AF5-41FF1F4572A7}"/>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8" name="Espace réservé du pied de page 7">
            <a:extLst>
              <a:ext uri="{FF2B5EF4-FFF2-40B4-BE49-F238E27FC236}">
                <a16:creationId xmlns:a16="http://schemas.microsoft.com/office/drawing/2014/main" id="{E9946A9D-D8E0-4EFD-91BA-1FBEB80B5CC9}"/>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B86D6C02-7DBC-4E70-A8BA-252223084C09}"/>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0318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BE0DE-51D7-45D3-A960-764FBC81B701}"/>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5A529D21-E313-4B54-B23E-E7B45951585A}"/>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4" name="Espace réservé du pied de page 3">
            <a:extLst>
              <a:ext uri="{FF2B5EF4-FFF2-40B4-BE49-F238E27FC236}">
                <a16:creationId xmlns:a16="http://schemas.microsoft.com/office/drawing/2014/main" id="{CC8D5E15-8ED7-4842-B870-199A3BA8D01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02B16F06-9BEC-4830-94D8-4B92732F5A0F}"/>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2215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FB2C1D-2D1A-42DC-B67B-81F00D9A7112}"/>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3" name="Espace réservé du pied de page 2">
            <a:extLst>
              <a:ext uri="{FF2B5EF4-FFF2-40B4-BE49-F238E27FC236}">
                <a16:creationId xmlns:a16="http://schemas.microsoft.com/office/drawing/2014/main" id="{E837EE6D-25C3-4E05-87E7-EC83E2719FBB}"/>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EC1635AE-8E19-4F4D-9699-F09AAEB49E15}"/>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4352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90CFD-742E-43F2-A0BB-118E6110B5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659C89A1-7BE6-4DB6-BBA9-B4F014F11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C6C27B5-2693-4C85-9AAB-D0BA4E428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24C3E66-B29A-4C7F-9B57-29E11AE3EF24}"/>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6" name="Espace réservé du pied de page 5">
            <a:extLst>
              <a:ext uri="{FF2B5EF4-FFF2-40B4-BE49-F238E27FC236}">
                <a16:creationId xmlns:a16="http://schemas.microsoft.com/office/drawing/2014/main" id="{A1B1A8D1-4293-47AD-8155-965E4C50DEF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FCB73F1-4674-44A6-89BD-CFDED4BF7141}"/>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83261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9B6E22-0CF8-4CCF-BA47-3D9689754E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67EAF9CB-EC7F-45E7-8063-6F16761FB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FFE7ABF6-BA35-4733-B659-F4A5A324C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107FDC1-5110-463B-BCB9-A43E1428ACC7}"/>
              </a:ext>
            </a:extLst>
          </p:cNvPr>
          <p:cNvSpPr>
            <a:spLocks noGrp="1"/>
          </p:cNvSpPr>
          <p:nvPr>
            <p:ph type="dt" sz="half" idx="10"/>
          </p:nvPr>
        </p:nvSpPr>
        <p:spPr/>
        <p:txBody>
          <a:bodyPr/>
          <a:lstStyle/>
          <a:p>
            <a:fld id="{A87B0929-00B5-442E-86B9-D4E18A517EC2}" type="datetimeFigureOut">
              <a:rPr lang="en-US" smtClean="0"/>
              <a:t>10/20/2021</a:t>
            </a:fld>
            <a:endParaRPr lang="en-US"/>
          </a:p>
        </p:txBody>
      </p:sp>
      <p:sp>
        <p:nvSpPr>
          <p:cNvPr id="6" name="Espace réservé du pied de page 5">
            <a:extLst>
              <a:ext uri="{FF2B5EF4-FFF2-40B4-BE49-F238E27FC236}">
                <a16:creationId xmlns:a16="http://schemas.microsoft.com/office/drawing/2014/main" id="{77D55407-79BA-4182-B440-C444536DEA7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4B4D601-7125-4D22-B558-C9DE6E997FCA}"/>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126488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6349502-9A95-41F2-8729-CD64C83B0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0B45678-3B0A-44F2-B3EA-D853C9A75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D7DC79D-7C3C-49B5-9BE3-45C6B8B98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B0929-00B5-442E-86B9-D4E18A517EC2}" type="datetimeFigureOut">
              <a:rPr lang="en-US" smtClean="0"/>
              <a:t>10/20/2021</a:t>
            </a:fld>
            <a:endParaRPr lang="en-US"/>
          </a:p>
        </p:txBody>
      </p:sp>
      <p:sp>
        <p:nvSpPr>
          <p:cNvPr id="5" name="Espace réservé du pied de page 4">
            <a:extLst>
              <a:ext uri="{FF2B5EF4-FFF2-40B4-BE49-F238E27FC236}">
                <a16:creationId xmlns:a16="http://schemas.microsoft.com/office/drawing/2014/main" id="{C9D3688A-6626-41C6-AA9F-F4BB6F03F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840EF563-44C0-49E4-AE2D-1A21C0E30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61A69-EFE7-432A-9C14-AC3780F31AD4}" type="slidenum">
              <a:rPr lang="en-US" smtClean="0"/>
              <a:t>‹N°›</a:t>
            </a:fld>
            <a:endParaRPr lang="en-US"/>
          </a:p>
        </p:txBody>
      </p:sp>
    </p:spTree>
    <p:extLst>
      <p:ext uri="{BB962C8B-B14F-4D97-AF65-F5344CB8AC3E}">
        <p14:creationId xmlns:p14="http://schemas.microsoft.com/office/powerpoint/2010/main" val="984682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7C7AD-FA10-4097-B245-B4707146485B}"/>
              </a:ext>
            </a:extLst>
          </p:cNvPr>
          <p:cNvSpPr>
            <a:spLocks noGrp="1"/>
          </p:cNvSpPr>
          <p:nvPr>
            <p:ph type="ctrTitle"/>
          </p:nvPr>
        </p:nvSpPr>
        <p:spPr>
          <a:xfrm>
            <a:off x="1524000" y="2393294"/>
            <a:ext cx="9144000" cy="2071412"/>
          </a:xfrm>
        </p:spPr>
        <p:txBody>
          <a:bodyPr>
            <a:normAutofit/>
          </a:bodyPr>
          <a:lstStyle/>
          <a:p>
            <a:r>
              <a:rPr lang="fr-ML" sz="4800" dirty="0">
                <a:latin typeface="Times New Roman" panose="02020603050405020304" pitchFamily="18" charset="0"/>
                <a:cs typeface="Times New Roman" panose="02020603050405020304" pitchFamily="18" charset="0"/>
              </a:rPr>
              <a:t>Une spécification pour le modèle publication/abonnement</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3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D43199-414F-4B54-9C2A-506453974B49}"/>
              </a:ext>
            </a:extLst>
          </p:cNvPr>
          <p:cNvSpPr/>
          <p:nvPr/>
        </p:nvSpPr>
        <p:spPr>
          <a:xfrm>
            <a:off x="4111485" y="3636113"/>
            <a:ext cx="2703444" cy="38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dirty="0">
                <a:solidFill>
                  <a:schemeClr val="tx1"/>
                </a:solidFill>
                <a:latin typeface="Times New Roman" panose="02020603050405020304" pitchFamily="18" charset="0"/>
                <a:cs typeface="Times New Roman" panose="02020603050405020304" pitchFamily="18" charset="0"/>
              </a:rPr>
              <a:t>retourner une réponse</a:t>
            </a:r>
            <a:endParaRPr lang="en-US" dirty="0">
              <a:solidFill>
                <a:schemeClr val="tx1"/>
              </a:solidFill>
            </a:endParaRPr>
          </a:p>
        </p:txBody>
      </p:sp>
      <p:sp>
        <p:nvSpPr>
          <p:cNvPr id="21" name="Rectangle 20">
            <a:extLst>
              <a:ext uri="{FF2B5EF4-FFF2-40B4-BE49-F238E27FC236}">
                <a16:creationId xmlns:a16="http://schemas.microsoft.com/office/drawing/2014/main" id="{F259CA78-0553-4202-9C16-C58BAA276EE1}"/>
              </a:ext>
            </a:extLst>
          </p:cNvPr>
          <p:cNvSpPr/>
          <p:nvPr/>
        </p:nvSpPr>
        <p:spPr>
          <a:xfrm>
            <a:off x="4101548" y="3151546"/>
            <a:ext cx="2544417" cy="479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sz="1800" dirty="0">
                <a:solidFill>
                  <a:schemeClr val="tx1"/>
                </a:solidFill>
                <a:latin typeface="Times New Roman" panose="02020603050405020304" pitchFamily="18" charset="0"/>
                <a:cs typeface="Times New Roman" panose="02020603050405020304" pitchFamily="18" charset="0"/>
              </a:rPr>
              <a:t>envoyer une requête</a:t>
            </a:r>
          </a:p>
          <a:p>
            <a:pPr algn="ctr"/>
            <a:endParaRPr lang="en-US" dirty="0">
              <a:solidFill>
                <a:schemeClr val="tx1"/>
              </a:solidFill>
            </a:endParaRPr>
          </a:p>
        </p:txBody>
      </p:sp>
      <p:sp>
        <p:nvSpPr>
          <p:cNvPr id="20" name="Triangle isocèle 19">
            <a:extLst>
              <a:ext uri="{FF2B5EF4-FFF2-40B4-BE49-F238E27FC236}">
                <a16:creationId xmlns:a16="http://schemas.microsoft.com/office/drawing/2014/main" id="{F60BA5F1-79C2-4678-BA13-71F61793D184}"/>
              </a:ext>
            </a:extLst>
          </p:cNvPr>
          <p:cNvSpPr/>
          <p:nvPr/>
        </p:nvSpPr>
        <p:spPr>
          <a:xfrm>
            <a:off x="2345634" y="4348508"/>
            <a:ext cx="384313" cy="131008"/>
          </a:xfrm>
          <a:prstGeom prst="triangl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52DACD6-5654-4B78-A0DD-938D41740FAF}"/>
              </a:ext>
            </a:extLst>
          </p:cNvPr>
          <p:cNvSpPr>
            <a:spLocks noGrp="1"/>
          </p:cNvSpPr>
          <p:nvPr>
            <p:ph type="title"/>
          </p:nvPr>
        </p:nvSpPr>
        <p:spPr>
          <a:xfrm>
            <a:off x="838200" y="207616"/>
            <a:ext cx="10515600" cy="867328"/>
          </a:xfrm>
        </p:spPr>
        <p:txBody>
          <a:bodyPr>
            <a:normAutofit/>
          </a:bodyPr>
          <a:lstStyle/>
          <a:p>
            <a:pPr algn="ctr"/>
            <a:r>
              <a:rPr lang="fr-ML" sz="3600" b="1" dirty="0">
                <a:latin typeface="Times New Roman" panose="02020603050405020304" pitchFamily="18" charset="0"/>
                <a:cs typeface="Times New Roman" panose="02020603050405020304" pitchFamily="18" charset="0"/>
              </a:rPr>
              <a:t>Un exemple de description </a:t>
            </a:r>
            <a:r>
              <a:rPr lang="fr-ML" sz="3600" b="1" i="1" dirty="0">
                <a:latin typeface="Times New Roman" panose="02020603050405020304" pitchFamily="18" charset="0"/>
                <a:cs typeface="Times New Roman" panose="02020603050405020304" pitchFamily="18" charset="0"/>
              </a:rPr>
              <a:t>OpenAPI</a:t>
            </a:r>
            <a:endParaRPr lang="en-US" sz="3600"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DF3F2D1-5F2F-4CF7-9C01-A904B7A120AC}"/>
              </a:ext>
            </a:extLst>
          </p:cNvPr>
          <p:cNvSpPr>
            <a:spLocks noGrp="1"/>
          </p:cNvSpPr>
          <p:nvPr>
            <p:ph idx="1"/>
          </p:nvPr>
        </p:nvSpPr>
        <p:spPr>
          <a:xfrm>
            <a:off x="838200" y="1319113"/>
            <a:ext cx="10515600" cy="5331271"/>
          </a:xfrm>
        </p:spPr>
        <p:txBody>
          <a:bodyPr>
            <a:normAutofit fontScale="85000" lnSpcReduction="10000"/>
          </a:bodyPr>
          <a:lstStyle/>
          <a:p>
            <a:pPr marL="0" indent="0">
              <a:lnSpc>
                <a:spcPct val="110000"/>
              </a:lnSpc>
              <a:buNone/>
            </a:pPr>
            <a:r>
              <a:rPr lang="fr-ML" dirty="0">
                <a:latin typeface="Times New Roman" panose="02020603050405020304" pitchFamily="18" charset="0"/>
                <a:cs typeface="Times New Roman" panose="02020603050405020304" pitchFamily="18" charset="0"/>
              </a:rPr>
              <a:t>Cet exemple décrit le fonctionnement de l’API Pet Store de Swagger qui offre les informations sur les différents utilisateurs ou développeurs animaux de compagnes.</a:t>
            </a:r>
          </a:p>
          <a:p>
            <a:pPr marL="0" indent="0">
              <a:lnSpc>
                <a:spcPct val="110000"/>
              </a:lnSpc>
              <a:buNone/>
            </a:pPr>
            <a:endParaRPr lang="fr-ML" dirty="0">
              <a:latin typeface="Times New Roman" panose="02020603050405020304" pitchFamily="18" charset="0"/>
              <a:cs typeface="Times New Roman" panose="02020603050405020304" pitchFamily="18" charset="0"/>
            </a:endParaRPr>
          </a:p>
          <a:p>
            <a:pPr marL="0" indent="0">
              <a:lnSpc>
                <a:spcPct val="110000"/>
              </a:lnSpc>
              <a:buNone/>
            </a:pPr>
            <a:endParaRPr lang="fr-ML" dirty="0">
              <a:latin typeface="Times New Roman" panose="02020603050405020304" pitchFamily="18" charset="0"/>
              <a:cs typeface="Times New Roman" panose="02020603050405020304" pitchFamily="18" charset="0"/>
            </a:endParaRPr>
          </a:p>
          <a:p>
            <a:pPr marL="0" indent="0">
              <a:lnSpc>
                <a:spcPct val="110000"/>
              </a:lnSpc>
              <a:buNone/>
            </a:pPr>
            <a:endParaRPr lang="fr-ML" dirty="0">
              <a:latin typeface="Times New Roman" panose="02020603050405020304" pitchFamily="18" charset="0"/>
              <a:cs typeface="Times New Roman" panose="02020603050405020304" pitchFamily="18" charset="0"/>
            </a:endParaRPr>
          </a:p>
          <a:p>
            <a:pPr marL="0" indent="0">
              <a:lnSpc>
                <a:spcPct val="110000"/>
              </a:lnSpc>
              <a:buNone/>
            </a:pPr>
            <a:endParaRPr lang="fr-ML" dirty="0">
              <a:latin typeface="Times New Roman" panose="02020603050405020304" pitchFamily="18" charset="0"/>
              <a:cs typeface="Times New Roman" panose="02020603050405020304" pitchFamily="18" charset="0"/>
            </a:endParaRPr>
          </a:p>
          <a:p>
            <a:pPr marL="0" indent="0">
              <a:lnSpc>
                <a:spcPct val="110000"/>
              </a:lnSpc>
              <a:buNone/>
            </a:pPr>
            <a:endParaRPr lang="fr-ML" dirty="0">
              <a:latin typeface="Times New Roman" panose="02020603050405020304" pitchFamily="18" charset="0"/>
              <a:cs typeface="Times New Roman" panose="02020603050405020304" pitchFamily="18" charset="0"/>
            </a:endParaRPr>
          </a:p>
          <a:p>
            <a:pPr marL="0" indent="0">
              <a:lnSpc>
                <a:spcPct val="110000"/>
              </a:lnSpc>
              <a:buNone/>
            </a:pPr>
            <a:endParaRPr lang="fr-ML" dirty="0">
              <a:latin typeface="Times New Roman" panose="02020603050405020304" pitchFamily="18" charset="0"/>
              <a:cs typeface="Times New Roman" panose="02020603050405020304" pitchFamily="18" charset="0"/>
            </a:endParaRPr>
          </a:p>
          <a:p>
            <a:pPr marL="0" indent="0">
              <a:lnSpc>
                <a:spcPct val="110000"/>
              </a:lnSpc>
              <a:buNone/>
            </a:pPr>
            <a:endParaRPr lang="fr-ML" dirty="0">
              <a:latin typeface="Times New Roman" panose="02020603050405020304" pitchFamily="18" charset="0"/>
              <a:cs typeface="Times New Roman" panose="02020603050405020304" pitchFamily="18" charset="0"/>
            </a:endParaRPr>
          </a:p>
          <a:p>
            <a:pPr marL="0" indent="0">
              <a:lnSpc>
                <a:spcPct val="110000"/>
              </a:lnSpc>
              <a:buNone/>
            </a:pPr>
            <a:endParaRPr lang="fr-ML" dirty="0">
              <a:latin typeface="Times New Roman" panose="02020603050405020304" pitchFamily="18" charset="0"/>
              <a:cs typeface="Times New Roman" panose="02020603050405020304" pitchFamily="18" charset="0"/>
            </a:endParaRPr>
          </a:p>
          <a:p>
            <a:pPr marL="0" indent="0">
              <a:lnSpc>
                <a:spcPct val="110000"/>
              </a:lnSpc>
              <a:buNone/>
            </a:pPr>
            <a:r>
              <a:rPr lang="fr-ML" dirty="0">
                <a:latin typeface="Times New Roman" panose="02020603050405020304" pitchFamily="18" charset="0"/>
                <a:cs typeface="Times New Roman" panose="02020603050405020304" pitchFamily="18" charset="0"/>
              </a:rPr>
              <a:t>https://editor.swagger.io/</a:t>
            </a:r>
          </a:p>
        </p:txBody>
      </p:sp>
      <p:sp>
        <p:nvSpPr>
          <p:cNvPr id="4" name="Organigramme : Disque magnétique 3">
            <a:extLst>
              <a:ext uri="{FF2B5EF4-FFF2-40B4-BE49-F238E27FC236}">
                <a16:creationId xmlns:a16="http://schemas.microsoft.com/office/drawing/2014/main" id="{111E1FC7-6840-4302-B283-2518083A7AE7}"/>
              </a:ext>
            </a:extLst>
          </p:cNvPr>
          <p:cNvSpPr/>
          <p:nvPr/>
        </p:nvSpPr>
        <p:spPr>
          <a:xfrm>
            <a:off x="9342779" y="3895044"/>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rganigramme : Disque magnétique 4">
            <a:extLst>
              <a:ext uri="{FF2B5EF4-FFF2-40B4-BE49-F238E27FC236}">
                <a16:creationId xmlns:a16="http://schemas.microsoft.com/office/drawing/2014/main" id="{1E4331C0-7DAE-4495-82F4-18AE5D47FA0E}"/>
              </a:ext>
            </a:extLst>
          </p:cNvPr>
          <p:cNvSpPr/>
          <p:nvPr/>
        </p:nvSpPr>
        <p:spPr>
          <a:xfrm>
            <a:off x="9342779" y="358693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rganigramme : Disque magnétique 5">
            <a:extLst>
              <a:ext uri="{FF2B5EF4-FFF2-40B4-BE49-F238E27FC236}">
                <a16:creationId xmlns:a16="http://schemas.microsoft.com/office/drawing/2014/main" id="{7B77063C-2B0B-4FCB-B2A2-4DAA358BD847}"/>
              </a:ext>
            </a:extLst>
          </p:cNvPr>
          <p:cNvSpPr/>
          <p:nvPr/>
        </p:nvSpPr>
        <p:spPr>
          <a:xfrm>
            <a:off x="9342780" y="3274469"/>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 </a:t>
            </a:r>
            <a:endParaRPr lang="en-US" dirty="0"/>
          </a:p>
        </p:txBody>
      </p:sp>
      <p:sp>
        <p:nvSpPr>
          <p:cNvPr id="7" name="Organigramme : Disque magnétique 6">
            <a:extLst>
              <a:ext uri="{FF2B5EF4-FFF2-40B4-BE49-F238E27FC236}">
                <a16:creationId xmlns:a16="http://schemas.microsoft.com/office/drawing/2014/main" id="{5753925B-14B2-47A0-B78C-7037E7DF14A3}"/>
              </a:ext>
            </a:extLst>
          </p:cNvPr>
          <p:cNvSpPr/>
          <p:nvPr/>
        </p:nvSpPr>
        <p:spPr>
          <a:xfrm>
            <a:off x="9342780" y="295490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A7909-C782-47AD-9E80-DF39C8E94D05}"/>
              </a:ext>
            </a:extLst>
          </p:cNvPr>
          <p:cNvSpPr/>
          <p:nvPr/>
        </p:nvSpPr>
        <p:spPr>
          <a:xfrm>
            <a:off x="7659754" y="3081557"/>
            <a:ext cx="119269" cy="136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igne Moins 8">
            <a:extLst>
              <a:ext uri="{FF2B5EF4-FFF2-40B4-BE49-F238E27FC236}">
                <a16:creationId xmlns:a16="http://schemas.microsoft.com/office/drawing/2014/main" id="{FCB18014-11FE-42F7-A920-C4B8AED72C82}"/>
              </a:ext>
            </a:extLst>
          </p:cNvPr>
          <p:cNvSpPr/>
          <p:nvPr/>
        </p:nvSpPr>
        <p:spPr>
          <a:xfrm flipV="1">
            <a:off x="7096537" y="2894318"/>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igne Moins 9">
            <a:extLst>
              <a:ext uri="{FF2B5EF4-FFF2-40B4-BE49-F238E27FC236}">
                <a16:creationId xmlns:a16="http://schemas.microsoft.com/office/drawing/2014/main" id="{68116A5B-1575-4302-9573-43885237EE8E}"/>
              </a:ext>
            </a:extLst>
          </p:cNvPr>
          <p:cNvSpPr/>
          <p:nvPr/>
        </p:nvSpPr>
        <p:spPr>
          <a:xfrm flipV="1">
            <a:off x="7061750" y="3260035"/>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igne Moins 10">
            <a:extLst>
              <a:ext uri="{FF2B5EF4-FFF2-40B4-BE49-F238E27FC236}">
                <a16:creationId xmlns:a16="http://schemas.microsoft.com/office/drawing/2014/main" id="{16FE65D2-8FDD-45A6-AC65-5859B377B1CA}"/>
              </a:ext>
            </a:extLst>
          </p:cNvPr>
          <p:cNvSpPr/>
          <p:nvPr/>
        </p:nvSpPr>
        <p:spPr>
          <a:xfrm flipV="1">
            <a:off x="7096537" y="3631514"/>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igne Moins 11">
            <a:extLst>
              <a:ext uri="{FF2B5EF4-FFF2-40B4-BE49-F238E27FC236}">
                <a16:creationId xmlns:a16="http://schemas.microsoft.com/office/drawing/2014/main" id="{9EEAF7EB-0BD8-470B-A3CC-53069B7B3C9B}"/>
              </a:ext>
            </a:extLst>
          </p:cNvPr>
          <p:cNvSpPr/>
          <p:nvPr/>
        </p:nvSpPr>
        <p:spPr>
          <a:xfrm flipV="1">
            <a:off x="7061750" y="4052276"/>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droite 12">
            <a:extLst>
              <a:ext uri="{FF2B5EF4-FFF2-40B4-BE49-F238E27FC236}">
                <a16:creationId xmlns:a16="http://schemas.microsoft.com/office/drawing/2014/main" id="{44020B2B-D896-499E-A155-E4D09BD9E2C3}"/>
              </a:ext>
            </a:extLst>
          </p:cNvPr>
          <p:cNvSpPr/>
          <p:nvPr/>
        </p:nvSpPr>
        <p:spPr>
          <a:xfrm flipV="1">
            <a:off x="3932584" y="3458295"/>
            <a:ext cx="2932042" cy="103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 gauche 13">
            <a:extLst>
              <a:ext uri="{FF2B5EF4-FFF2-40B4-BE49-F238E27FC236}">
                <a16:creationId xmlns:a16="http://schemas.microsoft.com/office/drawing/2014/main" id="{AD31B2B2-30F5-4554-B24D-0E6B44EBD95E}"/>
              </a:ext>
            </a:extLst>
          </p:cNvPr>
          <p:cNvSpPr/>
          <p:nvPr/>
        </p:nvSpPr>
        <p:spPr>
          <a:xfrm>
            <a:off x="3932584" y="3953833"/>
            <a:ext cx="3001613" cy="98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448F13-ABDA-4709-AAD4-741ED87C4DD5}"/>
              </a:ext>
            </a:extLst>
          </p:cNvPr>
          <p:cNvSpPr/>
          <p:nvPr/>
        </p:nvSpPr>
        <p:spPr>
          <a:xfrm>
            <a:off x="1524001" y="2968487"/>
            <a:ext cx="2014330" cy="118634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B7CBBC-539A-44B1-9F97-671A057AE37E}"/>
              </a:ext>
            </a:extLst>
          </p:cNvPr>
          <p:cNvSpPr/>
          <p:nvPr/>
        </p:nvSpPr>
        <p:spPr>
          <a:xfrm>
            <a:off x="1524000" y="4172918"/>
            <a:ext cx="2014330" cy="131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rganigramme : Opération manuelle 18">
            <a:extLst>
              <a:ext uri="{FF2B5EF4-FFF2-40B4-BE49-F238E27FC236}">
                <a16:creationId xmlns:a16="http://schemas.microsoft.com/office/drawing/2014/main" id="{7B76CDBB-BDBC-4BD8-8183-53B688948150}"/>
              </a:ext>
            </a:extLst>
          </p:cNvPr>
          <p:cNvSpPr/>
          <p:nvPr/>
        </p:nvSpPr>
        <p:spPr>
          <a:xfrm>
            <a:off x="2332382" y="4303926"/>
            <a:ext cx="397565" cy="131009"/>
          </a:xfrm>
          <a:prstGeom prst="flowChartManualOperati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eur droit avec flèche 21">
            <a:extLst>
              <a:ext uri="{FF2B5EF4-FFF2-40B4-BE49-F238E27FC236}">
                <a16:creationId xmlns:a16="http://schemas.microsoft.com/office/drawing/2014/main" id="{A763464A-E458-40B3-A101-302F87F24328}"/>
              </a:ext>
            </a:extLst>
          </p:cNvPr>
          <p:cNvCxnSpPr/>
          <p:nvPr/>
        </p:nvCxnSpPr>
        <p:spPr>
          <a:xfrm>
            <a:off x="8454887" y="3509978"/>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71E87FE5-F59A-40BC-AE81-98C0944360CA}"/>
              </a:ext>
            </a:extLst>
          </p:cNvPr>
          <p:cNvCxnSpPr/>
          <p:nvPr/>
        </p:nvCxnSpPr>
        <p:spPr>
          <a:xfrm flipH="1">
            <a:off x="8454887" y="3763287"/>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1115B7A2-2FF0-4EE9-BF67-F791E12F4CD5}"/>
              </a:ext>
            </a:extLst>
          </p:cNvPr>
          <p:cNvSpPr/>
          <p:nvPr/>
        </p:nvSpPr>
        <p:spPr>
          <a:xfrm>
            <a:off x="1736032" y="4565943"/>
            <a:ext cx="1542222"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Client</a:t>
            </a:r>
            <a:endParaRPr lang="en-US" sz="2800" dirty="0">
              <a:solidFill>
                <a:schemeClr val="tx1"/>
              </a:solidFill>
            </a:endParaRPr>
          </a:p>
        </p:txBody>
      </p:sp>
      <p:sp>
        <p:nvSpPr>
          <p:cNvPr id="25" name="Rectangle 24">
            <a:extLst>
              <a:ext uri="{FF2B5EF4-FFF2-40B4-BE49-F238E27FC236}">
                <a16:creationId xmlns:a16="http://schemas.microsoft.com/office/drawing/2014/main" id="{0F9D07AD-3495-4295-9097-CEB10D8DA0BA}"/>
              </a:ext>
            </a:extLst>
          </p:cNvPr>
          <p:cNvSpPr/>
          <p:nvPr/>
        </p:nvSpPr>
        <p:spPr>
          <a:xfrm>
            <a:off x="8786192" y="4515619"/>
            <a:ext cx="2567608" cy="102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Base de </a:t>
            </a:r>
            <a:r>
              <a:rPr lang="fr-ML" sz="2800" dirty="0">
                <a:solidFill>
                  <a:schemeClr val="tx1"/>
                </a:solidFill>
                <a:latin typeface="Times New Roman" panose="02020603050405020304" pitchFamily="18" charset="0"/>
                <a:cs typeface="Times New Roman" panose="02020603050405020304" pitchFamily="18" charset="0"/>
              </a:rPr>
              <a:t>données Pet store</a:t>
            </a:r>
            <a:endParaRPr lang="en-US" sz="2800" dirty="0">
              <a:solidFill>
                <a:schemeClr val="tx1"/>
              </a:solidFill>
            </a:endParaRPr>
          </a:p>
        </p:txBody>
      </p:sp>
      <p:sp>
        <p:nvSpPr>
          <p:cNvPr id="27" name="Rectangle 26">
            <a:extLst>
              <a:ext uri="{FF2B5EF4-FFF2-40B4-BE49-F238E27FC236}">
                <a16:creationId xmlns:a16="http://schemas.microsoft.com/office/drawing/2014/main" id="{C0B848CF-CD1C-4E6F-8289-2AF995DB1EFE}"/>
              </a:ext>
            </a:extLst>
          </p:cNvPr>
          <p:cNvSpPr/>
          <p:nvPr/>
        </p:nvSpPr>
        <p:spPr>
          <a:xfrm>
            <a:off x="7144575" y="4515619"/>
            <a:ext cx="1080054"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API</a:t>
            </a:r>
            <a:endParaRPr lang="en-US" sz="2800" dirty="0">
              <a:solidFill>
                <a:schemeClr val="tx1"/>
              </a:solidFill>
            </a:endParaRPr>
          </a:p>
        </p:txBody>
      </p:sp>
    </p:spTree>
    <p:extLst>
      <p:ext uri="{BB962C8B-B14F-4D97-AF65-F5344CB8AC3E}">
        <p14:creationId xmlns:p14="http://schemas.microsoft.com/office/powerpoint/2010/main" val="333694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FA25B-6D94-4FBE-9456-90E738053689}"/>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Avantage de </a:t>
            </a:r>
            <a:r>
              <a:rPr lang="fr-ML" b="1" i="1" dirty="0">
                <a:latin typeface="Times New Roman" panose="02020603050405020304" pitchFamily="18" charset="0"/>
                <a:cs typeface="Times New Roman" panose="02020603050405020304" pitchFamily="18" charset="0"/>
              </a:rPr>
              <a:t>OpenAPI</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9EE9C4D-673A-4B3D-A644-4D2AAD38493E}"/>
              </a:ext>
            </a:extLst>
          </p:cNvPr>
          <p:cNvSpPr>
            <a:spLocks noGrp="1"/>
          </p:cNvSpPr>
          <p:nvPr>
            <p:ph idx="1"/>
          </p:nvPr>
        </p:nvSpPr>
        <p:spPr>
          <a:xfrm>
            <a:off x="838200" y="1650931"/>
            <a:ext cx="10515600" cy="3928235"/>
          </a:xfrm>
        </p:spPr>
        <p:txBody>
          <a:bodyPr>
            <a:normAutofit/>
          </a:bodyPr>
          <a:lstStyle/>
          <a:p>
            <a:pPr marL="0" indent="0">
              <a:lnSpc>
                <a:spcPct val="100000"/>
              </a:lnSpc>
              <a:buNone/>
            </a:pPr>
            <a:r>
              <a:rPr lang="fr-ML" sz="2300" dirty="0">
                <a:latin typeface="Times New Roman" panose="02020603050405020304" pitchFamily="18" charset="0"/>
                <a:cs typeface="Times New Roman" panose="02020603050405020304" pitchFamily="18" charset="0"/>
              </a:rPr>
              <a:t>Les raisons pour considérer l’utilisation de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sont:</a:t>
            </a:r>
          </a:p>
          <a:p>
            <a:pPr>
              <a:lnSpc>
                <a:spcPct val="100000"/>
              </a:lnSpc>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Collaboration sur les design des APIs</a:t>
            </a:r>
          </a:p>
          <a:p>
            <a:pPr>
              <a:lnSpc>
                <a:spcPct val="100000"/>
              </a:lnSpc>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Minimiser la perte de temps et éviter les erreurs lors de l’écriture des codes</a:t>
            </a:r>
          </a:p>
          <a:p>
            <a:pPr>
              <a:lnSpc>
                <a:spcPct val="100000"/>
              </a:lnSpc>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Elle utilise JSON (JavaScript Objet Notation) et YAML (</a:t>
            </a:r>
            <a:r>
              <a:rPr lang="fr-ML" sz="2300" dirty="0" err="1">
                <a:latin typeface="Times New Roman" panose="02020603050405020304" pitchFamily="18" charset="0"/>
                <a:cs typeface="Times New Roman" panose="02020603050405020304" pitchFamily="18" charset="0"/>
              </a:rPr>
              <a:t>Yet</a:t>
            </a:r>
            <a:r>
              <a:rPr lang="fr-ML" sz="2300" dirty="0">
                <a:latin typeface="Times New Roman" panose="02020603050405020304" pitchFamily="18" charset="0"/>
                <a:cs typeface="Times New Roman" panose="02020603050405020304" pitchFamily="18" charset="0"/>
              </a:rPr>
              <a:t> </a:t>
            </a:r>
            <a:r>
              <a:rPr lang="fr-ML" sz="2300" dirty="0" err="1">
                <a:latin typeface="Times New Roman" panose="02020603050405020304" pitchFamily="18" charset="0"/>
                <a:cs typeface="Times New Roman" panose="02020603050405020304" pitchFamily="18" charset="0"/>
              </a:rPr>
              <a:t>Another</a:t>
            </a:r>
            <a:r>
              <a:rPr lang="fr-ML" sz="2300" dirty="0">
                <a:latin typeface="Times New Roman" panose="02020603050405020304" pitchFamily="18" charset="0"/>
                <a:cs typeface="Times New Roman" panose="02020603050405020304" pitchFamily="18" charset="0"/>
              </a:rPr>
              <a:t> Markup </a:t>
            </a:r>
            <a:r>
              <a:rPr lang="fr-ML" sz="2300" dirty="0" err="1">
                <a:latin typeface="Times New Roman" panose="02020603050405020304" pitchFamily="18" charset="0"/>
                <a:cs typeface="Times New Roman" panose="02020603050405020304" pitchFamily="18" charset="0"/>
              </a:rPr>
              <a:t>Language</a:t>
            </a:r>
            <a:r>
              <a:rPr lang="fr-ML" sz="2300" dirty="0">
                <a:latin typeface="Times New Roman" panose="02020603050405020304" pitchFamily="18" charset="0"/>
                <a:cs typeface="Times New Roman" panose="02020603050405020304" pitchFamily="18" charset="0"/>
              </a:rPr>
              <a:t>) pour la description des APIs.</a:t>
            </a:r>
          </a:p>
          <a:p>
            <a:pPr>
              <a:lnSpc>
                <a:spcPct val="100000"/>
              </a:lnSpc>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Génération de document interactive</a:t>
            </a:r>
          </a:p>
          <a:p>
            <a:pPr>
              <a:lnSpc>
                <a:spcPct val="100000"/>
              </a:lnSpc>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Publication de </a:t>
            </a:r>
            <a:r>
              <a:rPr lang="fr-ML" sz="2300" dirty="0">
                <a:latin typeface="Times New Roman" panose="02020603050405020304" pitchFamily="18" charset="0"/>
                <a:cs typeface="Times New Roman" panose="02020603050405020304" pitchFamily="18" charset="0"/>
              </a:rPr>
              <a:t>l’API avec sa définition ce qui permet au développeurs une intégration facile de l’API.</a:t>
            </a:r>
          </a:p>
          <a:p>
            <a:pPr>
              <a:lnSpc>
                <a:spcPct val="100000"/>
              </a:lnSpc>
              <a:buFont typeface="Wingdings" panose="05000000000000000000" pitchFamily="2" charset="2"/>
              <a:buChar char="ü"/>
            </a:pPr>
            <a:endParaRPr lang="fr-ML"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9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Le modèle publication/abonnement</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433872"/>
            <a:ext cx="10515600" cy="5178963"/>
          </a:xfrm>
        </p:spPr>
        <p:txBody>
          <a:bodyPr>
            <a:norm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Le modèle publication/abonnement est un modèle dont la communication est constituée d’un producteur, d’un intermédiaire (appelé broker) et d’un consommateur. Un producteur publie les messages sur une ou plusieurs catégories (topics) et un consommateur doit s’abonner à une ou plusieurs topics pour recevoir les messages. </a:t>
            </a:r>
          </a:p>
        </p:txBody>
      </p:sp>
      <p:sp>
        <p:nvSpPr>
          <p:cNvPr id="4" name="Rectangle : coins arrondis 3">
            <a:extLst>
              <a:ext uri="{FF2B5EF4-FFF2-40B4-BE49-F238E27FC236}">
                <a16:creationId xmlns:a16="http://schemas.microsoft.com/office/drawing/2014/main" id="{DCE970E2-C108-46FB-B828-488803726D8F}"/>
              </a:ext>
            </a:extLst>
          </p:cNvPr>
          <p:cNvSpPr/>
          <p:nvPr/>
        </p:nvSpPr>
        <p:spPr>
          <a:xfrm>
            <a:off x="3909391" y="4028661"/>
            <a:ext cx="4598505" cy="227937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7028F01-009D-4F87-B0E8-B86B9C668790}"/>
              </a:ext>
            </a:extLst>
          </p:cNvPr>
          <p:cNvSpPr/>
          <p:nvPr/>
        </p:nvSpPr>
        <p:spPr>
          <a:xfrm>
            <a:off x="1139686" y="3596423"/>
            <a:ext cx="144448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Producteur 1</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17702A2-A7C5-493B-8727-D38EB0FC179C}"/>
              </a:ext>
            </a:extLst>
          </p:cNvPr>
          <p:cNvSpPr/>
          <p:nvPr/>
        </p:nvSpPr>
        <p:spPr>
          <a:xfrm>
            <a:off x="1139686" y="4438965"/>
            <a:ext cx="144448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Producteur 2</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DA4E2B7-FF04-4F3E-A826-51492D093E11}"/>
              </a:ext>
            </a:extLst>
          </p:cNvPr>
          <p:cNvSpPr/>
          <p:nvPr/>
        </p:nvSpPr>
        <p:spPr>
          <a:xfrm>
            <a:off x="1187726" y="5770293"/>
            <a:ext cx="144448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Producteur n</a:t>
            </a: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4044F95-355D-4A0E-A4A9-EA2AE75EEE63}"/>
              </a:ext>
            </a:extLst>
          </p:cNvPr>
          <p:cNvSpPr/>
          <p:nvPr/>
        </p:nvSpPr>
        <p:spPr>
          <a:xfrm>
            <a:off x="9597884" y="3472587"/>
            <a:ext cx="1755916"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Consommateur 1</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E62487-A88B-47DC-A4A7-0FCA72EB7B91}"/>
              </a:ext>
            </a:extLst>
          </p:cNvPr>
          <p:cNvSpPr/>
          <p:nvPr/>
        </p:nvSpPr>
        <p:spPr>
          <a:xfrm>
            <a:off x="9581324" y="5757041"/>
            <a:ext cx="1825485"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Consommateur k</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1E95436-ECA5-434D-94D1-B3372FBA0298}"/>
              </a:ext>
            </a:extLst>
          </p:cNvPr>
          <p:cNvSpPr/>
          <p:nvPr/>
        </p:nvSpPr>
        <p:spPr>
          <a:xfrm>
            <a:off x="9597886" y="4305415"/>
            <a:ext cx="1772476"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Consommateur 2</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DEEB546-1862-4F94-8023-C6CEEB642698}"/>
              </a:ext>
            </a:extLst>
          </p:cNvPr>
          <p:cNvSpPr/>
          <p:nvPr/>
        </p:nvSpPr>
        <p:spPr>
          <a:xfrm>
            <a:off x="5373756" y="3681763"/>
            <a:ext cx="1444487" cy="469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Broker</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Connecteur droit avec flèche 13">
            <a:extLst>
              <a:ext uri="{FF2B5EF4-FFF2-40B4-BE49-F238E27FC236}">
                <a16:creationId xmlns:a16="http://schemas.microsoft.com/office/drawing/2014/main" id="{203ECDB1-F8D9-4CF0-8DFA-A05DBE443068}"/>
              </a:ext>
            </a:extLst>
          </p:cNvPr>
          <p:cNvCxnSpPr>
            <a:cxnSpLocks/>
          </p:cNvCxnSpPr>
          <p:nvPr/>
        </p:nvCxnSpPr>
        <p:spPr>
          <a:xfrm>
            <a:off x="2632213" y="3889001"/>
            <a:ext cx="1224168" cy="644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8B486D37-6089-4B54-8268-04B902FA87B5}"/>
              </a:ext>
            </a:extLst>
          </p:cNvPr>
          <p:cNvCxnSpPr>
            <a:cxnSpLocks/>
          </p:cNvCxnSpPr>
          <p:nvPr/>
        </p:nvCxnSpPr>
        <p:spPr>
          <a:xfrm flipH="1" flipV="1">
            <a:off x="8560908" y="5706461"/>
            <a:ext cx="945869" cy="3419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DEBA780A-6252-464D-BA94-1AF973057FE9}"/>
              </a:ext>
            </a:extLst>
          </p:cNvPr>
          <p:cNvCxnSpPr>
            <a:cxnSpLocks/>
          </p:cNvCxnSpPr>
          <p:nvPr/>
        </p:nvCxnSpPr>
        <p:spPr>
          <a:xfrm>
            <a:off x="2633869" y="4828619"/>
            <a:ext cx="1222512" cy="99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7F3F1AE0-D5B1-4575-931B-3790A530B13B}"/>
              </a:ext>
            </a:extLst>
          </p:cNvPr>
          <p:cNvCxnSpPr>
            <a:cxnSpLocks/>
          </p:cNvCxnSpPr>
          <p:nvPr/>
        </p:nvCxnSpPr>
        <p:spPr>
          <a:xfrm flipV="1">
            <a:off x="2685223" y="5757041"/>
            <a:ext cx="1171158" cy="382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203DAB4-D1F7-4F5E-9269-0F5E9E4B4A0B}"/>
              </a:ext>
            </a:extLst>
          </p:cNvPr>
          <p:cNvCxnSpPr>
            <a:cxnSpLocks/>
          </p:cNvCxnSpPr>
          <p:nvPr/>
        </p:nvCxnSpPr>
        <p:spPr>
          <a:xfrm flipH="1">
            <a:off x="8600659" y="4616842"/>
            <a:ext cx="811701" cy="444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DCF4C5E5-45E1-4344-9CB3-0843B99C1BE8}"/>
              </a:ext>
            </a:extLst>
          </p:cNvPr>
          <p:cNvCxnSpPr>
            <a:cxnSpLocks/>
          </p:cNvCxnSpPr>
          <p:nvPr/>
        </p:nvCxnSpPr>
        <p:spPr>
          <a:xfrm flipH="1">
            <a:off x="8613915" y="3784013"/>
            <a:ext cx="911083" cy="793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Flèche : droite 30">
            <a:extLst>
              <a:ext uri="{FF2B5EF4-FFF2-40B4-BE49-F238E27FC236}">
                <a16:creationId xmlns:a16="http://schemas.microsoft.com/office/drawing/2014/main" id="{C7F882EA-6E60-4186-8F08-CB11B3052C7B}"/>
              </a:ext>
            </a:extLst>
          </p:cNvPr>
          <p:cNvSpPr/>
          <p:nvPr/>
        </p:nvSpPr>
        <p:spPr>
          <a:xfrm>
            <a:off x="4081663" y="4928267"/>
            <a:ext cx="1643276" cy="5785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649B8BB-3C6B-4FD7-815D-847DF56CAF4B}"/>
              </a:ext>
            </a:extLst>
          </p:cNvPr>
          <p:cNvSpPr/>
          <p:nvPr/>
        </p:nvSpPr>
        <p:spPr>
          <a:xfrm>
            <a:off x="6771856" y="4236911"/>
            <a:ext cx="1109869" cy="40502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Queue 1</a:t>
            </a:r>
            <a:endParaRPr lang="en-US"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6A393F42-B60E-4D0C-B4DA-A362BF3C1EA6}"/>
              </a:ext>
            </a:extLst>
          </p:cNvPr>
          <p:cNvSpPr/>
          <p:nvPr/>
        </p:nvSpPr>
        <p:spPr>
          <a:xfrm>
            <a:off x="6771857" y="4794525"/>
            <a:ext cx="1109869" cy="40502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Queue 2</a:t>
            </a:r>
            <a:endParaRPr lang="en-US"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0D1A85E-5937-4D68-BACD-D90788A3E700}"/>
              </a:ext>
            </a:extLst>
          </p:cNvPr>
          <p:cNvSpPr/>
          <p:nvPr/>
        </p:nvSpPr>
        <p:spPr>
          <a:xfrm>
            <a:off x="6771856" y="5643364"/>
            <a:ext cx="1109869" cy="40502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Queue m</a:t>
            </a:r>
            <a:endParaRPr lang="en-US"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038C1EF8-8641-45F8-B7EA-F8A325412AC6}"/>
              </a:ext>
            </a:extLst>
          </p:cNvPr>
          <p:cNvSpPr/>
          <p:nvPr/>
        </p:nvSpPr>
        <p:spPr>
          <a:xfrm>
            <a:off x="4085397" y="4577086"/>
            <a:ext cx="1444487" cy="419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bg1"/>
                </a:solidFill>
                <a:latin typeface="Times New Roman" panose="02020603050405020304" pitchFamily="18" charset="0"/>
                <a:cs typeface="Times New Roman" panose="02020603050405020304" pitchFamily="18" charset="0"/>
              </a:rPr>
              <a:t>Exchange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CD15E6A-5730-4A08-A046-AA07EE144F5A}"/>
              </a:ext>
            </a:extLst>
          </p:cNvPr>
          <p:cNvSpPr/>
          <p:nvPr/>
        </p:nvSpPr>
        <p:spPr>
          <a:xfrm>
            <a:off x="1789043" y="5127563"/>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661E93D2-7D4E-4C0C-BF75-CE566682FC34}"/>
              </a:ext>
            </a:extLst>
          </p:cNvPr>
          <p:cNvSpPr/>
          <p:nvPr/>
        </p:nvSpPr>
        <p:spPr>
          <a:xfrm>
            <a:off x="1789043" y="5365072"/>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2B221B1-7A37-4E7E-9721-7E5DEA0F2E43}"/>
              </a:ext>
            </a:extLst>
          </p:cNvPr>
          <p:cNvSpPr/>
          <p:nvPr/>
        </p:nvSpPr>
        <p:spPr>
          <a:xfrm>
            <a:off x="1789043" y="5620757"/>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2D527CC3-7FEA-45AD-81D1-924503ED8A9B}"/>
              </a:ext>
            </a:extLst>
          </p:cNvPr>
          <p:cNvSpPr/>
          <p:nvPr/>
        </p:nvSpPr>
        <p:spPr>
          <a:xfrm>
            <a:off x="10320128" y="5065225"/>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513D6828-D4AA-4C97-B497-145A47012977}"/>
              </a:ext>
            </a:extLst>
          </p:cNvPr>
          <p:cNvSpPr/>
          <p:nvPr/>
        </p:nvSpPr>
        <p:spPr>
          <a:xfrm>
            <a:off x="10320128" y="5365071"/>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02CD58A1-FB09-4213-9727-573F0C7D954E}"/>
              </a:ext>
            </a:extLst>
          </p:cNvPr>
          <p:cNvSpPr/>
          <p:nvPr/>
        </p:nvSpPr>
        <p:spPr>
          <a:xfrm>
            <a:off x="10320128" y="5620757"/>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B3F64F68-BA45-4D33-AD3B-4B3CC63E8E42}"/>
              </a:ext>
            </a:extLst>
          </p:cNvPr>
          <p:cNvSpPr/>
          <p:nvPr/>
        </p:nvSpPr>
        <p:spPr>
          <a:xfrm>
            <a:off x="7326772" y="5232065"/>
            <a:ext cx="72886" cy="7198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BC7ED4EA-A59E-48B8-89B3-DAB53CF5640C}"/>
              </a:ext>
            </a:extLst>
          </p:cNvPr>
          <p:cNvSpPr/>
          <p:nvPr/>
        </p:nvSpPr>
        <p:spPr>
          <a:xfrm>
            <a:off x="7326769" y="5352139"/>
            <a:ext cx="72886" cy="7198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4A5045B8-D59C-414A-9D6C-AAFF4B1945C2}"/>
              </a:ext>
            </a:extLst>
          </p:cNvPr>
          <p:cNvSpPr/>
          <p:nvPr/>
        </p:nvSpPr>
        <p:spPr>
          <a:xfrm>
            <a:off x="7326769" y="5506792"/>
            <a:ext cx="72886" cy="7198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07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7335BF3-521B-44DC-9322-A3438C89961F}"/>
              </a:ext>
            </a:extLst>
          </p:cNvPr>
          <p:cNvSpPr/>
          <p:nvPr/>
        </p:nvSpPr>
        <p:spPr>
          <a:xfrm>
            <a:off x="8129279" y="4467071"/>
            <a:ext cx="1209542" cy="389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réponse</a:t>
            </a:r>
          </a:p>
          <a:p>
            <a:pPr algn="ctr"/>
            <a:endParaRPr lang="en-US" dirty="0">
              <a:solidFill>
                <a:schemeClr val="tx1"/>
              </a:solidFill>
            </a:endParaRPr>
          </a:p>
        </p:txBody>
      </p:sp>
      <p:sp>
        <p:nvSpPr>
          <p:cNvPr id="58" name="Rectangle 57">
            <a:extLst>
              <a:ext uri="{FF2B5EF4-FFF2-40B4-BE49-F238E27FC236}">
                <a16:creationId xmlns:a16="http://schemas.microsoft.com/office/drawing/2014/main" id="{2348C165-012D-4339-A977-9CDDE9855FDB}"/>
              </a:ext>
            </a:extLst>
          </p:cNvPr>
          <p:cNvSpPr/>
          <p:nvPr/>
        </p:nvSpPr>
        <p:spPr>
          <a:xfrm>
            <a:off x="8116813" y="4138741"/>
            <a:ext cx="1222008" cy="342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requête</a:t>
            </a:r>
          </a:p>
          <a:p>
            <a:pPr algn="ctr"/>
            <a:endParaRPr lang="en-US" dirty="0">
              <a:solidFill>
                <a:schemeClr val="tx1"/>
              </a:solidFill>
            </a:endParaRPr>
          </a:p>
        </p:txBody>
      </p:sp>
      <p:sp>
        <p:nvSpPr>
          <p:cNvPr id="149" name="Organigramme : Décision 148">
            <a:extLst>
              <a:ext uri="{FF2B5EF4-FFF2-40B4-BE49-F238E27FC236}">
                <a16:creationId xmlns:a16="http://schemas.microsoft.com/office/drawing/2014/main" id="{1B668038-29C4-4499-899F-314FF46383B2}"/>
              </a:ext>
            </a:extLst>
          </p:cNvPr>
          <p:cNvSpPr/>
          <p:nvPr/>
        </p:nvSpPr>
        <p:spPr>
          <a:xfrm>
            <a:off x="9681777" y="3528161"/>
            <a:ext cx="510336" cy="317303"/>
          </a:xfrm>
          <a:prstGeom prst="flowChartDecisi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isocèle 115">
            <a:extLst>
              <a:ext uri="{FF2B5EF4-FFF2-40B4-BE49-F238E27FC236}">
                <a16:creationId xmlns:a16="http://schemas.microsoft.com/office/drawing/2014/main" id="{17C45B12-CF3E-4C95-B358-C8983110D1B8}"/>
              </a:ext>
            </a:extLst>
          </p:cNvPr>
          <p:cNvSpPr/>
          <p:nvPr/>
        </p:nvSpPr>
        <p:spPr>
          <a:xfrm>
            <a:off x="7134607" y="4709477"/>
            <a:ext cx="397565" cy="203275"/>
          </a:xfrm>
          <a:prstGeom prst="triangl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647CF5-6CB9-4B4F-9214-E38A77E05184}"/>
              </a:ext>
            </a:extLst>
          </p:cNvPr>
          <p:cNvSpPr>
            <a:spLocks noGrp="1"/>
          </p:cNvSpPr>
          <p:nvPr>
            <p:ph type="title"/>
          </p:nvPr>
        </p:nvSpPr>
        <p:spPr>
          <a:xfrm>
            <a:off x="838200" y="395782"/>
            <a:ext cx="10515600" cy="1160920"/>
          </a:xfrm>
        </p:spPr>
        <p:txBody>
          <a:bodyPr>
            <a:normAutofit/>
          </a:bodyPr>
          <a:lstStyle/>
          <a:p>
            <a:pPr algn="ctr"/>
            <a:r>
              <a:rPr lang="fr-ML" sz="3600" b="1" dirty="0">
                <a:latin typeface="Times New Roman" panose="02020603050405020304" pitchFamily="18" charset="0"/>
                <a:cs typeface="Times New Roman" panose="02020603050405020304" pitchFamily="18" charset="0"/>
              </a:rPr>
              <a:t>Le modèle publication/abonnement et client/serveur</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803138F-3BB7-4A0C-B3C6-449ED8D5A174}"/>
              </a:ext>
            </a:extLst>
          </p:cNvPr>
          <p:cNvSpPr>
            <a:spLocks noGrp="1"/>
          </p:cNvSpPr>
          <p:nvPr>
            <p:ph idx="1"/>
          </p:nvPr>
        </p:nvSpPr>
        <p:spPr>
          <a:xfrm>
            <a:off x="838200" y="1556702"/>
            <a:ext cx="10515600" cy="4905517"/>
          </a:xfrm>
        </p:spPr>
        <p:txBody>
          <a:bodyPr>
            <a:norm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 La comparaison du modèle publication/abonnement au modèle client/serveur met en évidence la différence entre une communication synchrone et asynchrone</a:t>
            </a:r>
            <a:endParaRPr lang="en-US" sz="2400" dirty="0">
              <a:latin typeface="Times New Roman" panose="02020603050405020304" pitchFamily="18" charset="0"/>
              <a:cs typeface="Times New Roman" panose="02020603050405020304" pitchFamily="18" charset="0"/>
            </a:endParaRPr>
          </a:p>
        </p:txBody>
      </p:sp>
      <p:sp>
        <p:nvSpPr>
          <p:cNvPr id="30" name="Pentagone 65">
            <a:extLst>
              <a:ext uri="{FF2B5EF4-FFF2-40B4-BE49-F238E27FC236}">
                <a16:creationId xmlns:a16="http://schemas.microsoft.com/office/drawing/2014/main" id="{37426CE2-FCD1-47EA-85AB-4B2D68FCDF59}"/>
              </a:ext>
            </a:extLst>
          </p:cNvPr>
          <p:cNvSpPr>
            <a:spLocks noChangeArrowheads="1"/>
          </p:cNvSpPr>
          <p:nvPr/>
        </p:nvSpPr>
        <p:spPr bwMode="auto">
          <a:xfrm>
            <a:off x="2161158" y="3679190"/>
            <a:ext cx="1463247" cy="1195405"/>
          </a:xfrm>
          <a:prstGeom prst="pentagon">
            <a:avLst/>
          </a:prstGeom>
          <a:solidFill>
            <a:schemeClr val="bg1">
              <a:lumMod val="75000"/>
            </a:schemeClr>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Système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Pub/Sub</a:t>
            </a:r>
            <a:endParaRPr kumimoji="0" lang="fr-FR" altLang="en-US" sz="14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31" name="Connecteur droit avec flèche 30">
            <a:extLst>
              <a:ext uri="{FF2B5EF4-FFF2-40B4-BE49-F238E27FC236}">
                <a16:creationId xmlns:a16="http://schemas.microsoft.com/office/drawing/2014/main" id="{60AE6E77-7F12-474E-9E5A-C17874901887}"/>
              </a:ext>
            </a:extLst>
          </p:cNvPr>
          <p:cNvCxnSpPr>
            <a:cxnSpLocks/>
          </p:cNvCxnSpPr>
          <p:nvPr/>
        </p:nvCxnSpPr>
        <p:spPr>
          <a:xfrm>
            <a:off x="1782299" y="3684506"/>
            <a:ext cx="476192" cy="31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A66039D2-7B64-406E-BA4B-7D25DB7CFCE5}"/>
              </a:ext>
            </a:extLst>
          </p:cNvPr>
          <p:cNvCxnSpPr>
            <a:cxnSpLocks/>
          </p:cNvCxnSpPr>
          <p:nvPr/>
        </p:nvCxnSpPr>
        <p:spPr>
          <a:xfrm flipV="1">
            <a:off x="1911310" y="4540887"/>
            <a:ext cx="388660" cy="22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7E368B22-0815-4551-97AD-EE259E976152}"/>
              </a:ext>
            </a:extLst>
          </p:cNvPr>
          <p:cNvCxnSpPr>
            <a:cxnSpLocks/>
          </p:cNvCxnSpPr>
          <p:nvPr/>
        </p:nvCxnSpPr>
        <p:spPr>
          <a:xfrm flipV="1">
            <a:off x="3430878" y="3555748"/>
            <a:ext cx="486946" cy="40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6548DA09-D268-4E45-899B-C0CCA605C3DC}"/>
              </a:ext>
            </a:extLst>
          </p:cNvPr>
          <p:cNvCxnSpPr>
            <a:cxnSpLocks/>
          </p:cNvCxnSpPr>
          <p:nvPr/>
        </p:nvCxnSpPr>
        <p:spPr>
          <a:xfrm>
            <a:off x="3409266" y="4912752"/>
            <a:ext cx="456468" cy="27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95511F35-104D-46A9-B32C-535D1AE81708}"/>
              </a:ext>
            </a:extLst>
          </p:cNvPr>
          <p:cNvCxnSpPr>
            <a:cxnSpLocks/>
          </p:cNvCxnSpPr>
          <p:nvPr/>
        </p:nvCxnSpPr>
        <p:spPr>
          <a:xfrm flipV="1">
            <a:off x="3635156" y="4399932"/>
            <a:ext cx="523619" cy="2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772F4FD3-52E1-43D9-9861-6A9A958F8ECF}"/>
              </a:ext>
            </a:extLst>
          </p:cNvPr>
          <p:cNvCxnSpPr>
            <a:cxnSpLocks/>
          </p:cNvCxnSpPr>
          <p:nvPr/>
        </p:nvCxnSpPr>
        <p:spPr>
          <a:xfrm>
            <a:off x="8100896" y="4351818"/>
            <a:ext cx="1341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B99F3D2C-B914-43D2-BB18-EA99AE19AA1E}"/>
              </a:ext>
            </a:extLst>
          </p:cNvPr>
          <p:cNvCxnSpPr>
            <a:cxnSpLocks/>
          </p:cNvCxnSpPr>
          <p:nvPr/>
        </p:nvCxnSpPr>
        <p:spPr>
          <a:xfrm flipH="1">
            <a:off x="8100896" y="4638293"/>
            <a:ext cx="1222008" cy="11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43">
            <a:extLst>
              <a:ext uri="{FF2B5EF4-FFF2-40B4-BE49-F238E27FC236}">
                <a16:creationId xmlns:a16="http://schemas.microsoft.com/office/drawing/2014/main" id="{32919610-D53A-4A08-9CE3-B4CFFB0C102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9" name="Rectangle 47">
            <a:extLst>
              <a:ext uri="{FF2B5EF4-FFF2-40B4-BE49-F238E27FC236}">
                <a16:creationId xmlns:a16="http://schemas.microsoft.com/office/drawing/2014/main" id="{6EF02CF5-0292-4862-800C-8AE8F2AACB4A}"/>
              </a:ext>
            </a:extLst>
          </p:cNvPr>
          <p:cNvSpPr>
            <a:spLocks noChangeArrowheads="1"/>
          </p:cNvSpPr>
          <p:nvPr/>
        </p:nvSpPr>
        <p:spPr bwMode="auto">
          <a:xfrm>
            <a:off x="3810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112">
            <a:extLst>
              <a:ext uri="{FF2B5EF4-FFF2-40B4-BE49-F238E27FC236}">
                <a16:creationId xmlns:a16="http://schemas.microsoft.com/office/drawing/2014/main" id="{CB7F3B60-238F-43F3-828E-64A59AAB9018}"/>
              </a:ext>
            </a:extLst>
          </p:cNvPr>
          <p:cNvSpPr/>
          <p:nvPr/>
        </p:nvSpPr>
        <p:spPr>
          <a:xfrm>
            <a:off x="6685949" y="4067313"/>
            <a:ext cx="1276549" cy="689702"/>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rganigramme : Opération manuelle 114">
            <a:extLst>
              <a:ext uri="{FF2B5EF4-FFF2-40B4-BE49-F238E27FC236}">
                <a16:creationId xmlns:a16="http://schemas.microsoft.com/office/drawing/2014/main" id="{A27531DD-E92C-4E41-9242-07B88D684699}"/>
              </a:ext>
            </a:extLst>
          </p:cNvPr>
          <p:cNvSpPr/>
          <p:nvPr/>
        </p:nvSpPr>
        <p:spPr>
          <a:xfrm>
            <a:off x="7125440" y="4757015"/>
            <a:ext cx="397565" cy="78805"/>
          </a:xfrm>
          <a:prstGeom prst="flowChartManualOperation">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97FF0BEA-F9CC-46A5-BE29-D8AF7A10F0BE}"/>
              </a:ext>
            </a:extLst>
          </p:cNvPr>
          <p:cNvSpPr/>
          <p:nvPr/>
        </p:nvSpPr>
        <p:spPr>
          <a:xfrm>
            <a:off x="3999294" y="3094970"/>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D33CF70-7669-4558-9981-88B68F22D178}"/>
              </a:ext>
            </a:extLst>
          </p:cNvPr>
          <p:cNvSpPr/>
          <p:nvPr/>
        </p:nvSpPr>
        <p:spPr>
          <a:xfrm>
            <a:off x="4334625" y="3555748"/>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 coins arrondis 127">
            <a:extLst>
              <a:ext uri="{FF2B5EF4-FFF2-40B4-BE49-F238E27FC236}">
                <a16:creationId xmlns:a16="http://schemas.microsoft.com/office/drawing/2014/main" id="{E4868689-D99A-47EF-BB5B-043B4196D2F3}"/>
              </a:ext>
            </a:extLst>
          </p:cNvPr>
          <p:cNvSpPr/>
          <p:nvPr/>
        </p:nvSpPr>
        <p:spPr>
          <a:xfrm>
            <a:off x="4158775" y="3620368"/>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ED827F4-2DE8-42EE-A733-2AE9CAFC8CF4}"/>
              </a:ext>
            </a:extLst>
          </p:cNvPr>
          <p:cNvSpPr/>
          <p:nvPr/>
        </p:nvSpPr>
        <p:spPr>
          <a:xfrm>
            <a:off x="4281978" y="4023768"/>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AB6E010-8773-4341-8F7F-E642BBE284BA}"/>
              </a:ext>
            </a:extLst>
          </p:cNvPr>
          <p:cNvSpPr/>
          <p:nvPr/>
        </p:nvSpPr>
        <p:spPr>
          <a:xfrm>
            <a:off x="4281978" y="4508984"/>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Ellipse 134">
            <a:extLst>
              <a:ext uri="{FF2B5EF4-FFF2-40B4-BE49-F238E27FC236}">
                <a16:creationId xmlns:a16="http://schemas.microsoft.com/office/drawing/2014/main" id="{74010196-3EE1-4CE1-AF3F-B7018F2B4ABA}"/>
              </a:ext>
            </a:extLst>
          </p:cNvPr>
          <p:cNvSpPr/>
          <p:nvPr/>
        </p:nvSpPr>
        <p:spPr>
          <a:xfrm>
            <a:off x="4395665" y="4507592"/>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0B2F1BF-39F3-44C3-B7CB-CA958EF3A341}"/>
              </a:ext>
            </a:extLst>
          </p:cNvPr>
          <p:cNvSpPr/>
          <p:nvPr/>
        </p:nvSpPr>
        <p:spPr>
          <a:xfrm>
            <a:off x="4049706" y="4974265"/>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1B0DC0D-F453-4231-A4C7-55E92B3E6612}"/>
              </a:ext>
            </a:extLst>
          </p:cNvPr>
          <p:cNvSpPr/>
          <p:nvPr/>
        </p:nvSpPr>
        <p:spPr>
          <a:xfrm>
            <a:off x="4419303" y="5413211"/>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 coins arrondis 137">
            <a:extLst>
              <a:ext uri="{FF2B5EF4-FFF2-40B4-BE49-F238E27FC236}">
                <a16:creationId xmlns:a16="http://schemas.microsoft.com/office/drawing/2014/main" id="{090E3D18-51F7-4A99-A381-0D19A5212682}"/>
              </a:ext>
            </a:extLst>
          </p:cNvPr>
          <p:cNvSpPr/>
          <p:nvPr/>
        </p:nvSpPr>
        <p:spPr>
          <a:xfrm>
            <a:off x="4229037" y="5466076"/>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 coins arrondis 151">
            <a:extLst>
              <a:ext uri="{FF2B5EF4-FFF2-40B4-BE49-F238E27FC236}">
                <a16:creationId xmlns:a16="http://schemas.microsoft.com/office/drawing/2014/main" id="{C7319BA1-EDFC-49A3-A4E6-E9472E224ACD}"/>
              </a:ext>
            </a:extLst>
          </p:cNvPr>
          <p:cNvSpPr/>
          <p:nvPr/>
        </p:nvSpPr>
        <p:spPr>
          <a:xfrm>
            <a:off x="9471806" y="3437862"/>
            <a:ext cx="892030" cy="165904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rganigramme : Terminateur 141">
            <a:extLst>
              <a:ext uri="{FF2B5EF4-FFF2-40B4-BE49-F238E27FC236}">
                <a16:creationId xmlns:a16="http://schemas.microsoft.com/office/drawing/2014/main" id="{646C840D-8DDE-4D43-9121-CC9C6DBB46DB}"/>
              </a:ext>
            </a:extLst>
          </p:cNvPr>
          <p:cNvSpPr/>
          <p:nvPr/>
        </p:nvSpPr>
        <p:spPr>
          <a:xfrm flipV="1">
            <a:off x="9649361" y="3556520"/>
            <a:ext cx="568297"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rganigramme : Terminateur 149">
            <a:extLst>
              <a:ext uri="{FF2B5EF4-FFF2-40B4-BE49-F238E27FC236}">
                <a16:creationId xmlns:a16="http://schemas.microsoft.com/office/drawing/2014/main" id="{CFB5FE27-B6FC-4693-9B28-2221518587DE}"/>
              </a:ext>
            </a:extLst>
          </p:cNvPr>
          <p:cNvSpPr/>
          <p:nvPr/>
        </p:nvSpPr>
        <p:spPr>
          <a:xfrm>
            <a:off x="9628582" y="3701930"/>
            <a:ext cx="589075"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rganigramme : Terminateur 152">
            <a:extLst>
              <a:ext uri="{FF2B5EF4-FFF2-40B4-BE49-F238E27FC236}">
                <a16:creationId xmlns:a16="http://schemas.microsoft.com/office/drawing/2014/main" id="{C334FD69-B1DE-477B-8BD2-2A18AB89ACAD}"/>
              </a:ext>
            </a:extLst>
          </p:cNvPr>
          <p:cNvSpPr/>
          <p:nvPr/>
        </p:nvSpPr>
        <p:spPr>
          <a:xfrm>
            <a:off x="9628582" y="3836268"/>
            <a:ext cx="589075" cy="62540"/>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igne Moins 154">
            <a:extLst>
              <a:ext uri="{FF2B5EF4-FFF2-40B4-BE49-F238E27FC236}">
                <a16:creationId xmlns:a16="http://schemas.microsoft.com/office/drawing/2014/main" id="{54CD2A31-2D8B-4E1C-A521-352D7B026785}"/>
              </a:ext>
            </a:extLst>
          </p:cNvPr>
          <p:cNvSpPr/>
          <p:nvPr/>
        </p:nvSpPr>
        <p:spPr>
          <a:xfrm>
            <a:off x="9537062" y="3999135"/>
            <a:ext cx="761518" cy="68178"/>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Signe Moins 155">
            <a:extLst>
              <a:ext uri="{FF2B5EF4-FFF2-40B4-BE49-F238E27FC236}">
                <a16:creationId xmlns:a16="http://schemas.microsoft.com/office/drawing/2014/main" id="{C3DB054B-396C-4729-A60F-B06F6FA565F1}"/>
              </a:ext>
            </a:extLst>
          </p:cNvPr>
          <p:cNvSpPr/>
          <p:nvPr/>
        </p:nvSpPr>
        <p:spPr>
          <a:xfrm>
            <a:off x="9537062" y="4091357"/>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Signe Moins 156">
            <a:extLst>
              <a:ext uri="{FF2B5EF4-FFF2-40B4-BE49-F238E27FC236}">
                <a16:creationId xmlns:a16="http://schemas.microsoft.com/office/drawing/2014/main" id="{8B641F6F-355E-46E2-A21A-28E0A4AB2FEB}"/>
              </a:ext>
            </a:extLst>
          </p:cNvPr>
          <p:cNvSpPr/>
          <p:nvPr/>
        </p:nvSpPr>
        <p:spPr>
          <a:xfrm>
            <a:off x="9537062" y="4192042"/>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Ellipse 157">
            <a:extLst>
              <a:ext uri="{FF2B5EF4-FFF2-40B4-BE49-F238E27FC236}">
                <a16:creationId xmlns:a16="http://schemas.microsoft.com/office/drawing/2014/main" id="{5D897BC9-6B83-49C5-B692-6067ECB216C9}"/>
              </a:ext>
            </a:extLst>
          </p:cNvPr>
          <p:cNvSpPr/>
          <p:nvPr/>
        </p:nvSpPr>
        <p:spPr>
          <a:xfrm>
            <a:off x="10169843"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Ellipse 161">
            <a:extLst>
              <a:ext uri="{FF2B5EF4-FFF2-40B4-BE49-F238E27FC236}">
                <a16:creationId xmlns:a16="http://schemas.microsoft.com/office/drawing/2014/main" id="{3432D669-B92D-4248-971D-21F5BB3023EA}"/>
              </a:ext>
            </a:extLst>
          </p:cNvPr>
          <p:cNvSpPr/>
          <p:nvPr/>
        </p:nvSpPr>
        <p:spPr>
          <a:xfrm>
            <a:off x="10044179"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Ellipse 162">
            <a:extLst>
              <a:ext uri="{FF2B5EF4-FFF2-40B4-BE49-F238E27FC236}">
                <a16:creationId xmlns:a16="http://schemas.microsoft.com/office/drawing/2014/main" id="{9BEB0FB7-6476-4445-B0C2-FFC6E784A4CD}"/>
              </a:ext>
            </a:extLst>
          </p:cNvPr>
          <p:cNvSpPr/>
          <p:nvPr/>
        </p:nvSpPr>
        <p:spPr>
          <a:xfrm>
            <a:off x="9933532" y="435181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62A4157-1A8E-484F-BA81-1318F52D5D0E}"/>
              </a:ext>
            </a:extLst>
          </p:cNvPr>
          <p:cNvSpPr/>
          <p:nvPr/>
        </p:nvSpPr>
        <p:spPr>
          <a:xfrm>
            <a:off x="1050555" y="4548386"/>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904F127-5039-4834-B295-1E72723BFCE7}"/>
              </a:ext>
            </a:extLst>
          </p:cNvPr>
          <p:cNvSpPr/>
          <p:nvPr/>
        </p:nvSpPr>
        <p:spPr>
          <a:xfrm>
            <a:off x="1385886" y="4980186"/>
            <a:ext cx="85105" cy="6413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 coins arrondis 41">
            <a:extLst>
              <a:ext uri="{FF2B5EF4-FFF2-40B4-BE49-F238E27FC236}">
                <a16:creationId xmlns:a16="http://schemas.microsoft.com/office/drawing/2014/main" id="{1FD15874-CC21-43D8-A3A1-D77D9894B546}"/>
              </a:ext>
            </a:extLst>
          </p:cNvPr>
          <p:cNvSpPr/>
          <p:nvPr/>
        </p:nvSpPr>
        <p:spPr>
          <a:xfrm>
            <a:off x="1164687" y="5064833"/>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C60C649-F418-41A5-9483-72D5F701BBC6}"/>
              </a:ext>
            </a:extLst>
          </p:cNvPr>
          <p:cNvSpPr/>
          <p:nvPr/>
        </p:nvSpPr>
        <p:spPr>
          <a:xfrm>
            <a:off x="1320981" y="3315225"/>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8AE088-C0A5-4988-85F8-AA6E6214CFBD}"/>
              </a:ext>
            </a:extLst>
          </p:cNvPr>
          <p:cNvSpPr/>
          <p:nvPr/>
        </p:nvSpPr>
        <p:spPr>
          <a:xfrm>
            <a:off x="1320981" y="3796865"/>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llipse 44">
            <a:extLst>
              <a:ext uri="{FF2B5EF4-FFF2-40B4-BE49-F238E27FC236}">
                <a16:creationId xmlns:a16="http://schemas.microsoft.com/office/drawing/2014/main" id="{8C5F5701-C4C1-446F-97DB-1B345E76A397}"/>
              </a:ext>
            </a:extLst>
          </p:cNvPr>
          <p:cNvSpPr/>
          <p:nvPr/>
        </p:nvSpPr>
        <p:spPr>
          <a:xfrm>
            <a:off x="1462907" y="3796865"/>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eur droit 10">
            <a:extLst>
              <a:ext uri="{FF2B5EF4-FFF2-40B4-BE49-F238E27FC236}">
                <a16:creationId xmlns:a16="http://schemas.microsoft.com/office/drawing/2014/main" id="{BA038AEC-1D29-4E1F-9341-E9EF90B67238}"/>
              </a:ext>
            </a:extLst>
          </p:cNvPr>
          <p:cNvCxnSpPr>
            <a:cxnSpLocks/>
          </p:cNvCxnSpPr>
          <p:nvPr/>
        </p:nvCxnSpPr>
        <p:spPr>
          <a:xfrm>
            <a:off x="5805368" y="2981739"/>
            <a:ext cx="52093" cy="3286539"/>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C0BF92A-6476-42DF-B338-416759889BB9}"/>
              </a:ext>
            </a:extLst>
          </p:cNvPr>
          <p:cNvSpPr/>
          <p:nvPr/>
        </p:nvSpPr>
        <p:spPr>
          <a:xfrm>
            <a:off x="838201" y="5288308"/>
            <a:ext cx="1420290"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Producteur</a:t>
            </a:r>
            <a:endParaRPr lang="en-US" dirty="0">
              <a:solidFill>
                <a:schemeClr val="tx1"/>
              </a:solidFill>
            </a:endParaRPr>
          </a:p>
        </p:txBody>
      </p:sp>
      <p:sp>
        <p:nvSpPr>
          <p:cNvPr id="55" name="Rectangle 54">
            <a:extLst>
              <a:ext uri="{FF2B5EF4-FFF2-40B4-BE49-F238E27FC236}">
                <a16:creationId xmlns:a16="http://schemas.microsoft.com/office/drawing/2014/main" id="{05836CBC-8CD1-4B02-BB38-E02BA19EC4B9}"/>
              </a:ext>
            </a:extLst>
          </p:cNvPr>
          <p:cNvSpPr/>
          <p:nvPr/>
        </p:nvSpPr>
        <p:spPr>
          <a:xfrm>
            <a:off x="3523782" y="5596436"/>
            <a:ext cx="1823336"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Consommateur</a:t>
            </a:r>
            <a:endParaRPr lang="en-US" dirty="0">
              <a:solidFill>
                <a:schemeClr val="tx1"/>
              </a:solidFill>
            </a:endParaRPr>
          </a:p>
        </p:txBody>
      </p:sp>
      <p:sp>
        <p:nvSpPr>
          <p:cNvPr id="56" name="Rectangle 55">
            <a:extLst>
              <a:ext uri="{FF2B5EF4-FFF2-40B4-BE49-F238E27FC236}">
                <a16:creationId xmlns:a16="http://schemas.microsoft.com/office/drawing/2014/main" id="{4434D62A-4040-4A23-9DE4-B2DBDEC59B86}"/>
              </a:ext>
            </a:extLst>
          </p:cNvPr>
          <p:cNvSpPr/>
          <p:nvPr/>
        </p:nvSpPr>
        <p:spPr>
          <a:xfrm>
            <a:off x="6842774" y="5163143"/>
            <a:ext cx="981229" cy="387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Client</a:t>
            </a:r>
            <a:endParaRPr lang="en-US" dirty="0">
              <a:solidFill>
                <a:schemeClr val="tx1"/>
              </a:solidFill>
            </a:endParaRPr>
          </a:p>
        </p:txBody>
      </p:sp>
      <p:sp>
        <p:nvSpPr>
          <p:cNvPr id="57" name="Rectangle 56">
            <a:extLst>
              <a:ext uri="{FF2B5EF4-FFF2-40B4-BE49-F238E27FC236}">
                <a16:creationId xmlns:a16="http://schemas.microsoft.com/office/drawing/2014/main" id="{6A2C3070-7AE7-4724-934B-FA4FB65DBF96}"/>
              </a:ext>
            </a:extLst>
          </p:cNvPr>
          <p:cNvSpPr/>
          <p:nvPr/>
        </p:nvSpPr>
        <p:spPr>
          <a:xfrm>
            <a:off x="9033040" y="5163143"/>
            <a:ext cx="1823336" cy="411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Serveur</a:t>
            </a:r>
            <a:endParaRPr lang="en-US" dirty="0">
              <a:solidFill>
                <a:schemeClr val="tx1"/>
              </a:solidFill>
            </a:endParaRPr>
          </a:p>
        </p:txBody>
      </p:sp>
    </p:spTree>
    <p:extLst>
      <p:ext uri="{BB962C8B-B14F-4D97-AF65-F5344CB8AC3E}">
        <p14:creationId xmlns:p14="http://schemas.microsoft.com/office/powerpoint/2010/main" val="323944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6C18E8-D102-4F33-94D0-92AF56A64C7A}"/>
              </a:ext>
            </a:extLst>
          </p:cNvPr>
          <p:cNvSpPr/>
          <p:nvPr/>
        </p:nvSpPr>
        <p:spPr>
          <a:xfrm>
            <a:off x="4316896" y="3061252"/>
            <a:ext cx="3462130" cy="36310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484CC69-634A-4CA1-8628-70C8E72921C7}"/>
              </a:ext>
            </a:extLst>
          </p:cNvPr>
          <p:cNvSpPr>
            <a:spLocks noGrp="1"/>
          </p:cNvSpPr>
          <p:nvPr>
            <p:ph type="title"/>
          </p:nvPr>
        </p:nvSpPr>
        <p:spPr>
          <a:xfrm>
            <a:off x="838200" y="204967"/>
            <a:ext cx="10515600" cy="725943"/>
          </a:xfrm>
        </p:spPr>
        <p:txBody>
          <a:bodyPr>
            <a:normAutofit/>
          </a:bodyPr>
          <a:lstStyle/>
          <a:p>
            <a:pPr algn="ctr"/>
            <a:r>
              <a:rPr lang="fr-ML" b="1" dirty="0">
                <a:latin typeface="Times New Roman" panose="02020603050405020304" pitchFamily="18" charset="0"/>
                <a:cs typeface="Times New Roman" panose="02020603050405020304" pitchFamily="18" charset="0"/>
              </a:rPr>
              <a:t>La spécification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7C1B5F2-8614-488D-9AF8-0063AB6B4E42}"/>
              </a:ext>
            </a:extLst>
          </p:cNvPr>
          <p:cNvSpPr>
            <a:spLocks noGrp="1"/>
          </p:cNvSpPr>
          <p:nvPr>
            <p:ph idx="1"/>
          </p:nvPr>
        </p:nvSpPr>
        <p:spPr>
          <a:xfrm>
            <a:off x="838200" y="1007165"/>
            <a:ext cx="10515600" cy="5485709"/>
          </a:xfrm>
        </p:spPr>
        <p:txBody>
          <a:bodyPr>
            <a:norm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interface standard indépendante des langages de programmations pour les APIs utilisant le modèle publication/abonnement. Ces APIs permettent aux consommateurs et aux machines de comprendre la capacités des services asynchrones Pub/Sub sans accéder aux codes sources. </a:t>
            </a:r>
          </a:p>
          <a:p>
            <a:pPr marL="0" indent="0">
              <a:lnSpc>
                <a:spcPct val="100000"/>
              </a:lnSpc>
              <a:buNone/>
            </a:pPr>
            <a:r>
              <a:rPr lang="fr-ML" sz="2400" dirty="0">
                <a:latin typeface="Times New Roman" panose="02020603050405020304" pitchFamily="18" charset="0"/>
                <a:cs typeface="Times New Roman" panose="02020603050405020304" pitchFamily="18" charset="0"/>
              </a:rPr>
              <a:t>OpenPS est constituée de neufs (9) objets qui sont:</a:t>
            </a:r>
          </a:p>
        </p:txBody>
      </p:sp>
      <p:sp>
        <p:nvSpPr>
          <p:cNvPr id="4" name="Rectangle : coins arrondis 3">
            <a:extLst>
              <a:ext uri="{FF2B5EF4-FFF2-40B4-BE49-F238E27FC236}">
                <a16:creationId xmlns:a16="http://schemas.microsoft.com/office/drawing/2014/main" id="{BDE1F22E-828B-4782-AD4C-D97E2F23AB3E}"/>
              </a:ext>
            </a:extLst>
          </p:cNvPr>
          <p:cNvSpPr/>
          <p:nvPr/>
        </p:nvSpPr>
        <p:spPr>
          <a:xfrm>
            <a:off x="4403447" y="3135592"/>
            <a:ext cx="3232706" cy="4266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openps</a:t>
            </a:r>
            <a:endParaRPr lang="en-US" dirty="0"/>
          </a:p>
        </p:txBody>
      </p:sp>
      <p:sp>
        <p:nvSpPr>
          <p:cNvPr id="5" name="Rectangle : coins arrondis 4">
            <a:extLst>
              <a:ext uri="{FF2B5EF4-FFF2-40B4-BE49-F238E27FC236}">
                <a16:creationId xmlns:a16="http://schemas.microsoft.com/office/drawing/2014/main" id="{78226324-8151-4296-9072-FD36AE751207}"/>
              </a:ext>
            </a:extLst>
          </p:cNvPr>
          <p:cNvSpPr/>
          <p:nvPr/>
        </p:nvSpPr>
        <p:spPr>
          <a:xfrm>
            <a:off x="4429536" y="3638504"/>
            <a:ext cx="3232706" cy="3864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info</a:t>
            </a:r>
            <a:endParaRPr lang="en-US" dirty="0"/>
          </a:p>
        </p:txBody>
      </p:sp>
      <p:sp>
        <p:nvSpPr>
          <p:cNvPr id="6" name="Rectangle : coins arrondis 5">
            <a:extLst>
              <a:ext uri="{FF2B5EF4-FFF2-40B4-BE49-F238E27FC236}">
                <a16:creationId xmlns:a16="http://schemas.microsoft.com/office/drawing/2014/main" id="{D5284CBC-5D5E-43BB-82EB-1EDEC974DBB4}"/>
              </a:ext>
            </a:extLst>
          </p:cNvPr>
          <p:cNvSpPr/>
          <p:nvPr/>
        </p:nvSpPr>
        <p:spPr>
          <a:xfrm>
            <a:off x="4429536" y="4116300"/>
            <a:ext cx="3232706" cy="4590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broker</a:t>
            </a:r>
            <a:endParaRPr lang="en-US" dirty="0"/>
          </a:p>
        </p:txBody>
      </p:sp>
      <p:sp>
        <p:nvSpPr>
          <p:cNvPr id="7" name="Rectangle : coins arrondis 6">
            <a:extLst>
              <a:ext uri="{FF2B5EF4-FFF2-40B4-BE49-F238E27FC236}">
                <a16:creationId xmlns:a16="http://schemas.microsoft.com/office/drawing/2014/main" id="{567B1715-5991-4E77-8F13-064222BC1A17}"/>
              </a:ext>
            </a:extLst>
          </p:cNvPr>
          <p:cNvSpPr/>
          <p:nvPr/>
        </p:nvSpPr>
        <p:spPr>
          <a:xfrm>
            <a:off x="4429536" y="4661882"/>
            <a:ext cx="1666463" cy="40029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protocol</a:t>
            </a:r>
          </a:p>
        </p:txBody>
      </p:sp>
      <p:sp>
        <p:nvSpPr>
          <p:cNvPr id="15" name="Rectangle : coins arrondis 14">
            <a:extLst>
              <a:ext uri="{FF2B5EF4-FFF2-40B4-BE49-F238E27FC236}">
                <a16:creationId xmlns:a16="http://schemas.microsoft.com/office/drawing/2014/main" id="{1D2114E7-FBA1-4395-A669-952A94331822}"/>
              </a:ext>
            </a:extLst>
          </p:cNvPr>
          <p:cNvSpPr/>
          <p:nvPr/>
        </p:nvSpPr>
        <p:spPr>
          <a:xfrm>
            <a:off x="4429537" y="5133364"/>
            <a:ext cx="3232705" cy="39887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topics</a:t>
            </a:r>
            <a:endParaRPr lang="en-US" dirty="0"/>
          </a:p>
        </p:txBody>
      </p:sp>
      <p:sp>
        <p:nvSpPr>
          <p:cNvPr id="16" name="Rectangle : coins arrondis 15">
            <a:extLst>
              <a:ext uri="{FF2B5EF4-FFF2-40B4-BE49-F238E27FC236}">
                <a16:creationId xmlns:a16="http://schemas.microsoft.com/office/drawing/2014/main" id="{C473DFD6-F08C-4775-9659-B5B3A7A52EB1}"/>
              </a:ext>
            </a:extLst>
          </p:cNvPr>
          <p:cNvSpPr/>
          <p:nvPr/>
        </p:nvSpPr>
        <p:spPr>
          <a:xfrm>
            <a:off x="6226038" y="4661882"/>
            <a:ext cx="1436204" cy="40029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17" name="Rectangle : coins arrondis 16">
            <a:extLst>
              <a:ext uri="{FF2B5EF4-FFF2-40B4-BE49-F238E27FC236}">
                <a16:creationId xmlns:a16="http://schemas.microsoft.com/office/drawing/2014/main" id="{046BED2D-05AB-4474-9BFF-865D913C956A}"/>
              </a:ext>
            </a:extLst>
          </p:cNvPr>
          <p:cNvSpPr/>
          <p:nvPr/>
        </p:nvSpPr>
        <p:spPr>
          <a:xfrm>
            <a:off x="6226038" y="5634300"/>
            <a:ext cx="1436204" cy="38286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tags</a:t>
            </a:r>
          </a:p>
        </p:txBody>
      </p:sp>
      <p:sp>
        <p:nvSpPr>
          <p:cNvPr id="18" name="Rectangle : coins arrondis 17">
            <a:extLst>
              <a:ext uri="{FF2B5EF4-FFF2-40B4-BE49-F238E27FC236}">
                <a16:creationId xmlns:a16="http://schemas.microsoft.com/office/drawing/2014/main" id="{19B958C8-48E9-4B17-8CD2-4B0352C1AA36}"/>
              </a:ext>
            </a:extLst>
          </p:cNvPr>
          <p:cNvSpPr/>
          <p:nvPr/>
        </p:nvSpPr>
        <p:spPr>
          <a:xfrm>
            <a:off x="4429536" y="5629781"/>
            <a:ext cx="1676399" cy="39887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externalsDocs</a:t>
            </a:r>
            <a:endParaRPr lang="en-US" dirty="0"/>
          </a:p>
        </p:txBody>
      </p:sp>
      <p:sp>
        <p:nvSpPr>
          <p:cNvPr id="19" name="Rectangle : coins arrondis 18">
            <a:extLst>
              <a:ext uri="{FF2B5EF4-FFF2-40B4-BE49-F238E27FC236}">
                <a16:creationId xmlns:a16="http://schemas.microsoft.com/office/drawing/2014/main" id="{31A16207-6B20-45AA-A039-501B2E1ABC56}"/>
              </a:ext>
            </a:extLst>
          </p:cNvPr>
          <p:cNvSpPr/>
          <p:nvPr/>
        </p:nvSpPr>
        <p:spPr>
          <a:xfrm>
            <a:off x="4429538" y="6132956"/>
            <a:ext cx="3232704" cy="47286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components</a:t>
            </a:r>
            <a:endParaRPr lang="en-US" dirty="0"/>
          </a:p>
        </p:txBody>
      </p:sp>
    </p:spTree>
    <p:extLst>
      <p:ext uri="{BB962C8B-B14F-4D97-AF65-F5344CB8AC3E}">
        <p14:creationId xmlns:p14="http://schemas.microsoft.com/office/powerpoint/2010/main" val="423320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618081-E184-4F88-8A4E-DC49102D6FB6}"/>
              </a:ext>
            </a:extLst>
          </p:cNvPr>
          <p:cNvSpPr>
            <a:spLocks noGrp="1"/>
          </p:cNvSpPr>
          <p:nvPr>
            <p:ph type="title"/>
          </p:nvPr>
        </p:nvSpPr>
        <p:spPr>
          <a:xfrm>
            <a:off x="838200" y="325369"/>
            <a:ext cx="10515600" cy="5757379"/>
          </a:xfrm>
        </p:spPr>
        <p:txBody>
          <a:bodyPr/>
          <a:lstStyle/>
          <a:p>
            <a:pPr algn="ctr">
              <a:lnSpc>
                <a:spcPct val="100000"/>
              </a:lnSpc>
            </a:pPr>
            <a:r>
              <a:rPr lang="fr-ML" dirty="0">
                <a:latin typeface="Times New Roman" panose="02020603050405020304" pitchFamily="18" charset="0"/>
                <a:cs typeface="Times New Roman" panose="02020603050405020304" pitchFamily="18" charset="0"/>
              </a:rPr>
              <a:t>Présentation d’un fichier OpenPS décrit en YAML « </a:t>
            </a:r>
            <a:r>
              <a:rPr lang="fr-ML" dirty="0" err="1">
                <a:latin typeface="Times New Roman" panose="02020603050405020304" pitchFamily="18" charset="0"/>
                <a:cs typeface="Times New Roman" panose="02020603050405020304" pitchFamily="18" charset="0"/>
              </a:rPr>
              <a:t>openps.yaml</a:t>
            </a:r>
            <a:r>
              <a:rPr lang="fr-ML"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248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24D81-1934-476E-AB9A-3232342D4813}"/>
              </a:ext>
            </a:extLst>
          </p:cNvPr>
          <p:cNvSpPr>
            <a:spLocks noGrp="1"/>
          </p:cNvSpPr>
          <p:nvPr>
            <p:ph type="title"/>
          </p:nvPr>
        </p:nvSpPr>
        <p:spPr>
          <a:xfrm>
            <a:off x="838200" y="325369"/>
            <a:ext cx="10515600" cy="721554"/>
          </a:xfrm>
        </p:spPr>
        <p:txBody>
          <a:bodyPr/>
          <a:lstStyle/>
          <a:p>
            <a:pPr algn="ctr"/>
            <a:r>
              <a:rPr lang="fr-ML" b="1" dirty="0">
                <a:latin typeface="Times New Roman" panose="02020603050405020304" pitchFamily="18" charset="0"/>
                <a:cs typeface="Times New Roman" panose="02020603050405020304" pitchFamily="18" charset="0"/>
              </a:rPr>
              <a:t>Le générateur de code </a:t>
            </a:r>
            <a:r>
              <a:rPr lang="fr-ML" b="1" i="1" dirty="0">
                <a:latin typeface="Times New Roman" panose="02020603050405020304" pitchFamily="18" charset="0"/>
                <a:cs typeface="Times New Roman" panose="02020603050405020304" pitchFamily="18" charset="0"/>
              </a:rPr>
              <a:t>OPENAPI-PS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FF0D3021-E555-4849-B1F1-FE81CA91D52F}"/>
              </a:ext>
            </a:extLst>
          </p:cNvPr>
          <p:cNvSpPr>
            <a:spLocks noGrp="1"/>
          </p:cNvSpPr>
          <p:nvPr>
            <p:ph idx="1"/>
          </p:nvPr>
        </p:nvSpPr>
        <p:spPr>
          <a:xfrm>
            <a:off x="838200" y="1490872"/>
            <a:ext cx="10515600" cy="5135215"/>
          </a:xfrm>
        </p:spPr>
        <p:txBody>
          <a:bodyPr>
            <a:no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Un générateur de code permet de générer le code d’implémentation d’une API.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est un générateur de code </a:t>
            </a:r>
            <a:r>
              <a:rPr lang="fr-ML" sz="2400" b="1" i="1" dirty="0">
                <a:latin typeface="Times New Roman" panose="02020603050405020304" pitchFamily="18" charset="0"/>
                <a:cs typeface="Times New Roman" panose="02020603050405020304" pitchFamily="18" charset="0"/>
              </a:rPr>
              <a:t>OpenAPI </a:t>
            </a:r>
            <a:r>
              <a:rPr lang="fr-ML" sz="2400" dirty="0">
                <a:latin typeface="Times New Roman" panose="02020603050405020304" pitchFamily="18" charset="0"/>
                <a:cs typeface="Times New Roman" panose="02020603050405020304" pitchFamily="18" charset="0"/>
              </a:rPr>
              <a:t>personnalisé localement. Il permet de généré le code d’une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a:t>
            </a:r>
          </a:p>
          <a:p>
            <a:pPr marL="0" indent="0">
              <a:lnSpc>
                <a:spcPct val="100000"/>
              </a:lnSpc>
              <a:buNone/>
            </a:pPr>
            <a:endParaRPr lang="fr-ML" sz="2400" dirty="0">
              <a:latin typeface="Times New Roman" panose="02020603050405020304" pitchFamily="18" charset="0"/>
              <a:cs typeface="Times New Roman" panose="02020603050405020304" pitchFamily="18" charset="0"/>
            </a:endParaRPr>
          </a:p>
        </p:txBody>
      </p:sp>
      <p:sp>
        <p:nvSpPr>
          <p:cNvPr id="4" name="Rectangle : coins arrondis 3">
            <a:extLst>
              <a:ext uri="{FF2B5EF4-FFF2-40B4-BE49-F238E27FC236}">
                <a16:creationId xmlns:a16="http://schemas.microsoft.com/office/drawing/2014/main" id="{56674421-9B99-4045-809D-9E338A83FAA4}"/>
              </a:ext>
            </a:extLst>
          </p:cNvPr>
          <p:cNvSpPr/>
          <p:nvPr/>
        </p:nvSpPr>
        <p:spPr>
          <a:xfrm>
            <a:off x="3644348" y="2941983"/>
            <a:ext cx="5781261" cy="35906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Étoile : 24 branches 7">
            <a:extLst>
              <a:ext uri="{FF2B5EF4-FFF2-40B4-BE49-F238E27FC236}">
                <a16:creationId xmlns:a16="http://schemas.microsoft.com/office/drawing/2014/main" id="{A9E84B89-0C96-4D9C-9337-E1E8F7678346}"/>
              </a:ext>
            </a:extLst>
          </p:cNvPr>
          <p:cNvSpPr/>
          <p:nvPr/>
        </p:nvSpPr>
        <p:spPr>
          <a:xfrm>
            <a:off x="4147930" y="3250181"/>
            <a:ext cx="1020417" cy="821635"/>
          </a:xfrm>
          <a:prstGeom prst="star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ccolade ouvrante 8">
            <a:extLst>
              <a:ext uri="{FF2B5EF4-FFF2-40B4-BE49-F238E27FC236}">
                <a16:creationId xmlns:a16="http://schemas.microsoft.com/office/drawing/2014/main" id="{3C5310B6-F469-41E5-975B-52E4268B0F6E}"/>
              </a:ext>
            </a:extLst>
          </p:cNvPr>
          <p:cNvSpPr/>
          <p:nvPr/>
        </p:nvSpPr>
        <p:spPr>
          <a:xfrm>
            <a:off x="4147930" y="5367130"/>
            <a:ext cx="463827" cy="954157"/>
          </a:xfrm>
          <a:prstGeom prst="lef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Accolade fermante 9">
            <a:extLst>
              <a:ext uri="{FF2B5EF4-FFF2-40B4-BE49-F238E27FC236}">
                <a16:creationId xmlns:a16="http://schemas.microsoft.com/office/drawing/2014/main" id="{D7D3D9DD-86DC-471B-9523-1663E99ABF9D}"/>
              </a:ext>
            </a:extLst>
          </p:cNvPr>
          <p:cNvSpPr/>
          <p:nvPr/>
        </p:nvSpPr>
        <p:spPr>
          <a:xfrm>
            <a:off x="4996070" y="5367130"/>
            <a:ext cx="463827" cy="954157"/>
          </a:xfrm>
          <a:prstGeom prst="righ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473984CD-15E3-41AB-AB14-5710D292F2E3}"/>
              </a:ext>
            </a:extLst>
          </p:cNvPr>
          <p:cNvSpPr/>
          <p:nvPr/>
        </p:nvSpPr>
        <p:spPr>
          <a:xfrm>
            <a:off x="5227983" y="3250181"/>
            <a:ext cx="1992796" cy="5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OpenAPI Codegen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C3E83307-5239-4E71-96E6-34624D4F9D32}"/>
              </a:ext>
            </a:extLst>
          </p:cNvPr>
          <p:cNvSpPr/>
          <p:nvPr/>
        </p:nvSpPr>
        <p:spPr>
          <a:xfrm>
            <a:off x="7580245" y="5261112"/>
            <a:ext cx="1845364" cy="530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Codegen pub/sub</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95D98C08-CB88-4EE9-A935-C511DEE7A1F3}"/>
              </a:ext>
            </a:extLst>
          </p:cNvPr>
          <p:cNvSpPr/>
          <p:nvPr/>
        </p:nvSpPr>
        <p:spPr>
          <a:xfrm>
            <a:off x="5363816" y="6019540"/>
            <a:ext cx="1992795" cy="407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Template Mustache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Étoile : 8 branches 14">
            <a:extLst>
              <a:ext uri="{FF2B5EF4-FFF2-40B4-BE49-F238E27FC236}">
                <a16:creationId xmlns:a16="http://schemas.microsoft.com/office/drawing/2014/main" id="{BA952668-D48A-4968-9264-1AC03F5D0369}"/>
              </a:ext>
            </a:extLst>
          </p:cNvPr>
          <p:cNvSpPr/>
          <p:nvPr/>
        </p:nvSpPr>
        <p:spPr>
          <a:xfrm>
            <a:off x="8045726" y="4293359"/>
            <a:ext cx="977349" cy="887895"/>
          </a:xfrm>
          <a:prstGeom prst="star8">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 carré corné 17">
            <a:extLst>
              <a:ext uri="{FF2B5EF4-FFF2-40B4-BE49-F238E27FC236}">
                <a16:creationId xmlns:a16="http://schemas.microsoft.com/office/drawing/2014/main" id="{E6695BB0-7176-4AC6-BC6E-3969CC75A790}"/>
              </a:ext>
            </a:extLst>
          </p:cNvPr>
          <p:cNvSpPr/>
          <p:nvPr/>
        </p:nvSpPr>
        <p:spPr>
          <a:xfrm rot="16200000">
            <a:off x="788131" y="3743363"/>
            <a:ext cx="1934731" cy="1312799"/>
          </a:xfrm>
          <a:prstGeom prst="foldedCorner">
            <a:avLst>
              <a:gd name="adj" fmla="val 25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A0EB56-C81C-4C79-9E26-CD601EA8397D}"/>
              </a:ext>
            </a:extLst>
          </p:cNvPr>
          <p:cNvSpPr/>
          <p:nvPr/>
        </p:nvSpPr>
        <p:spPr>
          <a:xfrm>
            <a:off x="759098" y="5493195"/>
            <a:ext cx="2308782" cy="5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OpenAPI spécification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1" name="Flèche : droite 20">
            <a:extLst>
              <a:ext uri="{FF2B5EF4-FFF2-40B4-BE49-F238E27FC236}">
                <a16:creationId xmlns:a16="http://schemas.microsoft.com/office/drawing/2014/main" id="{288952BA-EDAD-4569-B738-F283BD6B4CBB}"/>
              </a:ext>
            </a:extLst>
          </p:cNvPr>
          <p:cNvSpPr/>
          <p:nvPr/>
        </p:nvSpPr>
        <p:spPr>
          <a:xfrm>
            <a:off x="2570922" y="4293359"/>
            <a:ext cx="980661" cy="450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eur droit avec flèche 22">
            <a:extLst>
              <a:ext uri="{FF2B5EF4-FFF2-40B4-BE49-F238E27FC236}">
                <a16:creationId xmlns:a16="http://schemas.microsoft.com/office/drawing/2014/main" id="{CEB50700-6AAA-402D-B9D5-611F262516C8}"/>
              </a:ext>
            </a:extLst>
          </p:cNvPr>
          <p:cNvCxnSpPr/>
          <p:nvPr/>
        </p:nvCxnSpPr>
        <p:spPr>
          <a:xfrm flipV="1">
            <a:off x="3797576" y="3995876"/>
            <a:ext cx="437321" cy="5433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A3FC8675-AB75-4D76-A215-F7FDF58C7114}"/>
              </a:ext>
            </a:extLst>
          </p:cNvPr>
          <p:cNvCxnSpPr>
            <a:cxnSpLocks/>
          </p:cNvCxnSpPr>
          <p:nvPr/>
        </p:nvCxnSpPr>
        <p:spPr>
          <a:xfrm>
            <a:off x="5168347" y="3790122"/>
            <a:ext cx="2784614" cy="876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3F9D488-246D-4C52-BC00-A2B0AE21F43C}"/>
              </a:ext>
            </a:extLst>
          </p:cNvPr>
          <p:cNvCxnSpPr>
            <a:cxnSpLocks/>
          </p:cNvCxnSpPr>
          <p:nvPr/>
        </p:nvCxnSpPr>
        <p:spPr>
          <a:xfrm flipV="1">
            <a:off x="5518701" y="4917803"/>
            <a:ext cx="2527025" cy="8453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Cube 30">
            <a:extLst>
              <a:ext uri="{FF2B5EF4-FFF2-40B4-BE49-F238E27FC236}">
                <a16:creationId xmlns:a16="http://schemas.microsoft.com/office/drawing/2014/main" id="{19A7DF1C-F1C0-4FC7-807D-62021D828E60}"/>
              </a:ext>
            </a:extLst>
          </p:cNvPr>
          <p:cNvSpPr/>
          <p:nvPr/>
        </p:nvSpPr>
        <p:spPr>
          <a:xfrm>
            <a:off x="10442713" y="4228250"/>
            <a:ext cx="857249" cy="113887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èche : droite 31">
            <a:extLst>
              <a:ext uri="{FF2B5EF4-FFF2-40B4-BE49-F238E27FC236}">
                <a16:creationId xmlns:a16="http://schemas.microsoft.com/office/drawing/2014/main" id="{6999336C-EBC4-4506-88BC-391F6E2B001E}"/>
              </a:ext>
            </a:extLst>
          </p:cNvPr>
          <p:cNvSpPr/>
          <p:nvPr/>
        </p:nvSpPr>
        <p:spPr>
          <a:xfrm>
            <a:off x="9149387" y="4544805"/>
            <a:ext cx="1183166" cy="450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6B1054B-2F5E-4DFF-946F-7EB890758740}"/>
              </a:ext>
            </a:extLst>
          </p:cNvPr>
          <p:cNvSpPr/>
          <p:nvPr/>
        </p:nvSpPr>
        <p:spPr>
          <a:xfrm>
            <a:off x="9989654" y="5479599"/>
            <a:ext cx="1364146" cy="5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Code généré</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640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 coins arrondis 52">
            <a:extLst>
              <a:ext uri="{FF2B5EF4-FFF2-40B4-BE49-F238E27FC236}">
                <a16:creationId xmlns:a16="http://schemas.microsoft.com/office/drawing/2014/main" id="{F53F1661-9205-4759-AAB3-DB7850400FB8}"/>
              </a:ext>
            </a:extLst>
          </p:cNvPr>
          <p:cNvSpPr/>
          <p:nvPr/>
        </p:nvSpPr>
        <p:spPr>
          <a:xfrm>
            <a:off x="2716696" y="4359223"/>
            <a:ext cx="1007165" cy="3124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AMQP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245165"/>
            <a:ext cx="10515600" cy="911742"/>
          </a:xfrm>
        </p:spPr>
        <p:txBody>
          <a:bodyPr/>
          <a:lstStyle/>
          <a:p>
            <a:pPr algn="ctr"/>
            <a:r>
              <a:rPr lang="fr-ML" b="1" dirty="0">
                <a:latin typeface="Times New Roman" panose="02020603050405020304" pitchFamily="18" charset="0"/>
                <a:cs typeface="Times New Roman" panose="02020603050405020304" pitchFamily="18" charset="0"/>
              </a:rPr>
              <a:t>Cas d’utilisations</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237112"/>
            <a:ext cx="10515600" cy="5415480"/>
          </a:xfrm>
        </p:spPr>
        <p:txBody>
          <a:bodyPr>
            <a:norm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Nous utilisons le générateur </a:t>
            </a:r>
            <a:r>
              <a:rPr lang="fr-ML" sz="2400" b="1" i="1" dirty="0">
                <a:latin typeface="Times New Roman" panose="02020603050405020304" pitchFamily="18" charset="0"/>
                <a:cs typeface="Times New Roman" panose="02020603050405020304" pitchFamily="18" charset="0"/>
              </a:rPr>
              <a:t>OpenAPI-PS</a:t>
            </a:r>
            <a:r>
              <a:rPr lang="fr-ML" sz="2400" dirty="0">
                <a:latin typeface="Times New Roman" panose="02020603050405020304" pitchFamily="18" charset="0"/>
                <a:cs typeface="Times New Roman" panose="02020603050405020304" pitchFamily="18" charset="0"/>
              </a:rPr>
              <a:t> pour généré le code d’implémentation d’une spécification écrite en YAML et nous l’avons exécutés avec les outils ci-dessous:</a:t>
            </a:r>
          </a:p>
        </p:txBody>
      </p:sp>
      <p:sp>
        <p:nvSpPr>
          <p:cNvPr id="4" name="Rectangle : coins arrondis 3">
            <a:extLst>
              <a:ext uri="{FF2B5EF4-FFF2-40B4-BE49-F238E27FC236}">
                <a16:creationId xmlns:a16="http://schemas.microsoft.com/office/drawing/2014/main" id="{DCE970E2-C108-46FB-B828-488803726D8F}"/>
              </a:ext>
            </a:extLst>
          </p:cNvPr>
          <p:cNvSpPr/>
          <p:nvPr/>
        </p:nvSpPr>
        <p:spPr>
          <a:xfrm>
            <a:off x="4240696" y="2875724"/>
            <a:ext cx="4267200" cy="343231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7028F01-009D-4F87-B0E8-B86B9C668790}"/>
              </a:ext>
            </a:extLst>
          </p:cNvPr>
          <p:cNvSpPr/>
          <p:nvPr/>
        </p:nvSpPr>
        <p:spPr>
          <a:xfrm>
            <a:off x="1010478" y="4211251"/>
            <a:ext cx="144448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Agent</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1E95436-ECA5-434D-94D1-B3372FBA0298}"/>
              </a:ext>
            </a:extLst>
          </p:cNvPr>
          <p:cNvSpPr/>
          <p:nvPr/>
        </p:nvSpPr>
        <p:spPr>
          <a:xfrm>
            <a:off x="9647585" y="4151761"/>
            <a:ext cx="153393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Controller</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DEEB546-1862-4F94-8023-C6CEEB642698}"/>
              </a:ext>
            </a:extLst>
          </p:cNvPr>
          <p:cNvSpPr/>
          <p:nvPr/>
        </p:nvSpPr>
        <p:spPr>
          <a:xfrm>
            <a:off x="5279746" y="2413254"/>
            <a:ext cx="1444487" cy="469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RabbitMQ</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7" name="Connecteur droit avec flèche 16">
            <a:extLst>
              <a:ext uri="{FF2B5EF4-FFF2-40B4-BE49-F238E27FC236}">
                <a16:creationId xmlns:a16="http://schemas.microsoft.com/office/drawing/2014/main" id="{DEBA780A-6252-464D-BA94-1AF973057FE9}"/>
              </a:ext>
            </a:extLst>
          </p:cNvPr>
          <p:cNvCxnSpPr>
            <a:cxnSpLocks/>
          </p:cNvCxnSpPr>
          <p:nvPr/>
        </p:nvCxnSpPr>
        <p:spPr>
          <a:xfrm>
            <a:off x="2716696" y="4690885"/>
            <a:ext cx="13355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203DAB4-D1F7-4F5E-9269-0F5E9E4B4A0B}"/>
              </a:ext>
            </a:extLst>
          </p:cNvPr>
          <p:cNvCxnSpPr>
            <a:cxnSpLocks/>
          </p:cNvCxnSpPr>
          <p:nvPr/>
        </p:nvCxnSpPr>
        <p:spPr>
          <a:xfrm flipH="1">
            <a:off x="8653670" y="4311539"/>
            <a:ext cx="8481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 coins arrondis 18">
            <a:extLst>
              <a:ext uri="{FF2B5EF4-FFF2-40B4-BE49-F238E27FC236}">
                <a16:creationId xmlns:a16="http://schemas.microsoft.com/office/drawing/2014/main" id="{C7E4B0B4-9CF9-4CE5-93F1-D5AD28E6B812}"/>
              </a:ext>
            </a:extLst>
          </p:cNvPr>
          <p:cNvSpPr/>
          <p:nvPr/>
        </p:nvSpPr>
        <p:spPr>
          <a:xfrm>
            <a:off x="5830958" y="3035577"/>
            <a:ext cx="2319129" cy="31722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9C691FC-BAFE-4A83-B469-90BDCF896613}"/>
              </a:ext>
            </a:extLst>
          </p:cNvPr>
          <p:cNvSpPr/>
          <p:nvPr/>
        </p:nvSpPr>
        <p:spPr>
          <a:xfrm>
            <a:off x="6001990" y="3707072"/>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/capability</a:t>
            </a:r>
          </a:p>
        </p:txBody>
      </p:sp>
      <p:sp>
        <p:nvSpPr>
          <p:cNvPr id="40" name="Rectangle 39">
            <a:extLst>
              <a:ext uri="{FF2B5EF4-FFF2-40B4-BE49-F238E27FC236}">
                <a16:creationId xmlns:a16="http://schemas.microsoft.com/office/drawing/2014/main" id="{D5B1989E-1CC3-473D-ADBC-ED27D7FB9F41}"/>
              </a:ext>
            </a:extLst>
          </p:cNvPr>
          <p:cNvSpPr/>
          <p:nvPr/>
        </p:nvSpPr>
        <p:spPr>
          <a:xfrm>
            <a:off x="6009029" y="4175864"/>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/specification</a:t>
            </a:r>
          </a:p>
        </p:txBody>
      </p:sp>
      <p:sp>
        <p:nvSpPr>
          <p:cNvPr id="41" name="Rectangle 40">
            <a:extLst>
              <a:ext uri="{FF2B5EF4-FFF2-40B4-BE49-F238E27FC236}">
                <a16:creationId xmlns:a16="http://schemas.microsoft.com/office/drawing/2014/main" id="{D114AD99-3539-4002-A2FB-39DF3A078691}"/>
              </a:ext>
            </a:extLst>
          </p:cNvPr>
          <p:cNvSpPr/>
          <p:nvPr/>
        </p:nvSpPr>
        <p:spPr>
          <a:xfrm>
            <a:off x="6001990" y="4690885"/>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/receipt</a:t>
            </a:r>
          </a:p>
        </p:txBody>
      </p:sp>
      <p:sp>
        <p:nvSpPr>
          <p:cNvPr id="42" name="Rectangle 41">
            <a:extLst>
              <a:ext uri="{FF2B5EF4-FFF2-40B4-BE49-F238E27FC236}">
                <a16:creationId xmlns:a16="http://schemas.microsoft.com/office/drawing/2014/main" id="{54BA9399-2291-4512-B46D-48D5048D84E6}"/>
              </a:ext>
            </a:extLst>
          </p:cNvPr>
          <p:cNvSpPr/>
          <p:nvPr/>
        </p:nvSpPr>
        <p:spPr>
          <a:xfrm>
            <a:off x="6026013" y="5205906"/>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/result</a:t>
            </a:r>
          </a:p>
        </p:txBody>
      </p:sp>
      <p:sp>
        <p:nvSpPr>
          <p:cNvPr id="43" name="Rectangle 42">
            <a:extLst>
              <a:ext uri="{FF2B5EF4-FFF2-40B4-BE49-F238E27FC236}">
                <a16:creationId xmlns:a16="http://schemas.microsoft.com/office/drawing/2014/main" id="{4942925B-973B-4C3E-BE41-2233D34C0889}"/>
              </a:ext>
            </a:extLst>
          </p:cNvPr>
          <p:cNvSpPr/>
          <p:nvPr/>
        </p:nvSpPr>
        <p:spPr>
          <a:xfrm>
            <a:off x="6039676" y="5694066"/>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/interrupt</a:t>
            </a:r>
          </a:p>
        </p:txBody>
      </p:sp>
      <p:sp>
        <p:nvSpPr>
          <p:cNvPr id="21" name="Rectangle 20">
            <a:extLst>
              <a:ext uri="{FF2B5EF4-FFF2-40B4-BE49-F238E27FC236}">
                <a16:creationId xmlns:a16="http://schemas.microsoft.com/office/drawing/2014/main" id="{1AF7BA23-B389-460B-8DE7-94478691809D}"/>
              </a:ext>
            </a:extLst>
          </p:cNvPr>
          <p:cNvSpPr/>
          <p:nvPr/>
        </p:nvSpPr>
        <p:spPr>
          <a:xfrm>
            <a:off x="6208643" y="3197318"/>
            <a:ext cx="1411357" cy="407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Model</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6" name="Connecteur droit avec flèche 45">
            <a:extLst>
              <a:ext uri="{FF2B5EF4-FFF2-40B4-BE49-F238E27FC236}">
                <a16:creationId xmlns:a16="http://schemas.microsoft.com/office/drawing/2014/main" id="{85B27020-F63D-412C-A659-FC523F5A452B}"/>
              </a:ext>
            </a:extLst>
          </p:cNvPr>
          <p:cNvCxnSpPr>
            <a:cxnSpLocks/>
          </p:cNvCxnSpPr>
          <p:nvPr/>
        </p:nvCxnSpPr>
        <p:spPr>
          <a:xfrm flipH="1">
            <a:off x="2716696" y="4318201"/>
            <a:ext cx="13355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F8DA14A0-A2F0-4200-9ACF-FAD729F030B9}"/>
              </a:ext>
            </a:extLst>
          </p:cNvPr>
          <p:cNvCxnSpPr>
            <a:cxnSpLocks/>
          </p:cNvCxnSpPr>
          <p:nvPr/>
        </p:nvCxnSpPr>
        <p:spPr>
          <a:xfrm flipV="1">
            <a:off x="8653670" y="4621694"/>
            <a:ext cx="88955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 coins arrondis 53">
            <a:extLst>
              <a:ext uri="{FF2B5EF4-FFF2-40B4-BE49-F238E27FC236}">
                <a16:creationId xmlns:a16="http://schemas.microsoft.com/office/drawing/2014/main" id="{5EC39688-1CD4-4843-934D-537DC6AF1E6F}"/>
              </a:ext>
            </a:extLst>
          </p:cNvPr>
          <p:cNvSpPr/>
          <p:nvPr/>
        </p:nvSpPr>
        <p:spPr>
          <a:xfrm>
            <a:off x="8588238" y="4318201"/>
            <a:ext cx="1007165" cy="3124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AMQP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5" name="Rectangle : coins arrondis 54">
            <a:extLst>
              <a:ext uri="{FF2B5EF4-FFF2-40B4-BE49-F238E27FC236}">
                <a16:creationId xmlns:a16="http://schemas.microsoft.com/office/drawing/2014/main" id="{63F1EFA8-10DD-4EF9-A1AF-3A1FD2D782A8}"/>
              </a:ext>
            </a:extLst>
          </p:cNvPr>
          <p:cNvSpPr/>
          <p:nvPr/>
        </p:nvSpPr>
        <p:spPr>
          <a:xfrm>
            <a:off x="4297435" y="3615178"/>
            <a:ext cx="1481341" cy="1488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b="1" dirty="0">
                <a:solidFill>
                  <a:schemeClr val="bg1"/>
                </a:solidFill>
                <a:latin typeface="Times New Roman" panose="02020603050405020304" pitchFamily="18" charset="0"/>
                <a:cs typeface="Times New Roman" panose="02020603050405020304" pitchFamily="18" charset="0"/>
              </a:rPr>
              <a:t>Localhost</a:t>
            </a:r>
          </a:p>
          <a:p>
            <a:pPr algn="ctr"/>
            <a:r>
              <a:rPr lang="fr-ML" b="1" dirty="0">
                <a:solidFill>
                  <a:schemeClr val="bg1"/>
                </a:solidFill>
                <a:latin typeface="Times New Roman" panose="02020603050405020304" pitchFamily="18" charset="0"/>
                <a:cs typeface="Times New Roman" panose="02020603050405020304" pitchFamily="18" charset="0"/>
              </a:rPr>
              <a:t>Port: 15672</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6" name="Ellipse 55">
            <a:extLst>
              <a:ext uri="{FF2B5EF4-FFF2-40B4-BE49-F238E27FC236}">
                <a16:creationId xmlns:a16="http://schemas.microsoft.com/office/drawing/2014/main" id="{E8C6722F-57A9-4728-91FC-590BC1D5DBB7}"/>
              </a:ext>
            </a:extLst>
          </p:cNvPr>
          <p:cNvSpPr/>
          <p:nvPr/>
        </p:nvSpPr>
        <p:spPr>
          <a:xfrm>
            <a:off x="884582" y="3518051"/>
            <a:ext cx="1779932" cy="2176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Ellipse 56">
            <a:extLst>
              <a:ext uri="{FF2B5EF4-FFF2-40B4-BE49-F238E27FC236}">
                <a16:creationId xmlns:a16="http://schemas.microsoft.com/office/drawing/2014/main" id="{1DB6E0A0-9A93-4989-8184-5B0AF404F182}"/>
              </a:ext>
            </a:extLst>
          </p:cNvPr>
          <p:cNvSpPr/>
          <p:nvPr/>
        </p:nvSpPr>
        <p:spPr>
          <a:xfrm>
            <a:off x="9543221" y="3444873"/>
            <a:ext cx="1779932" cy="2176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305D7AA-9379-436F-BB85-37DC7B598052}"/>
              </a:ext>
            </a:extLst>
          </p:cNvPr>
          <p:cNvSpPr/>
          <p:nvPr/>
        </p:nvSpPr>
        <p:spPr>
          <a:xfrm>
            <a:off x="971136" y="5694066"/>
            <a:ext cx="1444487" cy="469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Eclipse IDE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04D9FF04-6C58-4E6B-A041-5B37B1811DFF}"/>
              </a:ext>
            </a:extLst>
          </p:cNvPr>
          <p:cNvSpPr/>
          <p:nvPr/>
        </p:nvSpPr>
        <p:spPr>
          <a:xfrm>
            <a:off x="9737035" y="5642426"/>
            <a:ext cx="1444487" cy="469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Eclipse IDE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490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A7B3E0-E775-4056-B9C4-FD57F1EBA782}"/>
              </a:ext>
            </a:extLst>
          </p:cNvPr>
          <p:cNvSpPr>
            <a:spLocks noGrp="1"/>
          </p:cNvSpPr>
          <p:nvPr>
            <p:ph type="title"/>
          </p:nvPr>
        </p:nvSpPr>
        <p:spPr>
          <a:xfrm>
            <a:off x="838200" y="365125"/>
            <a:ext cx="10515600" cy="5810388"/>
          </a:xfrm>
        </p:spPr>
        <p:txBody>
          <a:bodyPr/>
          <a:lstStyle/>
          <a:p>
            <a:pPr algn="ctr">
              <a:lnSpc>
                <a:spcPct val="100000"/>
              </a:lnSpc>
            </a:pPr>
            <a:r>
              <a:rPr lang="fr-ML" dirty="0">
                <a:latin typeface="Times New Roman" panose="02020603050405020304" pitchFamily="18" charset="0"/>
                <a:cs typeface="Times New Roman" panose="02020603050405020304" pitchFamily="18" charset="0"/>
              </a:rPr>
              <a:t>Présentation du générateur </a:t>
            </a:r>
            <a:r>
              <a:rPr lang="fr-ML" b="1" i="1" dirty="0">
                <a:latin typeface="Times New Roman" panose="02020603050405020304" pitchFamily="18" charset="0"/>
                <a:cs typeface="Times New Roman" panose="02020603050405020304" pitchFamily="18" charset="0"/>
              </a:rPr>
              <a:t>OpenAPI-PS</a:t>
            </a:r>
            <a:r>
              <a:rPr lang="fr-ML" dirty="0">
                <a:latin typeface="Times New Roman" panose="02020603050405020304" pitchFamily="18" charset="0"/>
                <a:cs typeface="Times New Roman" panose="02020603050405020304" pitchFamily="18" charset="0"/>
              </a:rPr>
              <a:t>, du fichier YAML utilisé comme entrée et exécution du code généré dans l’IDE Eclipse.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57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0DBB5-A5F9-440C-A64C-3E2E626EE0BD}"/>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38423A4-EBD2-48A0-B999-114268054F74}"/>
              </a:ext>
            </a:extLst>
          </p:cNvPr>
          <p:cNvSpPr>
            <a:spLocks noGrp="1"/>
          </p:cNvSpPr>
          <p:nvPr>
            <p:ph idx="1"/>
          </p:nvPr>
        </p:nvSpPr>
        <p:spPr>
          <a:xfrm>
            <a:off x="838200" y="1412219"/>
            <a:ext cx="10515600" cy="4033562"/>
          </a:xfrm>
        </p:spPr>
        <p:txBody>
          <a:bodyPr>
            <a:no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La communication asynchrone existe depuis longtemps et sont adoptés dans plusieurs architectures de communication surtout dans les IoT. Elle est différentes de celle de synchrone aux niveaux du couplage, de protocole, de l’évolutivité, l’absence de standard, des </a:t>
            </a:r>
            <a:r>
              <a:rPr lang="fr-ML" sz="2400" b="1" dirty="0">
                <a:latin typeface="Times New Roman" panose="02020603050405020304" pitchFamily="18" charset="0"/>
                <a:cs typeface="Times New Roman" panose="02020603050405020304" pitchFamily="18" charset="0"/>
              </a:rPr>
              <a:t>MOM</a:t>
            </a:r>
            <a:r>
              <a:rPr lang="fr-ML" sz="2400" dirty="0">
                <a:latin typeface="Times New Roman" panose="02020603050405020304" pitchFamily="18" charset="0"/>
                <a:cs typeface="Times New Roman" panose="02020603050405020304" pitchFamily="18" charset="0"/>
              </a:rPr>
              <a:t> (Message-</a:t>
            </a:r>
            <a:r>
              <a:rPr lang="fr-ML" sz="2400" dirty="0" err="1">
                <a:latin typeface="Times New Roman" panose="02020603050405020304" pitchFamily="18" charset="0"/>
                <a:cs typeface="Times New Roman" panose="02020603050405020304" pitchFamily="18" charset="0"/>
              </a:rPr>
              <a:t>Oriented</a:t>
            </a:r>
            <a:r>
              <a:rPr lang="fr-ML" sz="2400" dirty="0">
                <a:latin typeface="Times New Roman" panose="02020603050405020304" pitchFamily="18" charset="0"/>
                <a:cs typeface="Times New Roman" panose="02020603050405020304" pitchFamily="18" charset="0"/>
              </a:rPr>
              <a:t> Middleware) et surtout de gestion d’erreur quant on parle des APIs.</a:t>
            </a:r>
          </a:p>
          <a:p>
            <a:pPr marL="0" indent="0">
              <a:lnSpc>
                <a:spcPct val="100000"/>
              </a:lnSpc>
              <a:buNone/>
            </a:pPr>
            <a:r>
              <a:rPr lang="fr-ML" sz="2400" dirty="0">
                <a:latin typeface="Times New Roman" panose="02020603050405020304" pitchFamily="18" charset="0"/>
                <a:cs typeface="Times New Roman" panose="02020603050405020304" pitchFamily="18" charset="0"/>
              </a:rPr>
              <a:t>Ainsi, nous dévons retenir que les APIs HTTP ou APIs pub/sub n’est qu’une question de communication synchrone ou asynchrone. Mais le plus important est que nous ne devons jamais oublier les consommateurs des ces APIs. Ce qui implique une spécification léger, adapté, compréhensible et qui peut être amélioré au fur et à mesure l’avancer technologique d’API.</a:t>
            </a:r>
          </a:p>
        </p:txBody>
      </p:sp>
    </p:spTree>
    <p:extLst>
      <p:ext uri="{BB962C8B-B14F-4D97-AF65-F5344CB8AC3E}">
        <p14:creationId xmlns:p14="http://schemas.microsoft.com/office/powerpoint/2010/main" val="258367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40AB3EA-DAA6-4628-82F2-CFA02A30C1F1}"/>
              </a:ext>
            </a:extLst>
          </p:cNvPr>
          <p:cNvSpPr/>
          <p:nvPr/>
        </p:nvSpPr>
        <p:spPr>
          <a:xfrm>
            <a:off x="106017" y="6400800"/>
            <a:ext cx="4002157" cy="37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Algerian" panose="04020705040A02060702" pitchFamily="82" charset="0"/>
              </a:rPr>
              <a:t>Sommaire</a:t>
            </a:r>
            <a:endParaRPr lang="en-US" dirty="0">
              <a:solidFill>
                <a:schemeClr val="tx1"/>
              </a:solidFill>
              <a:latin typeface="Algerian" panose="04020705040A02060702" pitchFamily="82" charset="0"/>
            </a:endParaRPr>
          </a:p>
        </p:txBody>
      </p:sp>
      <p:sp>
        <p:nvSpPr>
          <p:cNvPr id="4" name="Larme 3">
            <a:extLst>
              <a:ext uri="{FF2B5EF4-FFF2-40B4-BE49-F238E27FC236}">
                <a16:creationId xmlns:a16="http://schemas.microsoft.com/office/drawing/2014/main" id="{E452AF36-313B-4354-B0EA-4630C90B8CE4}"/>
              </a:ext>
            </a:extLst>
          </p:cNvPr>
          <p:cNvSpPr/>
          <p:nvPr/>
        </p:nvSpPr>
        <p:spPr>
          <a:xfrm>
            <a:off x="2365512" y="1795639"/>
            <a:ext cx="728870" cy="37106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a:t>
            </a:r>
            <a:endParaRPr lang="en-US" dirty="0"/>
          </a:p>
        </p:txBody>
      </p:sp>
      <p:sp>
        <p:nvSpPr>
          <p:cNvPr id="5" name="Flèche : chevron 4">
            <a:extLst>
              <a:ext uri="{FF2B5EF4-FFF2-40B4-BE49-F238E27FC236}">
                <a16:creationId xmlns:a16="http://schemas.microsoft.com/office/drawing/2014/main" id="{4874A065-61F2-49F9-9623-6EFEDD2631F4}"/>
              </a:ext>
            </a:extLst>
          </p:cNvPr>
          <p:cNvSpPr/>
          <p:nvPr/>
        </p:nvSpPr>
        <p:spPr>
          <a:xfrm>
            <a:off x="3584714" y="1795641"/>
            <a:ext cx="6241774" cy="37106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Introduction</a:t>
            </a:r>
            <a:endParaRPr lang="en-US" dirty="0">
              <a:ln w="0"/>
              <a:solidFill>
                <a:schemeClr val="bg1"/>
              </a:solidFill>
            </a:endParaRPr>
          </a:p>
        </p:txBody>
      </p:sp>
      <p:sp>
        <p:nvSpPr>
          <p:cNvPr id="6" name="Larme 5">
            <a:extLst>
              <a:ext uri="{FF2B5EF4-FFF2-40B4-BE49-F238E27FC236}">
                <a16:creationId xmlns:a16="http://schemas.microsoft.com/office/drawing/2014/main" id="{E81A8C56-1975-4FCA-BB03-2DD2A7860017}"/>
              </a:ext>
            </a:extLst>
          </p:cNvPr>
          <p:cNvSpPr/>
          <p:nvPr/>
        </p:nvSpPr>
        <p:spPr>
          <a:xfrm>
            <a:off x="2365513" y="2358855"/>
            <a:ext cx="728870" cy="37106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II</a:t>
            </a:r>
            <a:endParaRPr lang="en-US" dirty="0"/>
          </a:p>
        </p:txBody>
      </p:sp>
      <p:sp>
        <p:nvSpPr>
          <p:cNvPr id="7" name="Flèche : chevron 6">
            <a:extLst>
              <a:ext uri="{FF2B5EF4-FFF2-40B4-BE49-F238E27FC236}">
                <a16:creationId xmlns:a16="http://schemas.microsoft.com/office/drawing/2014/main" id="{4DD4BBB1-386C-48D8-B0B4-F2E72945AD10}"/>
              </a:ext>
            </a:extLst>
          </p:cNvPr>
          <p:cNvSpPr/>
          <p:nvPr/>
        </p:nvSpPr>
        <p:spPr>
          <a:xfrm>
            <a:off x="3584713" y="2362818"/>
            <a:ext cx="6241774" cy="37106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Le modèle publication/abonnement</a:t>
            </a:r>
            <a:endParaRPr lang="en-US" dirty="0">
              <a:ln w="0"/>
              <a:solidFill>
                <a:schemeClr val="bg1"/>
              </a:solidFill>
            </a:endParaRPr>
          </a:p>
        </p:txBody>
      </p:sp>
      <p:sp>
        <p:nvSpPr>
          <p:cNvPr id="8" name="Larme 7">
            <a:extLst>
              <a:ext uri="{FF2B5EF4-FFF2-40B4-BE49-F238E27FC236}">
                <a16:creationId xmlns:a16="http://schemas.microsoft.com/office/drawing/2014/main" id="{3BD247D8-2BDC-43DE-8074-3E4F48140FC6}"/>
              </a:ext>
            </a:extLst>
          </p:cNvPr>
          <p:cNvSpPr/>
          <p:nvPr/>
        </p:nvSpPr>
        <p:spPr>
          <a:xfrm>
            <a:off x="2365513" y="2922069"/>
            <a:ext cx="728870" cy="37106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III</a:t>
            </a:r>
            <a:endParaRPr lang="en-US" dirty="0"/>
          </a:p>
        </p:txBody>
      </p:sp>
      <p:sp>
        <p:nvSpPr>
          <p:cNvPr id="9" name="Flèche : chevron 8">
            <a:extLst>
              <a:ext uri="{FF2B5EF4-FFF2-40B4-BE49-F238E27FC236}">
                <a16:creationId xmlns:a16="http://schemas.microsoft.com/office/drawing/2014/main" id="{6D36CD99-D48B-4024-9B21-F53AB13EE0AF}"/>
              </a:ext>
            </a:extLst>
          </p:cNvPr>
          <p:cNvSpPr/>
          <p:nvPr/>
        </p:nvSpPr>
        <p:spPr>
          <a:xfrm>
            <a:off x="3584713" y="2929995"/>
            <a:ext cx="6241774" cy="37106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La spécification existante : </a:t>
            </a:r>
            <a:r>
              <a:rPr lang="fr-ML" i="1" dirty="0">
                <a:ln w="0"/>
                <a:solidFill>
                  <a:schemeClr val="bg1"/>
                </a:solidFill>
              </a:rPr>
              <a:t>OpenAPI</a:t>
            </a:r>
          </a:p>
        </p:txBody>
      </p:sp>
      <p:sp>
        <p:nvSpPr>
          <p:cNvPr id="10" name="Larme 9">
            <a:extLst>
              <a:ext uri="{FF2B5EF4-FFF2-40B4-BE49-F238E27FC236}">
                <a16:creationId xmlns:a16="http://schemas.microsoft.com/office/drawing/2014/main" id="{EB55034A-2EDA-4C24-A691-E5710DA502CB}"/>
              </a:ext>
            </a:extLst>
          </p:cNvPr>
          <p:cNvSpPr/>
          <p:nvPr/>
        </p:nvSpPr>
        <p:spPr>
          <a:xfrm>
            <a:off x="2365513" y="4038537"/>
            <a:ext cx="728869" cy="37105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IV</a:t>
            </a:r>
            <a:endParaRPr lang="en-US" dirty="0"/>
          </a:p>
        </p:txBody>
      </p:sp>
      <p:sp>
        <p:nvSpPr>
          <p:cNvPr id="11" name="Flèche : chevron 10">
            <a:extLst>
              <a:ext uri="{FF2B5EF4-FFF2-40B4-BE49-F238E27FC236}">
                <a16:creationId xmlns:a16="http://schemas.microsoft.com/office/drawing/2014/main" id="{A6362E76-1F9F-4793-A9EC-85AAD5250567}"/>
              </a:ext>
            </a:extLst>
          </p:cNvPr>
          <p:cNvSpPr/>
          <p:nvPr/>
        </p:nvSpPr>
        <p:spPr>
          <a:xfrm>
            <a:off x="3584713" y="4038538"/>
            <a:ext cx="6241774" cy="37106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La solution proposée : la spécification </a:t>
            </a:r>
            <a:r>
              <a:rPr lang="fr-ML" i="1" dirty="0">
                <a:ln w="0"/>
                <a:solidFill>
                  <a:schemeClr val="bg1"/>
                </a:solidFill>
              </a:rPr>
              <a:t>OpenAPI-PS</a:t>
            </a:r>
            <a:endParaRPr lang="en-US" i="1" dirty="0">
              <a:ln w="0"/>
              <a:solidFill>
                <a:schemeClr val="bg1"/>
              </a:solidFill>
            </a:endParaRPr>
          </a:p>
        </p:txBody>
      </p:sp>
      <p:sp>
        <p:nvSpPr>
          <p:cNvPr id="12" name="Larme 11">
            <a:extLst>
              <a:ext uri="{FF2B5EF4-FFF2-40B4-BE49-F238E27FC236}">
                <a16:creationId xmlns:a16="http://schemas.microsoft.com/office/drawing/2014/main" id="{8650B613-AC7B-4945-993D-D44679B1C82F}"/>
              </a:ext>
            </a:extLst>
          </p:cNvPr>
          <p:cNvSpPr/>
          <p:nvPr/>
        </p:nvSpPr>
        <p:spPr>
          <a:xfrm>
            <a:off x="2365513" y="4595120"/>
            <a:ext cx="728869" cy="37106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VI</a:t>
            </a:r>
            <a:endParaRPr lang="en-US" dirty="0"/>
          </a:p>
        </p:txBody>
      </p:sp>
      <p:sp>
        <p:nvSpPr>
          <p:cNvPr id="13" name="Flèche : chevron 12">
            <a:extLst>
              <a:ext uri="{FF2B5EF4-FFF2-40B4-BE49-F238E27FC236}">
                <a16:creationId xmlns:a16="http://schemas.microsoft.com/office/drawing/2014/main" id="{15BF8CD6-9F79-415D-973A-B69C69FBF2D6}"/>
              </a:ext>
            </a:extLst>
          </p:cNvPr>
          <p:cNvSpPr/>
          <p:nvPr/>
        </p:nvSpPr>
        <p:spPr>
          <a:xfrm>
            <a:off x="3584713" y="4595120"/>
            <a:ext cx="6241774" cy="37106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Un générateur de code </a:t>
            </a:r>
            <a:r>
              <a:rPr lang="fr-ML" i="1" dirty="0">
                <a:ln w="0"/>
                <a:solidFill>
                  <a:schemeClr val="bg1"/>
                </a:solidFill>
              </a:rPr>
              <a:t>OpenAPI-PS</a:t>
            </a:r>
            <a:endParaRPr lang="en-US" i="1" dirty="0">
              <a:ln w="0"/>
              <a:solidFill>
                <a:schemeClr val="bg1"/>
              </a:solidFill>
            </a:endParaRPr>
          </a:p>
        </p:txBody>
      </p:sp>
      <p:sp>
        <p:nvSpPr>
          <p:cNvPr id="14" name="Rectangle 13">
            <a:extLst>
              <a:ext uri="{FF2B5EF4-FFF2-40B4-BE49-F238E27FC236}">
                <a16:creationId xmlns:a16="http://schemas.microsoft.com/office/drawing/2014/main" id="{ABEF994A-1625-4553-9838-675C3A76E1F6}"/>
              </a:ext>
            </a:extLst>
          </p:cNvPr>
          <p:cNvSpPr/>
          <p:nvPr/>
        </p:nvSpPr>
        <p:spPr>
          <a:xfrm>
            <a:off x="2365512" y="795130"/>
            <a:ext cx="7460975"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Plan du travail</a:t>
            </a:r>
            <a:endParaRPr lang="en-US" dirty="0">
              <a:ln w="0"/>
              <a:solidFill>
                <a:schemeClr val="bg1"/>
              </a:solidFill>
            </a:endParaRPr>
          </a:p>
        </p:txBody>
      </p:sp>
      <p:sp>
        <p:nvSpPr>
          <p:cNvPr id="15" name="Larme 14">
            <a:extLst>
              <a:ext uri="{FF2B5EF4-FFF2-40B4-BE49-F238E27FC236}">
                <a16:creationId xmlns:a16="http://schemas.microsoft.com/office/drawing/2014/main" id="{90B28517-CEE9-4BBF-A273-09ADE2BE2E76}"/>
              </a:ext>
            </a:extLst>
          </p:cNvPr>
          <p:cNvSpPr/>
          <p:nvPr/>
        </p:nvSpPr>
        <p:spPr>
          <a:xfrm>
            <a:off x="2365513" y="5151702"/>
            <a:ext cx="728869" cy="37106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VII</a:t>
            </a:r>
            <a:endParaRPr lang="en-US" dirty="0"/>
          </a:p>
        </p:txBody>
      </p:sp>
      <p:sp>
        <p:nvSpPr>
          <p:cNvPr id="16" name="Flèche : chevron 15">
            <a:extLst>
              <a:ext uri="{FF2B5EF4-FFF2-40B4-BE49-F238E27FC236}">
                <a16:creationId xmlns:a16="http://schemas.microsoft.com/office/drawing/2014/main" id="{A43067F6-7AAE-42D9-9E0B-4E38285837B6}"/>
              </a:ext>
            </a:extLst>
          </p:cNvPr>
          <p:cNvSpPr/>
          <p:nvPr/>
        </p:nvSpPr>
        <p:spPr>
          <a:xfrm>
            <a:off x="3584713" y="5151702"/>
            <a:ext cx="6241774" cy="37106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Conclusion</a:t>
            </a:r>
            <a:endParaRPr lang="en-US" dirty="0">
              <a:ln w="0"/>
              <a:solidFill>
                <a:schemeClr val="bg1"/>
              </a:solidFill>
            </a:endParaRPr>
          </a:p>
        </p:txBody>
      </p:sp>
      <p:sp>
        <p:nvSpPr>
          <p:cNvPr id="17" name="Larme 16">
            <a:extLst>
              <a:ext uri="{FF2B5EF4-FFF2-40B4-BE49-F238E27FC236}">
                <a16:creationId xmlns:a16="http://schemas.microsoft.com/office/drawing/2014/main" id="{DCECFB4C-1ACE-4CC8-81CE-FA944F4CDF91}"/>
              </a:ext>
            </a:extLst>
          </p:cNvPr>
          <p:cNvSpPr/>
          <p:nvPr/>
        </p:nvSpPr>
        <p:spPr>
          <a:xfrm>
            <a:off x="2365513" y="5708284"/>
            <a:ext cx="728869" cy="37106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VIII</a:t>
            </a:r>
            <a:endParaRPr lang="en-US" dirty="0"/>
          </a:p>
        </p:txBody>
      </p:sp>
      <p:sp>
        <p:nvSpPr>
          <p:cNvPr id="18" name="Flèche : chevron 17">
            <a:extLst>
              <a:ext uri="{FF2B5EF4-FFF2-40B4-BE49-F238E27FC236}">
                <a16:creationId xmlns:a16="http://schemas.microsoft.com/office/drawing/2014/main" id="{2C501AE3-ABF3-421B-8AEC-BF21982CB64E}"/>
              </a:ext>
            </a:extLst>
          </p:cNvPr>
          <p:cNvSpPr/>
          <p:nvPr/>
        </p:nvSpPr>
        <p:spPr>
          <a:xfrm>
            <a:off x="3584713" y="5708284"/>
            <a:ext cx="6241774" cy="37106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Les perspectives pour </a:t>
            </a:r>
            <a:r>
              <a:rPr lang="fr-ML" i="1" dirty="0">
                <a:ln w="0"/>
                <a:solidFill>
                  <a:schemeClr val="bg1"/>
                </a:solidFill>
              </a:rPr>
              <a:t>OpenAPI-PS</a:t>
            </a:r>
            <a:endParaRPr lang="en-US" i="1" dirty="0">
              <a:ln w="0"/>
              <a:solidFill>
                <a:schemeClr val="bg1"/>
              </a:solidFill>
            </a:endParaRPr>
          </a:p>
        </p:txBody>
      </p:sp>
      <p:sp>
        <p:nvSpPr>
          <p:cNvPr id="19" name="Larme 18">
            <a:extLst>
              <a:ext uri="{FF2B5EF4-FFF2-40B4-BE49-F238E27FC236}">
                <a16:creationId xmlns:a16="http://schemas.microsoft.com/office/drawing/2014/main" id="{C8688F11-10E9-42CC-B66B-D09B11D1390D}"/>
              </a:ext>
            </a:extLst>
          </p:cNvPr>
          <p:cNvSpPr/>
          <p:nvPr/>
        </p:nvSpPr>
        <p:spPr>
          <a:xfrm>
            <a:off x="2365513" y="3481946"/>
            <a:ext cx="728869" cy="37106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III</a:t>
            </a:r>
            <a:endParaRPr lang="en-US" dirty="0"/>
          </a:p>
        </p:txBody>
      </p:sp>
      <p:sp>
        <p:nvSpPr>
          <p:cNvPr id="20" name="Flèche : chevron 19">
            <a:extLst>
              <a:ext uri="{FF2B5EF4-FFF2-40B4-BE49-F238E27FC236}">
                <a16:creationId xmlns:a16="http://schemas.microsoft.com/office/drawing/2014/main" id="{E980FE99-141E-42EE-9297-F986C6519819}"/>
              </a:ext>
            </a:extLst>
          </p:cNvPr>
          <p:cNvSpPr/>
          <p:nvPr/>
        </p:nvSpPr>
        <p:spPr>
          <a:xfrm>
            <a:off x="3584713" y="3481948"/>
            <a:ext cx="6241774" cy="37106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n w="0"/>
                <a:solidFill>
                  <a:schemeClr val="bg1"/>
                </a:solidFill>
              </a:rPr>
              <a:t>Le problématique</a:t>
            </a:r>
            <a:endParaRPr lang="fr-ML" i="1" dirty="0">
              <a:ln w="0"/>
              <a:solidFill>
                <a:schemeClr val="bg1"/>
              </a:solidFill>
            </a:endParaRPr>
          </a:p>
        </p:txBody>
      </p:sp>
      <p:cxnSp>
        <p:nvCxnSpPr>
          <p:cNvPr id="3" name="Connecteur droit 2">
            <a:extLst>
              <a:ext uri="{FF2B5EF4-FFF2-40B4-BE49-F238E27FC236}">
                <a16:creationId xmlns:a16="http://schemas.microsoft.com/office/drawing/2014/main" id="{FC22737D-F265-44D9-8AD2-59D027FF0ED4}"/>
              </a:ext>
            </a:extLst>
          </p:cNvPr>
          <p:cNvCxnSpPr>
            <a:cxnSpLocks/>
          </p:cNvCxnSpPr>
          <p:nvPr/>
        </p:nvCxnSpPr>
        <p:spPr>
          <a:xfrm>
            <a:off x="-1" y="640080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Rectangle : avec coins arrondis en diagonale 22">
            <a:extLst>
              <a:ext uri="{FF2B5EF4-FFF2-40B4-BE49-F238E27FC236}">
                <a16:creationId xmlns:a16="http://schemas.microsoft.com/office/drawing/2014/main" id="{9EC26BD0-B35F-4ADD-9148-FA61D66F0406}"/>
              </a:ext>
            </a:extLst>
          </p:cNvPr>
          <p:cNvSpPr/>
          <p:nvPr/>
        </p:nvSpPr>
        <p:spPr>
          <a:xfrm>
            <a:off x="11092070" y="6400801"/>
            <a:ext cx="477078" cy="371053"/>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1</a:t>
            </a:r>
            <a:endParaRPr lang="en-US" dirty="0">
              <a:solidFill>
                <a:schemeClr val="tx1"/>
              </a:solidFill>
            </a:endParaRPr>
          </a:p>
        </p:txBody>
      </p:sp>
    </p:spTree>
    <p:extLst>
      <p:ext uri="{BB962C8B-B14F-4D97-AF65-F5344CB8AC3E}">
        <p14:creationId xmlns:p14="http://schemas.microsoft.com/office/powerpoint/2010/main" val="215891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40AB3EA-DAA6-4628-82F2-CFA02A30C1F1}"/>
              </a:ext>
            </a:extLst>
          </p:cNvPr>
          <p:cNvSpPr/>
          <p:nvPr/>
        </p:nvSpPr>
        <p:spPr>
          <a:xfrm>
            <a:off x="106017" y="6400800"/>
            <a:ext cx="4002157" cy="37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Algerian" panose="04020705040A02060702" pitchFamily="82" charset="0"/>
              </a:rPr>
              <a:t>Introduction</a:t>
            </a:r>
            <a:endParaRPr lang="en-US" dirty="0">
              <a:solidFill>
                <a:schemeClr val="tx1"/>
              </a:solidFill>
              <a:latin typeface="Algerian" panose="04020705040A02060702" pitchFamily="82" charset="0"/>
            </a:endParaRPr>
          </a:p>
        </p:txBody>
      </p:sp>
      <p:cxnSp>
        <p:nvCxnSpPr>
          <p:cNvPr id="3" name="Connecteur droit 2">
            <a:extLst>
              <a:ext uri="{FF2B5EF4-FFF2-40B4-BE49-F238E27FC236}">
                <a16:creationId xmlns:a16="http://schemas.microsoft.com/office/drawing/2014/main" id="{FC22737D-F265-44D9-8AD2-59D027FF0ED4}"/>
              </a:ext>
            </a:extLst>
          </p:cNvPr>
          <p:cNvCxnSpPr>
            <a:cxnSpLocks/>
          </p:cNvCxnSpPr>
          <p:nvPr/>
        </p:nvCxnSpPr>
        <p:spPr>
          <a:xfrm>
            <a:off x="-1" y="640080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Rectangle : avec coins arrondis en diagonale 22">
            <a:extLst>
              <a:ext uri="{FF2B5EF4-FFF2-40B4-BE49-F238E27FC236}">
                <a16:creationId xmlns:a16="http://schemas.microsoft.com/office/drawing/2014/main" id="{9EC26BD0-B35F-4ADD-9148-FA61D66F0406}"/>
              </a:ext>
            </a:extLst>
          </p:cNvPr>
          <p:cNvSpPr/>
          <p:nvPr/>
        </p:nvSpPr>
        <p:spPr>
          <a:xfrm>
            <a:off x="11092070" y="6400801"/>
            <a:ext cx="477078" cy="371053"/>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2</a:t>
            </a:r>
            <a:endParaRPr lang="en-US" dirty="0">
              <a:solidFill>
                <a:schemeClr val="tx1"/>
              </a:solidFill>
            </a:endParaRPr>
          </a:p>
        </p:txBody>
      </p:sp>
    </p:spTree>
    <p:extLst>
      <p:ext uri="{BB962C8B-B14F-4D97-AF65-F5344CB8AC3E}">
        <p14:creationId xmlns:p14="http://schemas.microsoft.com/office/powerpoint/2010/main" val="175016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40AB3EA-DAA6-4628-82F2-CFA02A30C1F1}"/>
              </a:ext>
            </a:extLst>
          </p:cNvPr>
          <p:cNvSpPr/>
          <p:nvPr/>
        </p:nvSpPr>
        <p:spPr>
          <a:xfrm>
            <a:off x="106017" y="6400800"/>
            <a:ext cx="4128358" cy="37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Algerian" panose="04020705040A02060702" pitchFamily="82" charset="0"/>
              </a:rPr>
              <a:t>Modèle publication/abonnement</a:t>
            </a:r>
            <a:endParaRPr lang="en-US" dirty="0">
              <a:solidFill>
                <a:schemeClr val="tx1"/>
              </a:solidFill>
              <a:latin typeface="Algerian" panose="04020705040A02060702" pitchFamily="82" charset="0"/>
            </a:endParaRPr>
          </a:p>
        </p:txBody>
      </p:sp>
      <p:cxnSp>
        <p:nvCxnSpPr>
          <p:cNvPr id="3" name="Connecteur droit 2">
            <a:extLst>
              <a:ext uri="{FF2B5EF4-FFF2-40B4-BE49-F238E27FC236}">
                <a16:creationId xmlns:a16="http://schemas.microsoft.com/office/drawing/2014/main" id="{FC22737D-F265-44D9-8AD2-59D027FF0ED4}"/>
              </a:ext>
            </a:extLst>
          </p:cNvPr>
          <p:cNvCxnSpPr>
            <a:cxnSpLocks/>
          </p:cNvCxnSpPr>
          <p:nvPr/>
        </p:nvCxnSpPr>
        <p:spPr>
          <a:xfrm>
            <a:off x="-1" y="640080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Rectangle : avec coins arrondis en diagonale 22">
            <a:extLst>
              <a:ext uri="{FF2B5EF4-FFF2-40B4-BE49-F238E27FC236}">
                <a16:creationId xmlns:a16="http://schemas.microsoft.com/office/drawing/2014/main" id="{9EC26BD0-B35F-4ADD-9148-FA61D66F0406}"/>
              </a:ext>
            </a:extLst>
          </p:cNvPr>
          <p:cNvSpPr/>
          <p:nvPr/>
        </p:nvSpPr>
        <p:spPr>
          <a:xfrm>
            <a:off x="11092070" y="6400801"/>
            <a:ext cx="477078" cy="371053"/>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3</a:t>
            </a:r>
            <a:endParaRPr lang="en-US" dirty="0">
              <a:solidFill>
                <a:schemeClr val="tx1"/>
              </a:solidFill>
            </a:endParaRPr>
          </a:p>
        </p:txBody>
      </p:sp>
    </p:spTree>
    <p:extLst>
      <p:ext uri="{BB962C8B-B14F-4D97-AF65-F5344CB8AC3E}">
        <p14:creationId xmlns:p14="http://schemas.microsoft.com/office/powerpoint/2010/main" val="315845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40AB3EA-DAA6-4628-82F2-CFA02A30C1F1}"/>
              </a:ext>
            </a:extLst>
          </p:cNvPr>
          <p:cNvSpPr/>
          <p:nvPr/>
        </p:nvSpPr>
        <p:spPr>
          <a:xfrm>
            <a:off x="106017" y="6400800"/>
            <a:ext cx="4072088" cy="37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Algerian" panose="04020705040A02060702" pitchFamily="82" charset="0"/>
              </a:rPr>
              <a:t>Spécification OpenAPI</a:t>
            </a:r>
            <a:endParaRPr lang="en-US" dirty="0">
              <a:solidFill>
                <a:schemeClr val="tx1"/>
              </a:solidFill>
              <a:latin typeface="Algerian" panose="04020705040A02060702" pitchFamily="82" charset="0"/>
            </a:endParaRPr>
          </a:p>
        </p:txBody>
      </p:sp>
      <p:cxnSp>
        <p:nvCxnSpPr>
          <p:cNvPr id="3" name="Connecteur droit 2">
            <a:extLst>
              <a:ext uri="{FF2B5EF4-FFF2-40B4-BE49-F238E27FC236}">
                <a16:creationId xmlns:a16="http://schemas.microsoft.com/office/drawing/2014/main" id="{FC22737D-F265-44D9-8AD2-59D027FF0ED4}"/>
              </a:ext>
            </a:extLst>
          </p:cNvPr>
          <p:cNvCxnSpPr>
            <a:cxnSpLocks/>
          </p:cNvCxnSpPr>
          <p:nvPr/>
        </p:nvCxnSpPr>
        <p:spPr>
          <a:xfrm>
            <a:off x="-1" y="640080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Rectangle : avec coins arrondis en diagonale 22">
            <a:extLst>
              <a:ext uri="{FF2B5EF4-FFF2-40B4-BE49-F238E27FC236}">
                <a16:creationId xmlns:a16="http://schemas.microsoft.com/office/drawing/2014/main" id="{9EC26BD0-B35F-4ADD-9148-FA61D66F0406}"/>
              </a:ext>
            </a:extLst>
          </p:cNvPr>
          <p:cNvSpPr/>
          <p:nvPr/>
        </p:nvSpPr>
        <p:spPr>
          <a:xfrm>
            <a:off x="11092070" y="6400801"/>
            <a:ext cx="477078" cy="371053"/>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373393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40AB3EA-DAA6-4628-82F2-CFA02A30C1F1}"/>
              </a:ext>
            </a:extLst>
          </p:cNvPr>
          <p:cNvSpPr/>
          <p:nvPr/>
        </p:nvSpPr>
        <p:spPr>
          <a:xfrm>
            <a:off x="106017" y="6400800"/>
            <a:ext cx="4128358" cy="37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Algerian" panose="04020705040A02060702" pitchFamily="82" charset="0"/>
              </a:rPr>
              <a:t>Problématique</a:t>
            </a:r>
            <a:endParaRPr lang="en-US" dirty="0">
              <a:solidFill>
                <a:schemeClr val="tx1"/>
              </a:solidFill>
              <a:latin typeface="Algerian" panose="04020705040A02060702" pitchFamily="82" charset="0"/>
            </a:endParaRPr>
          </a:p>
        </p:txBody>
      </p:sp>
      <p:cxnSp>
        <p:nvCxnSpPr>
          <p:cNvPr id="3" name="Connecteur droit 2">
            <a:extLst>
              <a:ext uri="{FF2B5EF4-FFF2-40B4-BE49-F238E27FC236}">
                <a16:creationId xmlns:a16="http://schemas.microsoft.com/office/drawing/2014/main" id="{FC22737D-F265-44D9-8AD2-59D027FF0ED4}"/>
              </a:ext>
            </a:extLst>
          </p:cNvPr>
          <p:cNvCxnSpPr>
            <a:cxnSpLocks/>
          </p:cNvCxnSpPr>
          <p:nvPr/>
        </p:nvCxnSpPr>
        <p:spPr>
          <a:xfrm>
            <a:off x="-1" y="640080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Rectangle : avec coins arrondis en diagonale 22">
            <a:extLst>
              <a:ext uri="{FF2B5EF4-FFF2-40B4-BE49-F238E27FC236}">
                <a16:creationId xmlns:a16="http://schemas.microsoft.com/office/drawing/2014/main" id="{9EC26BD0-B35F-4ADD-9148-FA61D66F0406}"/>
              </a:ext>
            </a:extLst>
          </p:cNvPr>
          <p:cNvSpPr/>
          <p:nvPr/>
        </p:nvSpPr>
        <p:spPr>
          <a:xfrm>
            <a:off x="11092070" y="6400801"/>
            <a:ext cx="477078" cy="371053"/>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5</a:t>
            </a:r>
            <a:endParaRPr lang="en-US" dirty="0">
              <a:solidFill>
                <a:schemeClr val="tx1"/>
              </a:solidFill>
            </a:endParaRPr>
          </a:p>
        </p:txBody>
      </p:sp>
    </p:spTree>
    <p:extLst>
      <p:ext uri="{BB962C8B-B14F-4D97-AF65-F5344CB8AC3E}">
        <p14:creationId xmlns:p14="http://schemas.microsoft.com/office/powerpoint/2010/main" val="414168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0FEC2-8F22-4D41-BF03-5967A5F11558}"/>
              </a:ext>
            </a:extLst>
          </p:cNvPr>
          <p:cNvSpPr>
            <a:spLocks noGrp="1"/>
          </p:cNvSpPr>
          <p:nvPr>
            <p:ph type="title"/>
          </p:nvPr>
        </p:nvSpPr>
        <p:spPr>
          <a:xfrm>
            <a:off x="838200" y="92765"/>
            <a:ext cx="10515600" cy="901148"/>
          </a:xfrm>
        </p:spPr>
        <p:txBody>
          <a:bodyPr/>
          <a:lstStyle/>
          <a:p>
            <a:pPr algn="ctr"/>
            <a:r>
              <a:rPr lang="fr-ML"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EE73DFB2-C9D7-4DC1-B5D3-10002D20E9D0}"/>
              </a:ext>
            </a:extLst>
          </p:cNvPr>
          <p:cNvSpPr>
            <a:spLocks noGrp="1"/>
          </p:cNvSpPr>
          <p:nvPr>
            <p:ph idx="1"/>
          </p:nvPr>
        </p:nvSpPr>
        <p:spPr>
          <a:xfrm>
            <a:off x="838200" y="1139687"/>
            <a:ext cx="10515600" cy="5327374"/>
          </a:xfrm>
        </p:spPr>
        <p:txBody>
          <a:bodyPr>
            <a:no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Dans le monde conception logiciel, les APIs servent d’intermédiaire entre deux systèmes informatiques indépendants. Elles partages les services d’un système an un autre. Pour faciliter l’utilisation de ces API 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à été adoptée pour leurs documentations (description).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faite pour les APIs REST (</a:t>
            </a:r>
            <a:r>
              <a:rPr lang="en-US" sz="2400" dirty="0">
                <a:latin typeface="Times New Roman" panose="02020603050405020304" pitchFamily="18" charset="0"/>
                <a:cs typeface="Times New Roman" panose="02020603050405020304" pitchFamily="18" charset="0"/>
              </a:rPr>
              <a:t>Representation</a:t>
            </a:r>
            <a:r>
              <a:rPr lang="fr-ML" sz="2400" dirty="0">
                <a:latin typeface="Times New Roman" panose="02020603050405020304" pitchFamily="18" charset="0"/>
                <a:cs typeface="Times New Roman" panose="02020603050405020304" pitchFamily="18" charset="0"/>
              </a:rPr>
              <a:t> State Transfer) qui est un modèle de communication synchrone client/serveur ce qui est différent des modèles de messagerie asynchrones existants tel que publication/abonnement. Pour faire aux APIs asynchrones tout ce qu’on peut faire aux APIs REST, cela doit commencer l’existence d’une spécification unificatrice pour ces APIs comme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a:t>
            </a:r>
          </a:p>
          <a:p>
            <a:pPr marL="0" indent="0">
              <a:lnSpc>
                <a:spcPct val="150000"/>
              </a:lnSpc>
              <a:buNone/>
            </a:pPr>
            <a:r>
              <a:rPr lang="fr-ML" sz="2400" dirty="0">
                <a:latin typeface="Times New Roman" panose="02020603050405020304" pitchFamily="18" charset="0"/>
                <a:cs typeface="Times New Roman" panose="02020603050405020304" pitchFamily="18" charset="0"/>
              </a:rPr>
              <a:t>Ainsi le but de ce travail est de mettre en place cette spécification, capable de décrire les APIs asynchrones ou les APIs utilisant le modèle de communication publication/abonnement.</a:t>
            </a:r>
          </a:p>
        </p:txBody>
      </p:sp>
    </p:spTree>
    <p:extLst>
      <p:ext uri="{BB962C8B-B14F-4D97-AF65-F5344CB8AC3E}">
        <p14:creationId xmlns:p14="http://schemas.microsoft.com/office/powerpoint/2010/main" val="75683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F42CBD-AE7F-4D9F-B866-C303B35080DE}"/>
              </a:ext>
            </a:extLst>
          </p:cNvPr>
          <p:cNvSpPr>
            <a:spLocks noGrp="1"/>
          </p:cNvSpPr>
          <p:nvPr>
            <p:ph idx="1"/>
          </p:nvPr>
        </p:nvSpPr>
        <p:spPr>
          <a:xfrm>
            <a:off x="838200" y="1417983"/>
            <a:ext cx="10515600" cy="4710648"/>
          </a:xfrm>
        </p:spPr>
        <p:txBody>
          <a:bodyPr>
            <a:norm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Le travail effectué pour la mise en place de cette nouvelle spécification comprend cinq (4) parties:</a:t>
            </a:r>
          </a:p>
          <a:p>
            <a:pPr>
              <a:lnSpc>
                <a:spcPct val="100000"/>
              </a:lnSpc>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spécification open source existante pour les APIs qui est </a:t>
            </a:r>
            <a:r>
              <a:rPr lang="fr-ML" sz="2400" b="1" i="1" dirty="0">
                <a:latin typeface="Times New Roman" panose="02020603050405020304" pitchFamily="18" charset="0"/>
                <a:cs typeface="Times New Roman" panose="02020603050405020304" pitchFamily="18" charset="0"/>
              </a:rPr>
              <a:t>OpenAPI</a:t>
            </a:r>
          </a:p>
          <a:p>
            <a:pPr>
              <a:lnSpc>
                <a:spcPct val="100000"/>
              </a:lnSpc>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Le modèle de communication publication/abonnement sur lequel notre nouvelle spécification est basée</a:t>
            </a:r>
          </a:p>
          <a:p>
            <a:pPr>
              <a:lnSpc>
                <a:spcPct val="100000"/>
              </a:lnSpc>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nouvelle spécification pour les APIs du modèle publication/abonnement appelé </a:t>
            </a:r>
            <a:r>
              <a:rPr lang="fr-ML" sz="2400" b="1" i="1" dirty="0">
                <a:latin typeface="Times New Roman" panose="02020603050405020304" pitchFamily="18" charset="0"/>
                <a:cs typeface="Times New Roman" panose="02020603050405020304" pitchFamily="18" charset="0"/>
              </a:rPr>
              <a:t>OpenPS</a:t>
            </a:r>
            <a:endParaRPr lang="en-US" sz="2400" b="1" i="1"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 </a:t>
            </a:r>
            <a:r>
              <a:rPr lang="fr-ML" sz="2400" dirty="0">
                <a:latin typeface="Times New Roman" panose="02020603050405020304" pitchFamily="18" charset="0"/>
                <a:cs typeface="Times New Roman" panose="02020603050405020304" pitchFamily="18" charset="0"/>
              </a:rPr>
              <a:t>générateur de code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et un cas d’utilisation pour un producteur (qui publie) et un consommateur (qui s’abonne).</a:t>
            </a:r>
            <a:endParaRPr lang="fr-ML" sz="2400" b="1" i="1" dirty="0">
              <a:latin typeface="Times New Roman" panose="02020603050405020304" pitchFamily="18" charset="0"/>
              <a:cs typeface="Times New Roman" panose="02020603050405020304" pitchFamily="18" charset="0"/>
            </a:endParaRPr>
          </a:p>
        </p:txBody>
      </p:sp>
      <p:sp>
        <p:nvSpPr>
          <p:cNvPr id="4" name="Titre 1">
            <a:extLst>
              <a:ext uri="{FF2B5EF4-FFF2-40B4-BE49-F238E27FC236}">
                <a16:creationId xmlns:a16="http://schemas.microsoft.com/office/drawing/2014/main" id="{8E9E13D2-47AA-401C-A367-3760CA85C507}"/>
              </a:ext>
            </a:extLst>
          </p:cNvPr>
          <p:cNvSpPr>
            <a:spLocks noGrp="1"/>
          </p:cNvSpPr>
          <p:nvPr>
            <p:ph type="title"/>
          </p:nvPr>
        </p:nvSpPr>
        <p:spPr>
          <a:xfrm>
            <a:off x="838200" y="325368"/>
            <a:ext cx="10515600" cy="1092615"/>
          </a:xfrm>
        </p:spPr>
        <p:txBody>
          <a:bodyPr/>
          <a:lstStyle/>
          <a:p>
            <a:pPr algn="ctr"/>
            <a:r>
              <a:rPr lang="fr-ML" b="1" dirty="0">
                <a:latin typeface="Times New Roman" panose="02020603050405020304" pitchFamily="18" charset="0"/>
                <a:cs typeface="Times New Roman" panose="02020603050405020304" pitchFamily="18" charset="0"/>
              </a:rPr>
              <a:t>Plan du travail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0B6C5-3BB3-41DF-8E65-5818517DF06F}"/>
              </a:ext>
            </a:extLst>
          </p:cNvPr>
          <p:cNvSpPr>
            <a:spLocks noGrp="1"/>
          </p:cNvSpPr>
          <p:nvPr>
            <p:ph type="title"/>
          </p:nvPr>
        </p:nvSpPr>
        <p:spPr>
          <a:xfrm>
            <a:off x="838200" y="365125"/>
            <a:ext cx="10515600" cy="880579"/>
          </a:xfrm>
        </p:spPr>
        <p:txBody>
          <a:bodyPr>
            <a:normAutofit/>
          </a:bodyPr>
          <a:lstStyle/>
          <a:p>
            <a:pPr algn="ctr"/>
            <a:r>
              <a:rPr lang="fr-ML" sz="3600" b="1" dirty="0">
                <a:latin typeface="Times New Roman" panose="02020603050405020304" pitchFamily="18" charset="0"/>
                <a:cs typeface="Times New Roman" panose="02020603050405020304" pitchFamily="18" charset="0"/>
              </a:rPr>
              <a:t>C’est quoi la spécification </a:t>
            </a:r>
            <a:r>
              <a:rPr lang="fr-ML" sz="3600" b="1" i="1" dirty="0">
                <a:latin typeface="Times New Roman" panose="02020603050405020304" pitchFamily="18" charset="0"/>
                <a:cs typeface="Times New Roman" panose="02020603050405020304" pitchFamily="18" charset="0"/>
              </a:rPr>
              <a:t>OpenAPI</a:t>
            </a:r>
            <a:r>
              <a:rPr lang="fr-ML" sz="3600" b="1"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675517F-86A8-4AB3-A849-FD22ACC25876}"/>
              </a:ext>
            </a:extLst>
          </p:cNvPr>
          <p:cNvSpPr>
            <a:spLocks noGrp="1"/>
          </p:cNvSpPr>
          <p:nvPr>
            <p:ph idx="1"/>
          </p:nvPr>
        </p:nvSpPr>
        <p:spPr>
          <a:xfrm>
            <a:off x="838200" y="1086678"/>
            <a:ext cx="10515600" cy="5771321"/>
          </a:xfrm>
        </p:spPr>
        <p:txBody>
          <a:bodyPr>
            <a:norm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une interface standard open source pour les APIs REST, lesquelles permettent aux développeurs et les machines de comprendre les services sans accès aux codes sources.  Elle permet de définir et de décrire les APIs REST.</a:t>
            </a:r>
          </a:p>
          <a:p>
            <a:pPr marL="0" indent="0">
              <a:lnSpc>
                <a:spcPct val="100000"/>
              </a:lnSpc>
              <a:buNone/>
            </a:pPr>
            <a:r>
              <a:rPr lang="fr-ML" sz="2400" dirty="0">
                <a:latin typeface="Times New Roman" panose="02020603050405020304" pitchFamily="18" charset="0"/>
                <a:cs typeface="Times New Roman" panose="02020603050405020304" pitchFamily="18" charset="0"/>
              </a:rPr>
              <a:t>OpenAPI est constitué de huit (8) objet racine qui sont: </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58EEE0E-6492-406D-B450-29114EFC38A5}"/>
              </a:ext>
            </a:extLst>
          </p:cNvPr>
          <p:cNvSpPr/>
          <p:nvPr/>
        </p:nvSpPr>
        <p:spPr>
          <a:xfrm>
            <a:off x="4416292" y="3193773"/>
            <a:ext cx="3359416" cy="35648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 coins arrondis 21">
            <a:extLst>
              <a:ext uri="{FF2B5EF4-FFF2-40B4-BE49-F238E27FC236}">
                <a16:creationId xmlns:a16="http://schemas.microsoft.com/office/drawing/2014/main" id="{9B3BB4AB-2B28-4F29-AC87-15EE1D32D14A}"/>
              </a:ext>
            </a:extLst>
          </p:cNvPr>
          <p:cNvSpPr/>
          <p:nvPr/>
        </p:nvSpPr>
        <p:spPr>
          <a:xfrm>
            <a:off x="4568680" y="3282795"/>
            <a:ext cx="3054639" cy="48518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openapi</a:t>
            </a:r>
            <a:endParaRPr lang="en-US" dirty="0"/>
          </a:p>
        </p:txBody>
      </p:sp>
      <p:sp>
        <p:nvSpPr>
          <p:cNvPr id="23" name="Rectangle : coins arrondis 22">
            <a:extLst>
              <a:ext uri="{FF2B5EF4-FFF2-40B4-BE49-F238E27FC236}">
                <a16:creationId xmlns:a16="http://schemas.microsoft.com/office/drawing/2014/main" id="{1DC3ACB5-BF6C-4454-8F5E-4BFF5AB4E814}"/>
              </a:ext>
            </a:extLst>
          </p:cNvPr>
          <p:cNvSpPr/>
          <p:nvPr/>
        </p:nvSpPr>
        <p:spPr>
          <a:xfrm>
            <a:off x="4568681" y="3819018"/>
            <a:ext cx="3054638" cy="4851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info</a:t>
            </a:r>
            <a:endParaRPr lang="en-US" dirty="0"/>
          </a:p>
        </p:txBody>
      </p:sp>
      <p:sp>
        <p:nvSpPr>
          <p:cNvPr id="24" name="Rectangle : coins arrondis 23">
            <a:extLst>
              <a:ext uri="{FF2B5EF4-FFF2-40B4-BE49-F238E27FC236}">
                <a16:creationId xmlns:a16="http://schemas.microsoft.com/office/drawing/2014/main" id="{C445D7F5-4137-4161-90EB-30B9C1D73092}"/>
              </a:ext>
            </a:extLst>
          </p:cNvPr>
          <p:cNvSpPr/>
          <p:nvPr/>
        </p:nvSpPr>
        <p:spPr>
          <a:xfrm>
            <a:off x="4568680" y="4369125"/>
            <a:ext cx="1371619" cy="500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server</a:t>
            </a:r>
            <a:endParaRPr lang="en-US" dirty="0"/>
          </a:p>
        </p:txBody>
      </p:sp>
      <p:sp>
        <p:nvSpPr>
          <p:cNvPr id="27" name="Rectangle : coins arrondis 26">
            <a:extLst>
              <a:ext uri="{FF2B5EF4-FFF2-40B4-BE49-F238E27FC236}">
                <a16:creationId xmlns:a16="http://schemas.microsoft.com/office/drawing/2014/main" id="{E90FFF4C-06DA-460C-820C-6CEC65D91BDC}"/>
              </a:ext>
            </a:extLst>
          </p:cNvPr>
          <p:cNvSpPr/>
          <p:nvPr/>
        </p:nvSpPr>
        <p:spPr>
          <a:xfrm>
            <a:off x="6036365" y="4369125"/>
            <a:ext cx="1586954" cy="485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security</a:t>
            </a:r>
          </a:p>
        </p:txBody>
      </p:sp>
      <p:sp>
        <p:nvSpPr>
          <p:cNvPr id="25" name="Rectangle : coins arrondis 24">
            <a:extLst>
              <a:ext uri="{FF2B5EF4-FFF2-40B4-BE49-F238E27FC236}">
                <a16:creationId xmlns:a16="http://schemas.microsoft.com/office/drawing/2014/main" id="{2BA1F1CE-2C9A-43A0-B2FB-DF75DE0FA1FD}"/>
              </a:ext>
            </a:extLst>
          </p:cNvPr>
          <p:cNvSpPr/>
          <p:nvPr/>
        </p:nvSpPr>
        <p:spPr>
          <a:xfrm>
            <a:off x="4568680" y="4927634"/>
            <a:ext cx="3087756" cy="58074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paths</a:t>
            </a:r>
            <a:endParaRPr lang="en-US" dirty="0"/>
          </a:p>
        </p:txBody>
      </p:sp>
      <p:sp>
        <p:nvSpPr>
          <p:cNvPr id="28" name="Rectangle : coins arrondis 27">
            <a:extLst>
              <a:ext uri="{FF2B5EF4-FFF2-40B4-BE49-F238E27FC236}">
                <a16:creationId xmlns:a16="http://schemas.microsoft.com/office/drawing/2014/main" id="{9320CB50-843F-4604-9F4B-DF8AB4510A0F}"/>
              </a:ext>
            </a:extLst>
          </p:cNvPr>
          <p:cNvSpPr/>
          <p:nvPr/>
        </p:nvSpPr>
        <p:spPr>
          <a:xfrm>
            <a:off x="4585203" y="5566882"/>
            <a:ext cx="1371619" cy="477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tags</a:t>
            </a:r>
            <a:endParaRPr lang="en-US" dirty="0"/>
          </a:p>
        </p:txBody>
      </p:sp>
      <p:sp>
        <p:nvSpPr>
          <p:cNvPr id="29" name="Rectangle : coins arrondis 28">
            <a:extLst>
              <a:ext uri="{FF2B5EF4-FFF2-40B4-BE49-F238E27FC236}">
                <a16:creationId xmlns:a16="http://schemas.microsoft.com/office/drawing/2014/main" id="{9E3F1638-40B2-4A58-B2CD-5314E0276949}"/>
              </a:ext>
            </a:extLst>
          </p:cNvPr>
          <p:cNvSpPr/>
          <p:nvPr/>
        </p:nvSpPr>
        <p:spPr>
          <a:xfrm>
            <a:off x="6052943" y="5566353"/>
            <a:ext cx="1603493" cy="477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externalsDocs</a:t>
            </a:r>
            <a:endParaRPr lang="en-US" dirty="0"/>
          </a:p>
        </p:txBody>
      </p:sp>
      <p:sp>
        <p:nvSpPr>
          <p:cNvPr id="26" name="Rectangle : coins arrondis 25">
            <a:extLst>
              <a:ext uri="{FF2B5EF4-FFF2-40B4-BE49-F238E27FC236}">
                <a16:creationId xmlns:a16="http://schemas.microsoft.com/office/drawing/2014/main" id="{CEE6CE16-09C0-465A-AB4E-3C485EAA17DA}"/>
              </a:ext>
            </a:extLst>
          </p:cNvPr>
          <p:cNvSpPr/>
          <p:nvPr/>
        </p:nvSpPr>
        <p:spPr>
          <a:xfrm>
            <a:off x="4585203" y="6102535"/>
            <a:ext cx="3054636" cy="559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components</a:t>
            </a:r>
            <a:endParaRPr lang="en-US" dirty="0"/>
          </a:p>
        </p:txBody>
      </p:sp>
    </p:spTree>
    <p:extLst>
      <p:ext uri="{BB962C8B-B14F-4D97-AF65-F5344CB8AC3E}">
        <p14:creationId xmlns:p14="http://schemas.microsoft.com/office/powerpoint/2010/main" val="38069993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935</Words>
  <Application>Microsoft Office PowerPoint</Application>
  <PresentationFormat>Grand écran</PresentationFormat>
  <Paragraphs>138</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Algerian</vt:lpstr>
      <vt:lpstr>Arial</vt:lpstr>
      <vt:lpstr>Calibri</vt:lpstr>
      <vt:lpstr>Calibri Light</vt:lpstr>
      <vt:lpstr>Times New Roman</vt:lpstr>
      <vt:lpstr>Wingdings</vt:lpstr>
      <vt:lpstr>Thème Office</vt:lpstr>
      <vt:lpstr>Une spécification pour le modèle publication/abonnement</vt:lpstr>
      <vt:lpstr>Présentation PowerPoint</vt:lpstr>
      <vt:lpstr>Présentation PowerPoint</vt:lpstr>
      <vt:lpstr>Présentation PowerPoint</vt:lpstr>
      <vt:lpstr>Présentation PowerPoint</vt:lpstr>
      <vt:lpstr>Présentation PowerPoint</vt:lpstr>
      <vt:lpstr>Introduction</vt:lpstr>
      <vt:lpstr>Plan du travail</vt:lpstr>
      <vt:lpstr>C’est quoi la spécification OpenAPI?</vt:lpstr>
      <vt:lpstr>Un exemple de description OpenAPI</vt:lpstr>
      <vt:lpstr>Avantage de OpenAPI</vt:lpstr>
      <vt:lpstr>Le modèle publication/abonnement</vt:lpstr>
      <vt:lpstr>Le modèle publication/abonnement et client/serveur</vt:lpstr>
      <vt:lpstr>La spécification OpenPS</vt:lpstr>
      <vt:lpstr>Présentation d’un fichier OpenPS décrit en YAML « openps.yaml »</vt:lpstr>
      <vt:lpstr>Le générateur de code OPENAPI-PS</vt:lpstr>
      <vt:lpstr>Cas d’utilisations</vt:lpstr>
      <vt:lpstr>Présentation du générateur OpenAPI-PS, du fichier YAML utilisé comme entrée et exécution du code généré dans l’IDE Eclipse.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spécification pour le modèle publication/abonnement</dc:title>
  <dc:creator>OASC</dc:creator>
  <cp:lastModifiedBy>OASC</cp:lastModifiedBy>
  <cp:revision>74</cp:revision>
  <dcterms:created xsi:type="dcterms:W3CDTF">2021-10-16T13:38:51Z</dcterms:created>
  <dcterms:modified xsi:type="dcterms:W3CDTF">2021-10-20T16:28:59Z</dcterms:modified>
</cp:coreProperties>
</file>