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98" r:id="rId2"/>
    <p:sldId id="289" r:id="rId3"/>
    <p:sldId id="300" r:id="rId4"/>
    <p:sldId id="301" r:id="rId5"/>
    <p:sldId id="291" r:id="rId6"/>
    <p:sldId id="304" r:id="rId7"/>
    <p:sldId id="282" r:id="rId8"/>
    <p:sldId id="294" r:id="rId9"/>
    <p:sldId id="295" r:id="rId10"/>
    <p:sldId id="296" r:id="rId11"/>
    <p:sldId id="302" r:id="rId12"/>
    <p:sldId id="30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ASC" initials="O" lastIdx="1" clrIdx="0">
    <p:extLst>
      <p:ext uri="{19B8F6BF-5375-455C-9EA6-DF929625EA0E}">
        <p15:presenceInfo xmlns:p15="http://schemas.microsoft.com/office/powerpoint/2012/main" userId="OAS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C5A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E6FC4-0F1B-47A0-8983-B33276F271B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CD3C3-CF28-4CDA-8257-0907077406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">
            <a:extLst>
              <a:ext uri="{FF2B5EF4-FFF2-40B4-BE49-F238E27FC236}">
                <a16:creationId xmlns:a16="http://schemas.microsoft.com/office/drawing/2014/main" id="{FBD5D7DE-0917-4B7C-AB67-02668CECB7E0}"/>
              </a:ext>
            </a:extLst>
          </p:cNvPr>
          <p:cNvSpPr txBox="1">
            <a:spLocks/>
          </p:cNvSpPr>
          <p:nvPr/>
        </p:nvSpPr>
        <p:spPr>
          <a:xfrm>
            <a:off x="632400" y="2690030"/>
            <a:ext cx="10927200" cy="15910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</a:pPr>
            <a:r>
              <a:rPr lang="fr-ML" sz="3200" b="1" u="sng" dirty="0"/>
              <a:t>THÈME</a:t>
            </a:r>
            <a:br>
              <a:rPr lang="fr-ML" sz="4400" dirty="0"/>
            </a:br>
            <a:r>
              <a:rPr lang="fr-ML" sz="2400" b="1" dirty="0"/>
              <a:t>une spécification pour le modèle publication/abonnement</a:t>
            </a:r>
          </a:p>
        </p:txBody>
      </p:sp>
      <p:sp>
        <p:nvSpPr>
          <p:cNvPr id="5" name="Google Shape;62;p1">
            <a:extLst>
              <a:ext uri="{FF2B5EF4-FFF2-40B4-BE49-F238E27FC236}">
                <a16:creationId xmlns:a16="http://schemas.microsoft.com/office/drawing/2014/main" id="{15176832-F618-40B1-B854-AC430EF8EBDA}"/>
              </a:ext>
            </a:extLst>
          </p:cNvPr>
          <p:cNvSpPr txBox="1">
            <a:spLocks/>
          </p:cNvSpPr>
          <p:nvPr/>
        </p:nvSpPr>
        <p:spPr>
          <a:xfrm>
            <a:off x="1524000" y="208816"/>
            <a:ext cx="9143999" cy="11505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fr-ML" sz="14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MINISTÈRE DE L’ENSEIGNEMENT SUPÉRIEUR ET DE LA RECHERCHE SCIENTIFIQUE</a:t>
            </a:r>
            <a:endParaRPr lang="fr-ML" sz="14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9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fr-ML" sz="14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UNIVERSITÉ MOULOUD MAMMERI DE TIZI-OUZOU</a:t>
            </a:r>
          </a:p>
          <a:p>
            <a:pPr marL="0" indent="0" algn="ctr">
              <a:lnSpc>
                <a:spcPct val="9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fr-ML" sz="14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FACULTÉ DE GÉNIE ÉLECTRIQUE ET D’INFORMATIQUE</a:t>
            </a:r>
            <a:endParaRPr lang="fr-ML" sz="14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9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fr-ML" sz="14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DÉPARTEMENT D’INFORMATIQUE</a:t>
            </a:r>
            <a:endParaRPr lang="fr-ML" sz="1400" dirty="0">
              <a:solidFill>
                <a:schemeClr val="bg1"/>
              </a:solidFill>
            </a:endParaRPr>
          </a:p>
        </p:txBody>
      </p:sp>
      <p:sp>
        <p:nvSpPr>
          <p:cNvPr id="6" name="Google Shape;63;p1">
            <a:extLst>
              <a:ext uri="{FF2B5EF4-FFF2-40B4-BE49-F238E27FC236}">
                <a16:creationId xmlns:a16="http://schemas.microsoft.com/office/drawing/2014/main" id="{96D23BD3-B630-4237-BB9A-7C6C267B594F}"/>
              </a:ext>
            </a:extLst>
          </p:cNvPr>
          <p:cNvSpPr txBox="1"/>
          <p:nvPr/>
        </p:nvSpPr>
        <p:spPr>
          <a:xfrm>
            <a:off x="1524000" y="1718076"/>
            <a:ext cx="9144000" cy="113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Présentation en vue de l’obtention du diplôme de Master 2 en Informatique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20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Spécialité : Réseaux, Mobilités et systèmes embarqués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" name="Google Shape;64;p1">
            <a:extLst>
              <a:ext uri="{FF2B5EF4-FFF2-40B4-BE49-F238E27FC236}">
                <a16:creationId xmlns:a16="http://schemas.microsoft.com/office/drawing/2014/main" id="{362843D8-6D38-4FF9-8D8C-66AF2BE65953}"/>
              </a:ext>
            </a:extLst>
          </p:cNvPr>
          <p:cNvSpPr txBox="1"/>
          <p:nvPr/>
        </p:nvSpPr>
        <p:spPr>
          <a:xfrm>
            <a:off x="632412" y="5211042"/>
            <a:ext cx="25047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Présenté par :</a:t>
            </a:r>
            <a:endParaRPr sz="1400" b="0" i="0" u="none" strike="noStrike" cap="none" dirty="0"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Coulibaly Souleymane</a:t>
            </a:r>
            <a:endParaRPr sz="1400" b="0" i="0" u="none" strike="noStrike" cap="none" dirty="0">
              <a:sym typeface="Arial"/>
            </a:endParaRPr>
          </a:p>
        </p:txBody>
      </p:sp>
      <p:sp>
        <p:nvSpPr>
          <p:cNvPr id="8" name="Google Shape;65;p1">
            <a:extLst>
              <a:ext uri="{FF2B5EF4-FFF2-40B4-BE49-F238E27FC236}">
                <a16:creationId xmlns:a16="http://schemas.microsoft.com/office/drawing/2014/main" id="{970BB1D5-1637-4A0E-9C27-369DB7F553A2}"/>
              </a:ext>
            </a:extLst>
          </p:cNvPr>
          <p:cNvSpPr txBox="1"/>
          <p:nvPr/>
        </p:nvSpPr>
        <p:spPr>
          <a:xfrm>
            <a:off x="8938121" y="5211042"/>
            <a:ext cx="25047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Encadré par :</a:t>
            </a:r>
            <a:endParaRPr sz="1400" b="0" i="0" u="none" strike="noStrike" cap="none" dirty="0"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Mme OUKFIF Karima</a:t>
            </a:r>
            <a:endParaRPr sz="1400" b="0" i="0" u="none" strike="noStrike" cap="none" dirty="0">
              <a:sym typeface="Arial"/>
            </a:endParaRPr>
          </a:p>
        </p:txBody>
      </p:sp>
      <p:sp>
        <p:nvSpPr>
          <p:cNvPr id="9" name="Google Shape;66;p1">
            <a:extLst>
              <a:ext uri="{FF2B5EF4-FFF2-40B4-BE49-F238E27FC236}">
                <a16:creationId xmlns:a16="http://schemas.microsoft.com/office/drawing/2014/main" id="{59684518-0D92-478E-911E-43B0D50B1D0B}"/>
              </a:ext>
            </a:extLst>
          </p:cNvPr>
          <p:cNvSpPr txBox="1"/>
          <p:nvPr/>
        </p:nvSpPr>
        <p:spPr>
          <a:xfrm>
            <a:off x="4843669" y="5778846"/>
            <a:ext cx="25047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Promotion :</a:t>
            </a:r>
            <a:endParaRPr sz="1400" b="0" i="0" u="none" strike="noStrike" cap="none" dirty="0"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2020/2021</a:t>
            </a:r>
            <a:endParaRPr sz="1400" b="0" i="0" u="none" strike="noStrike" cap="none" dirty="0">
              <a:sym typeface="Arial"/>
            </a:endParaRPr>
          </a:p>
        </p:txBody>
      </p:sp>
      <p:pic>
        <p:nvPicPr>
          <p:cNvPr id="10" name="Google Shape;67;p1">
            <a:extLst>
              <a:ext uri="{FF2B5EF4-FFF2-40B4-BE49-F238E27FC236}">
                <a16:creationId xmlns:a16="http://schemas.microsoft.com/office/drawing/2014/main" id="{11996F81-BE7F-485C-A268-2506D5CEA6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5426" t="7823" r="5029" b="11403"/>
          <a:stretch/>
        </p:blipFill>
        <p:spPr>
          <a:xfrm>
            <a:off x="1298622" y="348017"/>
            <a:ext cx="853165" cy="89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8;p1">
            <a:extLst>
              <a:ext uri="{FF2B5EF4-FFF2-40B4-BE49-F238E27FC236}">
                <a16:creationId xmlns:a16="http://schemas.microsoft.com/office/drawing/2014/main" id="{AA27990F-C62A-494D-BC3D-8361BFFA5B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5423" t="7827" r="5034" b="11396"/>
          <a:stretch/>
        </p:blipFill>
        <p:spPr>
          <a:xfrm>
            <a:off x="9884020" y="348017"/>
            <a:ext cx="853165" cy="898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799CF9-EC37-4245-8380-FCB524925ECA}"/>
              </a:ext>
            </a:extLst>
          </p:cNvPr>
          <p:cNvSpPr/>
          <p:nvPr/>
        </p:nvSpPr>
        <p:spPr>
          <a:xfrm>
            <a:off x="2633870" y="1634329"/>
            <a:ext cx="3462130" cy="3750358"/>
          </a:xfrm>
          <a:prstGeom prst="rect">
            <a:avLst/>
          </a:prstGeom>
          <a:solidFill>
            <a:schemeClr val="bg1">
              <a:lumMod val="9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8A70EF6-D57D-411D-AD4B-A8495A8F6B7A}"/>
              </a:ext>
            </a:extLst>
          </p:cNvPr>
          <p:cNvSpPr/>
          <p:nvPr/>
        </p:nvSpPr>
        <p:spPr>
          <a:xfrm>
            <a:off x="2748582" y="1776201"/>
            <a:ext cx="3232706" cy="426657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openps 1.0.0</a:t>
            </a:r>
            <a:endParaRPr lang="en-US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C404329-50EB-4F40-9386-D5354392D368}"/>
              </a:ext>
            </a:extLst>
          </p:cNvPr>
          <p:cNvSpPr/>
          <p:nvPr/>
        </p:nvSpPr>
        <p:spPr>
          <a:xfrm>
            <a:off x="2748582" y="2260755"/>
            <a:ext cx="3232706" cy="3864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info</a:t>
            </a:r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80A0A16-2AFE-44BA-A531-819FD62AD261}"/>
              </a:ext>
            </a:extLst>
          </p:cNvPr>
          <p:cNvSpPr/>
          <p:nvPr/>
        </p:nvSpPr>
        <p:spPr>
          <a:xfrm>
            <a:off x="2748582" y="2744487"/>
            <a:ext cx="3232706" cy="4590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broker</a:t>
            </a:r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44DFB30-ABB8-488F-B794-5D300554D64D}"/>
              </a:ext>
            </a:extLst>
          </p:cNvPr>
          <p:cNvSpPr/>
          <p:nvPr/>
        </p:nvSpPr>
        <p:spPr>
          <a:xfrm>
            <a:off x="2763909" y="3277388"/>
            <a:ext cx="1666463" cy="4002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protocol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64E043D-DA0F-4C1B-AB15-F3D345C8847E}"/>
              </a:ext>
            </a:extLst>
          </p:cNvPr>
          <p:cNvSpPr/>
          <p:nvPr/>
        </p:nvSpPr>
        <p:spPr>
          <a:xfrm>
            <a:off x="2763909" y="3758114"/>
            <a:ext cx="3232705" cy="39887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topics</a:t>
            </a:r>
            <a:endParaRPr lang="en-US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24F251-B6DD-4EE5-A931-13CD1ABFE2C5}"/>
              </a:ext>
            </a:extLst>
          </p:cNvPr>
          <p:cNvSpPr/>
          <p:nvPr/>
        </p:nvSpPr>
        <p:spPr>
          <a:xfrm>
            <a:off x="4545084" y="3288673"/>
            <a:ext cx="1436204" cy="4002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BB13690-4E94-4F88-B3FB-025962E94E99}"/>
              </a:ext>
            </a:extLst>
          </p:cNvPr>
          <p:cNvSpPr/>
          <p:nvPr/>
        </p:nvSpPr>
        <p:spPr>
          <a:xfrm>
            <a:off x="4545084" y="4298253"/>
            <a:ext cx="1436204" cy="38286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tags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D15831E-ED4B-4408-AFFB-3E387DD42DF2}"/>
              </a:ext>
            </a:extLst>
          </p:cNvPr>
          <p:cNvSpPr/>
          <p:nvPr/>
        </p:nvSpPr>
        <p:spPr>
          <a:xfrm>
            <a:off x="2748582" y="4282238"/>
            <a:ext cx="1676399" cy="3988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externalsDocs</a:t>
            </a:r>
            <a:endParaRPr lang="en-US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EC8A29A-D618-4D19-8DEA-0F527C9C23DC}"/>
              </a:ext>
            </a:extLst>
          </p:cNvPr>
          <p:cNvSpPr/>
          <p:nvPr/>
        </p:nvSpPr>
        <p:spPr>
          <a:xfrm>
            <a:off x="2748582" y="4822377"/>
            <a:ext cx="3232704" cy="47286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components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169661-6C93-49E8-9999-51FF735BE203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Spécification openAPI-ps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13FA34B-AF99-4980-9043-75AA78DB79B2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avec coins arrondis en diagonale 15">
            <a:extLst>
              <a:ext uri="{FF2B5EF4-FFF2-40B4-BE49-F238E27FC236}">
                <a16:creationId xmlns:a16="http://schemas.microsoft.com/office/drawing/2014/main" id="{A8300CA7-B964-4A16-818C-FAEC5A6C9834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720EA2-0768-46DE-BEA2-541623BF9148}"/>
              </a:ext>
            </a:extLst>
          </p:cNvPr>
          <p:cNvSpPr/>
          <p:nvPr/>
        </p:nvSpPr>
        <p:spPr>
          <a:xfrm>
            <a:off x="3085514" y="395527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spécification OpenAPI-PS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79B5AEE-680D-44B5-9A4C-3D68836A7BBB}"/>
              </a:ext>
            </a:extLst>
          </p:cNvPr>
          <p:cNvCxnSpPr>
            <a:cxnSpLocks/>
          </p:cNvCxnSpPr>
          <p:nvPr/>
        </p:nvCxnSpPr>
        <p:spPr>
          <a:xfrm flipV="1">
            <a:off x="6104233" y="3976945"/>
            <a:ext cx="35087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1EFD5E9-F92F-4849-93A8-D8A4B41EE74C}"/>
              </a:ext>
            </a:extLst>
          </p:cNvPr>
          <p:cNvSpPr/>
          <p:nvPr/>
        </p:nvSpPr>
        <p:spPr>
          <a:xfrm>
            <a:off x="6791335" y="3074813"/>
            <a:ext cx="1589651" cy="618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Méthode</a:t>
            </a:r>
            <a:endParaRPr lang="en-US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7D3CC2E-B29D-478F-AB7E-B8DFBDC24D41}"/>
              </a:ext>
            </a:extLst>
          </p:cNvPr>
          <p:cNvCxnSpPr>
            <a:cxnSpLocks/>
          </p:cNvCxnSpPr>
          <p:nvPr/>
        </p:nvCxnSpPr>
        <p:spPr>
          <a:xfrm flipH="1">
            <a:off x="6441716" y="3385170"/>
            <a:ext cx="25953" cy="12415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08E1D0B-3C3E-4C40-9F04-B07099B0EEF4}"/>
              </a:ext>
            </a:extLst>
          </p:cNvPr>
          <p:cNvCxnSpPr>
            <a:cxnSpLocks/>
          </p:cNvCxnSpPr>
          <p:nvPr/>
        </p:nvCxnSpPr>
        <p:spPr>
          <a:xfrm flipV="1">
            <a:off x="6459040" y="3384301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A5A9125-88BB-4A4C-9E55-E7B9CDC1F9CF}"/>
              </a:ext>
            </a:extLst>
          </p:cNvPr>
          <p:cNvSpPr/>
          <p:nvPr/>
        </p:nvSpPr>
        <p:spPr>
          <a:xfrm>
            <a:off x="6774972" y="4306464"/>
            <a:ext cx="1589651" cy="618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message</a:t>
            </a:r>
            <a:endParaRPr lang="en-US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9AF7C6A-6AD5-4B7C-A0C6-C256BB202BE3}"/>
              </a:ext>
            </a:extLst>
          </p:cNvPr>
          <p:cNvCxnSpPr/>
          <p:nvPr/>
        </p:nvCxnSpPr>
        <p:spPr>
          <a:xfrm flipV="1">
            <a:off x="6437549" y="4615513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892AC49-B59F-44BD-AD4A-E077781F63A9}"/>
              </a:ext>
            </a:extLst>
          </p:cNvPr>
          <p:cNvCxnSpPr>
            <a:cxnSpLocks/>
          </p:cNvCxnSpPr>
          <p:nvPr/>
        </p:nvCxnSpPr>
        <p:spPr>
          <a:xfrm>
            <a:off x="8385468" y="3416682"/>
            <a:ext cx="361702" cy="26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79BB8B3-8973-47F2-9847-BE5B81DDC876}"/>
              </a:ext>
            </a:extLst>
          </p:cNvPr>
          <p:cNvSpPr/>
          <p:nvPr/>
        </p:nvSpPr>
        <p:spPr>
          <a:xfrm>
            <a:off x="9106487" y="2434999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publication</a:t>
            </a:r>
            <a:endParaRPr lang="en-US" dirty="0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8AA1192-7FB6-469E-ACE5-67B689C41184}"/>
              </a:ext>
            </a:extLst>
          </p:cNvPr>
          <p:cNvCxnSpPr>
            <a:cxnSpLocks/>
          </p:cNvCxnSpPr>
          <p:nvPr/>
        </p:nvCxnSpPr>
        <p:spPr>
          <a:xfrm flipH="1">
            <a:off x="8743068" y="2744486"/>
            <a:ext cx="8204" cy="13496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8B44FDF-390F-403C-97A7-84238C0B7031}"/>
              </a:ext>
            </a:extLst>
          </p:cNvPr>
          <p:cNvCxnSpPr>
            <a:cxnSpLocks/>
          </p:cNvCxnSpPr>
          <p:nvPr/>
        </p:nvCxnSpPr>
        <p:spPr>
          <a:xfrm>
            <a:off x="8755202" y="2744487"/>
            <a:ext cx="351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31C5A53-87A2-42D4-B0CB-B9A7E3C3BBFF}"/>
              </a:ext>
            </a:extLst>
          </p:cNvPr>
          <p:cNvSpPr/>
          <p:nvPr/>
        </p:nvSpPr>
        <p:spPr>
          <a:xfrm>
            <a:off x="9073808" y="3775554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abonnement</a:t>
            </a:r>
            <a:endParaRPr lang="en-US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60C75D2-4113-47CB-8566-19AAACDF825F}"/>
              </a:ext>
            </a:extLst>
          </p:cNvPr>
          <p:cNvCxnSpPr>
            <a:cxnSpLocks/>
          </p:cNvCxnSpPr>
          <p:nvPr/>
        </p:nvCxnSpPr>
        <p:spPr>
          <a:xfrm>
            <a:off x="8737000" y="4081680"/>
            <a:ext cx="351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B36C41B2-CAA4-4A7F-8200-B3162EC9DD75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6104233" y="2993699"/>
            <a:ext cx="687482" cy="83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81AEAD60-8661-4D27-8ED5-358449531393}"/>
              </a:ext>
            </a:extLst>
          </p:cNvPr>
          <p:cNvSpPr/>
          <p:nvPr/>
        </p:nvSpPr>
        <p:spPr>
          <a:xfrm>
            <a:off x="6765948" y="1762949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name</a:t>
            </a:r>
            <a:endParaRPr lang="en-US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61A9EC1-A1EA-41A4-A1B3-C95527D3F731}"/>
              </a:ext>
            </a:extLst>
          </p:cNvPr>
          <p:cNvCxnSpPr>
            <a:cxnSpLocks/>
          </p:cNvCxnSpPr>
          <p:nvPr/>
        </p:nvCxnSpPr>
        <p:spPr>
          <a:xfrm>
            <a:off x="6444940" y="2045932"/>
            <a:ext cx="0" cy="18416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D36C24E-F22E-40A7-A8A6-058F2AC4DB86}"/>
              </a:ext>
            </a:extLst>
          </p:cNvPr>
          <p:cNvCxnSpPr>
            <a:cxnSpLocks/>
          </p:cNvCxnSpPr>
          <p:nvPr/>
        </p:nvCxnSpPr>
        <p:spPr>
          <a:xfrm>
            <a:off x="6444940" y="2045933"/>
            <a:ext cx="321008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A94DA16-67F6-4DEA-BC05-C3103AB53C68}"/>
              </a:ext>
            </a:extLst>
          </p:cNvPr>
          <p:cNvSpPr/>
          <p:nvPr/>
        </p:nvSpPr>
        <p:spPr>
          <a:xfrm>
            <a:off x="6781748" y="3581494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port</a:t>
            </a:r>
            <a:endParaRPr lang="en-US" dirty="0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457225F-BFA5-4697-9E94-4A910F0CA72D}"/>
              </a:ext>
            </a:extLst>
          </p:cNvPr>
          <p:cNvCxnSpPr/>
          <p:nvPr/>
        </p:nvCxnSpPr>
        <p:spPr>
          <a:xfrm flipV="1">
            <a:off x="6444940" y="3887619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3B3C078A-5A9C-4EE4-A374-0B8A0B38A131}"/>
              </a:ext>
            </a:extLst>
          </p:cNvPr>
          <p:cNvSpPr/>
          <p:nvPr/>
        </p:nvSpPr>
        <p:spPr>
          <a:xfrm>
            <a:off x="6791715" y="2684211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hostname</a:t>
            </a:r>
            <a:endParaRPr lang="en-US" dirty="0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300D6DE9-DF05-4BC0-9800-78B1F8B9CA61}"/>
              </a:ext>
            </a:extLst>
          </p:cNvPr>
          <p:cNvSpPr/>
          <p:nvPr/>
        </p:nvSpPr>
        <p:spPr>
          <a:xfrm>
            <a:off x="6436293" y="3231238"/>
            <a:ext cx="1887328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AMQP, MQTT, </a:t>
            </a:r>
            <a:r>
              <a:rPr lang="fr-ML" dirty="0" err="1"/>
              <a:t>etc</a:t>
            </a:r>
            <a:r>
              <a:rPr lang="fr-ML" dirty="0"/>
              <a:t>,</a:t>
            </a:r>
            <a:endParaRPr lang="en-US" dirty="0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5D1F4EF1-6E03-4984-A0FE-C8DC8EE686EA}"/>
              </a:ext>
            </a:extLst>
          </p:cNvPr>
          <p:cNvCxnSpPr>
            <a:cxnSpLocks/>
          </p:cNvCxnSpPr>
          <p:nvPr/>
        </p:nvCxnSpPr>
        <p:spPr>
          <a:xfrm>
            <a:off x="6115285" y="3514222"/>
            <a:ext cx="321008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6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/>
      <p:bldP spid="19" grpId="0" animBg="1"/>
      <p:bldP spid="19" grpId="1" animBg="1"/>
      <p:bldP spid="22" grpId="0" animBg="1"/>
      <p:bldP spid="22" grpId="1" animBg="1"/>
      <p:bldP spid="25" grpId="0" animBg="1"/>
      <p:bldP spid="25" grpId="1" animBg="1"/>
      <p:bldP spid="28" grpId="0" animBg="1"/>
      <p:bldP spid="28" grpId="1" animBg="1"/>
      <p:bldP spid="40" grpId="0" animBg="1"/>
      <p:bldP spid="40" grpId="1" animBg="1"/>
      <p:bldP spid="43" grpId="0" animBg="1"/>
      <p:bldP spid="43" grpId="1" animBg="1"/>
      <p:bldP spid="59" grpId="0" animBg="1"/>
      <p:bldP spid="59" grpId="1" animBg="1"/>
      <p:bldP spid="63" grpId="0" animBg="1"/>
      <p:bldP spid="6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chemeClr val="accent6">
                <a:lumMod val="5000"/>
                <a:lumOff val="95000"/>
              </a:schemeClr>
            </a:gs>
            <a:gs pos="97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57846-44DB-4B40-ADE4-EBF77563214E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Algerian" panose="04020705040A02060702" pitchFamily="82" charset="0"/>
              </a:rPr>
              <a:t>Spécification openAPI-ps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1840C07-63A6-4208-8C1F-BD436F9A56FD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F9079687-94DD-4D71-A827-466E4482CB6D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B81D2-156E-457B-B5D3-A73E39DEE2C1}"/>
              </a:ext>
            </a:extLst>
          </p:cNvPr>
          <p:cNvSpPr/>
          <p:nvPr/>
        </p:nvSpPr>
        <p:spPr>
          <a:xfrm>
            <a:off x="1649232" y="457199"/>
            <a:ext cx="849576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Avantage de </a:t>
            </a:r>
            <a:r>
              <a:rPr lang="fr-ML" sz="2800" b="1" i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OpenAPI-PS</a:t>
            </a:r>
            <a:endParaRPr lang="en-US" sz="2800" b="1" i="1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9746858-CFBE-4A13-88C5-2212D83A8609}"/>
              </a:ext>
            </a:extLst>
          </p:cNvPr>
          <p:cNvSpPr/>
          <p:nvPr/>
        </p:nvSpPr>
        <p:spPr>
          <a:xfrm>
            <a:off x="1702904" y="1470991"/>
            <a:ext cx="8786192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Elle a beaucoup de point commun avec OpenAPI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2577A9F-9EC7-4775-A58A-4C5B9124ADF9}"/>
              </a:ext>
            </a:extLst>
          </p:cNvPr>
          <p:cNvSpPr/>
          <p:nvPr/>
        </p:nvSpPr>
        <p:spPr>
          <a:xfrm>
            <a:off x="1649232" y="2523735"/>
            <a:ext cx="8786192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Elle supporte YAML ainsi que JSON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5DCEAC8-2637-49BD-AFD2-7446770E66F4}"/>
              </a:ext>
            </a:extLst>
          </p:cNvPr>
          <p:cNvSpPr/>
          <p:nvPr/>
        </p:nvSpPr>
        <p:spPr>
          <a:xfrm>
            <a:off x="1702904" y="3576479"/>
            <a:ext cx="8786192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Elle est multi protocole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39BD523-E024-4772-AE9B-597F8A707D18}"/>
              </a:ext>
            </a:extLst>
          </p:cNvPr>
          <p:cNvSpPr/>
          <p:nvPr/>
        </p:nvSpPr>
        <p:spPr>
          <a:xfrm>
            <a:off x="1649232" y="4629223"/>
            <a:ext cx="8786192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2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57846-44DB-4B40-ADE4-EBF77563214E}"/>
              </a:ext>
            </a:extLst>
          </p:cNvPr>
          <p:cNvSpPr/>
          <p:nvPr/>
        </p:nvSpPr>
        <p:spPr>
          <a:xfrm>
            <a:off x="823469" y="6414868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Générateur de code Openapi-ps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1840C07-63A6-4208-8C1F-BD436F9A56FD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F9079687-94DD-4D71-A827-466E4482CB6D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B81D2-156E-457B-B5D3-A73E39DEE2C1}"/>
              </a:ext>
            </a:extLst>
          </p:cNvPr>
          <p:cNvSpPr/>
          <p:nvPr/>
        </p:nvSpPr>
        <p:spPr>
          <a:xfrm>
            <a:off x="1649232" y="457199"/>
            <a:ext cx="849576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VI- Un générateur de code OpenAPI-PS</a:t>
            </a:r>
            <a:endParaRPr lang="en-US" sz="2800" b="1" i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78E075-135A-465A-934C-02B57F694369}"/>
              </a:ext>
            </a:extLst>
          </p:cNvPr>
          <p:cNvSpPr/>
          <p:nvPr/>
        </p:nvSpPr>
        <p:spPr>
          <a:xfrm>
            <a:off x="225287" y="6400800"/>
            <a:ext cx="3882887" cy="371054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Sommaire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Larme 4">
            <a:extLst>
              <a:ext uri="{FF2B5EF4-FFF2-40B4-BE49-F238E27FC236}">
                <a16:creationId xmlns:a16="http://schemas.microsoft.com/office/drawing/2014/main" id="{002894DC-AD35-4409-8C6D-13477F866EA3}"/>
              </a:ext>
            </a:extLst>
          </p:cNvPr>
          <p:cNvSpPr/>
          <p:nvPr/>
        </p:nvSpPr>
        <p:spPr>
          <a:xfrm>
            <a:off x="2115916" y="5691809"/>
            <a:ext cx="771582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VIII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51EB2DC9-61AD-418E-8818-DFA142393EE6}"/>
              </a:ext>
            </a:extLst>
          </p:cNvPr>
          <p:cNvSpPr/>
          <p:nvPr/>
        </p:nvSpPr>
        <p:spPr>
          <a:xfrm>
            <a:off x="3335115" y="5691809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Les perspectives pour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OpenAPI-PS</a:t>
            </a:r>
            <a:endParaRPr lang="en-US" sz="2000" i="1" dirty="0">
              <a:ln w="0"/>
              <a:solidFill>
                <a:schemeClr val="bg1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083F0E8-4BAE-46A1-A344-71DC429D529E}"/>
              </a:ext>
            </a:extLst>
          </p:cNvPr>
          <p:cNvCxnSpPr>
            <a:cxnSpLocks/>
          </p:cNvCxnSpPr>
          <p:nvPr/>
        </p:nvCxnSpPr>
        <p:spPr>
          <a:xfrm>
            <a:off x="225287" y="6400800"/>
            <a:ext cx="113438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454337A2-6EED-4B53-882A-44B4900D2E96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tx2">
              <a:lumMod val="7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Larme 8">
            <a:extLst>
              <a:ext uri="{FF2B5EF4-FFF2-40B4-BE49-F238E27FC236}">
                <a16:creationId xmlns:a16="http://schemas.microsoft.com/office/drawing/2014/main" id="{4400C896-F80E-4545-9D4B-F79930E6425E}"/>
              </a:ext>
            </a:extLst>
          </p:cNvPr>
          <p:cNvSpPr/>
          <p:nvPr/>
        </p:nvSpPr>
        <p:spPr>
          <a:xfrm>
            <a:off x="2115910" y="5135227"/>
            <a:ext cx="771582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VII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Flèche : chevron 9">
            <a:extLst>
              <a:ext uri="{FF2B5EF4-FFF2-40B4-BE49-F238E27FC236}">
                <a16:creationId xmlns:a16="http://schemas.microsoft.com/office/drawing/2014/main" id="{92EF7499-D9FF-418E-972A-EA75F8D3284A}"/>
              </a:ext>
            </a:extLst>
          </p:cNvPr>
          <p:cNvSpPr/>
          <p:nvPr/>
        </p:nvSpPr>
        <p:spPr>
          <a:xfrm>
            <a:off x="3335109" y="5135227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Conclusion</a:t>
            </a:r>
            <a:endParaRPr 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6D31616A-61F3-4552-8441-16077801996F}"/>
              </a:ext>
            </a:extLst>
          </p:cNvPr>
          <p:cNvSpPr/>
          <p:nvPr/>
        </p:nvSpPr>
        <p:spPr>
          <a:xfrm>
            <a:off x="3335113" y="4578645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Un générateur de code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OpenAPI-PS</a:t>
            </a:r>
            <a:endParaRPr lang="en-US" sz="2000" i="1" dirty="0">
              <a:ln w="0"/>
              <a:solidFill>
                <a:schemeClr val="bg1"/>
              </a:solidFill>
            </a:endParaRP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17AD08B8-C48F-49C3-B70E-82EE2EBC1E60}"/>
              </a:ext>
            </a:extLst>
          </p:cNvPr>
          <p:cNvSpPr/>
          <p:nvPr/>
        </p:nvSpPr>
        <p:spPr>
          <a:xfrm>
            <a:off x="3335111" y="4022063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La solution proposée : la spécification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OpenAPI-PS</a:t>
            </a:r>
            <a:endParaRPr lang="en-US" sz="2000" i="1" dirty="0">
              <a:ln w="0"/>
              <a:solidFill>
                <a:schemeClr val="bg1"/>
              </a:solidFill>
            </a:endParaRPr>
          </a:p>
        </p:txBody>
      </p:sp>
      <p:sp>
        <p:nvSpPr>
          <p:cNvPr id="13" name="Larme 12">
            <a:extLst>
              <a:ext uri="{FF2B5EF4-FFF2-40B4-BE49-F238E27FC236}">
                <a16:creationId xmlns:a16="http://schemas.microsoft.com/office/drawing/2014/main" id="{556528F5-0A57-49B1-9EDD-B550984FF71C}"/>
              </a:ext>
            </a:extLst>
          </p:cNvPr>
          <p:cNvSpPr/>
          <p:nvPr/>
        </p:nvSpPr>
        <p:spPr>
          <a:xfrm>
            <a:off x="2115912" y="4578645"/>
            <a:ext cx="771582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VI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Larme 13">
            <a:extLst>
              <a:ext uri="{FF2B5EF4-FFF2-40B4-BE49-F238E27FC236}">
                <a16:creationId xmlns:a16="http://schemas.microsoft.com/office/drawing/2014/main" id="{E315176A-CF1A-46CD-9778-D34DBCA04475}"/>
              </a:ext>
            </a:extLst>
          </p:cNvPr>
          <p:cNvSpPr/>
          <p:nvPr/>
        </p:nvSpPr>
        <p:spPr>
          <a:xfrm>
            <a:off x="2115909" y="1779164"/>
            <a:ext cx="771583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AB2A78E1-2B0F-462B-9364-E1DF4D499151}"/>
              </a:ext>
            </a:extLst>
          </p:cNvPr>
          <p:cNvSpPr/>
          <p:nvPr/>
        </p:nvSpPr>
        <p:spPr>
          <a:xfrm>
            <a:off x="3335111" y="1779164"/>
            <a:ext cx="6740972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Introduction</a:t>
            </a:r>
            <a:endParaRPr 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16" name="Larme 15">
            <a:extLst>
              <a:ext uri="{FF2B5EF4-FFF2-40B4-BE49-F238E27FC236}">
                <a16:creationId xmlns:a16="http://schemas.microsoft.com/office/drawing/2014/main" id="{F5A2B4B6-8BDD-4E95-B634-A90327B88ADA}"/>
              </a:ext>
            </a:extLst>
          </p:cNvPr>
          <p:cNvSpPr/>
          <p:nvPr/>
        </p:nvSpPr>
        <p:spPr>
          <a:xfrm>
            <a:off x="2115910" y="2342380"/>
            <a:ext cx="771583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II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9180ADC1-A465-42A8-BCCD-CBD9984C652E}"/>
              </a:ext>
            </a:extLst>
          </p:cNvPr>
          <p:cNvSpPr/>
          <p:nvPr/>
        </p:nvSpPr>
        <p:spPr>
          <a:xfrm>
            <a:off x="3335110" y="2346343"/>
            <a:ext cx="6740973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Le modèle publication/abonnement</a:t>
            </a:r>
            <a:endParaRPr 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18" name="Larme 17">
            <a:extLst>
              <a:ext uri="{FF2B5EF4-FFF2-40B4-BE49-F238E27FC236}">
                <a16:creationId xmlns:a16="http://schemas.microsoft.com/office/drawing/2014/main" id="{EF7C1002-D134-493F-8103-59E496C0D8D6}"/>
              </a:ext>
            </a:extLst>
          </p:cNvPr>
          <p:cNvSpPr/>
          <p:nvPr/>
        </p:nvSpPr>
        <p:spPr>
          <a:xfrm>
            <a:off x="2115910" y="2905594"/>
            <a:ext cx="771583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III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F436399D-B924-4E26-BBF3-EC190C1B17E3}"/>
              </a:ext>
            </a:extLst>
          </p:cNvPr>
          <p:cNvSpPr/>
          <p:nvPr/>
        </p:nvSpPr>
        <p:spPr>
          <a:xfrm>
            <a:off x="3335110" y="2913520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La spécification existante :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</a:t>
            </a:r>
          </a:p>
        </p:txBody>
      </p:sp>
      <p:sp>
        <p:nvSpPr>
          <p:cNvPr id="20" name="Larme 19">
            <a:extLst>
              <a:ext uri="{FF2B5EF4-FFF2-40B4-BE49-F238E27FC236}">
                <a16:creationId xmlns:a16="http://schemas.microsoft.com/office/drawing/2014/main" id="{D6F2768B-7891-4EAD-93FC-0D917CA9C059}"/>
              </a:ext>
            </a:extLst>
          </p:cNvPr>
          <p:cNvSpPr/>
          <p:nvPr/>
        </p:nvSpPr>
        <p:spPr>
          <a:xfrm>
            <a:off x="2115910" y="4022065"/>
            <a:ext cx="771582" cy="371054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V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1E66DE-86A2-43E6-BDCF-C32BB8B74272}"/>
              </a:ext>
            </a:extLst>
          </p:cNvPr>
          <p:cNvSpPr/>
          <p:nvPr/>
        </p:nvSpPr>
        <p:spPr>
          <a:xfrm>
            <a:off x="2115909" y="795130"/>
            <a:ext cx="7960173" cy="516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Plan du travail</a:t>
            </a:r>
            <a:endParaRPr 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22" name="Larme 21">
            <a:extLst>
              <a:ext uri="{FF2B5EF4-FFF2-40B4-BE49-F238E27FC236}">
                <a16:creationId xmlns:a16="http://schemas.microsoft.com/office/drawing/2014/main" id="{E8E86B6A-AE79-435A-B142-706DF26FF56F}"/>
              </a:ext>
            </a:extLst>
          </p:cNvPr>
          <p:cNvSpPr/>
          <p:nvPr/>
        </p:nvSpPr>
        <p:spPr>
          <a:xfrm>
            <a:off x="2115911" y="3465471"/>
            <a:ext cx="771582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IV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7DA1CB48-5142-4041-B36F-EB04986A035D}"/>
              </a:ext>
            </a:extLst>
          </p:cNvPr>
          <p:cNvSpPr/>
          <p:nvPr/>
        </p:nvSpPr>
        <p:spPr>
          <a:xfrm>
            <a:off x="3335110" y="3465473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La problématique</a:t>
            </a:r>
            <a:endParaRPr lang="fr-ML" sz="2000" i="1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5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2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6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7CC41E-A16B-4828-8192-1E3104244A46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Introduction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353E64F-4DAF-4ECC-9BB3-6FB28E572C98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B838EF18-0383-4C21-A867-735AD6E4B652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ECC9DE-E9DF-498F-9D6E-43CFB4B8C79C}"/>
              </a:ext>
            </a:extLst>
          </p:cNvPr>
          <p:cNvSpPr/>
          <p:nvPr/>
        </p:nvSpPr>
        <p:spPr>
          <a:xfrm>
            <a:off x="3085514" y="422031"/>
            <a:ext cx="6020973" cy="50643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  Introduction</a:t>
            </a:r>
            <a:endParaRPr lang="en-US" sz="2800" b="1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6A9C995-6EC4-4253-BAC9-21D8231AE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57" y="1266093"/>
            <a:ext cx="9411286" cy="47636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84B141-8E49-4D58-A59F-1A59447E8695}"/>
              </a:ext>
            </a:extLst>
          </p:cNvPr>
          <p:cNvSpPr/>
          <p:nvPr/>
        </p:nvSpPr>
        <p:spPr>
          <a:xfrm>
            <a:off x="1630018" y="1716660"/>
            <a:ext cx="2809460" cy="824695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</a:schemeClr>
              </a:gs>
              <a:gs pos="97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1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chemeClr val="accent6">
                <a:lumMod val="5000"/>
                <a:lumOff val="95000"/>
              </a:schemeClr>
            </a:gs>
            <a:gs pos="97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97863B-0933-4B13-A745-6514C0855E9F}"/>
              </a:ext>
            </a:extLst>
          </p:cNvPr>
          <p:cNvSpPr/>
          <p:nvPr/>
        </p:nvSpPr>
        <p:spPr>
          <a:xfrm>
            <a:off x="622852" y="6400800"/>
            <a:ext cx="4072088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Algerian" panose="04020705040A02060702" pitchFamily="82" charset="0"/>
              </a:rPr>
              <a:t>Modèle publication/abonnement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3D4E3AB-9F15-4A45-8279-8F67E89AB5BB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avec coins arrondis en diagonale 6">
            <a:extLst>
              <a:ext uri="{FF2B5EF4-FFF2-40B4-BE49-F238E27FC236}">
                <a16:creationId xmlns:a16="http://schemas.microsoft.com/office/drawing/2014/main" id="{B99609AA-205B-424D-9980-806DEBA13A49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B16662-B7C3-489D-AC81-D9095A89E417}"/>
              </a:ext>
            </a:extLst>
          </p:cNvPr>
          <p:cNvSpPr/>
          <p:nvPr/>
        </p:nvSpPr>
        <p:spPr>
          <a:xfrm>
            <a:off x="3085514" y="395527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II-  Modèle publication/abonnement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3907DE1B-65EF-41BA-859B-679D021B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hidden">
          <a:xfrm>
            <a:off x="4358537" y="3843937"/>
            <a:ext cx="4411547" cy="238964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C2EBE6E-415E-4A48-975A-1C3A00591EAC}"/>
              </a:ext>
            </a:extLst>
          </p:cNvPr>
          <p:cNvSpPr/>
          <p:nvPr/>
        </p:nvSpPr>
        <p:spPr>
          <a:xfrm>
            <a:off x="1988437" y="3451699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ysClr val="windowText" lastClr="000000"/>
                </a:solidFill>
              </a:rPr>
              <a:t>Fonctionnement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94003A-C794-4C33-9ECD-26AA8EE7785D}"/>
              </a:ext>
            </a:extLst>
          </p:cNvPr>
          <p:cNvSpPr/>
          <p:nvPr/>
        </p:nvSpPr>
        <p:spPr>
          <a:xfrm>
            <a:off x="1988437" y="1515466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ysClr val="windowText" lastClr="000000"/>
                </a:solidFill>
              </a:rPr>
              <a:t>Définition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001C55-7D37-4536-B6DC-3BFAE5237AAA}"/>
              </a:ext>
            </a:extLst>
          </p:cNvPr>
          <p:cNvSpPr/>
          <p:nvPr/>
        </p:nvSpPr>
        <p:spPr>
          <a:xfrm>
            <a:off x="1993228" y="2498758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ysClr val="windowText" lastClr="000000"/>
                </a:solidFill>
              </a:rPr>
              <a:t>Composants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13E425-629A-479A-AE9A-15A5218D1545}"/>
              </a:ext>
            </a:extLst>
          </p:cNvPr>
          <p:cNvSpPr/>
          <p:nvPr/>
        </p:nvSpPr>
        <p:spPr>
          <a:xfrm>
            <a:off x="4358537" y="2097353"/>
            <a:ext cx="3314472" cy="1025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2400" dirty="0">
                <a:solidFill>
                  <a:sysClr val="windowText" lastClr="000000"/>
                </a:solidFill>
              </a:rPr>
              <a:t>- Entités, Publier, </a:t>
            </a:r>
            <a:r>
              <a:rPr lang="en-US" sz="2400" dirty="0" err="1">
                <a:solidFill>
                  <a:sysClr val="windowText" lastClr="000000"/>
                </a:solidFill>
              </a:rPr>
              <a:t>Abonner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6918ED-2DF7-40CC-BD01-22D20A61BAEB}"/>
              </a:ext>
            </a:extLst>
          </p:cNvPr>
          <p:cNvSpPr/>
          <p:nvPr/>
        </p:nvSpPr>
        <p:spPr>
          <a:xfrm>
            <a:off x="4358537" y="3217292"/>
            <a:ext cx="3077155" cy="1492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2400" dirty="0">
                <a:solidFill>
                  <a:sysClr val="windowText" lastClr="000000"/>
                </a:solidFill>
              </a:rPr>
              <a:t>- Producteur</a:t>
            </a:r>
          </a:p>
          <a:p>
            <a:pPr algn="just"/>
            <a:r>
              <a:rPr lang="en-US" sz="2400" dirty="0">
                <a:solidFill>
                  <a:sysClr val="windowText" lastClr="000000"/>
                </a:solidFill>
              </a:rPr>
              <a:t>- Broker (courtier)</a:t>
            </a:r>
          </a:p>
          <a:p>
            <a:pPr algn="just"/>
            <a:r>
              <a:rPr lang="en-US" sz="2400" dirty="0">
                <a:solidFill>
                  <a:sysClr val="windowText" lastClr="000000"/>
                </a:solidFill>
              </a:rPr>
              <a:t>- </a:t>
            </a:r>
            <a:r>
              <a:rPr lang="en-US" sz="2400" dirty="0" err="1">
                <a:solidFill>
                  <a:sysClr val="windowText" lastClr="000000"/>
                </a:solidFill>
              </a:rPr>
              <a:t>Consommateur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6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0" grpId="0"/>
      <p:bldP spid="41" grpId="0"/>
      <p:bldP spid="41" grpId="1"/>
      <p:bldP spid="42" grpId="0"/>
      <p:bldP spid="4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304689-C99B-433B-A2E7-23DCE4BCE4D2}"/>
              </a:ext>
            </a:extLst>
          </p:cNvPr>
          <p:cNvSpPr/>
          <p:nvPr/>
        </p:nvSpPr>
        <p:spPr>
          <a:xfrm>
            <a:off x="622852" y="6400800"/>
            <a:ext cx="4072088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Modèle publication/abonnement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32C3FF8-4635-4EB6-B6BF-02DAFE6AB698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3B52F74-F686-478D-ADF6-220919A73D9C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C9318-D76D-47B4-A0AB-C00685186521}"/>
              </a:ext>
            </a:extLst>
          </p:cNvPr>
          <p:cNvSpPr/>
          <p:nvPr/>
        </p:nvSpPr>
        <p:spPr>
          <a:xfrm>
            <a:off x="2222696" y="422031"/>
            <a:ext cx="7746609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Avantage</a:t>
            </a:r>
            <a:endParaRPr lang="en-US" sz="2800" b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7A60AD1-B496-47D8-A825-B2E5A2EC7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383" y="1643277"/>
            <a:ext cx="6003234" cy="364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8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chemeClr val="accent6">
                <a:lumMod val="5000"/>
                <a:lumOff val="95000"/>
              </a:schemeClr>
            </a:gs>
            <a:gs pos="97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45000"/>
                <a:lumOff val="55000"/>
              </a:schemeClr>
            </a:gs>
            <a:gs pos="93000">
              <a:schemeClr val="accent6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97863B-0933-4B13-A745-6514C0855E9F}"/>
              </a:ext>
            </a:extLst>
          </p:cNvPr>
          <p:cNvSpPr/>
          <p:nvPr/>
        </p:nvSpPr>
        <p:spPr>
          <a:xfrm>
            <a:off x="622852" y="6400800"/>
            <a:ext cx="4072088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Algerian" panose="04020705040A02060702" pitchFamily="82" charset="0"/>
              </a:rPr>
              <a:t>Modèle publication/abonnement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3D4E3AB-9F15-4A45-8279-8F67E89AB5BB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avec coins arrondis en diagonale 6">
            <a:extLst>
              <a:ext uri="{FF2B5EF4-FFF2-40B4-BE49-F238E27FC236}">
                <a16:creationId xmlns:a16="http://schemas.microsoft.com/office/drawing/2014/main" id="{B99609AA-205B-424D-9980-806DEBA13A49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B16662-B7C3-489D-AC81-D9095A89E417}"/>
              </a:ext>
            </a:extLst>
          </p:cNvPr>
          <p:cNvSpPr/>
          <p:nvPr/>
        </p:nvSpPr>
        <p:spPr>
          <a:xfrm>
            <a:off x="3085513" y="371206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protocoles pub/sub populaire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2EBE6E-415E-4A48-975A-1C3A00591EAC}"/>
              </a:ext>
            </a:extLst>
          </p:cNvPr>
          <p:cNvSpPr/>
          <p:nvPr/>
        </p:nvSpPr>
        <p:spPr>
          <a:xfrm>
            <a:off x="1988437" y="3451699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 err="1">
                <a:solidFill>
                  <a:sysClr val="windowText" lastClr="000000"/>
                </a:solidFill>
              </a:rPr>
              <a:t>kafka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94003A-C794-4C33-9ECD-26AA8EE7785D}"/>
              </a:ext>
            </a:extLst>
          </p:cNvPr>
          <p:cNvSpPr/>
          <p:nvPr/>
        </p:nvSpPr>
        <p:spPr>
          <a:xfrm>
            <a:off x="1988437" y="1515466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ysClr val="windowText" lastClr="000000"/>
                </a:solidFill>
              </a:rPr>
              <a:t>AMQP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001C55-7D37-4536-B6DC-3BFAE5237AAA}"/>
              </a:ext>
            </a:extLst>
          </p:cNvPr>
          <p:cNvSpPr/>
          <p:nvPr/>
        </p:nvSpPr>
        <p:spPr>
          <a:xfrm>
            <a:off x="1993228" y="2498758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ysClr val="windowText" lastClr="000000"/>
                </a:solidFill>
              </a:rPr>
              <a:t>MQTT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13E425-629A-479A-AE9A-15A5218D1545}"/>
              </a:ext>
            </a:extLst>
          </p:cNvPr>
          <p:cNvSpPr/>
          <p:nvPr/>
        </p:nvSpPr>
        <p:spPr>
          <a:xfrm>
            <a:off x="4358537" y="2097353"/>
            <a:ext cx="3314472" cy="1025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2400" dirty="0">
                <a:solidFill>
                  <a:sysClr val="windowText" lastClr="000000"/>
                </a:solidFill>
              </a:rPr>
              <a:t>- Entités, Publier, </a:t>
            </a:r>
            <a:r>
              <a:rPr lang="en-US" sz="2400" dirty="0" err="1">
                <a:solidFill>
                  <a:sysClr val="windowText" lastClr="000000"/>
                </a:solidFill>
              </a:rPr>
              <a:t>Abonner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6918ED-2DF7-40CC-BD01-22D20A61BAEB}"/>
              </a:ext>
            </a:extLst>
          </p:cNvPr>
          <p:cNvSpPr/>
          <p:nvPr/>
        </p:nvSpPr>
        <p:spPr>
          <a:xfrm>
            <a:off x="4358537" y="3217292"/>
            <a:ext cx="3077155" cy="1492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2400" dirty="0">
                <a:solidFill>
                  <a:sysClr val="windowText" lastClr="000000"/>
                </a:solidFill>
              </a:rPr>
              <a:t>- Producteur</a:t>
            </a:r>
          </a:p>
          <a:p>
            <a:pPr algn="just"/>
            <a:r>
              <a:rPr lang="en-US" sz="2400" dirty="0">
                <a:solidFill>
                  <a:sysClr val="windowText" lastClr="000000"/>
                </a:solidFill>
              </a:rPr>
              <a:t>- Broker (courtier)</a:t>
            </a:r>
          </a:p>
          <a:p>
            <a:pPr algn="just"/>
            <a:r>
              <a:rPr lang="en-US" sz="2400" dirty="0">
                <a:solidFill>
                  <a:sysClr val="windowText" lastClr="000000"/>
                </a:solidFill>
              </a:rPr>
              <a:t>- </a:t>
            </a:r>
            <a:r>
              <a:rPr lang="en-US" sz="2400" dirty="0" err="1">
                <a:solidFill>
                  <a:sysClr val="windowText" lastClr="000000"/>
                </a:solidFill>
              </a:rPr>
              <a:t>Consommateur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8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0" grpId="0"/>
      <p:bldP spid="41" grpId="0"/>
      <p:bldP spid="41" grpId="1"/>
      <p:bldP spid="42" grpId="0"/>
      <p:bldP spid="4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40AB3EA-DAA6-4628-82F2-CFA02A30C1F1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Spécification OpenAPI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C22737D-F265-44D9-8AD2-59D027FF0ED4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9EC26BD0-B35F-4ADD-9148-FA61D66F0406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84E9C0-6750-46B7-A839-4F4BCF7F26BB}"/>
              </a:ext>
            </a:extLst>
          </p:cNvPr>
          <p:cNvSpPr/>
          <p:nvPr/>
        </p:nvSpPr>
        <p:spPr>
          <a:xfrm>
            <a:off x="3085513" y="395306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III-  La spécification OpenAPI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6564D2-EC5C-4682-A8A8-1D9643C0EDD3}"/>
              </a:ext>
            </a:extLst>
          </p:cNvPr>
          <p:cNvSpPr/>
          <p:nvPr/>
        </p:nvSpPr>
        <p:spPr>
          <a:xfrm>
            <a:off x="2336241" y="1733153"/>
            <a:ext cx="4178002" cy="3564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E9A1624-BD8D-4A2E-9736-4E3A5C66148F}"/>
              </a:ext>
            </a:extLst>
          </p:cNvPr>
          <p:cNvSpPr/>
          <p:nvPr/>
        </p:nvSpPr>
        <p:spPr>
          <a:xfrm>
            <a:off x="2520855" y="1852175"/>
            <a:ext cx="3825373" cy="485181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openapi 3.0.0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C4725BD-27C0-48CE-B30B-2A782B443ED3}"/>
              </a:ext>
            </a:extLst>
          </p:cNvPr>
          <p:cNvSpPr/>
          <p:nvPr/>
        </p:nvSpPr>
        <p:spPr>
          <a:xfrm>
            <a:off x="2520856" y="2911486"/>
            <a:ext cx="1813713" cy="478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server</a:t>
            </a:r>
            <a:endParaRPr lang="en-US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391153F-F7B1-4B79-9F95-2E4F100CEBCE}"/>
              </a:ext>
            </a:extLst>
          </p:cNvPr>
          <p:cNvSpPr/>
          <p:nvPr/>
        </p:nvSpPr>
        <p:spPr>
          <a:xfrm>
            <a:off x="2520856" y="4100975"/>
            <a:ext cx="1813713" cy="47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tags</a:t>
            </a:r>
            <a:endParaRPr lang="en-US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1DBAA42-BD6A-4504-8408-CF54641406B5}"/>
              </a:ext>
            </a:extLst>
          </p:cNvPr>
          <p:cNvSpPr/>
          <p:nvPr/>
        </p:nvSpPr>
        <p:spPr>
          <a:xfrm>
            <a:off x="4532517" y="4087103"/>
            <a:ext cx="1813713" cy="477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externalsDocs</a:t>
            </a:r>
            <a:endParaRPr lang="en-US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A541432-6974-43F0-BAA5-A5DCEC73C2AF}"/>
              </a:ext>
            </a:extLst>
          </p:cNvPr>
          <p:cNvSpPr/>
          <p:nvPr/>
        </p:nvSpPr>
        <p:spPr>
          <a:xfrm>
            <a:off x="2520856" y="4633995"/>
            <a:ext cx="3843129" cy="559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components</a:t>
            </a:r>
            <a:endParaRPr lang="en-US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7EA641E-C3D1-418B-9B1D-FF5CCA747257}"/>
              </a:ext>
            </a:extLst>
          </p:cNvPr>
          <p:cNvSpPr/>
          <p:nvPr/>
        </p:nvSpPr>
        <p:spPr>
          <a:xfrm>
            <a:off x="2520855" y="2382812"/>
            <a:ext cx="3825374" cy="4851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info</a:t>
            </a:r>
            <a:endParaRPr lang="en-US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6EE6F507-19E3-4C27-9015-2DFE47BE19C3}"/>
              </a:ext>
            </a:extLst>
          </p:cNvPr>
          <p:cNvSpPr/>
          <p:nvPr/>
        </p:nvSpPr>
        <p:spPr>
          <a:xfrm>
            <a:off x="4532518" y="2911487"/>
            <a:ext cx="1813712" cy="478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76538E6-8DE0-4BA9-814B-3C0AB4E35ECF}"/>
              </a:ext>
            </a:extLst>
          </p:cNvPr>
          <p:cNvSpPr/>
          <p:nvPr/>
        </p:nvSpPr>
        <p:spPr>
          <a:xfrm>
            <a:off x="2520857" y="3462566"/>
            <a:ext cx="3825374" cy="5807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paths</a:t>
            </a:r>
            <a:endParaRPr lang="en-US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D921517-5B08-4DF9-B6A8-063EDF679732}"/>
              </a:ext>
            </a:extLst>
          </p:cNvPr>
          <p:cNvSpPr/>
          <p:nvPr/>
        </p:nvSpPr>
        <p:spPr>
          <a:xfrm>
            <a:off x="7258695" y="1104890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 err="1"/>
              <a:t>title</a:t>
            </a:r>
            <a:endParaRPr lang="en-US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944E03D-B6E0-4E4E-99AF-FBC04B4144FC}"/>
              </a:ext>
            </a:extLst>
          </p:cNvPr>
          <p:cNvSpPr/>
          <p:nvPr/>
        </p:nvSpPr>
        <p:spPr>
          <a:xfrm>
            <a:off x="7244628" y="3589920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version</a:t>
            </a:r>
            <a:endParaRPr lang="en-US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BF3EE7A-BA10-4CC4-B428-CDE8875030CF}"/>
              </a:ext>
            </a:extLst>
          </p:cNvPr>
          <p:cNvCxnSpPr>
            <a:cxnSpLocks/>
          </p:cNvCxnSpPr>
          <p:nvPr/>
        </p:nvCxnSpPr>
        <p:spPr>
          <a:xfrm flipV="1">
            <a:off x="6454762" y="2716111"/>
            <a:ext cx="451644" cy="6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853FFAD-31CD-436D-94E8-87CE044026FB}"/>
              </a:ext>
            </a:extLst>
          </p:cNvPr>
          <p:cNvCxnSpPr>
            <a:cxnSpLocks/>
          </p:cNvCxnSpPr>
          <p:nvPr/>
        </p:nvCxnSpPr>
        <p:spPr>
          <a:xfrm>
            <a:off x="6893343" y="1442234"/>
            <a:ext cx="0" cy="24964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4826FCD-556F-4347-8FCC-BD90A40C9787}"/>
              </a:ext>
            </a:extLst>
          </p:cNvPr>
          <p:cNvCxnSpPr>
            <a:cxnSpLocks/>
          </p:cNvCxnSpPr>
          <p:nvPr/>
        </p:nvCxnSpPr>
        <p:spPr>
          <a:xfrm>
            <a:off x="6881595" y="1444467"/>
            <a:ext cx="37477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686E8DE-5F12-43E3-9F18-03BD86B6A6E7}"/>
              </a:ext>
            </a:extLst>
          </p:cNvPr>
          <p:cNvCxnSpPr>
            <a:cxnSpLocks/>
          </p:cNvCxnSpPr>
          <p:nvPr/>
        </p:nvCxnSpPr>
        <p:spPr>
          <a:xfrm>
            <a:off x="6893343" y="3938704"/>
            <a:ext cx="351285" cy="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0A0FD7D-7B34-4C29-A27A-579BD7FCA136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411999" y="3868073"/>
            <a:ext cx="71219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E418BBBE-83A5-4EC0-93D3-D3F65AFD659C}"/>
              </a:ext>
            </a:extLst>
          </p:cNvPr>
          <p:cNvSpPr/>
          <p:nvPr/>
        </p:nvSpPr>
        <p:spPr>
          <a:xfrm>
            <a:off x="7121293" y="1466300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 err="1"/>
              <a:t>Methode</a:t>
            </a:r>
            <a:endParaRPr lang="en-US" dirty="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4E822B0-686B-4207-9BFD-C5DFE95BC787}"/>
              </a:ext>
            </a:extLst>
          </p:cNvPr>
          <p:cNvSpPr/>
          <p:nvPr/>
        </p:nvSpPr>
        <p:spPr>
          <a:xfrm>
            <a:off x="7110532" y="4591222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parameter</a:t>
            </a:r>
            <a:endParaRPr lang="en-US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CB95731-6E9C-4B4A-A744-8200646E174A}"/>
              </a:ext>
            </a:extLst>
          </p:cNvPr>
          <p:cNvCxnSpPr>
            <a:cxnSpLocks/>
          </p:cNvCxnSpPr>
          <p:nvPr/>
        </p:nvCxnSpPr>
        <p:spPr>
          <a:xfrm>
            <a:off x="6758839" y="1793117"/>
            <a:ext cx="0" cy="40906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9F2B7088-FC1F-45BE-B0BA-1F7D1BFA3410}"/>
              </a:ext>
            </a:extLst>
          </p:cNvPr>
          <p:cNvCxnSpPr>
            <a:cxnSpLocks/>
          </p:cNvCxnSpPr>
          <p:nvPr/>
        </p:nvCxnSpPr>
        <p:spPr>
          <a:xfrm flipV="1">
            <a:off x="6772908" y="1797251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2762842-53FF-4857-8FAA-9BE4FA97806F}"/>
              </a:ext>
            </a:extLst>
          </p:cNvPr>
          <p:cNvCxnSpPr/>
          <p:nvPr/>
        </p:nvCxnSpPr>
        <p:spPr>
          <a:xfrm flipV="1">
            <a:off x="6758839" y="4900710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8CCB7385-7178-409E-8C84-3F597F27A89F}"/>
              </a:ext>
            </a:extLst>
          </p:cNvPr>
          <p:cNvSpPr/>
          <p:nvPr/>
        </p:nvSpPr>
        <p:spPr>
          <a:xfrm>
            <a:off x="7124192" y="2576040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requestBody</a:t>
            </a:r>
            <a:endParaRPr lang="en-US" dirty="0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E7134C52-CDDE-4664-B9FD-DC219E287CAC}"/>
              </a:ext>
            </a:extLst>
          </p:cNvPr>
          <p:cNvCxnSpPr>
            <a:cxnSpLocks/>
          </p:cNvCxnSpPr>
          <p:nvPr/>
        </p:nvCxnSpPr>
        <p:spPr>
          <a:xfrm>
            <a:off x="6744771" y="2908314"/>
            <a:ext cx="379421" cy="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6E9EC47-67AE-4E42-B12D-4ADE03646713}"/>
              </a:ext>
            </a:extLst>
          </p:cNvPr>
          <p:cNvSpPr/>
          <p:nvPr/>
        </p:nvSpPr>
        <p:spPr>
          <a:xfrm>
            <a:off x="7124192" y="3558585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 err="1"/>
              <a:t>responses</a:t>
            </a:r>
            <a:endParaRPr lang="en-US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13B774DA-1FBE-417A-B817-D4617DA0C9C6}"/>
              </a:ext>
            </a:extLst>
          </p:cNvPr>
          <p:cNvSpPr/>
          <p:nvPr/>
        </p:nvSpPr>
        <p:spPr>
          <a:xfrm>
            <a:off x="7124192" y="5574245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 err="1"/>
              <a:t>schema</a:t>
            </a:r>
            <a:endParaRPr lang="en-US" dirty="0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93C8A4A1-7718-45AA-9E48-E9609760D4B7}"/>
              </a:ext>
            </a:extLst>
          </p:cNvPr>
          <p:cNvCxnSpPr/>
          <p:nvPr/>
        </p:nvCxnSpPr>
        <p:spPr>
          <a:xfrm flipV="1">
            <a:off x="6744363" y="5883733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D58E3F63-DB1E-4284-AE42-86A574B237B2}"/>
              </a:ext>
            </a:extLst>
          </p:cNvPr>
          <p:cNvSpPr/>
          <p:nvPr/>
        </p:nvSpPr>
        <p:spPr>
          <a:xfrm>
            <a:off x="7596672" y="2162446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description</a:t>
            </a:r>
            <a:endParaRPr lang="en-US" dirty="0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1E3DB7A5-C89C-4F96-8C75-21C6AB054C7D}"/>
              </a:ext>
            </a:extLst>
          </p:cNvPr>
          <p:cNvSpPr/>
          <p:nvPr/>
        </p:nvSpPr>
        <p:spPr>
          <a:xfrm>
            <a:off x="7582604" y="3703079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url</a:t>
            </a:r>
            <a:endParaRPr lang="en-US" dirty="0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DEDC2F90-1D49-4D3F-B658-0CB02C307B98}"/>
              </a:ext>
            </a:extLst>
          </p:cNvPr>
          <p:cNvCxnSpPr>
            <a:cxnSpLocks/>
          </p:cNvCxnSpPr>
          <p:nvPr/>
        </p:nvCxnSpPr>
        <p:spPr>
          <a:xfrm flipV="1">
            <a:off x="6487366" y="3156949"/>
            <a:ext cx="72046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D7368AE-DAF9-4D32-80B9-A76428BF0772}"/>
              </a:ext>
            </a:extLst>
          </p:cNvPr>
          <p:cNvCxnSpPr>
            <a:cxnSpLocks/>
          </p:cNvCxnSpPr>
          <p:nvPr/>
        </p:nvCxnSpPr>
        <p:spPr>
          <a:xfrm>
            <a:off x="7231319" y="2393688"/>
            <a:ext cx="0" cy="16188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EEAF26A-4C33-4D5C-8BB0-831AD723A31C}"/>
              </a:ext>
            </a:extLst>
          </p:cNvPr>
          <p:cNvCxnSpPr>
            <a:cxnSpLocks/>
          </p:cNvCxnSpPr>
          <p:nvPr/>
        </p:nvCxnSpPr>
        <p:spPr>
          <a:xfrm>
            <a:off x="7230214" y="2393685"/>
            <a:ext cx="37477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3EF9AF4-7477-4A1D-971A-8AE186CA2BB0}"/>
              </a:ext>
            </a:extLst>
          </p:cNvPr>
          <p:cNvCxnSpPr>
            <a:cxnSpLocks/>
          </p:cNvCxnSpPr>
          <p:nvPr/>
        </p:nvCxnSpPr>
        <p:spPr>
          <a:xfrm>
            <a:off x="7231319" y="4012567"/>
            <a:ext cx="351285" cy="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01DE27D8-D8BB-4829-A052-0EB2ADFA0343}"/>
              </a:ext>
            </a:extLst>
          </p:cNvPr>
          <p:cNvCxnSpPr>
            <a:cxnSpLocks/>
          </p:cNvCxnSpPr>
          <p:nvPr/>
        </p:nvCxnSpPr>
        <p:spPr>
          <a:xfrm flipV="1">
            <a:off x="6448913" y="3165058"/>
            <a:ext cx="350877" cy="113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3FC35272-7C97-464D-9182-1023A6E2D462}"/>
              </a:ext>
            </a:extLst>
          </p:cNvPr>
          <p:cNvSpPr/>
          <p:nvPr/>
        </p:nvSpPr>
        <p:spPr>
          <a:xfrm>
            <a:off x="7152441" y="1476525"/>
            <a:ext cx="1589651" cy="618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api_key</a:t>
            </a:r>
            <a:endParaRPr lang="en-US" dirty="0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67F42866-2806-471D-A480-56A97CF922C6}"/>
              </a:ext>
            </a:extLst>
          </p:cNvPr>
          <p:cNvSpPr/>
          <p:nvPr/>
        </p:nvSpPr>
        <p:spPr>
          <a:xfrm>
            <a:off x="7165551" y="3358282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http</a:t>
            </a:r>
            <a:endParaRPr lang="en-US" dirty="0"/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7A197300-C47B-4960-B2B7-65D29EF9CEE7}"/>
              </a:ext>
            </a:extLst>
          </p:cNvPr>
          <p:cNvCxnSpPr>
            <a:cxnSpLocks/>
          </p:cNvCxnSpPr>
          <p:nvPr/>
        </p:nvCxnSpPr>
        <p:spPr>
          <a:xfrm>
            <a:off x="6800198" y="1775788"/>
            <a:ext cx="7341" cy="28204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0C3BC3E6-46D4-4F76-8694-CA9FAF6A0E92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6801156" y="1786013"/>
            <a:ext cx="351285" cy="88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08F1C467-E61A-4014-B6FC-56B61DA90776}"/>
              </a:ext>
            </a:extLst>
          </p:cNvPr>
          <p:cNvCxnSpPr>
            <a:cxnSpLocks/>
          </p:cNvCxnSpPr>
          <p:nvPr/>
        </p:nvCxnSpPr>
        <p:spPr>
          <a:xfrm flipV="1">
            <a:off x="6813858" y="3667770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2AABEFF5-F900-4F89-ACD7-59F383F09347}"/>
              </a:ext>
            </a:extLst>
          </p:cNvPr>
          <p:cNvSpPr/>
          <p:nvPr/>
        </p:nvSpPr>
        <p:spPr>
          <a:xfrm>
            <a:off x="7165551" y="2429819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Aouth2</a:t>
            </a:r>
            <a:endParaRPr lang="en-US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72F8FE6-5093-4E55-8349-715BCF302E17}"/>
              </a:ext>
            </a:extLst>
          </p:cNvPr>
          <p:cNvCxnSpPr>
            <a:cxnSpLocks/>
          </p:cNvCxnSpPr>
          <p:nvPr/>
        </p:nvCxnSpPr>
        <p:spPr>
          <a:xfrm>
            <a:off x="6786130" y="2762093"/>
            <a:ext cx="379421" cy="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1A7DA4BD-052D-44D5-BF54-8F3BCE279EAC}"/>
              </a:ext>
            </a:extLst>
          </p:cNvPr>
          <p:cNvSpPr/>
          <p:nvPr/>
        </p:nvSpPr>
        <p:spPr>
          <a:xfrm>
            <a:off x="7187368" y="4286764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openIdConnect</a:t>
            </a:r>
            <a:endParaRPr lang="en-US" dirty="0"/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EA3F1A9-B2CB-42A2-8645-3A98ACD9CA2A}"/>
              </a:ext>
            </a:extLst>
          </p:cNvPr>
          <p:cNvCxnSpPr>
            <a:cxnSpLocks/>
          </p:cNvCxnSpPr>
          <p:nvPr/>
        </p:nvCxnSpPr>
        <p:spPr>
          <a:xfrm flipV="1">
            <a:off x="6807539" y="4596252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A96428F2-90E7-46C4-BFBC-3E15B266F5C4}"/>
              </a:ext>
            </a:extLst>
          </p:cNvPr>
          <p:cNvSpPr/>
          <p:nvPr/>
        </p:nvSpPr>
        <p:spPr>
          <a:xfrm>
            <a:off x="7244628" y="1943388"/>
            <a:ext cx="1589651" cy="618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licence</a:t>
            </a:r>
            <a:endParaRPr lang="en-US" dirty="0"/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A7F07ACB-D294-4723-A5DE-2C3D45FE5660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6893343" y="3093152"/>
            <a:ext cx="351285" cy="59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21F59C4C-2347-443B-9923-CFB676DF2F39}"/>
              </a:ext>
            </a:extLst>
          </p:cNvPr>
          <p:cNvSpPr/>
          <p:nvPr/>
        </p:nvSpPr>
        <p:spPr>
          <a:xfrm>
            <a:off x="7244628" y="2783664"/>
            <a:ext cx="1589651" cy="618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contact</a:t>
            </a:r>
            <a:endParaRPr lang="en-US" dirty="0"/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D039178-9DB9-4FE4-B47F-65008B6E8438}"/>
              </a:ext>
            </a:extLst>
          </p:cNvPr>
          <p:cNvCxnSpPr>
            <a:cxnSpLocks/>
          </p:cNvCxnSpPr>
          <p:nvPr/>
        </p:nvCxnSpPr>
        <p:spPr>
          <a:xfrm>
            <a:off x="6893343" y="2252875"/>
            <a:ext cx="351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EB16FEFB-E70D-4C29-8A4E-9BEC0E3BBAD5}"/>
              </a:ext>
            </a:extLst>
          </p:cNvPr>
          <p:cNvSpPr/>
          <p:nvPr/>
        </p:nvSpPr>
        <p:spPr>
          <a:xfrm>
            <a:off x="7084445" y="4681301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modèle</a:t>
            </a:r>
            <a:endParaRPr lang="en-US" dirty="0"/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99683B70-19B6-4EB9-A33A-D06AD60F0B32}"/>
              </a:ext>
            </a:extLst>
          </p:cNvPr>
          <p:cNvCxnSpPr>
            <a:cxnSpLocks/>
          </p:cNvCxnSpPr>
          <p:nvPr/>
        </p:nvCxnSpPr>
        <p:spPr>
          <a:xfrm flipV="1">
            <a:off x="6363985" y="5007871"/>
            <a:ext cx="72046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8F789260-73E5-47FC-BBE7-2E0237C990B1}"/>
              </a:ext>
            </a:extLst>
          </p:cNvPr>
          <p:cNvSpPr/>
          <p:nvPr/>
        </p:nvSpPr>
        <p:spPr>
          <a:xfrm>
            <a:off x="7207826" y="4037331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url</a:t>
            </a:r>
            <a:endParaRPr lang="en-US" dirty="0"/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550A0014-3A0E-4226-9347-365242B1A526}"/>
              </a:ext>
            </a:extLst>
          </p:cNvPr>
          <p:cNvCxnSpPr>
            <a:cxnSpLocks/>
          </p:cNvCxnSpPr>
          <p:nvPr/>
        </p:nvCxnSpPr>
        <p:spPr>
          <a:xfrm flipV="1">
            <a:off x="6487366" y="4363901"/>
            <a:ext cx="72046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7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7" grpId="0" animBg="1"/>
      <p:bldP spid="27" grpId="1" animBg="1"/>
      <p:bldP spid="28" grpId="0" animBg="1"/>
      <p:bldP spid="28" grpId="1" animBg="1"/>
      <p:bldP spid="39" grpId="0" animBg="1"/>
      <p:bldP spid="39" grpId="1" animBg="1"/>
      <p:bldP spid="40" grpId="0" animBg="1"/>
      <p:bldP spid="40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62" grpId="0" animBg="1"/>
      <p:bldP spid="62" grpId="1" animBg="1"/>
      <p:bldP spid="63" grpId="0" animBg="1"/>
      <p:bldP spid="63" grpId="1" animBg="1"/>
      <p:bldP spid="69" grpId="0" animBg="1"/>
      <p:bldP spid="69" grpId="1" animBg="1"/>
      <p:bldP spid="70" grpId="0" animBg="1"/>
      <p:bldP spid="70" grpId="1" animBg="1"/>
      <p:bldP spid="74" grpId="0" animBg="1"/>
      <p:bldP spid="74" grpId="1" animBg="1"/>
      <p:bldP spid="76" grpId="0" animBg="1"/>
      <p:bldP spid="76" grpId="1" animBg="1"/>
      <p:bldP spid="78" grpId="0" animBg="1"/>
      <p:bldP spid="78" grpId="1" animBg="1"/>
      <p:bldP spid="81" grpId="0" animBg="1"/>
      <p:bldP spid="81" grpId="1" animBg="1"/>
      <p:bldP spid="91" grpId="0" animBg="1"/>
      <p:bldP spid="151" grpId="0" animBg="1"/>
      <p:bldP spid="15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2DEB4-8780-41DF-A18E-FDD3E3AE8077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Problématique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FB12801-A978-406A-B8D1-7A11AAA67E92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E1EC2F78-5872-41A9-BFCF-1B71A39CDD72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77E7C-5E0A-4FD3-BAF1-409A69915E35}"/>
              </a:ext>
            </a:extLst>
          </p:cNvPr>
          <p:cNvSpPr/>
          <p:nvPr/>
        </p:nvSpPr>
        <p:spPr>
          <a:xfrm>
            <a:off x="3085514" y="422031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IV-  Problématique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7161F4C-B0F3-4FC1-9B5B-A075F83BC3A3}"/>
              </a:ext>
            </a:extLst>
          </p:cNvPr>
          <p:cNvSpPr/>
          <p:nvPr/>
        </p:nvSpPr>
        <p:spPr>
          <a:xfrm>
            <a:off x="1702904" y="1470991"/>
            <a:ext cx="8786192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tx1"/>
                </a:solidFill>
              </a:rPr>
              <a:t>Elle est limitée a un seul protocole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BBF97D8-EE97-4F66-A834-6418D3210B84}"/>
              </a:ext>
            </a:extLst>
          </p:cNvPr>
          <p:cNvSpPr/>
          <p:nvPr/>
        </p:nvSpPr>
        <p:spPr>
          <a:xfrm>
            <a:off x="1702904" y="3167675"/>
            <a:ext cx="8786192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/>
              <a:t>Elle est sans état</a:t>
            </a:r>
            <a:endParaRPr lang="en-US" sz="32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107A67E-2366-409D-8E08-CC0D349228FC}"/>
              </a:ext>
            </a:extLst>
          </p:cNvPr>
          <p:cNvSpPr/>
          <p:nvPr/>
        </p:nvSpPr>
        <p:spPr>
          <a:xfrm>
            <a:off x="1702904" y="4864359"/>
            <a:ext cx="8786192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/>
              <a:t>Utilisation des URI (</a:t>
            </a:r>
            <a:r>
              <a:rPr lang="fr-ML" sz="3200" dirty="0" err="1"/>
              <a:t>uniform</a:t>
            </a:r>
            <a:r>
              <a:rPr lang="fr-ML" sz="3200" dirty="0"/>
              <a:t> </a:t>
            </a:r>
            <a:r>
              <a:rPr lang="fr-ML" sz="3200" dirty="0" err="1"/>
              <a:t>Ressouce</a:t>
            </a:r>
            <a:r>
              <a:rPr lang="fr-ML" sz="3200" dirty="0"/>
              <a:t> Locator)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857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57846-44DB-4B40-ADE4-EBF77563214E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Spécification openAPI-ps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1840C07-63A6-4208-8C1F-BD436F9A56FD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F9079687-94DD-4D71-A827-466E4482CB6D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B81D2-156E-457B-B5D3-A73E39DEE2C1}"/>
              </a:ext>
            </a:extLst>
          </p:cNvPr>
          <p:cNvSpPr/>
          <p:nvPr/>
        </p:nvSpPr>
        <p:spPr>
          <a:xfrm>
            <a:off x="1848117" y="2922566"/>
            <a:ext cx="849576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  La solution proposée : la spécification </a:t>
            </a:r>
            <a:r>
              <a:rPr lang="fr-ML" sz="2800" b="1" i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OpenAPI-PS</a:t>
            </a:r>
            <a:endParaRPr lang="en-US" sz="2800" b="1" i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3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1647</TotalTime>
  <Words>309</Words>
  <Application>Microsoft Office PowerPoint</Application>
  <PresentationFormat>Grand écran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Times New Roman</vt:lpstr>
      <vt:lpstr>Tw Cen MT</vt:lpstr>
      <vt:lpstr>Wingdings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OASC</dc:creator>
  <cp:lastModifiedBy>OASC</cp:lastModifiedBy>
  <cp:revision>45</cp:revision>
  <dcterms:created xsi:type="dcterms:W3CDTF">2021-10-20T23:06:10Z</dcterms:created>
  <dcterms:modified xsi:type="dcterms:W3CDTF">2021-10-23T00:10:34Z</dcterms:modified>
</cp:coreProperties>
</file>