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69" r:id="rId6"/>
    <p:sldId id="258" r:id="rId7"/>
    <p:sldId id="260" r:id="rId8"/>
    <p:sldId id="261" r:id="rId9"/>
    <p:sldId id="262" r:id="rId10"/>
    <p:sldId id="271" r:id="rId11"/>
    <p:sldId id="263" r:id="rId12"/>
    <p:sldId id="264" r:id="rId13"/>
    <p:sldId id="265" r:id="rId14"/>
    <p:sldId id="266" r:id="rId15"/>
    <p:sldId id="26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514B-8563-4C2F-B3B5-610226DB51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77F1580-C201-478E-B8FD-6A76C5788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0FA17C8-02DB-4427-A752-F8D56E894CFC}"/>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7153E189-4E0F-4978-9427-6299836A74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E304967-D548-4BF3-AD0B-5322C53F5664}"/>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1717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0F1D-B548-46B9-B414-CBAFC2733DC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64914F40-A4E8-4B1F-BA41-03CA15DD2D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46EEB61-E3F4-4269-9475-1DA626161597}"/>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5B304B35-69DF-47FF-B024-53FAD64047A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884E84D-4FB1-4E6F-B98B-159B444B9779}"/>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6548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5FDF59-1993-4C58-8FC7-00526DFE02D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33B5F5A-BCCC-4ECB-9EF4-1688614CF1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03AACC-516C-4988-93FE-5C2B86E47E97}"/>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B855F945-35D6-4BB7-B05B-1EB31E0DB59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EDB97E0-0B65-41A2-9DE4-43C23188E985}"/>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41746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A63DD-8D28-451A-99BB-710F7CAEFCA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B5FE80-DC9E-44A5-B7BA-8EEA6048C2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4F63DB1-A41D-495E-AAA8-1298D3894388}"/>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73F793EE-BD59-4448-98A0-BF9DCE7557F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2E9EA6C-1DFF-48BC-B928-3C53FBBF78F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78198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9E27E-63B3-4A06-8DCC-A97B8F373F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40252E2-B218-40C6-8F4E-C0130DD59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06D335-9DCE-4179-9CB8-5DF9F1162762}"/>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A1DC14E7-7EB9-40DB-BA1C-138AFDED87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B15D611-D660-4192-8AEC-83B79D483B1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7854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7E7B7-18E5-47C0-BE86-321C2614F63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DF1B579-E544-48D2-AF31-B66E49CAAE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03BF9FD-B135-47B6-BC9B-6F0CFBB581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ECDDB9-DDE5-43BA-BC21-C24D4456A393}"/>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598F6C6E-E2EE-41D7-A93E-852DA3F6E0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98D62BC-6086-455A-A546-50F056AC3736}"/>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81149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E66C2A-B818-4A30-9204-F21A9CF496B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8543AD7-3EB7-405B-89FE-4B3E49334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9C24AAA-D48F-42D7-B4DB-B7E23148CE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4D49121-C77D-4CD4-958F-FD87BB87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FC6D40-6011-4E98-AB73-E065F0E5C33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09413DD-ED0D-4458-B354-DFC46A891BB9}"/>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8" name="Espace réservé du pied de page 7">
            <a:extLst>
              <a:ext uri="{FF2B5EF4-FFF2-40B4-BE49-F238E27FC236}">
                <a16:creationId xmlns:a16="http://schemas.microsoft.com/office/drawing/2014/main" id="{AA8834C5-D748-4E25-8CAD-13F0C929DFF5}"/>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0EF5718-4C28-4FF8-B57C-EB6D1F3595BA}"/>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0690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9C526-6DB6-45CA-978B-02E7100F77B6}"/>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C961699-0107-421B-82FD-D519FAC4BCFB}"/>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4" name="Espace réservé du pied de page 3">
            <a:extLst>
              <a:ext uri="{FF2B5EF4-FFF2-40B4-BE49-F238E27FC236}">
                <a16:creationId xmlns:a16="http://schemas.microsoft.com/office/drawing/2014/main" id="{E65248E0-4E1E-4FD4-A089-9AA5C5FB3A8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EEBF21F-8A0F-4400-9AF3-F62568FCBF80}"/>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71304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5C3053-E24C-4AAE-8269-915B848C3745}"/>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3" name="Espace réservé du pied de page 2">
            <a:extLst>
              <a:ext uri="{FF2B5EF4-FFF2-40B4-BE49-F238E27FC236}">
                <a16:creationId xmlns:a16="http://schemas.microsoft.com/office/drawing/2014/main" id="{83887772-1EF2-4D1E-ACE7-ECC80E654C0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ACA5158-84C7-4C88-BACA-4F31471650B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58842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357B5-F4FA-4F0A-9B02-FC7F8185B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E0DE7B1-1F45-4C00-988F-3BC30CDB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DA33CF7C-5716-43AB-A5C7-550B1A82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8D72C4-8807-443B-9DDB-87D62C2E0062}"/>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F959AFA4-00E5-4FCE-9431-EF588BF2BE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945CF92-B9BE-4DBB-9FB5-8D8E359A350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64484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AA083-31FD-4374-9B32-477697324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190BC192-087C-4179-9629-9811D3D5E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C0CEBF5-471E-47E6-BB04-CFA9DF446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03D7F-23DF-4B17-9B30-94A40BD76DA2}"/>
              </a:ext>
            </a:extLst>
          </p:cNvPr>
          <p:cNvSpPr>
            <a:spLocks noGrp="1"/>
          </p:cNvSpPr>
          <p:nvPr>
            <p:ph type="dt" sz="half" idx="10"/>
          </p:nvPr>
        </p:nvSpPr>
        <p:spPr/>
        <p:txBody>
          <a:bodyPr/>
          <a:lstStyle/>
          <a:p>
            <a:fld id="{7905F561-0988-454B-8810-EFBFDB0C09C6}"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4C7B0364-7A15-4DF1-A9B0-7ED0F708661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94A5E8-DE38-43B0-82E2-87A77953F0EE}"/>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9421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7A5F75-AE1F-4729-86F3-4DB3464C6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2FAC877-D734-4666-947C-D30198651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E0C4351-ACA2-4368-AA64-74D1C513E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5F561-0988-454B-8810-EFBFDB0C09C6}"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F79A674A-9A21-4371-BB9D-A789C532D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5D5470A-187A-49F2-AC25-4A193EA49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B553D-F329-4EE2-BACE-8E1DCEB675C5}" type="slidenum">
              <a:rPr lang="en-US" smtClean="0"/>
              <a:t>‹N°›</a:t>
            </a:fld>
            <a:endParaRPr lang="en-US"/>
          </a:p>
        </p:txBody>
      </p:sp>
    </p:spTree>
    <p:extLst>
      <p:ext uri="{BB962C8B-B14F-4D97-AF65-F5344CB8AC3E}">
        <p14:creationId xmlns:p14="http://schemas.microsoft.com/office/powerpoint/2010/main" val="306290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7335BF3-521B-44DC-9322-A3438C89961F}"/>
              </a:ext>
            </a:extLst>
          </p:cNvPr>
          <p:cNvSpPr/>
          <p:nvPr/>
        </p:nvSpPr>
        <p:spPr>
          <a:xfrm>
            <a:off x="8129279" y="4467071"/>
            <a:ext cx="1209542" cy="389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réponse</a:t>
            </a:r>
          </a:p>
          <a:p>
            <a:pPr algn="ctr"/>
            <a:endParaRPr lang="en-US" dirty="0">
              <a:solidFill>
                <a:schemeClr val="tx1"/>
              </a:solidFill>
            </a:endParaRPr>
          </a:p>
        </p:txBody>
      </p:sp>
      <p:sp>
        <p:nvSpPr>
          <p:cNvPr id="58" name="Rectangle 57">
            <a:extLst>
              <a:ext uri="{FF2B5EF4-FFF2-40B4-BE49-F238E27FC236}">
                <a16:creationId xmlns:a16="http://schemas.microsoft.com/office/drawing/2014/main" id="{2348C165-012D-4339-A977-9CDDE9855FDB}"/>
              </a:ext>
            </a:extLst>
          </p:cNvPr>
          <p:cNvSpPr/>
          <p:nvPr/>
        </p:nvSpPr>
        <p:spPr>
          <a:xfrm>
            <a:off x="8116813" y="4138741"/>
            <a:ext cx="1222008" cy="342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requête</a:t>
            </a:r>
          </a:p>
          <a:p>
            <a:pPr algn="ctr"/>
            <a:endParaRPr lang="en-US" dirty="0">
              <a:solidFill>
                <a:schemeClr val="tx1"/>
              </a:solidFill>
            </a:endParaRPr>
          </a:p>
        </p:txBody>
      </p:sp>
      <p:sp>
        <p:nvSpPr>
          <p:cNvPr id="149" name="Organigramme : Décision 148">
            <a:extLst>
              <a:ext uri="{FF2B5EF4-FFF2-40B4-BE49-F238E27FC236}">
                <a16:creationId xmlns:a16="http://schemas.microsoft.com/office/drawing/2014/main" id="{1B668038-29C4-4499-899F-314FF46383B2}"/>
              </a:ext>
            </a:extLst>
          </p:cNvPr>
          <p:cNvSpPr/>
          <p:nvPr/>
        </p:nvSpPr>
        <p:spPr>
          <a:xfrm>
            <a:off x="9681777" y="3528161"/>
            <a:ext cx="510336" cy="317303"/>
          </a:xfrm>
          <a:prstGeom prst="flowChartDecis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isocèle 115">
            <a:extLst>
              <a:ext uri="{FF2B5EF4-FFF2-40B4-BE49-F238E27FC236}">
                <a16:creationId xmlns:a16="http://schemas.microsoft.com/office/drawing/2014/main" id="{17C45B12-CF3E-4C95-B358-C8983110D1B8}"/>
              </a:ext>
            </a:extLst>
          </p:cNvPr>
          <p:cNvSpPr/>
          <p:nvPr/>
        </p:nvSpPr>
        <p:spPr>
          <a:xfrm>
            <a:off x="7134607" y="4709477"/>
            <a:ext cx="397565" cy="20327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647CF5-6CB9-4B4F-9214-E38A77E05184}"/>
              </a:ext>
            </a:extLst>
          </p:cNvPr>
          <p:cNvSpPr>
            <a:spLocks noGrp="1"/>
          </p:cNvSpPr>
          <p:nvPr>
            <p:ph type="title"/>
          </p:nvPr>
        </p:nvSpPr>
        <p:spPr>
          <a:xfrm>
            <a:off x="838200" y="395780"/>
            <a:ext cx="10515600" cy="1325563"/>
          </a:xfrm>
        </p:spPr>
        <p:txBody>
          <a:bodyPr>
            <a:normAutofit/>
          </a:bodyPr>
          <a:lstStyle/>
          <a:p>
            <a:pPr algn="ctr"/>
            <a:r>
              <a:rPr lang="fr-ML" sz="3600" b="1" dirty="0">
                <a:latin typeface="Times New Roman" panose="02020603050405020304" pitchFamily="18" charset="0"/>
                <a:cs typeface="Times New Roman" panose="02020603050405020304" pitchFamily="18" charset="0"/>
              </a:rPr>
              <a:t>Différence entre protocole synchrone et asynchrone</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803138F-3BB7-4A0C-B3C6-449ED8D5A174}"/>
              </a:ext>
            </a:extLst>
          </p:cNvPr>
          <p:cNvSpPr>
            <a:spLocks noGrp="1"/>
          </p:cNvSpPr>
          <p:nvPr>
            <p:ph idx="1"/>
          </p:nvPr>
        </p:nvSpPr>
        <p:spPr>
          <a:xfrm>
            <a:off x="838200" y="1682134"/>
            <a:ext cx="10515600" cy="4740330"/>
          </a:xfrm>
        </p:spPr>
        <p:txBody>
          <a:bodyPr>
            <a:normAutofit/>
          </a:bodyPr>
          <a:lstStyle/>
          <a:p>
            <a:pPr marL="0" indent="0">
              <a:lnSpc>
                <a:spcPct val="150000"/>
              </a:lnSpc>
              <a:buNone/>
            </a:pPr>
            <a:r>
              <a:rPr lang="fr-ML" sz="2400" dirty="0">
                <a:latin typeface="Times New Roman" panose="02020603050405020304" pitchFamily="18" charset="0"/>
                <a:cs typeface="Times New Roman" panose="02020603050405020304" pitchFamily="18" charset="0"/>
              </a:rPr>
              <a:t>Cette figure met en évidence le nombre d’entité pouvant être dans une communication synchrone ou asynchrone en un moment donné.</a:t>
            </a:r>
          </a:p>
        </p:txBody>
      </p:sp>
      <p:sp>
        <p:nvSpPr>
          <p:cNvPr id="30" name="Pentagone 65">
            <a:extLst>
              <a:ext uri="{FF2B5EF4-FFF2-40B4-BE49-F238E27FC236}">
                <a16:creationId xmlns:a16="http://schemas.microsoft.com/office/drawing/2014/main" id="{37426CE2-FCD1-47EA-85AB-4B2D68FCDF59}"/>
              </a:ext>
            </a:extLst>
          </p:cNvPr>
          <p:cNvSpPr>
            <a:spLocks noChangeArrowheads="1"/>
          </p:cNvSpPr>
          <p:nvPr/>
        </p:nvSpPr>
        <p:spPr bwMode="auto">
          <a:xfrm>
            <a:off x="2161158" y="3679190"/>
            <a:ext cx="1463247" cy="1195405"/>
          </a:xfrm>
          <a:prstGeom prst="pentagon">
            <a:avLst/>
          </a:prstGeom>
          <a:solidFill>
            <a:schemeClr val="bg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Système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Pub/Sub</a:t>
            </a:r>
            <a:endParaRPr kumimoji="0" lang="fr-FR"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1" name="Connecteur droit avec flèche 30">
            <a:extLst>
              <a:ext uri="{FF2B5EF4-FFF2-40B4-BE49-F238E27FC236}">
                <a16:creationId xmlns:a16="http://schemas.microsoft.com/office/drawing/2014/main" id="{60AE6E77-7F12-474E-9E5A-C17874901887}"/>
              </a:ext>
            </a:extLst>
          </p:cNvPr>
          <p:cNvCxnSpPr>
            <a:cxnSpLocks/>
          </p:cNvCxnSpPr>
          <p:nvPr/>
        </p:nvCxnSpPr>
        <p:spPr>
          <a:xfrm>
            <a:off x="1782299" y="3684506"/>
            <a:ext cx="476192" cy="3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66039D2-7B64-406E-BA4B-7D25DB7CFCE5}"/>
              </a:ext>
            </a:extLst>
          </p:cNvPr>
          <p:cNvCxnSpPr>
            <a:cxnSpLocks/>
          </p:cNvCxnSpPr>
          <p:nvPr/>
        </p:nvCxnSpPr>
        <p:spPr>
          <a:xfrm flipV="1">
            <a:off x="1911310" y="4540887"/>
            <a:ext cx="388660" cy="22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E368B22-0815-4551-97AD-EE259E976152}"/>
              </a:ext>
            </a:extLst>
          </p:cNvPr>
          <p:cNvCxnSpPr>
            <a:cxnSpLocks/>
          </p:cNvCxnSpPr>
          <p:nvPr/>
        </p:nvCxnSpPr>
        <p:spPr>
          <a:xfrm flipV="1">
            <a:off x="3430878" y="3555748"/>
            <a:ext cx="486946"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548DA09-D268-4E45-899B-C0CCA605C3DC}"/>
              </a:ext>
            </a:extLst>
          </p:cNvPr>
          <p:cNvCxnSpPr>
            <a:cxnSpLocks/>
          </p:cNvCxnSpPr>
          <p:nvPr/>
        </p:nvCxnSpPr>
        <p:spPr>
          <a:xfrm>
            <a:off x="3409266" y="4912752"/>
            <a:ext cx="456468" cy="27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5511F35-104D-46A9-B32C-535D1AE81708}"/>
              </a:ext>
            </a:extLst>
          </p:cNvPr>
          <p:cNvCxnSpPr>
            <a:cxnSpLocks/>
          </p:cNvCxnSpPr>
          <p:nvPr/>
        </p:nvCxnSpPr>
        <p:spPr>
          <a:xfrm flipV="1">
            <a:off x="3635156" y="4399932"/>
            <a:ext cx="523619" cy="2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72F4FD3-52E1-43D9-9861-6A9A958F8ECF}"/>
              </a:ext>
            </a:extLst>
          </p:cNvPr>
          <p:cNvCxnSpPr>
            <a:cxnSpLocks/>
          </p:cNvCxnSpPr>
          <p:nvPr/>
        </p:nvCxnSpPr>
        <p:spPr>
          <a:xfrm>
            <a:off x="8100896" y="4351818"/>
            <a:ext cx="134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99F3D2C-B914-43D2-BB18-EA99AE19AA1E}"/>
              </a:ext>
            </a:extLst>
          </p:cNvPr>
          <p:cNvCxnSpPr>
            <a:cxnSpLocks/>
          </p:cNvCxnSpPr>
          <p:nvPr/>
        </p:nvCxnSpPr>
        <p:spPr>
          <a:xfrm flipH="1">
            <a:off x="8100896" y="4638293"/>
            <a:ext cx="1222008" cy="1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43">
            <a:extLst>
              <a:ext uri="{FF2B5EF4-FFF2-40B4-BE49-F238E27FC236}">
                <a16:creationId xmlns:a16="http://schemas.microsoft.com/office/drawing/2014/main" id="{32919610-D53A-4A08-9CE3-B4CFFB0C102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7">
            <a:extLst>
              <a:ext uri="{FF2B5EF4-FFF2-40B4-BE49-F238E27FC236}">
                <a16:creationId xmlns:a16="http://schemas.microsoft.com/office/drawing/2014/main" id="{6EF02CF5-0292-4862-800C-8AE8F2AACB4A}"/>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2">
            <a:extLst>
              <a:ext uri="{FF2B5EF4-FFF2-40B4-BE49-F238E27FC236}">
                <a16:creationId xmlns:a16="http://schemas.microsoft.com/office/drawing/2014/main" id="{CB7F3B60-238F-43F3-828E-64A59AAB9018}"/>
              </a:ext>
            </a:extLst>
          </p:cNvPr>
          <p:cNvSpPr/>
          <p:nvPr/>
        </p:nvSpPr>
        <p:spPr>
          <a:xfrm>
            <a:off x="6685949" y="4067313"/>
            <a:ext cx="1276549" cy="689702"/>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rganigramme : Opération manuelle 114">
            <a:extLst>
              <a:ext uri="{FF2B5EF4-FFF2-40B4-BE49-F238E27FC236}">
                <a16:creationId xmlns:a16="http://schemas.microsoft.com/office/drawing/2014/main" id="{A27531DD-E92C-4E41-9242-07B88D684699}"/>
              </a:ext>
            </a:extLst>
          </p:cNvPr>
          <p:cNvSpPr/>
          <p:nvPr/>
        </p:nvSpPr>
        <p:spPr>
          <a:xfrm>
            <a:off x="7125440" y="4757015"/>
            <a:ext cx="397565" cy="78805"/>
          </a:xfrm>
          <a:prstGeom prst="flowChartManualOperation">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FF0BEA-F9CC-46A5-BE29-D8AF7A10F0BE}"/>
              </a:ext>
            </a:extLst>
          </p:cNvPr>
          <p:cNvSpPr/>
          <p:nvPr/>
        </p:nvSpPr>
        <p:spPr>
          <a:xfrm>
            <a:off x="3999294" y="3094970"/>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D33CF70-7669-4558-9981-88B68F22D178}"/>
              </a:ext>
            </a:extLst>
          </p:cNvPr>
          <p:cNvSpPr/>
          <p:nvPr/>
        </p:nvSpPr>
        <p:spPr>
          <a:xfrm>
            <a:off x="4334625" y="3555748"/>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 coins arrondis 127">
            <a:extLst>
              <a:ext uri="{FF2B5EF4-FFF2-40B4-BE49-F238E27FC236}">
                <a16:creationId xmlns:a16="http://schemas.microsoft.com/office/drawing/2014/main" id="{E4868689-D99A-47EF-BB5B-043B4196D2F3}"/>
              </a:ext>
            </a:extLst>
          </p:cNvPr>
          <p:cNvSpPr/>
          <p:nvPr/>
        </p:nvSpPr>
        <p:spPr>
          <a:xfrm>
            <a:off x="4158775" y="3620368"/>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D827F4-2DE8-42EE-A733-2AE9CAFC8CF4}"/>
              </a:ext>
            </a:extLst>
          </p:cNvPr>
          <p:cNvSpPr/>
          <p:nvPr/>
        </p:nvSpPr>
        <p:spPr>
          <a:xfrm>
            <a:off x="4281978" y="4023768"/>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AB6E010-8773-4341-8F7F-E642BBE284BA}"/>
              </a:ext>
            </a:extLst>
          </p:cNvPr>
          <p:cNvSpPr/>
          <p:nvPr/>
        </p:nvSpPr>
        <p:spPr>
          <a:xfrm>
            <a:off x="4281978" y="4508984"/>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llipse 134">
            <a:extLst>
              <a:ext uri="{FF2B5EF4-FFF2-40B4-BE49-F238E27FC236}">
                <a16:creationId xmlns:a16="http://schemas.microsoft.com/office/drawing/2014/main" id="{74010196-3EE1-4CE1-AF3F-B7018F2B4ABA}"/>
              </a:ext>
            </a:extLst>
          </p:cNvPr>
          <p:cNvSpPr/>
          <p:nvPr/>
        </p:nvSpPr>
        <p:spPr>
          <a:xfrm>
            <a:off x="4395665" y="4507592"/>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0B2F1BF-39F3-44C3-B7CB-CA958EF3A341}"/>
              </a:ext>
            </a:extLst>
          </p:cNvPr>
          <p:cNvSpPr/>
          <p:nvPr/>
        </p:nvSpPr>
        <p:spPr>
          <a:xfrm>
            <a:off x="4049706" y="4974265"/>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B0DC0D-F453-4231-A4C7-55E92B3E6612}"/>
              </a:ext>
            </a:extLst>
          </p:cNvPr>
          <p:cNvSpPr/>
          <p:nvPr/>
        </p:nvSpPr>
        <p:spPr>
          <a:xfrm>
            <a:off x="4419303" y="5413211"/>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 coins arrondis 137">
            <a:extLst>
              <a:ext uri="{FF2B5EF4-FFF2-40B4-BE49-F238E27FC236}">
                <a16:creationId xmlns:a16="http://schemas.microsoft.com/office/drawing/2014/main" id="{090E3D18-51F7-4A99-A381-0D19A5212682}"/>
              </a:ext>
            </a:extLst>
          </p:cNvPr>
          <p:cNvSpPr/>
          <p:nvPr/>
        </p:nvSpPr>
        <p:spPr>
          <a:xfrm>
            <a:off x="4229037" y="5466076"/>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 coins arrondis 151">
            <a:extLst>
              <a:ext uri="{FF2B5EF4-FFF2-40B4-BE49-F238E27FC236}">
                <a16:creationId xmlns:a16="http://schemas.microsoft.com/office/drawing/2014/main" id="{C7319BA1-EDFC-49A3-A4E6-E9472E224ACD}"/>
              </a:ext>
            </a:extLst>
          </p:cNvPr>
          <p:cNvSpPr/>
          <p:nvPr/>
        </p:nvSpPr>
        <p:spPr>
          <a:xfrm>
            <a:off x="9471806" y="3437862"/>
            <a:ext cx="892030" cy="16590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rganigramme : Terminateur 141">
            <a:extLst>
              <a:ext uri="{FF2B5EF4-FFF2-40B4-BE49-F238E27FC236}">
                <a16:creationId xmlns:a16="http://schemas.microsoft.com/office/drawing/2014/main" id="{646C840D-8DDE-4D43-9121-CC9C6DBB46DB}"/>
              </a:ext>
            </a:extLst>
          </p:cNvPr>
          <p:cNvSpPr/>
          <p:nvPr/>
        </p:nvSpPr>
        <p:spPr>
          <a:xfrm flipV="1">
            <a:off x="9649361" y="3556520"/>
            <a:ext cx="568297"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rganigramme : Terminateur 149">
            <a:extLst>
              <a:ext uri="{FF2B5EF4-FFF2-40B4-BE49-F238E27FC236}">
                <a16:creationId xmlns:a16="http://schemas.microsoft.com/office/drawing/2014/main" id="{CFB5FE27-B6FC-4693-9B28-2221518587DE}"/>
              </a:ext>
            </a:extLst>
          </p:cNvPr>
          <p:cNvSpPr/>
          <p:nvPr/>
        </p:nvSpPr>
        <p:spPr>
          <a:xfrm>
            <a:off x="9628582" y="3701930"/>
            <a:ext cx="589075"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rganigramme : Terminateur 152">
            <a:extLst>
              <a:ext uri="{FF2B5EF4-FFF2-40B4-BE49-F238E27FC236}">
                <a16:creationId xmlns:a16="http://schemas.microsoft.com/office/drawing/2014/main" id="{C334FD69-B1DE-477B-8BD2-2A18AB89ACAD}"/>
              </a:ext>
            </a:extLst>
          </p:cNvPr>
          <p:cNvSpPr/>
          <p:nvPr/>
        </p:nvSpPr>
        <p:spPr>
          <a:xfrm>
            <a:off x="9628582" y="3836268"/>
            <a:ext cx="589075" cy="62540"/>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igne Moins 154">
            <a:extLst>
              <a:ext uri="{FF2B5EF4-FFF2-40B4-BE49-F238E27FC236}">
                <a16:creationId xmlns:a16="http://schemas.microsoft.com/office/drawing/2014/main" id="{54CD2A31-2D8B-4E1C-A521-352D7B026785}"/>
              </a:ext>
            </a:extLst>
          </p:cNvPr>
          <p:cNvSpPr/>
          <p:nvPr/>
        </p:nvSpPr>
        <p:spPr>
          <a:xfrm>
            <a:off x="9537062" y="3999135"/>
            <a:ext cx="761518" cy="68178"/>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igne Moins 155">
            <a:extLst>
              <a:ext uri="{FF2B5EF4-FFF2-40B4-BE49-F238E27FC236}">
                <a16:creationId xmlns:a16="http://schemas.microsoft.com/office/drawing/2014/main" id="{C3DB054B-396C-4729-A60F-B06F6FA565F1}"/>
              </a:ext>
            </a:extLst>
          </p:cNvPr>
          <p:cNvSpPr/>
          <p:nvPr/>
        </p:nvSpPr>
        <p:spPr>
          <a:xfrm>
            <a:off x="9537062" y="4091357"/>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igne Moins 156">
            <a:extLst>
              <a:ext uri="{FF2B5EF4-FFF2-40B4-BE49-F238E27FC236}">
                <a16:creationId xmlns:a16="http://schemas.microsoft.com/office/drawing/2014/main" id="{8B641F6F-355E-46E2-A21A-28E0A4AB2FEB}"/>
              </a:ext>
            </a:extLst>
          </p:cNvPr>
          <p:cNvSpPr/>
          <p:nvPr/>
        </p:nvSpPr>
        <p:spPr>
          <a:xfrm>
            <a:off x="9537062" y="4192042"/>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llipse 157">
            <a:extLst>
              <a:ext uri="{FF2B5EF4-FFF2-40B4-BE49-F238E27FC236}">
                <a16:creationId xmlns:a16="http://schemas.microsoft.com/office/drawing/2014/main" id="{5D897BC9-6B83-49C5-B692-6067ECB216C9}"/>
              </a:ext>
            </a:extLst>
          </p:cNvPr>
          <p:cNvSpPr/>
          <p:nvPr/>
        </p:nvSpPr>
        <p:spPr>
          <a:xfrm>
            <a:off x="10169843"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Ellipse 161">
            <a:extLst>
              <a:ext uri="{FF2B5EF4-FFF2-40B4-BE49-F238E27FC236}">
                <a16:creationId xmlns:a16="http://schemas.microsoft.com/office/drawing/2014/main" id="{3432D669-B92D-4248-971D-21F5BB3023EA}"/>
              </a:ext>
            </a:extLst>
          </p:cNvPr>
          <p:cNvSpPr/>
          <p:nvPr/>
        </p:nvSpPr>
        <p:spPr>
          <a:xfrm>
            <a:off x="10044179"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Ellipse 162">
            <a:extLst>
              <a:ext uri="{FF2B5EF4-FFF2-40B4-BE49-F238E27FC236}">
                <a16:creationId xmlns:a16="http://schemas.microsoft.com/office/drawing/2014/main" id="{9BEB0FB7-6476-4445-B0C2-FFC6E784A4CD}"/>
              </a:ext>
            </a:extLst>
          </p:cNvPr>
          <p:cNvSpPr/>
          <p:nvPr/>
        </p:nvSpPr>
        <p:spPr>
          <a:xfrm>
            <a:off x="9933532" y="435181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2A4157-1A8E-484F-BA81-1318F52D5D0E}"/>
              </a:ext>
            </a:extLst>
          </p:cNvPr>
          <p:cNvSpPr/>
          <p:nvPr/>
        </p:nvSpPr>
        <p:spPr>
          <a:xfrm>
            <a:off x="1050555" y="4548386"/>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904F127-5039-4834-B295-1E72723BFCE7}"/>
              </a:ext>
            </a:extLst>
          </p:cNvPr>
          <p:cNvSpPr/>
          <p:nvPr/>
        </p:nvSpPr>
        <p:spPr>
          <a:xfrm>
            <a:off x="1385886" y="4980186"/>
            <a:ext cx="85105" cy="641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 coins arrondis 41">
            <a:extLst>
              <a:ext uri="{FF2B5EF4-FFF2-40B4-BE49-F238E27FC236}">
                <a16:creationId xmlns:a16="http://schemas.microsoft.com/office/drawing/2014/main" id="{1FD15874-CC21-43D8-A3A1-D77D9894B546}"/>
              </a:ext>
            </a:extLst>
          </p:cNvPr>
          <p:cNvSpPr/>
          <p:nvPr/>
        </p:nvSpPr>
        <p:spPr>
          <a:xfrm>
            <a:off x="1164687" y="5064833"/>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C60C649-F418-41A5-9483-72D5F701BBC6}"/>
              </a:ext>
            </a:extLst>
          </p:cNvPr>
          <p:cNvSpPr/>
          <p:nvPr/>
        </p:nvSpPr>
        <p:spPr>
          <a:xfrm>
            <a:off x="1320981" y="3315225"/>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8AE088-C0A5-4988-85F8-AA6E6214CFBD}"/>
              </a:ext>
            </a:extLst>
          </p:cNvPr>
          <p:cNvSpPr/>
          <p:nvPr/>
        </p:nvSpPr>
        <p:spPr>
          <a:xfrm>
            <a:off x="1320981" y="3796865"/>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a:extLst>
              <a:ext uri="{FF2B5EF4-FFF2-40B4-BE49-F238E27FC236}">
                <a16:creationId xmlns:a16="http://schemas.microsoft.com/office/drawing/2014/main" id="{8C5F5701-C4C1-446F-97DB-1B345E76A397}"/>
              </a:ext>
            </a:extLst>
          </p:cNvPr>
          <p:cNvSpPr/>
          <p:nvPr/>
        </p:nvSpPr>
        <p:spPr>
          <a:xfrm>
            <a:off x="1462907" y="3796865"/>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BA038AEC-1D29-4E1F-9341-E9EF90B67238}"/>
              </a:ext>
            </a:extLst>
          </p:cNvPr>
          <p:cNvCxnSpPr>
            <a:cxnSpLocks/>
          </p:cNvCxnSpPr>
          <p:nvPr/>
        </p:nvCxnSpPr>
        <p:spPr>
          <a:xfrm>
            <a:off x="5805368" y="2981739"/>
            <a:ext cx="52093" cy="328653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C0BF92A-6476-42DF-B338-416759889BB9}"/>
              </a:ext>
            </a:extLst>
          </p:cNvPr>
          <p:cNvSpPr/>
          <p:nvPr/>
        </p:nvSpPr>
        <p:spPr>
          <a:xfrm>
            <a:off x="838201" y="5288308"/>
            <a:ext cx="1420290"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Producteur</a:t>
            </a:r>
            <a:endParaRPr lang="en-US" dirty="0">
              <a:solidFill>
                <a:schemeClr val="tx1"/>
              </a:solidFill>
            </a:endParaRPr>
          </a:p>
        </p:txBody>
      </p:sp>
      <p:sp>
        <p:nvSpPr>
          <p:cNvPr id="55" name="Rectangle 54">
            <a:extLst>
              <a:ext uri="{FF2B5EF4-FFF2-40B4-BE49-F238E27FC236}">
                <a16:creationId xmlns:a16="http://schemas.microsoft.com/office/drawing/2014/main" id="{05836CBC-8CD1-4B02-BB38-E02BA19EC4B9}"/>
              </a:ext>
            </a:extLst>
          </p:cNvPr>
          <p:cNvSpPr/>
          <p:nvPr/>
        </p:nvSpPr>
        <p:spPr>
          <a:xfrm>
            <a:off x="3523782" y="5596436"/>
            <a:ext cx="1823336"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Consommateur</a:t>
            </a:r>
            <a:endParaRPr lang="en-US" dirty="0">
              <a:solidFill>
                <a:schemeClr val="tx1"/>
              </a:solidFill>
            </a:endParaRPr>
          </a:p>
        </p:txBody>
      </p:sp>
      <p:sp>
        <p:nvSpPr>
          <p:cNvPr id="56" name="Rectangle 55">
            <a:extLst>
              <a:ext uri="{FF2B5EF4-FFF2-40B4-BE49-F238E27FC236}">
                <a16:creationId xmlns:a16="http://schemas.microsoft.com/office/drawing/2014/main" id="{4434D62A-4040-4A23-9DE4-B2DBDEC59B86}"/>
              </a:ext>
            </a:extLst>
          </p:cNvPr>
          <p:cNvSpPr/>
          <p:nvPr/>
        </p:nvSpPr>
        <p:spPr>
          <a:xfrm>
            <a:off x="6842774" y="5163143"/>
            <a:ext cx="981229" cy="387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Client</a:t>
            </a:r>
            <a:endParaRPr lang="en-US" dirty="0">
              <a:solidFill>
                <a:schemeClr val="tx1"/>
              </a:solidFill>
            </a:endParaRPr>
          </a:p>
        </p:txBody>
      </p:sp>
      <p:sp>
        <p:nvSpPr>
          <p:cNvPr id="57" name="Rectangle 56">
            <a:extLst>
              <a:ext uri="{FF2B5EF4-FFF2-40B4-BE49-F238E27FC236}">
                <a16:creationId xmlns:a16="http://schemas.microsoft.com/office/drawing/2014/main" id="{6A2C3070-7AE7-4724-934B-FA4FB65DBF96}"/>
              </a:ext>
            </a:extLst>
          </p:cNvPr>
          <p:cNvSpPr/>
          <p:nvPr/>
        </p:nvSpPr>
        <p:spPr>
          <a:xfrm>
            <a:off x="9033040" y="5163143"/>
            <a:ext cx="1823336" cy="411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Serveur</a:t>
            </a:r>
            <a:endParaRPr lang="en-US" dirty="0">
              <a:solidFill>
                <a:schemeClr val="tx1"/>
              </a:solidFill>
            </a:endParaRPr>
          </a:p>
        </p:txBody>
      </p:sp>
    </p:spTree>
    <p:extLst>
      <p:ext uri="{BB962C8B-B14F-4D97-AF65-F5344CB8AC3E}">
        <p14:creationId xmlns:p14="http://schemas.microsoft.com/office/powerpoint/2010/main" val="323944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825626"/>
            <a:ext cx="10515600" cy="466724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les APIs utilisant le modèle publication/abonnement. Ces APIs permettent aux consommateurs et aux machines de comprendre la capacités des services asynchrones Pub/Sub sans accéder aux codes sources. </a:t>
            </a:r>
          </a:p>
          <a:p>
            <a:pPr marL="0" indent="0">
              <a:buNone/>
            </a:pPr>
            <a:r>
              <a:rPr lang="fr-ML" sz="2400" dirty="0">
                <a:latin typeface="Times New Roman" panose="02020603050405020304" pitchFamily="18" charset="0"/>
                <a:cs typeface="Times New Roman" panose="02020603050405020304" pitchFamily="18" charset="0"/>
              </a:rPr>
              <a:t>Lorsqu’elle est correctement défini, un consommateur peut comprendre et interagir avec le service distant avec un minimum d‘intervention.</a:t>
            </a:r>
          </a:p>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a des points communs avec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et correspond au style de communication publication/abonnement. Elle prend en charge un broker au lieu d’un serveur, la précisons du protocole pub/sub à implémenter au lieu d’un protocole fixe http et la description des topics aux lieu des méthodes GET, PUT etc.</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constituée de huit (9) objets qui sont: openps, info, broker, </a:t>
            </a:r>
            <a:r>
              <a:rPr lang="en-US" sz="2400" dirty="0">
                <a:latin typeface="Times New Roman" panose="02020603050405020304" pitchFamily="18" charset="0"/>
                <a:cs typeface="Times New Roman" panose="02020603050405020304" pitchFamily="18" charset="0"/>
              </a:rPr>
              <a:t>protocol</a:t>
            </a:r>
            <a:r>
              <a:rPr lang="fr-ML" sz="2400" dirty="0">
                <a:latin typeface="Times New Roman" panose="02020603050405020304" pitchFamily="18" charset="0"/>
                <a:cs typeface="Times New Roman" panose="02020603050405020304" pitchFamily="18" charset="0"/>
              </a:rPr>
              <a:t>, topic,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fr-M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20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ADE96-6E07-4496-9F48-DB0015FB65E2}"/>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91794CF-73EC-4E39-A9E9-AC48DF2A5F8B}"/>
              </a:ext>
            </a:extLst>
          </p:cNvPr>
          <p:cNvSpPr>
            <a:spLocks noGrp="1"/>
          </p:cNvSpPr>
          <p:nvPr>
            <p:ph idx="1"/>
          </p:nvPr>
        </p:nvSpPr>
        <p:spPr>
          <a:xfrm>
            <a:off x="838200" y="1690688"/>
            <a:ext cx="10515600" cy="4351338"/>
          </a:xfrm>
        </p:spPr>
        <p:txBody>
          <a:bodyPr>
            <a:normAutofit/>
          </a:bodyPr>
          <a:lstStyle/>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initiative qui cherche à améliorer l’architecture asynchrone. Elle suppose pas qu’il n’y a qu’un producteur et un consommateur car elle offre plusieurs qualité de service qui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One-to-one</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ML" sz="2400" dirty="0" err="1">
                <a:latin typeface="Times New Roman" panose="02020603050405020304" pitchFamily="18" charset="0"/>
                <a:cs typeface="Times New Roman" panose="02020603050405020304" pitchFamily="18" charset="0"/>
              </a:rPr>
              <a:t>Many</a:t>
            </a:r>
            <a:r>
              <a:rPr lang="fr-ML" sz="2400" dirty="0">
                <a:latin typeface="Times New Roman" panose="02020603050405020304" pitchFamily="18" charset="0"/>
                <a:cs typeface="Times New Roman" panose="02020603050405020304" pitchFamily="18" charset="0"/>
              </a:rPr>
              <a:t>-to-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marL="0" indent="0">
              <a:buNone/>
            </a:pPr>
            <a:r>
              <a:rPr lang="fr-ML" sz="2400" dirty="0">
                <a:latin typeface="Times New Roman" panose="02020603050405020304" pitchFamily="18" charset="0"/>
                <a:cs typeface="Times New Roman" panose="02020603050405020304" pitchFamily="18" charset="0"/>
              </a:rPr>
              <a:t>Les informations sont fréquemment partagées aux nombreux consommateurs au même moment.</a:t>
            </a:r>
          </a:p>
          <a:p>
            <a:pPr marL="0" indent="0">
              <a:buNone/>
            </a:pPr>
            <a:r>
              <a:rPr lang="fr-ML" sz="2400" dirty="0">
                <a:latin typeface="Times New Roman" panose="02020603050405020304" pitchFamily="18" charset="0"/>
                <a:cs typeface="Times New Roman" panose="02020603050405020304" pitchFamily="18" charset="0"/>
              </a:rPr>
              <a:t>Elle utilise JSON (JavaScript Objet Notation) et YAML (</a:t>
            </a:r>
            <a:r>
              <a:rPr lang="fr-ML" sz="2400" dirty="0" err="1">
                <a:latin typeface="Times New Roman" panose="02020603050405020304" pitchFamily="18" charset="0"/>
                <a:cs typeface="Times New Roman" panose="02020603050405020304" pitchFamily="18" charset="0"/>
              </a:rPr>
              <a:t>Yet</a:t>
            </a:r>
            <a:r>
              <a:rPr lang="fr-ML" sz="2400" dirty="0">
                <a:latin typeface="Times New Roman" panose="02020603050405020304" pitchFamily="18" charset="0"/>
                <a:cs typeface="Times New Roman" panose="02020603050405020304" pitchFamily="18" charset="0"/>
              </a:rPr>
              <a:t> </a:t>
            </a:r>
            <a:r>
              <a:rPr lang="fr-ML" sz="2400" dirty="0" err="1">
                <a:latin typeface="Times New Roman" panose="02020603050405020304" pitchFamily="18" charset="0"/>
                <a:cs typeface="Times New Roman" panose="02020603050405020304" pitchFamily="18" charset="0"/>
              </a:rPr>
              <a:t>Another</a:t>
            </a:r>
            <a:r>
              <a:rPr lang="fr-ML" sz="2400" dirty="0">
                <a:latin typeface="Times New Roman" panose="02020603050405020304" pitchFamily="18" charset="0"/>
                <a:cs typeface="Times New Roman" panose="02020603050405020304" pitchFamily="18" charset="0"/>
              </a:rPr>
              <a:t> Markup </a:t>
            </a:r>
            <a:r>
              <a:rPr lang="fr-ML" sz="2400" dirty="0" err="1">
                <a:latin typeface="Times New Roman" panose="02020603050405020304" pitchFamily="18" charset="0"/>
                <a:cs typeface="Times New Roman" panose="02020603050405020304" pitchFamily="18" charset="0"/>
              </a:rPr>
              <a:t>Language</a:t>
            </a:r>
            <a:r>
              <a:rPr lang="fr-ML" sz="2400" dirty="0">
                <a:latin typeface="Times New Roman" panose="02020603050405020304" pitchFamily="18" charset="0"/>
                <a:cs typeface="Times New Roman" panose="02020603050405020304" pitchFamily="18" charset="0"/>
              </a:rPr>
              <a:t>) pour la description des APIs.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7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172990"/>
            <a:ext cx="10515600" cy="5453097"/>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Car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spécification aux APIs utilisant les protocoles de messageries asynchrones pour faire communiquer un producteurs et un consommateur ce qui n’est pas supporté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a:t>
            </a:r>
          </a:p>
          <a:p>
            <a:pPr marL="0" indent="0">
              <a:buNone/>
            </a:pPr>
            <a:r>
              <a:rPr lang="fr-ML" sz="2400" dirty="0">
                <a:latin typeface="Times New Roman" panose="02020603050405020304" pitchFamily="18" charset="0"/>
                <a:cs typeface="Times New Roman" panose="02020603050405020304" pitchFamily="18" charset="0"/>
              </a:rPr>
              <a:t>Ce générateur est constitué de trois (3) types de fichiers intéressants qui sont:</a:t>
            </a:r>
          </a:p>
          <a:p>
            <a:pPr>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OpenAPI</a:t>
            </a:r>
            <a:r>
              <a:rPr lang="en-US" sz="2400" dirty="0">
                <a:latin typeface="Times New Roman" panose="02020603050405020304" pitchFamily="18" charset="0"/>
                <a:cs typeface="Times New Roman" panose="02020603050405020304" pitchFamily="18" charset="0"/>
              </a:rPr>
              <a:t> Codegen: </a:t>
            </a:r>
            <a:r>
              <a:rPr lang="fr-ML" sz="2400" dirty="0">
                <a:latin typeface="Times New Roman" panose="02020603050405020304" pitchFamily="18" charset="0"/>
                <a:cs typeface="Times New Roman" panose="02020603050405020304" pitchFamily="18" charset="0"/>
              </a:rPr>
              <a:t>contrôle</a:t>
            </a:r>
            <a:r>
              <a:rPr lang="en-US" sz="2400" dirty="0">
                <a:latin typeface="Times New Roman" panose="02020603050405020304" pitchFamily="18" charset="0"/>
                <a:cs typeface="Times New Roman" panose="02020603050405020304" pitchFamily="18" charset="0"/>
              </a:rPr>
              <a:t> et </a:t>
            </a:r>
            <a:r>
              <a:rPr lang="fr-ML" sz="2400" dirty="0">
                <a:latin typeface="Times New Roman" panose="02020603050405020304" pitchFamily="18" charset="0"/>
                <a:cs typeface="Times New Roman" panose="02020603050405020304" pitchFamily="18" charset="0"/>
              </a:rPr>
              <a:t>gère</a:t>
            </a:r>
            <a:r>
              <a:rPr lang="en-US" sz="2400" dirty="0">
                <a:latin typeface="Times New Roman" panose="02020603050405020304" pitchFamily="18" charset="0"/>
                <a:cs typeface="Times New Roman" panose="02020603050405020304" pitchFamily="18" charset="0"/>
              </a:rPr>
              <a:t> la presence des </a:t>
            </a:r>
            <a:r>
              <a:rPr lang="fr-ML" sz="2400" dirty="0">
                <a:latin typeface="Times New Roman" panose="02020603050405020304" pitchFamily="18" charset="0"/>
                <a:cs typeface="Times New Roman" panose="02020603050405020304" pitchFamily="18" charset="0"/>
              </a:rPr>
              <a:t>objets exigé </a:t>
            </a:r>
            <a:r>
              <a:rPr lang="en-US" sz="2400" dirty="0">
                <a:latin typeface="Times New Roman" panose="02020603050405020304" pitchFamily="18" charset="0"/>
                <a:cs typeface="Times New Roman" panose="02020603050405020304" pitchFamily="18" charset="0"/>
              </a:rPr>
              <a:t>par la specification </a:t>
            </a:r>
            <a:r>
              <a:rPr lang="en-US"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Templates (Mustache): </a:t>
            </a:r>
            <a:r>
              <a:rPr lang="fr-ML" sz="2400" dirty="0">
                <a:latin typeface="Times New Roman" panose="02020603050405020304" pitchFamily="18" charset="0"/>
                <a:cs typeface="Times New Roman" panose="02020603050405020304" pitchFamily="18" charset="0"/>
              </a:rPr>
              <a:t>écrit en langage mustache permet le remplacement des variables lors de la génération de code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Les </a:t>
            </a:r>
            <a:r>
              <a:rPr lang="fr-ML" sz="2400" dirty="0">
                <a:latin typeface="Times New Roman" panose="02020603050405020304" pitchFamily="18" charset="0"/>
                <a:cs typeface="Times New Roman" panose="02020603050405020304" pitchFamily="18" charset="0"/>
              </a:rPr>
              <a:t>fichiers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POM</a:t>
            </a:r>
            <a:r>
              <a:rPr lang="en-US" sz="2400" dirty="0">
                <a:latin typeface="Times New Roman" panose="02020603050405020304" pitchFamily="18" charset="0"/>
                <a:cs typeface="Times New Roman" panose="02020603050405020304" pitchFamily="18" charset="0"/>
              </a:rPr>
              <a:t> </a:t>
            </a:r>
            <a:r>
              <a:rPr lang="fr-ML" sz="2400" dirty="0">
                <a:latin typeface="Times New Roman" panose="02020603050405020304" pitchFamily="18" charset="0"/>
                <a:cs typeface="Times New Roman" panose="02020603050405020304" pitchFamily="18" charset="0"/>
              </a:rPr>
              <a:t>permettent</a:t>
            </a:r>
            <a:r>
              <a:rPr lang="en-US" sz="2400" dirty="0">
                <a:latin typeface="Times New Roman" panose="02020603050405020304" pitchFamily="18" charset="0"/>
                <a:cs typeface="Times New Roman" panose="02020603050405020304" pitchFamily="18" charset="0"/>
              </a:rPr>
              <a:t> la definition des </a:t>
            </a:r>
            <a:r>
              <a:rPr lang="fr-ML" sz="2400" dirty="0">
                <a:latin typeface="Times New Roman" panose="02020603050405020304" pitchFamily="18" charset="0"/>
                <a:cs typeface="Times New Roman" panose="02020603050405020304" pitchFamily="18" charset="0"/>
              </a:rPr>
              <a:t>projets</a:t>
            </a:r>
            <a:r>
              <a:rPr lang="en-US" sz="2400" dirty="0">
                <a:latin typeface="Times New Roman" panose="02020603050405020304" pitchFamily="18" charset="0"/>
                <a:cs typeface="Times New Roman" panose="02020603050405020304" pitchFamily="18" charset="0"/>
              </a:rPr>
              <a:t> Maven.</a:t>
            </a:r>
          </a:p>
          <a:p>
            <a:pPr marL="0" indent="0">
              <a:buNone/>
            </a:pPr>
            <a:r>
              <a:rPr lang="fr-ML" sz="2400" dirty="0">
                <a:latin typeface="Times New Roman" panose="02020603050405020304" pitchFamily="18" charset="0"/>
                <a:cs typeface="Times New Roman" panose="02020603050405020304" pitchFamily="18" charset="0"/>
              </a:rPr>
              <a:t>Pour la génération de code, un fichier de spécification en YAML ou en JSON doit être utilisé comme entrée.</a:t>
            </a:r>
          </a:p>
        </p:txBody>
      </p:sp>
    </p:spTree>
    <p:extLst>
      <p:ext uri="{BB962C8B-B14F-4D97-AF65-F5344CB8AC3E}">
        <p14:creationId xmlns:p14="http://schemas.microsoft.com/office/powerpoint/2010/main" val="270164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1515B4-EDC4-4B65-917A-3D08390F1DF8}"/>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Cas d’utilisations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EB0B5E5-15C5-4B11-B8FD-33A9747F4206}"/>
              </a:ext>
            </a:extLst>
          </p:cNvPr>
          <p:cNvSpPr>
            <a:spLocks noGrp="1"/>
          </p:cNvSpPr>
          <p:nvPr>
            <p:ph idx="1"/>
          </p:nvPr>
        </p:nvSpPr>
        <p:spPr>
          <a:xfrm>
            <a:off x="838200" y="1046922"/>
            <a:ext cx="10515600" cy="5811078"/>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Dans cette partie, nous expliquons un code généré d’une spécification asynchrone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dans un fichier YAML. Cette spécification décris deux entités Agent et Controller et les topics sur lesquels ils doivent s’abonner ou publier. Il existe des topics sur lesquels Agent est producteur et d’autres sur lesquels il est consommateur et pareille pour le Controller. Le code généré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est constitué de trois (3) projets java qui sont: Agent, Controller et Models (qui contient la description Java des topics). </a:t>
            </a:r>
          </a:p>
          <a:p>
            <a:pPr marL="0" indent="0">
              <a:buNone/>
            </a:pPr>
            <a:r>
              <a:rPr lang="fr-ML" sz="2400" dirty="0">
                <a:latin typeface="Times New Roman" panose="02020603050405020304" pitchFamily="18" charset="0"/>
                <a:cs typeface="Times New Roman" panose="02020603050405020304" pitchFamily="18" charset="0"/>
              </a:rPr>
              <a:t>Le projet Agent et Controller contient chacun leurs propres fonctions de publication et d’abonnement. Ils implémentent le projet Models pour créer les objets java des topics et les publier. Ils reconvertissent un objet java publier dans les queues en un objet un objet sur un topic en particulier. Car ces objets pertes leurs propriétés une fois dans les queues.</a:t>
            </a:r>
          </a:p>
          <a:p>
            <a:pPr marL="0" indent="0">
              <a:buNone/>
            </a:pPr>
            <a:r>
              <a:rPr lang="fr-ML" sz="2400" dirty="0">
                <a:latin typeface="Times New Roman" panose="02020603050405020304" pitchFamily="18" charset="0"/>
                <a:cs typeface="Times New Roman" panose="02020603050405020304" pitchFamily="18" charset="0"/>
              </a:rPr>
              <a:t>Les topics sont représentés par les filles d’attentes. Le broker utilisé est le RabbitMQ, qui est un serveur de messagerie asynchrone et qui permet la visualisation des queux à travers le 15672 en localhost.</a:t>
            </a:r>
          </a:p>
          <a:p>
            <a:pPr marL="0" indent="0">
              <a:buNone/>
            </a:pPr>
            <a:r>
              <a:rPr lang="fr-ML" sz="2400" dirty="0">
                <a:latin typeface="Times New Roman" panose="02020603050405020304" pitchFamily="18" charset="0"/>
                <a:cs typeface="Times New Roman" panose="02020603050405020304" pitchFamily="18" charset="0"/>
              </a:rPr>
              <a:t>Le protocole de communication publication/abonnement utilisé est AMQP.</a:t>
            </a:r>
          </a:p>
        </p:txBody>
      </p:sp>
    </p:spTree>
    <p:extLst>
      <p:ext uri="{BB962C8B-B14F-4D97-AF65-F5344CB8AC3E}">
        <p14:creationId xmlns:p14="http://schemas.microsoft.com/office/powerpoint/2010/main" val="160167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0DBB5-A5F9-440C-A64C-3E2E626EE0BD}"/>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38423A4-EBD2-48A0-B999-114268054F74}"/>
              </a:ext>
            </a:extLst>
          </p:cNvPr>
          <p:cNvSpPr>
            <a:spLocks noGrp="1"/>
          </p:cNvSpPr>
          <p:nvPr>
            <p:ph idx="1"/>
          </p:nvPr>
        </p:nvSpPr>
        <p:spPr>
          <a:xfrm>
            <a:off x="838200" y="1333568"/>
            <a:ext cx="10515600" cy="4033562"/>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La communication asynchrone existe depuis longtemps et sont adoptés dans plusieurs architectures de communication surtout dans les IoT. Elle est différentes de celle de synchrone aux niveaux du couplage, de protocole, de l’évolutivité, l’absence de standard, des </a:t>
            </a:r>
            <a:r>
              <a:rPr lang="fr-ML" sz="2400" b="1" dirty="0">
                <a:latin typeface="Times New Roman" panose="02020603050405020304" pitchFamily="18" charset="0"/>
                <a:cs typeface="Times New Roman" panose="02020603050405020304" pitchFamily="18" charset="0"/>
              </a:rPr>
              <a:t>MOM</a:t>
            </a:r>
            <a:r>
              <a:rPr lang="fr-ML" sz="2400" dirty="0">
                <a:latin typeface="Times New Roman" panose="02020603050405020304" pitchFamily="18" charset="0"/>
                <a:cs typeface="Times New Roman" panose="02020603050405020304" pitchFamily="18" charset="0"/>
              </a:rPr>
              <a:t> (Message-</a:t>
            </a:r>
            <a:r>
              <a:rPr lang="fr-ML" sz="2400" dirty="0" err="1">
                <a:latin typeface="Times New Roman" panose="02020603050405020304" pitchFamily="18" charset="0"/>
                <a:cs typeface="Times New Roman" panose="02020603050405020304" pitchFamily="18" charset="0"/>
              </a:rPr>
              <a:t>Oriented</a:t>
            </a:r>
            <a:r>
              <a:rPr lang="fr-ML" sz="2400" dirty="0">
                <a:latin typeface="Times New Roman" panose="02020603050405020304" pitchFamily="18" charset="0"/>
                <a:cs typeface="Times New Roman" panose="02020603050405020304" pitchFamily="18" charset="0"/>
              </a:rPr>
              <a:t> Middleware) et surtout de gestion d’erreur quant on parle des APIs.</a:t>
            </a:r>
          </a:p>
          <a:p>
            <a:pPr marL="0" indent="0">
              <a:buNone/>
            </a:pPr>
            <a:r>
              <a:rPr lang="fr-ML" sz="2400" dirty="0">
                <a:latin typeface="Times New Roman" panose="02020603050405020304" pitchFamily="18" charset="0"/>
                <a:cs typeface="Times New Roman" panose="02020603050405020304" pitchFamily="18" charset="0"/>
              </a:rPr>
              <a:t>Ainsi, nous dévons retenir que les APIs HTTP ou APIs pub/sub n’est qu’une question de communication synchrone ou asynchrone. Mais le plus important est que nous ne devons jamais oublier les consommateurs des ces APIs. Ce qui implique une spécification léger, adapté et qui peut être amélioré au fur et à mesure l’avancer technologique et d’ajout des contrainte.</a:t>
            </a:r>
          </a:p>
        </p:txBody>
      </p:sp>
    </p:spTree>
    <p:extLst>
      <p:ext uri="{BB962C8B-B14F-4D97-AF65-F5344CB8AC3E}">
        <p14:creationId xmlns:p14="http://schemas.microsoft.com/office/powerpoint/2010/main" val="258367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EA55B-DE68-4682-AC8A-0F47CD8EB90E}"/>
              </a:ext>
            </a:extLst>
          </p:cNvPr>
          <p:cNvSpPr>
            <a:spLocks noGrp="1"/>
          </p:cNvSpPr>
          <p:nvPr>
            <p:ph type="title"/>
          </p:nvPr>
        </p:nvSpPr>
        <p:spPr>
          <a:xfrm>
            <a:off x="838200" y="325369"/>
            <a:ext cx="10515600" cy="1325563"/>
          </a:xfrm>
        </p:spPr>
        <p:txBody>
          <a:bodyPr/>
          <a:lstStyle/>
          <a:p>
            <a:pPr algn="ctr"/>
            <a:r>
              <a:rPr lang="fr-ML" dirty="0">
                <a:latin typeface="Times New Roman" panose="02020603050405020304" pitchFamily="18" charset="0"/>
                <a:cs typeface="Times New Roman" panose="02020603050405020304" pitchFamily="18" charset="0"/>
              </a:rPr>
              <a:t>Avantage de OpenPS</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07F3128-E190-42B6-8DC9-B72DC9DFA48A}"/>
              </a:ext>
            </a:extLst>
          </p:cNvPr>
          <p:cNvSpPr>
            <a:spLocks noGrp="1"/>
          </p:cNvSpPr>
          <p:nvPr>
            <p:ph idx="1"/>
          </p:nvPr>
        </p:nvSpPr>
        <p:spPr/>
        <p:txBody>
          <a:bodyPr/>
          <a:lstStyle/>
          <a:p>
            <a:pPr>
              <a:buFont typeface="Wingdings" panose="05000000000000000000" pitchFamily="2" charset="2"/>
              <a:buChar char="ü"/>
            </a:pPr>
            <a:r>
              <a:rPr lang="fr-ML" dirty="0">
                <a:latin typeface="Times New Roman" panose="02020603050405020304" pitchFamily="18" charset="0"/>
                <a:cs typeface="Times New Roman" panose="02020603050405020304" pitchFamily="18" charset="0"/>
              </a:rPr>
              <a:t>C’est une spécification qui supporte plusieurs protocoles</a:t>
            </a:r>
          </a:p>
          <a:p>
            <a:pPr>
              <a:buFont typeface="Wingdings" panose="05000000000000000000" pitchFamily="2" charset="2"/>
              <a:buChar char="ü"/>
            </a:pPr>
            <a:r>
              <a:rPr lang="fr-ML" sz="2800" dirty="0">
                <a:latin typeface="Times New Roman" panose="02020603050405020304" pitchFamily="18" charset="0"/>
                <a:cs typeface="Times New Roman" panose="02020603050405020304" pitchFamily="18" charset="0"/>
              </a:rPr>
              <a:t>Elle utilise JSON (JavaScript Objet Notation) et YAML (</a:t>
            </a:r>
            <a:r>
              <a:rPr lang="fr-ML" sz="2800" dirty="0" err="1">
                <a:latin typeface="Times New Roman" panose="02020603050405020304" pitchFamily="18" charset="0"/>
                <a:cs typeface="Times New Roman" panose="02020603050405020304" pitchFamily="18" charset="0"/>
              </a:rPr>
              <a:t>Yet</a:t>
            </a:r>
            <a:r>
              <a:rPr lang="fr-ML" sz="2800" dirty="0">
                <a:latin typeface="Times New Roman" panose="02020603050405020304" pitchFamily="18" charset="0"/>
                <a:cs typeface="Times New Roman" panose="02020603050405020304" pitchFamily="18" charset="0"/>
              </a:rPr>
              <a:t> </a:t>
            </a:r>
            <a:r>
              <a:rPr lang="fr-ML" sz="2800" dirty="0" err="1">
                <a:latin typeface="Times New Roman" panose="02020603050405020304" pitchFamily="18" charset="0"/>
                <a:cs typeface="Times New Roman" panose="02020603050405020304" pitchFamily="18" charset="0"/>
              </a:rPr>
              <a:t>Another</a:t>
            </a:r>
            <a:r>
              <a:rPr lang="fr-ML" sz="2800" dirty="0">
                <a:latin typeface="Times New Roman" panose="02020603050405020304" pitchFamily="18" charset="0"/>
                <a:cs typeface="Times New Roman" panose="02020603050405020304" pitchFamily="18" charset="0"/>
              </a:rPr>
              <a:t> Markup </a:t>
            </a:r>
            <a:r>
              <a:rPr lang="fr-ML" sz="2800" dirty="0" err="1">
                <a:latin typeface="Times New Roman" panose="02020603050405020304" pitchFamily="18" charset="0"/>
                <a:cs typeface="Times New Roman" panose="02020603050405020304" pitchFamily="18" charset="0"/>
              </a:rPr>
              <a:t>Language</a:t>
            </a:r>
            <a:r>
              <a:rPr lang="fr-ML" sz="2800" dirty="0">
                <a:latin typeface="Times New Roman" panose="02020603050405020304" pitchFamily="18" charset="0"/>
                <a:cs typeface="Times New Roman" panose="02020603050405020304" pitchFamily="18" charset="0"/>
              </a:rPr>
              <a:t>) pour la description des APIs</a:t>
            </a:r>
          </a:p>
          <a:p>
            <a:pPr>
              <a:buFont typeface="Wingdings" panose="05000000000000000000" pitchFamily="2" charset="2"/>
              <a:buChar char="ü"/>
            </a:pPr>
            <a:r>
              <a:rPr lang="fr-ML" dirty="0">
                <a:latin typeface="Times New Roman" panose="02020603050405020304" pitchFamily="18" charset="0"/>
                <a:cs typeface="Times New Roman" panose="02020603050405020304" pitchFamily="18" charset="0"/>
              </a:rPr>
              <a:t>Elle utilise le générateur de code OpenAPI</a:t>
            </a:r>
          </a:p>
          <a:p>
            <a:pPr>
              <a:buFont typeface="Wingdings" panose="05000000000000000000" pitchFamily="2" charset="2"/>
              <a:buChar char="ü"/>
            </a:pPr>
            <a:endParaRPr lang="fr-ML"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36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880148"/>
            <a:ext cx="10515600" cy="5388130"/>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Avant 2000, il n’existait aucune norme sur la manière de concevoir une API ni de l’utiliser. Son intégration requérait l’utilisation de protocoles, comme SOAP, notoirement complexes à construire, à manier, et difficiles à débuguer. </a:t>
            </a:r>
          </a:p>
          <a:p>
            <a:pPr marL="0" indent="0">
              <a:buNone/>
            </a:pPr>
            <a:r>
              <a:rPr lang="fr-ML" sz="2400" dirty="0">
                <a:latin typeface="Times New Roman" panose="02020603050405020304" pitchFamily="18" charset="0"/>
                <a:cs typeface="Times New Roman" panose="02020603050405020304" pitchFamily="18" charset="0"/>
              </a:rPr>
              <a:t>Cela change en 2000 lorsqu’un groupe d’experts, dirigé par Roy Fielding, va inventer REST et modifier le paysage API à jamais.</a:t>
            </a:r>
          </a:p>
          <a:p>
            <a:pPr marL="0" indent="0">
              <a:buNone/>
            </a:pPr>
            <a:r>
              <a:rPr lang="fr-ML" sz="2400" dirty="0">
                <a:latin typeface="Times New Roman" panose="02020603050405020304" pitchFamily="18" charset="0"/>
                <a:cs typeface="Times New Roman" panose="02020603050405020304" pitchFamily="18" charset="0"/>
              </a:rPr>
              <a:t>L’objectif avoué est simplement de créer une norme permettant la communication, l’échange de données entre deux serveurs, n’importe où dans le monde. Ils conçoivent donc un ensemble de principes, de propriétés et de contraintes baptisé REST, une architecture orientée ressource : uniformité de l’interface, architecture Client/serveur, sans état ni maintien de session, mise en cache de la représentation de la ressource, utilisation du protocole HTTP et de ses méthodes.</a:t>
            </a:r>
          </a:p>
          <a:p>
            <a:pPr marL="0" indent="0">
              <a:buNone/>
            </a:pPr>
            <a:r>
              <a:rPr lang="fr-ML" sz="2400" dirty="0">
                <a:latin typeface="Times New Roman" panose="02020603050405020304" pitchFamily="18" charset="0"/>
                <a:cs typeface="Times New Roman" panose="02020603050405020304" pitchFamily="18" charset="0"/>
              </a:rPr>
              <a:t>Depuis 2014, le développement d’API ne cesse de croitre, environ 2 000 nouvelles APIs publiés chaque année. En janvier 2018, il existait plus de 19 000 APIs dans les dépôts web ce qui montre explicitement la croissante et continuité de développement d’API.</a:t>
            </a:r>
          </a:p>
          <a:p>
            <a:pPr marL="0" indent="0">
              <a:buNone/>
            </a:pPr>
            <a:r>
              <a:rPr lang="fr-ML"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D72DB6-ECA3-4D6E-9C1C-45AD9C335D5B}"/>
              </a:ext>
            </a:extLst>
          </p:cNvPr>
          <p:cNvSpPr>
            <a:spLocks noGrp="1"/>
          </p:cNvSpPr>
          <p:nvPr>
            <p:ph idx="1"/>
          </p:nvPr>
        </p:nvSpPr>
        <p:spPr>
          <a:xfrm>
            <a:off x="838200" y="450574"/>
            <a:ext cx="10515600" cy="572638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Une API est une interface de programmation d’application qui permet a deux applications de communiquer entre elles. C’est l’ensemble de définitions et de protocoles qui facilite la création et l'intégration de logiciels d'applications</a:t>
            </a:r>
          </a:p>
          <a:p>
            <a:pPr marL="0" indent="0">
              <a:buNone/>
            </a:pPr>
            <a:r>
              <a:rPr lang="fr-ML" sz="2400" dirty="0">
                <a:latin typeface="Times New Roman" panose="02020603050405020304" pitchFamily="18" charset="0"/>
                <a:cs typeface="Times New Roman" panose="02020603050405020304" pitchFamily="18" charset="0"/>
              </a:rPr>
              <a:t>Par exemple, chaque fois que nous utilisons Facebook ou Twitter ou même une application météo nous utilisons une API.</a:t>
            </a:r>
          </a:p>
          <a:p>
            <a:pPr marL="0" indent="0">
              <a:buNone/>
            </a:pPr>
            <a:r>
              <a:rPr lang="fr-ML" sz="2400" dirty="0">
                <a:latin typeface="Times New Roman" panose="02020603050405020304" pitchFamily="18" charset="0"/>
                <a:cs typeface="Times New Roman" panose="02020603050405020304" pitchFamily="18" charset="0"/>
              </a:rPr>
              <a:t>Aux fils des années, suite à l’existence de plusieurs spécifications pour la conception des APIs, 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à été adoptée pour décrire les APIs REST (</a:t>
            </a:r>
            <a:r>
              <a:rPr lang="en-US" sz="2400" dirty="0">
                <a:latin typeface="Times New Roman" panose="02020603050405020304" pitchFamily="18" charset="0"/>
                <a:cs typeface="Times New Roman" panose="02020603050405020304" pitchFamily="18" charset="0"/>
              </a:rPr>
              <a:t>Representation</a:t>
            </a:r>
            <a:r>
              <a:rPr lang="fr-ML" sz="2400" dirty="0">
                <a:latin typeface="Times New Roman" panose="02020603050405020304" pitchFamily="18" charset="0"/>
                <a:cs typeface="Times New Roman" panose="02020603050405020304" pitchFamily="18" charset="0"/>
              </a:rPr>
              <a:t> State Transfer).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unificateur pour ces APIs.</a:t>
            </a:r>
          </a:p>
          <a:p>
            <a:pPr marL="0" indent="0">
              <a:buNone/>
            </a:pPr>
            <a:r>
              <a:rPr lang="fr-ML" sz="2400" dirty="0">
                <a:latin typeface="Times New Roman" panose="02020603050405020304" pitchFamily="18" charset="0"/>
                <a:cs typeface="Times New Roman" panose="02020603050405020304" pitchFamily="18" charset="0"/>
              </a:rPr>
              <a:t>Le but de ce travail est de mettre en place cette spécification, capable de décrire les APIs asynchrones ou les APIs utilisant le modèle de communication publication/abonnement.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23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47106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travail effectué pour la mise en place de cette nouvelle spécification comprend cinq (5) parties:</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Un exemple de fonctionnement d’API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spécification open source existante pour les APIs qui est </a:t>
            </a:r>
            <a:r>
              <a:rPr lang="fr-ML"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Le modèle de communication publication/abonnement sur lequel notre nouvelle spécification est basé</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400" b="1" i="1" dirty="0">
                <a:latin typeface="Times New Roman" panose="02020603050405020304" pitchFamily="18" charset="0"/>
                <a:cs typeface="Times New Roman" panose="02020603050405020304" pitchFamily="18" charset="0"/>
              </a:rPr>
              <a:t>OpenPS</a:t>
            </a:r>
            <a:endParaRPr lang="en-US" sz="24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 </a:t>
            </a:r>
            <a:r>
              <a:rPr lang="fr-ML" sz="2400" dirty="0">
                <a:latin typeface="Times New Roman" panose="02020603050405020304" pitchFamily="18" charset="0"/>
                <a:cs typeface="Times New Roman" panose="02020603050405020304" pitchFamily="18" charset="0"/>
              </a:rPr>
              <a:t>générateur de code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4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Répartition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D43199-414F-4B54-9C2A-506453974B49}"/>
              </a:ext>
            </a:extLst>
          </p:cNvPr>
          <p:cNvSpPr/>
          <p:nvPr/>
        </p:nvSpPr>
        <p:spPr>
          <a:xfrm>
            <a:off x="4111485" y="3636113"/>
            <a:ext cx="2703444" cy="38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dirty="0">
                <a:solidFill>
                  <a:schemeClr val="tx1"/>
                </a:solidFill>
                <a:latin typeface="Times New Roman" panose="02020603050405020304" pitchFamily="18" charset="0"/>
                <a:cs typeface="Times New Roman" panose="02020603050405020304" pitchFamily="18" charset="0"/>
              </a:rPr>
              <a:t>retourner une réponse</a:t>
            </a:r>
            <a:endParaRPr lang="en-US" dirty="0">
              <a:solidFill>
                <a:schemeClr val="tx1"/>
              </a:solidFill>
            </a:endParaRPr>
          </a:p>
        </p:txBody>
      </p:sp>
      <p:sp>
        <p:nvSpPr>
          <p:cNvPr id="21" name="Rectangle 20">
            <a:extLst>
              <a:ext uri="{FF2B5EF4-FFF2-40B4-BE49-F238E27FC236}">
                <a16:creationId xmlns:a16="http://schemas.microsoft.com/office/drawing/2014/main" id="{F259CA78-0553-4202-9C16-C58BAA276EE1}"/>
              </a:ext>
            </a:extLst>
          </p:cNvPr>
          <p:cNvSpPr/>
          <p:nvPr/>
        </p:nvSpPr>
        <p:spPr>
          <a:xfrm>
            <a:off x="4101548" y="3151546"/>
            <a:ext cx="2544417" cy="479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sz="1800" dirty="0">
                <a:solidFill>
                  <a:schemeClr val="tx1"/>
                </a:solidFill>
                <a:latin typeface="Times New Roman" panose="02020603050405020304" pitchFamily="18" charset="0"/>
                <a:cs typeface="Times New Roman" panose="02020603050405020304" pitchFamily="18" charset="0"/>
              </a:rPr>
              <a:t>envoyer une requête</a:t>
            </a:r>
          </a:p>
          <a:p>
            <a:pPr algn="ctr"/>
            <a:endParaRPr lang="en-US" dirty="0">
              <a:solidFill>
                <a:schemeClr val="tx1"/>
              </a:solidFill>
            </a:endParaRPr>
          </a:p>
        </p:txBody>
      </p:sp>
      <p:sp>
        <p:nvSpPr>
          <p:cNvPr id="20" name="Triangle isocèle 19">
            <a:extLst>
              <a:ext uri="{FF2B5EF4-FFF2-40B4-BE49-F238E27FC236}">
                <a16:creationId xmlns:a16="http://schemas.microsoft.com/office/drawing/2014/main" id="{F60BA5F1-79C2-4678-BA13-71F61793D184}"/>
              </a:ext>
            </a:extLst>
          </p:cNvPr>
          <p:cNvSpPr/>
          <p:nvPr/>
        </p:nvSpPr>
        <p:spPr>
          <a:xfrm>
            <a:off x="2345634" y="4348508"/>
            <a:ext cx="384313" cy="131008"/>
          </a:xfrm>
          <a:prstGeom prst="triangl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DACD6-5654-4B78-A0DD-938D41740FAF}"/>
              </a:ext>
            </a:extLst>
          </p:cNvPr>
          <p:cNvSpPr>
            <a:spLocks noGrp="1"/>
          </p:cNvSpPr>
          <p:nvPr>
            <p:ph type="title"/>
          </p:nvPr>
        </p:nvSpPr>
        <p:spPr>
          <a:xfrm>
            <a:off x="838200" y="247373"/>
            <a:ext cx="10515600" cy="867328"/>
          </a:xfrm>
        </p:spPr>
        <p:txBody>
          <a:bodyPr>
            <a:normAutofit/>
          </a:bodyPr>
          <a:lstStyle/>
          <a:p>
            <a:pPr algn="ctr"/>
            <a:r>
              <a:rPr lang="fr-ML" sz="3600" b="1" dirty="0">
                <a:latin typeface="Times New Roman" panose="02020603050405020304" pitchFamily="18" charset="0"/>
                <a:cs typeface="Times New Roman" panose="02020603050405020304" pitchFamily="18" charset="0"/>
              </a:rPr>
              <a:t>Un exemple de fonctionnement d’une API</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F3F2D1-5F2F-4CF7-9C01-A904B7A120AC}"/>
              </a:ext>
            </a:extLst>
          </p:cNvPr>
          <p:cNvSpPr>
            <a:spLocks noGrp="1"/>
          </p:cNvSpPr>
          <p:nvPr>
            <p:ph idx="1"/>
          </p:nvPr>
        </p:nvSpPr>
        <p:spPr>
          <a:xfrm>
            <a:off x="838200" y="1481070"/>
            <a:ext cx="10515600" cy="4161182"/>
          </a:xfrm>
        </p:spPr>
        <p:txBody>
          <a:bodyPr>
            <a:normAutofit/>
          </a:bodyPr>
          <a:lstStyle/>
          <a:p>
            <a:pPr marL="0" indent="0">
              <a:buNone/>
            </a:pPr>
            <a:r>
              <a:rPr lang="fr-ML" dirty="0">
                <a:latin typeface="Times New Roman" panose="02020603050405020304" pitchFamily="18" charset="0"/>
                <a:cs typeface="Times New Roman" panose="02020603050405020304" pitchFamily="18" charset="0"/>
              </a:rPr>
              <a:t>Cet décrit le fonctionnement de l’API TMDB (The </a:t>
            </a:r>
            <a:r>
              <a:rPr lang="fr-ML" dirty="0" err="1">
                <a:latin typeface="Times New Roman" panose="02020603050405020304" pitchFamily="18" charset="0"/>
                <a:cs typeface="Times New Roman" panose="02020603050405020304" pitchFamily="18" charset="0"/>
              </a:rPr>
              <a:t>Movie</a:t>
            </a:r>
            <a:r>
              <a:rPr lang="fr-ML" dirty="0">
                <a:latin typeface="Times New Roman" panose="02020603050405020304" pitchFamily="18" charset="0"/>
                <a:cs typeface="Times New Roman" panose="02020603050405020304" pitchFamily="18" charset="0"/>
              </a:rPr>
              <a:t> </a:t>
            </a:r>
            <a:r>
              <a:rPr lang="fr-ML" dirty="0" err="1">
                <a:latin typeface="Times New Roman" panose="02020603050405020304" pitchFamily="18" charset="0"/>
                <a:cs typeface="Times New Roman" panose="02020603050405020304" pitchFamily="18" charset="0"/>
              </a:rPr>
              <a:t>DataBase</a:t>
            </a:r>
            <a:r>
              <a:rPr lang="fr-ML" dirty="0">
                <a:latin typeface="Times New Roman" panose="02020603050405020304" pitchFamily="18" charset="0"/>
                <a:cs typeface="Times New Roman" panose="02020603050405020304" pitchFamily="18" charset="0"/>
              </a:rPr>
              <a:t>) qui offre les films et les chaines TV aux différents</a:t>
            </a:r>
            <a:r>
              <a:rPr lang="fr-ML" sz="2400" dirty="0">
                <a:latin typeface="Times New Roman" panose="02020603050405020304" pitchFamily="18" charset="0"/>
                <a:cs typeface="Times New Roman" panose="02020603050405020304" pitchFamily="18" charset="0"/>
              </a:rPr>
              <a:t> utilisateurs ou développeurs d’Applications.</a:t>
            </a:r>
          </a:p>
        </p:txBody>
      </p:sp>
      <p:sp>
        <p:nvSpPr>
          <p:cNvPr id="4" name="Organigramme : Disque magnétique 3">
            <a:extLst>
              <a:ext uri="{FF2B5EF4-FFF2-40B4-BE49-F238E27FC236}">
                <a16:creationId xmlns:a16="http://schemas.microsoft.com/office/drawing/2014/main" id="{111E1FC7-6840-4302-B283-2518083A7AE7}"/>
              </a:ext>
            </a:extLst>
          </p:cNvPr>
          <p:cNvSpPr/>
          <p:nvPr/>
        </p:nvSpPr>
        <p:spPr>
          <a:xfrm>
            <a:off x="9342779" y="3895044"/>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rganigramme : Disque magnétique 4">
            <a:extLst>
              <a:ext uri="{FF2B5EF4-FFF2-40B4-BE49-F238E27FC236}">
                <a16:creationId xmlns:a16="http://schemas.microsoft.com/office/drawing/2014/main" id="{1E4331C0-7DAE-4495-82F4-18AE5D47FA0E}"/>
              </a:ext>
            </a:extLst>
          </p:cNvPr>
          <p:cNvSpPr/>
          <p:nvPr/>
        </p:nvSpPr>
        <p:spPr>
          <a:xfrm>
            <a:off x="9342779" y="358693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rganigramme : Disque magnétique 5">
            <a:extLst>
              <a:ext uri="{FF2B5EF4-FFF2-40B4-BE49-F238E27FC236}">
                <a16:creationId xmlns:a16="http://schemas.microsoft.com/office/drawing/2014/main" id="{7B77063C-2B0B-4FCB-B2A2-4DAA358BD847}"/>
              </a:ext>
            </a:extLst>
          </p:cNvPr>
          <p:cNvSpPr/>
          <p:nvPr/>
        </p:nvSpPr>
        <p:spPr>
          <a:xfrm>
            <a:off x="9342780" y="3274469"/>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 </a:t>
            </a:r>
            <a:endParaRPr lang="en-US" dirty="0"/>
          </a:p>
        </p:txBody>
      </p:sp>
      <p:sp>
        <p:nvSpPr>
          <p:cNvPr id="7" name="Organigramme : Disque magnétique 6">
            <a:extLst>
              <a:ext uri="{FF2B5EF4-FFF2-40B4-BE49-F238E27FC236}">
                <a16:creationId xmlns:a16="http://schemas.microsoft.com/office/drawing/2014/main" id="{5753925B-14B2-47A0-B78C-7037E7DF14A3}"/>
              </a:ext>
            </a:extLst>
          </p:cNvPr>
          <p:cNvSpPr/>
          <p:nvPr/>
        </p:nvSpPr>
        <p:spPr>
          <a:xfrm>
            <a:off x="9342780" y="295490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A7909-C782-47AD-9E80-DF39C8E94D05}"/>
              </a:ext>
            </a:extLst>
          </p:cNvPr>
          <p:cNvSpPr/>
          <p:nvPr/>
        </p:nvSpPr>
        <p:spPr>
          <a:xfrm>
            <a:off x="7659754" y="3081557"/>
            <a:ext cx="119269" cy="136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igne Moins 8">
            <a:extLst>
              <a:ext uri="{FF2B5EF4-FFF2-40B4-BE49-F238E27FC236}">
                <a16:creationId xmlns:a16="http://schemas.microsoft.com/office/drawing/2014/main" id="{FCB18014-11FE-42F7-A920-C4B8AED72C82}"/>
              </a:ext>
            </a:extLst>
          </p:cNvPr>
          <p:cNvSpPr/>
          <p:nvPr/>
        </p:nvSpPr>
        <p:spPr>
          <a:xfrm flipV="1">
            <a:off x="7096537" y="2894318"/>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igne Moins 9">
            <a:extLst>
              <a:ext uri="{FF2B5EF4-FFF2-40B4-BE49-F238E27FC236}">
                <a16:creationId xmlns:a16="http://schemas.microsoft.com/office/drawing/2014/main" id="{68116A5B-1575-4302-9573-43885237EE8E}"/>
              </a:ext>
            </a:extLst>
          </p:cNvPr>
          <p:cNvSpPr/>
          <p:nvPr/>
        </p:nvSpPr>
        <p:spPr>
          <a:xfrm flipV="1">
            <a:off x="7061750" y="3260035"/>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igne Moins 10">
            <a:extLst>
              <a:ext uri="{FF2B5EF4-FFF2-40B4-BE49-F238E27FC236}">
                <a16:creationId xmlns:a16="http://schemas.microsoft.com/office/drawing/2014/main" id="{16FE65D2-8FDD-45A6-AC65-5859B377B1CA}"/>
              </a:ext>
            </a:extLst>
          </p:cNvPr>
          <p:cNvSpPr/>
          <p:nvPr/>
        </p:nvSpPr>
        <p:spPr>
          <a:xfrm flipV="1">
            <a:off x="7096537" y="3631514"/>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igne Moins 11">
            <a:extLst>
              <a:ext uri="{FF2B5EF4-FFF2-40B4-BE49-F238E27FC236}">
                <a16:creationId xmlns:a16="http://schemas.microsoft.com/office/drawing/2014/main" id="{9EEAF7EB-0BD8-470B-A3CC-53069B7B3C9B}"/>
              </a:ext>
            </a:extLst>
          </p:cNvPr>
          <p:cNvSpPr/>
          <p:nvPr/>
        </p:nvSpPr>
        <p:spPr>
          <a:xfrm flipV="1">
            <a:off x="7061750" y="4052276"/>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44020B2B-D896-499E-A155-E4D09BD9E2C3}"/>
              </a:ext>
            </a:extLst>
          </p:cNvPr>
          <p:cNvSpPr/>
          <p:nvPr/>
        </p:nvSpPr>
        <p:spPr>
          <a:xfrm flipV="1">
            <a:off x="3932584" y="3458295"/>
            <a:ext cx="2932042"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 gauche 13">
            <a:extLst>
              <a:ext uri="{FF2B5EF4-FFF2-40B4-BE49-F238E27FC236}">
                <a16:creationId xmlns:a16="http://schemas.microsoft.com/office/drawing/2014/main" id="{AD31B2B2-30F5-4554-B24D-0E6B44EBD95E}"/>
              </a:ext>
            </a:extLst>
          </p:cNvPr>
          <p:cNvSpPr/>
          <p:nvPr/>
        </p:nvSpPr>
        <p:spPr>
          <a:xfrm>
            <a:off x="3932584" y="3953833"/>
            <a:ext cx="3001613" cy="98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48F13-ABDA-4709-AAD4-741ED87C4DD5}"/>
              </a:ext>
            </a:extLst>
          </p:cNvPr>
          <p:cNvSpPr/>
          <p:nvPr/>
        </p:nvSpPr>
        <p:spPr>
          <a:xfrm>
            <a:off x="1524001" y="2968487"/>
            <a:ext cx="2014330" cy="118634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B7CBBC-539A-44B1-9F97-671A057AE37E}"/>
              </a:ext>
            </a:extLst>
          </p:cNvPr>
          <p:cNvSpPr/>
          <p:nvPr/>
        </p:nvSpPr>
        <p:spPr>
          <a:xfrm>
            <a:off x="1524000" y="4172918"/>
            <a:ext cx="2014330" cy="131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rganigramme : Opération manuelle 18">
            <a:extLst>
              <a:ext uri="{FF2B5EF4-FFF2-40B4-BE49-F238E27FC236}">
                <a16:creationId xmlns:a16="http://schemas.microsoft.com/office/drawing/2014/main" id="{7B76CDBB-BDBC-4BD8-8183-53B688948150}"/>
              </a:ext>
            </a:extLst>
          </p:cNvPr>
          <p:cNvSpPr/>
          <p:nvPr/>
        </p:nvSpPr>
        <p:spPr>
          <a:xfrm>
            <a:off x="2332382" y="4303926"/>
            <a:ext cx="397565" cy="131009"/>
          </a:xfrm>
          <a:prstGeom prst="flowChartManualOperati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avec flèche 21">
            <a:extLst>
              <a:ext uri="{FF2B5EF4-FFF2-40B4-BE49-F238E27FC236}">
                <a16:creationId xmlns:a16="http://schemas.microsoft.com/office/drawing/2014/main" id="{A763464A-E458-40B3-A101-302F87F24328}"/>
              </a:ext>
            </a:extLst>
          </p:cNvPr>
          <p:cNvCxnSpPr/>
          <p:nvPr/>
        </p:nvCxnSpPr>
        <p:spPr>
          <a:xfrm>
            <a:off x="8454887" y="3509978"/>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1E87FE5-F59A-40BC-AE81-98C0944360CA}"/>
              </a:ext>
            </a:extLst>
          </p:cNvPr>
          <p:cNvCxnSpPr/>
          <p:nvPr/>
        </p:nvCxnSpPr>
        <p:spPr>
          <a:xfrm flipH="1">
            <a:off x="8454887" y="3763287"/>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1115B7A2-2FF0-4EE9-BF67-F791E12F4CD5}"/>
              </a:ext>
            </a:extLst>
          </p:cNvPr>
          <p:cNvSpPr/>
          <p:nvPr/>
        </p:nvSpPr>
        <p:spPr>
          <a:xfrm>
            <a:off x="1736032" y="4565943"/>
            <a:ext cx="1542222"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Client</a:t>
            </a:r>
            <a:endParaRPr lang="en-US" sz="2800" dirty="0">
              <a:solidFill>
                <a:schemeClr val="tx1"/>
              </a:solidFill>
            </a:endParaRPr>
          </a:p>
        </p:txBody>
      </p:sp>
      <p:sp>
        <p:nvSpPr>
          <p:cNvPr id="25" name="Rectangle 24">
            <a:extLst>
              <a:ext uri="{FF2B5EF4-FFF2-40B4-BE49-F238E27FC236}">
                <a16:creationId xmlns:a16="http://schemas.microsoft.com/office/drawing/2014/main" id="{0F9D07AD-3495-4295-9097-CEB10D8DA0BA}"/>
              </a:ext>
            </a:extLst>
          </p:cNvPr>
          <p:cNvSpPr/>
          <p:nvPr/>
        </p:nvSpPr>
        <p:spPr>
          <a:xfrm>
            <a:off x="8786192" y="4515619"/>
            <a:ext cx="2567608"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Base de </a:t>
            </a:r>
            <a:r>
              <a:rPr lang="fr-ML" sz="2800" dirty="0">
                <a:solidFill>
                  <a:schemeClr val="tx1"/>
                </a:solidFill>
                <a:latin typeface="Times New Roman" panose="02020603050405020304" pitchFamily="18" charset="0"/>
                <a:cs typeface="Times New Roman" panose="02020603050405020304" pitchFamily="18" charset="0"/>
              </a:rPr>
              <a:t>données</a:t>
            </a:r>
            <a:endParaRPr lang="en-US" sz="2800" dirty="0">
              <a:solidFill>
                <a:schemeClr val="tx1"/>
              </a:solidFill>
            </a:endParaRPr>
          </a:p>
        </p:txBody>
      </p:sp>
      <p:sp>
        <p:nvSpPr>
          <p:cNvPr id="27" name="Rectangle 26">
            <a:extLst>
              <a:ext uri="{FF2B5EF4-FFF2-40B4-BE49-F238E27FC236}">
                <a16:creationId xmlns:a16="http://schemas.microsoft.com/office/drawing/2014/main" id="{C0B848CF-CD1C-4E6F-8289-2AF995DB1EFE}"/>
              </a:ext>
            </a:extLst>
          </p:cNvPr>
          <p:cNvSpPr/>
          <p:nvPr/>
        </p:nvSpPr>
        <p:spPr>
          <a:xfrm>
            <a:off x="7144575" y="4515619"/>
            <a:ext cx="1080054"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API</a:t>
            </a:r>
            <a:endParaRPr lang="en-US" sz="2800" dirty="0">
              <a:solidFill>
                <a:schemeClr val="tx1"/>
              </a:solidFill>
            </a:endParaRPr>
          </a:p>
        </p:txBody>
      </p:sp>
    </p:spTree>
    <p:extLst>
      <p:ext uri="{BB962C8B-B14F-4D97-AF65-F5344CB8AC3E}">
        <p14:creationId xmlns:p14="http://schemas.microsoft.com/office/powerpoint/2010/main" val="40137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303682"/>
            <a:ext cx="10515600" cy="4250636"/>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 Avec un document de cette spécification bien définie, nous pouvons générés des codes pour les serveurs et clients, tester et afficher l’API avec les outils de génération.</a:t>
            </a:r>
          </a:p>
          <a:p>
            <a:pPr marL="0" indent="0">
              <a:buNone/>
            </a:pPr>
            <a:r>
              <a:rPr lang="fr-ML" sz="2400" dirty="0">
                <a:latin typeface="Times New Roman" panose="02020603050405020304" pitchFamily="18" charset="0"/>
                <a:cs typeface="Times New Roman" panose="02020603050405020304" pitchFamily="18" charset="0"/>
              </a:rPr>
              <a:t>Les outils utilisés pour cette spécification est appelé </a:t>
            </a:r>
            <a:r>
              <a:rPr lang="fr-ML" sz="2400" b="1" i="1" dirty="0">
                <a:latin typeface="Times New Roman" panose="02020603050405020304" pitchFamily="18" charset="0"/>
                <a:cs typeface="Times New Roman" panose="02020603050405020304" pitchFamily="18" charset="0"/>
              </a:rPr>
              <a:t>Swagger</a:t>
            </a:r>
            <a:r>
              <a:rPr lang="fr-ML" sz="2400" dirty="0">
                <a:latin typeface="Times New Roman" panose="02020603050405020304" pitchFamily="18" charset="0"/>
                <a:cs typeface="Times New Roman" panose="02020603050405020304" pitchFamily="18" charset="0"/>
              </a:rPr>
              <a:t>. Swagger est un outil de développement, de test, de visualisation des APIs et de générateur de code d’implémentation de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en différent langage.</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constituée de huit (8) objets qui sont: openapi, info, serveur, paths,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99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Pourquoi </a:t>
            </a:r>
            <a:r>
              <a:rPr lang="fr-ML" b="1" i="1" dirty="0">
                <a:latin typeface="Times New Roman" panose="02020603050405020304" pitchFamily="18" charset="0"/>
                <a:cs typeface="Times New Roman" panose="02020603050405020304" pitchFamily="18" charset="0"/>
              </a:rPr>
              <a:t>OpenAPI</a:t>
            </a:r>
            <a:r>
              <a:rPr lang="fr-ML"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3"/>
            <a:ext cx="10515600" cy="3289713"/>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cinq (5)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 ce qui évalue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p:txBody>
      </p:sp>
    </p:spTree>
    <p:extLst>
      <p:ext uri="{BB962C8B-B14F-4D97-AF65-F5344CB8AC3E}">
        <p14:creationId xmlns:p14="http://schemas.microsoft.com/office/powerpoint/2010/main" val="127319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a:p>
            <a:pPr marL="0" indent="0">
              <a:buNone/>
            </a:pPr>
            <a:r>
              <a:rPr lang="fr-ML" sz="2400" dirty="0">
                <a:latin typeface="Times New Roman" panose="02020603050405020304" pitchFamily="18" charset="0"/>
                <a:cs typeface="Times New Roman" panose="02020603050405020304" pitchFamily="18" charset="0"/>
              </a:rPr>
              <a:t>Contrairement au modèle client/serveur, un producteur pub/sub ne connait pas un consommateur pub/sub et inversement.</a:t>
            </a:r>
          </a:p>
          <a:p>
            <a:pPr marL="0" indent="0">
              <a:buNone/>
            </a:pPr>
            <a:r>
              <a:rPr lang="fr-ML" sz="2400" dirty="0">
                <a:latin typeface="Times New Roman" panose="02020603050405020304" pitchFamily="18" charset="0"/>
                <a:cs typeface="Times New Roman" panose="02020603050405020304" pitchFamily="18" charset="0"/>
              </a:rPr>
              <a:t>L’information échangé dans la communication publication/abonnement est appelée message. L’utilisation de broker permet une communication asynchrone, ce qui signifie que les points de terminaison qui produisent et consomment les messages interagissent avec le broker et non les uns avec les autres. Cette séparation permet de réduire la collision, d’avoir un système flexible et assure la compatibilité avec les système IoT.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C5D89A-B002-4202-92C0-0D977330B626}"/>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Les protocoles pub/sub populaire</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088ED16-4DE2-41FF-8E26-EFC64A894342}"/>
              </a:ext>
            </a:extLst>
          </p:cNvPr>
          <p:cNvSpPr>
            <a:spLocks noGrp="1"/>
          </p:cNvSpPr>
          <p:nvPr>
            <p:ph idx="1"/>
          </p:nvPr>
        </p:nvSpPr>
        <p:spPr>
          <a:xfrm>
            <a:off x="838200" y="1825625"/>
            <a:ext cx="10515600" cy="4005332"/>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publication/abonnement est un modèle implémenté dans plusieurs protocoles connus. Parmi ces protocole les plus utilisés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Apache Kafka est un protocole développé par LinkedIn puis mis en open source utilisé par plusieurs compagnies pour sa haute performance de pipeline et de streaming.</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MQTT (Message Queuing Telemetry Transport) est un protocole de messagerie asynchrone léger et l’un des plus utilisés dans les IoT.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AMQP (Advanced Message Queuing Protocol) est une norme open source pour les messageries asynchrones par réseau. C’est un protocole binaire qui échange des message asynchrones.</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31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1781</Words>
  <Application>Microsoft Office PowerPoint</Application>
  <PresentationFormat>Grand écran</PresentationFormat>
  <Paragraphs>89</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Times New Roman</vt:lpstr>
      <vt:lpstr>Wingdings</vt:lpstr>
      <vt:lpstr>Thème Office</vt:lpstr>
      <vt:lpstr>Une spécification pour le modèle publication/abonnement</vt:lpstr>
      <vt:lpstr>Introduction</vt:lpstr>
      <vt:lpstr>Présentation PowerPoint</vt:lpstr>
      <vt:lpstr>Répartition du travail</vt:lpstr>
      <vt:lpstr>Un exemple de fonctionnement d’une API</vt:lpstr>
      <vt:lpstr>C’est quoi la spécification OpenAPI?</vt:lpstr>
      <vt:lpstr>Pourquoi OpenAPI ?</vt:lpstr>
      <vt:lpstr>Le modèle publication/abonnement</vt:lpstr>
      <vt:lpstr>Les protocoles pub/sub populaire</vt:lpstr>
      <vt:lpstr>Différence entre protocole synchrone et asynchrone</vt:lpstr>
      <vt:lpstr>La spécification OpenPS</vt:lpstr>
      <vt:lpstr>Avantage de OpenPS</vt:lpstr>
      <vt:lpstr>Le générateur de code OPENAPI-PS</vt:lpstr>
      <vt:lpstr>Cas d’utilisations</vt:lpstr>
      <vt:lpstr>Conclusion </vt:lpstr>
      <vt:lpstr>Avantage de OpenPS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185</cp:revision>
  <dcterms:created xsi:type="dcterms:W3CDTF">2021-10-03T00:49:45Z</dcterms:created>
  <dcterms:modified xsi:type="dcterms:W3CDTF">2021-10-18T13:56:24Z</dcterms:modified>
</cp:coreProperties>
</file>