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8A514B-8563-4C2F-B3B5-610226DB51B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E77F1580-C201-478E-B8FD-6A76C5788E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40FA17C8-02DB-4427-A752-F8D56E894CFC}"/>
              </a:ext>
            </a:extLst>
          </p:cNvPr>
          <p:cNvSpPr>
            <a:spLocks noGrp="1"/>
          </p:cNvSpPr>
          <p:nvPr>
            <p:ph type="dt" sz="half" idx="10"/>
          </p:nvPr>
        </p:nvSpPr>
        <p:spPr/>
        <p:txBody>
          <a:bodyPr/>
          <a:lstStyle/>
          <a:p>
            <a:fld id="{7905F561-0988-454B-8810-EFBFDB0C09C6}" type="datetimeFigureOut">
              <a:rPr lang="en-US" smtClean="0"/>
              <a:t>10/3/2021</a:t>
            </a:fld>
            <a:endParaRPr lang="en-US"/>
          </a:p>
        </p:txBody>
      </p:sp>
      <p:sp>
        <p:nvSpPr>
          <p:cNvPr id="5" name="Espace réservé du pied de page 4">
            <a:extLst>
              <a:ext uri="{FF2B5EF4-FFF2-40B4-BE49-F238E27FC236}">
                <a16:creationId xmlns:a16="http://schemas.microsoft.com/office/drawing/2014/main" id="{7153E189-4E0F-4978-9427-6299836A7498}"/>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1E304967-D548-4BF3-AD0B-5322C53F5664}"/>
              </a:ext>
            </a:extLst>
          </p:cNvPr>
          <p:cNvSpPr>
            <a:spLocks noGrp="1"/>
          </p:cNvSpPr>
          <p:nvPr>
            <p:ph type="sldNum" sz="quarter" idx="12"/>
          </p:nvPr>
        </p:nvSpPr>
        <p:spPr/>
        <p:txBody>
          <a:bodyPr/>
          <a:lstStyle/>
          <a:p>
            <a:fld id="{BC0B553D-F329-4EE2-BACE-8E1DCEB675C5}" type="slidenum">
              <a:rPr lang="en-US" smtClean="0"/>
              <a:t>‹N°›</a:t>
            </a:fld>
            <a:endParaRPr lang="en-US"/>
          </a:p>
        </p:txBody>
      </p:sp>
    </p:spTree>
    <p:extLst>
      <p:ext uri="{BB962C8B-B14F-4D97-AF65-F5344CB8AC3E}">
        <p14:creationId xmlns:p14="http://schemas.microsoft.com/office/powerpoint/2010/main" val="317171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FB0F1D-B548-46B9-B414-CBAFC2733DCD}"/>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64914F40-A4E8-4B1F-BA41-03CA15DD2DF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346EEB61-E3F4-4269-9475-1DA626161597}"/>
              </a:ext>
            </a:extLst>
          </p:cNvPr>
          <p:cNvSpPr>
            <a:spLocks noGrp="1"/>
          </p:cNvSpPr>
          <p:nvPr>
            <p:ph type="dt" sz="half" idx="10"/>
          </p:nvPr>
        </p:nvSpPr>
        <p:spPr/>
        <p:txBody>
          <a:bodyPr/>
          <a:lstStyle/>
          <a:p>
            <a:fld id="{7905F561-0988-454B-8810-EFBFDB0C09C6}" type="datetimeFigureOut">
              <a:rPr lang="en-US" smtClean="0"/>
              <a:t>10/3/2021</a:t>
            </a:fld>
            <a:endParaRPr lang="en-US"/>
          </a:p>
        </p:txBody>
      </p:sp>
      <p:sp>
        <p:nvSpPr>
          <p:cNvPr id="5" name="Espace réservé du pied de page 4">
            <a:extLst>
              <a:ext uri="{FF2B5EF4-FFF2-40B4-BE49-F238E27FC236}">
                <a16:creationId xmlns:a16="http://schemas.microsoft.com/office/drawing/2014/main" id="{5B304B35-69DF-47FF-B024-53FAD64047AC}"/>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4884E84D-4FB1-4E6F-B98B-159B444B9779}"/>
              </a:ext>
            </a:extLst>
          </p:cNvPr>
          <p:cNvSpPr>
            <a:spLocks noGrp="1"/>
          </p:cNvSpPr>
          <p:nvPr>
            <p:ph type="sldNum" sz="quarter" idx="12"/>
          </p:nvPr>
        </p:nvSpPr>
        <p:spPr/>
        <p:txBody>
          <a:bodyPr/>
          <a:lstStyle/>
          <a:p>
            <a:fld id="{BC0B553D-F329-4EE2-BACE-8E1DCEB675C5}" type="slidenum">
              <a:rPr lang="en-US" smtClean="0"/>
              <a:t>‹N°›</a:t>
            </a:fld>
            <a:endParaRPr lang="en-US"/>
          </a:p>
        </p:txBody>
      </p:sp>
    </p:spTree>
    <p:extLst>
      <p:ext uri="{BB962C8B-B14F-4D97-AF65-F5344CB8AC3E}">
        <p14:creationId xmlns:p14="http://schemas.microsoft.com/office/powerpoint/2010/main" val="3965485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05FDF59-1993-4C58-8FC7-00526DFE02D2}"/>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833B5F5A-BCCC-4ECB-9EF4-1688614CF19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8F03AACC-516C-4988-93FE-5C2B86E47E97}"/>
              </a:ext>
            </a:extLst>
          </p:cNvPr>
          <p:cNvSpPr>
            <a:spLocks noGrp="1"/>
          </p:cNvSpPr>
          <p:nvPr>
            <p:ph type="dt" sz="half" idx="10"/>
          </p:nvPr>
        </p:nvSpPr>
        <p:spPr/>
        <p:txBody>
          <a:bodyPr/>
          <a:lstStyle/>
          <a:p>
            <a:fld id="{7905F561-0988-454B-8810-EFBFDB0C09C6}" type="datetimeFigureOut">
              <a:rPr lang="en-US" smtClean="0"/>
              <a:t>10/3/2021</a:t>
            </a:fld>
            <a:endParaRPr lang="en-US"/>
          </a:p>
        </p:txBody>
      </p:sp>
      <p:sp>
        <p:nvSpPr>
          <p:cNvPr id="5" name="Espace réservé du pied de page 4">
            <a:extLst>
              <a:ext uri="{FF2B5EF4-FFF2-40B4-BE49-F238E27FC236}">
                <a16:creationId xmlns:a16="http://schemas.microsoft.com/office/drawing/2014/main" id="{B855F945-35D6-4BB7-B05B-1EB31E0DB59A}"/>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7EDB97E0-0B65-41A2-9DE4-43C23188E985}"/>
              </a:ext>
            </a:extLst>
          </p:cNvPr>
          <p:cNvSpPr>
            <a:spLocks noGrp="1"/>
          </p:cNvSpPr>
          <p:nvPr>
            <p:ph type="sldNum" sz="quarter" idx="12"/>
          </p:nvPr>
        </p:nvSpPr>
        <p:spPr/>
        <p:txBody>
          <a:bodyPr/>
          <a:lstStyle/>
          <a:p>
            <a:fld id="{BC0B553D-F329-4EE2-BACE-8E1DCEB675C5}" type="slidenum">
              <a:rPr lang="en-US" smtClean="0"/>
              <a:t>‹N°›</a:t>
            </a:fld>
            <a:endParaRPr lang="en-US"/>
          </a:p>
        </p:txBody>
      </p:sp>
    </p:spTree>
    <p:extLst>
      <p:ext uri="{BB962C8B-B14F-4D97-AF65-F5344CB8AC3E}">
        <p14:creationId xmlns:p14="http://schemas.microsoft.com/office/powerpoint/2010/main" val="4174680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AA63DD-8D28-451A-99BB-710F7CAEFCA9}"/>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30B5FE80-DC9E-44A5-B7BA-8EEA6048C2E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A4F63DB1-A41D-495E-AAA8-1298D3894388}"/>
              </a:ext>
            </a:extLst>
          </p:cNvPr>
          <p:cNvSpPr>
            <a:spLocks noGrp="1"/>
          </p:cNvSpPr>
          <p:nvPr>
            <p:ph type="dt" sz="half" idx="10"/>
          </p:nvPr>
        </p:nvSpPr>
        <p:spPr/>
        <p:txBody>
          <a:bodyPr/>
          <a:lstStyle/>
          <a:p>
            <a:fld id="{7905F561-0988-454B-8810-EFBFDB0C09C6}" type="datetimeFigureOut">
              <a:rPr lang="en-US" smtClean="0"/>
              <a:t>10/3/2021</a:t>
            </a:fld>
            <a:endParaRPr lang="en-US"/>
          </a:p>
        </p:txBody>
      </p:sp>
      <p:sp>
        <p:nvSpPr>
          <p:cNvPr id="5" name="Espace réservé du pied de page 4">
            <a:extLst>
              <a:ext uri="{FF2B5EF4-FFF2-40B4-BE49-F238E27FC236}">
                <a16:creationId xmlns:a16="http://schemas.microsoft.com/office/drawing/2014/main" id="{73F793EE-BD59-4448-98A0-BF9DCE7557F0}"/>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92E9EA6C-1DFF-48BC-B928-3C53FBBF78FF}"/>
              </a:ext>
            </a:extLst>
          </p:cNvPr>
          <p:cNvSpPr>
            <a:spLocks noGrp="1"/>
          </p:cNvSpPr>
          <p:nvPr>
            <p:ph type="sldNum" sz="quarter" idx="12"/>
          </p:nvPr>
        </p:nvSpPr>
        <p:spPr/>
        <p:txBody>
          <a:bodyPr/>
          <a:lstStyle/>
          <a:p>
            <a:fld id="{BC0B553D-F329-4EE2-BACE-8E1DCEB675C5}" type="slidenum">
              <a:rPr lang="en-US" smtClean="0"/>
              <a:t>‹N°›</a:t>
            </a:fld>
            <a:endParaRPr lang="en-US"/>
          </a:p>
        </p:txBody>
      </p:sp>
    </p:spTree>
    <p:extLst>
      <p:ext uri="{BB962C8B-B14F-4D97-AF65-F5344CB8AC3E}">
        <p14:creationId xmlns:p14="http://schemas.microsoft.com/office/powerpoint/2010/main" val="78198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99E27E-63B3-4A06-8DCC-A97B8F373F5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140252E2-B218-40C6-8F4E-C0130DD59F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906D335-9DCE-4179-9CB8-5DF9F1162762}"/>
              </a:ext>
            </a:extLst>
          </p:cNvPr>
          <p:cNvSpPr>
            <a:spLocks noGrp="1"/>
          </p:cNvSpPr>
          <p:nvPr>
            <p:ph type="dt" sz="half" idx="10"/>
          </p:nvPr>
        </p:nvSpPr>
        <p:spPr/>
        <p:txBody>
          <a:bodyPr/>
          <a:lstStyle/>
          <a:p>
            <a:fld id="{7905F561-0988-454B-8810-EFBFDB0C09C6}" type="datetimeFigureOut">
              <a:rPr lang="en-US" smtClean="0"/>
              <a:t>10/3/2021</a:t>
            </a:fld>
            <a:endParaRPr lang="en-US"/>
          </a:p>
        </p:txBody>
      </p:sp>
      <p:sp>
        <p:nvSpPr>
          <p:cNvPr id="5" name="Espace réservé du pied de page 4">
            <a:extLst>
              <a:ext uri="{FF2B5EF4-FFF2-40B4-BE49-F238E27FC236}">
                <a16:creationId xmlns:a16="http://schemas.microsoft.com/office/drawing/2014/main" id="{A1DC14E7-7EB9-40DB-BA1C-138AFDED8722}"/>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9B15D611-D660-4192-8AEC-83B79D483B1F}"/>
              </a:ext>
            </a:extLst>
          </p:cNvPr>
          <p:cNvSpPr>
            <a:spLocks noGrp="1"/>
          </p:cNvSpPr>
          <p:nvPr>
            <p:ph type="sldNum" sz="quarter" idx="12"/>
          </p:nvPr>
        </p:nvSpPr>
        <p:spPr/>
        <p:txBody>
          <a:bodyPr/>
          <a:lstStyle/>
          <a:p>
            <a:fld id="{BC0B553D-F329-4EE2-BACE-8E1DCEB675C5}" type="slidenum">
              <a:rPr lang="en-US" smtClean="0"/>
              <a:t>‹N°›</a:t>
            </a:fld>
            <a:endParaRPr lang="en-US"/>
          </a:p>
        </p:txBody>
      </p:sp>
    </p:spTree>
    <p:extLst>
      <p:ext uri="{BB962C8B-B14F-4D97-AF65-F5344CB8AC3E}">
        <p14:creationId xmlns:p14="http://schemas.microsoft.com/office/powerpoint/2010/main" val="2785482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27E7B7-18E5-47C0-BE86-321C2614F634}"/>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6DF1B579-E544-48D2-AF31-B66E49CAAE92}"/>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103BF9FD-B135-47B6-BC9B-6F0CFBB5810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30ECDDB9-DDE5-43BA-BC21-C24D4456A393}"/>
              </a:ext>
            </a:extLst>
          </p:cNvPr>
          <p:cNvSpPr>
            <a:spLocks noGrp="1"/>
          </p:cNvSpPr>
          <p:nvPr>
            <p:ph type="dt" sz="half" idx="10"/>
          </p:nvPr>
        </p:nvSpPr>
        <p:spPr/>
        <p:txBody>
          <a:bodyPr/>
          <a:lstStyle/>
          <a:p>
            <a:fld id="{7905F561-0988-454B-8810-EFBFDB0C09C6}" type="datetimeFigureOut">
              <a:rPr lang="en-US" smtClean="0"/>
              <a:t>10/3/2021</a:t>
            </a:fld>
            <a:endParaRPr lang="en-US"/>
          </a:p>
        </p:txBody>
      </p:sp>
      <p:sp>
        <p:nvSpPr>
          <p:cNvPr id="6" name="Espace réservé du pied de page 5">
            <a:extLst>
              <a:ext uri="{FF2B5EF4-FFF2-40B4-BE49-F238E27FC236}">
                <a16:creationId xmlns:a16="http://schemas.microsoft.com/office/drawing/2014/main" id="{598F6C6E-E2EE-41D7-A93E-852DA3F6E0DC}"/>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698D62BC-6086-455A-A546-50F056AC3736}"/>
              </a:ext>
            </a:extLst>
          </p:cNvPr>
          <p:cNvSpPr>
            <a:spLocks noGrp="1"/>
          </p:cNvSpPr>
          <p:nvPr>
            <p:ph type="sldNum" sz="quarter" idx="12"/>
          </p:nvPr>
        </p:nvSpPr>
        <p:spPr/>
        <p:txBody>
          <a:bodyPr/>
          <a:lstStyle/>
          <a:p>
            <a:fld id="{BC0B553D-F329-4EE2-BACE-8E1DCEB675C5}" type="slidenum">
              <a:rPr lang="en-US" smtClean="0"/>
              <a:t>‹N°›</a:t>
            </a:fld>
            <a:endParaRPr lang="en-US"/>
          </a:p>
        </p:txBody>
      </p:sp>
    </p:spTree>
    <p:extLst>
      <p:ext uri="{BB962C8B-B14F-4D97-AF65-F5344CB8AC3E}">
        <p14:creationId xmlns:p14="http://schemas.microsoft.com/office/powerpoint/2010/main" val="3811498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E66C2A-B818-4A30-9204-F21A9CF496B5}"/>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78543AD7-3EB7-405B-89FE-4B3E49334A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9C24AAA-D48F-42D7-B4DB-B7E23148CECC}"/>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A4D49121-C77D-4CD4-958F-FD87BB87CA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9FC6D40-6011-4E98-AB73-E065F0E5C33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809413DD-ED0D-4458-B354-DFC46A891BB9}"/>
              </a:ext>
            </a:extLst>
          </p:cNvPr>
          <p:cNvSpPr>
            <a:spLocks noGrp="1"/>
          </p:cNvSpPr>
          <p:nvPr>
            <p:ph type="dt" sz="half" idx="10"/>
          </p:nvPr>
        </p:nvSpPr>
        <p:spPr/>
        <p:txBody>
          <a:bodyPr/>
          <a:lstStyle/>
          <a:p>
            <a:fld id="{7905F561-0988-454B-8810-EFBFDB0C09C6}" type="datetimeFigureOut">
              <a:rPr lang="en-US" smtClean="0"/>
              <a:t>10/3/2021</a:t>
            </a:fld>
            <a:endParaRPr lang="en-US"/>
          </a:p>
        </p:txBody>
      </p:sp>
      <p:sp>
        <p:nvSpPr>
          <p:cNvPr id="8" name="Espace réservé du pied de page 7">
            <a:extLst>
              <a:ext uri="{FF2B5EF4-FFF2-40B4-BE49-F238E27FC236}">
                <a16:creationId xmlns:a16="http://schemas.microsoft.com/office/drawing/2014/main" id="{AA8834C5-D748-4E25-8CAD-13F0C929DFF5}"/>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90EF5718-4C28-4FF8-B57C-EB6D1F3595BA}"/>
              </a:ext>
            </a:extLst>
          </p:cNvPr>
          <p:cNvSpPr>
            <a:spLocks noGrp="1"/>
          </p:cNvSpPr>
          <p:nvPr>
            <p:ph type="sldNum" sz="quarter" idx="12"/>
          </p:nvPr>
        </p:nvSpPr>
        <p:spPr/>
        <p:txBody>
          <a:bodyPr/>
          <a:lstStyle/>
          <a:p>
            <a:fld id="{BC0B553D-F329-4EE2-BACE-8E1DCEB675C5}" type="slidenum">
              <a:rPr lang="en-US" smtClean="0"/>
              <a:t>‹N°›</a:t>
            </a:fld>
            <a:endParaRPr lang="en-US"/>
          </a:p>
        </p:txBody>
      </p:sp>
    </p:spTree>
    <p:extLst>
      <p:ext uri="{BB962C8B-B14F-4D97-AF65-F5344CB8AC3E}">
        <p14:creationId xmlns:p14="http://schemas.microsoft.com/office/powerpoint/2010/main" val="2069040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99C526-6DB6-45CA-978B-02E7100F77B6}"/>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5C961699-0107-421B-82FD-D519FAC4BCFB}"/>
              </a:ext>
            </a:extLst>
          </p:cNvPr>
          <p:cNvSpPr>
            <a:spLocks noGrp="1"/>
          </p:cNvSpPr>
          <p:nvPr>
            <p:ph type="dt" sz="half" idx="10"/>
          </p:nvPr>
        </p:nvSpPr>
        <p:spPr/>
        <p:txBody>
          <a:bodyPr/>
          <a:lstStyle/>
          <a:p>
            <a:fld id="{7905F561-0988-454B-8810-EFBFDB0C09C6}" type="datetimeFigureOut">
              <a:rPr lang="en-US" smtClean="0"/>
              <a:t>10/3/2021</a:t>
            </a:fld>
            <a:endParaRPr lang="en-US"/>
          </a:p>
        </p:txBody>
      </p:sp>
      <p:sp>
        <p:nvSpPr>
          <p:cNvPr id="4" name="Espace réservé du pied de page 3">
            <a:extLst>
              <a:ext uri="{FF2B5EF4-FFF2-40B4-BE49-F238E27FC236}">
                <a16:creationId xmlns:a16="http://schemas.microsoft.com/office/drawing/2014/main" id="{E65248E0-4E1E-4FD4-A089-9AA5C5FB3A8D}"/>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6EEBF21F-8A0F-4400-9AF3-F62568FCBF80}"/>
              </a:ext>
            </a:extLst>
          </p:cNvPr>
          <p:cNvSpPr>
            <a:spLocks noGrp="1"/>
          </p:cNvSpPr>
          <p:nvPr>
            <p:ph type="sldNum" sz="quarter" idx="12"/>
          </p:nvPr>
        </p:nvSpPr>
        <p:spPr/>
        <p:txBody>
          <a:bodyPr/>
          <a:lstStyle/>
          <a:p>
            <a:fld id="{BC0B553D-F329-4EE2-BACE-8E1DCEB675C5}" type="slidenum">
              <a:rPr lang="en-US" smtClean="0"/>
              <a:t>‹N°›</a:t>
            </a:fld>
            <a:endParaRPr lang="en-US"/>
          </a:p>
        </p:txBody>
      </p:sp>
    </p:spTree>
    <p:extLst>
      <p:ext uri="{BB962C8B-B14F-4D97-AF65-F5344CB8AC3E}">
        <p14:creationId xmlns:p14="http://schemas.microsoft.com/office/powerpoint/2010/main" val="371304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D5C3053-E24C-4AAE-8269-915B848C3745}"/>
              </a:ext>
            </a:extLst>
          </p:cNvPr>
          <p:cNvSpPr>
            <a:spLocks noGrp="1"/>
          </p:cNvSpPr>
          <p:nvPr>
            <p:ph type="dt" sz="half" idx="10"/>
          </p:nvPr>
        </p:nvSpPr>
        <p:spPr/>
        <p:txBody>
          <a:bodyPr/>
          <a:lstStyle/>
          <a:p>
            <a:fld id="{7905F561-0988-454B-8810-EFBFDB0C09C6}" type="datetimeFigureOut">
              <a:rPr lang="en-US" smtClean="0"/>
              <a:t>10/3/2021</a:t>
            </a:fld>
            <a:endParaRPr lang="en-US"/>
          </a:p>
        </p:txBody>
      </p:sp>
      <p:sp>
        <p:nvSpPr>
          <p:cNvPr id="3" name="Espace réservé du pied de page 2">
            <a:extLst>
              <a:ext uri="{FF2B5EF4-FFF2-40B4-BE49-F238E27FC236}">
                <a16:creationId xmlns:a16="http://schemas.microsoft.com/office/drawing/2014/main" id="{83887772-1EF2-4D1E-ACE7-ECC80E654C04}"/>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3ACA5158-84C7-4C88-BACA-4F31471650BD}"/>
              </a:ext>
            </a:extLst>
          </p:cNvPr>
          <p:cNvSpPr>
            <a:spLocks noGrp="1"/>
          </p:cNvSpPr>
          <p:nvPr>
            <p:ph type="sldNum" sz="quarter" idx="12"/>
          </p:nvPr>
        </p:nvSpPr>
        <p:spPr/>
        <p:txBody>
          <a:bodyPr/>
          <a:lstStyle/>
          <a:p>
            <a:fld id="{BC0B553D-F329-4EE2-BACE-8E1DCEB675C5}" type="slidenum">
              <a:rPr lang="en-US" smtClean="0"/>
              <a:t>‹N°›</a:t>
            </a:fld>
            <a:endParaRPr lang="en-US"/>
          </a:p>
        </p:txBody>
      </p:sp>
    </p:spTree>
    <p:extLst>
      <p:ext uri="{BB962C8B-B14F-4D97-AF65-F5344CB8AC3E}">
        <p14:creationId xmlns:p14="http://schemas.microsoft.com/office/powerpoint/2010/main" val="588423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4357B5-F4FA-4F0A-9B02-FC7F8185BCD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7E0DE7B1-1F45-4C00-988F-3BC30CDB7B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DA33CF7C-5716-43AB-A5C7-550B1A825F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B8D72C4-8807-443B-9DDB-87D62C2E0062}"/>
              </a:ext>
            </a:extLst>
          </p:cNvPr>
          <p:cNvSpPr>
            <a:spLocks noGrp="1"/>
          </p:cNvSpPr>
          <p:nvPr>
            <p:ph type="dt" sz="half" idx="10"/>
          </p:nvPr>
        </p:nvSpPr>
        <p:spPr/>
        <p:txBody>
          <a:bodyPr/>
          <a:lstStyle/>
          <a:p>
            <a:fld id="{7905F561-0988-454B-8810-EFBFDB0C09C6}" type="datetimeFigureOut">
              <a:rPr lang="en-US" smtClean="0"/>
              <a:t>10/3/2021</a:t>
            </a:fld>
            <a:endParaRPr lang="en-US"/>
          </a:p>
        </p:txBody>
      </p:sp>
      <p:sp>
        <p:nvSpPr>
          <p:cNvPr id="6" name="Espace réservé du pied de page 5">
            <a:extLst>
              <a:ext uri="{FF2B5EF4-FFF2-40B4-BE49-F238E27FC236}">
                <a16:creationId xmlns:a16="http://schemas.microsoft.com/office/drawing/2014/main" id="{F959AFA4-00E5-4FCE-9431-EF588BF2BEA0}"/>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3945CF92-B9BE-4DBB-9FB5-8D8E359A350D}"/>
              </a:ext>
            </a:extLst>
          </p:cNvPr>
          <p:cNvSpPr>
            <a:spLocks noGrp="1"/>
          </p:cNvSpPr>
          <p:nvPr>
            <p:ph type="sldNum" sz="quarter" idx="12"/>
          </p:nvPr>
        </p:nvSpPr>
        <p:spPr/>
        <p:txBody>
          <a:bodyPr/>
          <a:lstStyle/>
          <a:p>
            <a:fld id="{BC0B553D-F329-4EE2-BACE-8E1DCEB675C5}" type="slidenum">
              <a:rPr lang="en-US" smtClean="0"/>
              <a:t>‹N°›</a:t>
            </a:fld>
            <a:endParaRPr lang="en-US"/>
          </a:p>
        </p:txBody>
      </p:sp>
    </p:spTree>
    <p:extLst>
      <p:ext uri="{BB962C8B-B14F-4D97-AF65-F5344CB8AC3E}">
        <p14:creationId xmlns:p14="http://schemas.microsoft.com/office/powerpoint/2010/main" val="2644842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6AA083-31FD-4374-9B32-47769732469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190BC192-087C-4179-9629-9811D3D5E6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DC0CEBF5-471E-47E6-BB04-CFA9DF446A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7B03D7F-23DF-4B17-9B30-94A40BD76DA2}"/>
              </a:ext>
            </a:extLst>
          </p:cNvPr>
          <p:cNvSpPr>
            <a:spLocks noGrp="1"/>
          </p:cNvSpPr>
          <p:nvPr>
            <p:ph type="dt" sz="half" idx="10"/>
          </p:nvPr>
        </p:nvSpPr>
        <p:spPr/>
        <p:txBody>
          <a:bodyPr/>
          <a:lstStyle/>
          <a:p>
            <a:fld id="{7905F561-0988-454B-8810-EFBFDB0C09C6}" type="datetimeFigureOut">
              <a:rPr lang="en-US" smtClean="0"/>
              <a:t>10/3/2021</a:t>
            </a:fld>
            <a:endParaRPr lang="en-US"/>
          </a:p>
        </p:txBody>
      </p:sp>
      <p:sp>
        <p:nvSpPr>
          <p:cNvPr id="6" name="Espace réservé du pied de page 5">
            <a:extLst>
              <a:ext uri="{FF2B5EF4-FFF2-40B4-BE49-F238E27FC236}">
                <a16:creationId xmlns:a16="http://schemas.microsoft.com/office/drawing/2014/main" id="{4C7B0364-7A15-4DF1-A9B0-7ED0F7086610}"/>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5C94A5E8-DE38-43B0-82E2-87A77953F0EE}"/>
              </a:ext>
            </a:extLst>
          </p:cNvPr>
          <p:cNvSpPr>
            <a:spLocks noGrp="1"/>
          </p:cNvSpPr>
          <p:nvPr>
            <p:ph type="sldNum" sz="quarter" idx="12"/>
          </p:nvPr>
        </p:nvSpPr>
        <p:spPr/>
        <p:txBody>
          <a:bodyPr/>
          <a:lstStyle/>
          <a:p>
            <a:fld id="{BC0B553D-F329-4EE2-BACE-8E1DCEB675C5}" type="slidenum">
              <a:rPr lang="en-US" smtClean="0"/>
              <a:t>‹N°›</a:t>
            </a:fld>
            <a:endParaRPr lang="en-US"/>
          </a:p>
        </p:txBody>
      </p:sp>
    </p:spTree>
    <p:extLst>
      <p:ext uri="{BB962C8B-B14F-4D97-AF65-F5344CB8AC3E}">
        <p14:creationId xmlns:p14="http://schemas.microsoft.com/office/powerpoint/2010/main" val="3994214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17A5F75-AE1F-4729-86F3-4DB3464C68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32FAC877-D734-4666-947C-D301986512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2E0C4351-ACA2-4368-AA64-74D1C513EA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05F561-0988-454B-8810-EFBFDB0C09C6}" type="datetimeFigureOut">
              <a:rPr lang="en-US" smtClean="0"/>
              <a:t>10/3/2021</a:t>
            </a:fld>
            <a:endParaRPr lang="en-US"/>
          </a:p>
        </p:txBody>
      </p:sp>
      <p:sp>
        <p:nvSpPr>
          <p:cNvPr id="5" name="Espace réservé du pied de page 4">
            <a:extLst>
              <a:ext uri="{FF2B5EF4-FFF2-40B4-BE49-F238E27FC236}">
                <a16:creationId xmlns:a16="http://schemas.microsoft.com/office/drawing/2014/main" id="{F79A674A-9A21-4371-BB9D-A789C532DE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D5D5470A-187A-49F2-AC25-4A193EA493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B553D-F329-4EE2-BACE-8E1DCEB675C5}" type="slidenum">
              <a:rPr lang="en-US" smtClean="0"/>
              <a:t>‹N°›</a:t>
            </a:fld>
            <a:endParaRPr lang="en-US"/>
          </a:p>
        </p:txBody>
      </p:sp>
    </p:spTree>
    <p:extLst>
      <p:ext uri="{BB962C8B-B14F-4D97-AF65-F5344CB8AC3E}">
        <p14:creationId xmlns:p14="http://schemas.microsoft.com/office/powerpoint/2010/main" val="3062904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A7C7AD-FA10-4097-B245-B4707146485B}"/>
              </a:ext>
            </a:extLst>
          </p:cNvPr>
          <p:cNvSpPr>
            <a:spLocks noGrp="1"/>
          </p:cNvSpPr>
          <p:nvPr>
            <p:ph type="ctrTitle"/>
          </p:nvPr>
        </p:nvSpPr>
        <p:spPr>
          <a:xfrm>
            <a:off x="1524000" y="2393294"/>
            <a:ext cx="9144000" cy="2071412"/>
          </a:xfrm>
        </p:spPr>
        <p:txBody>
          <a:bodyPr>
            <a:normAutofit/>
          </a:bodyPr>
          <a:lstStyle/>
          <a:p>
            <a:r>
              <a:rPr lang="fr-ML" sz="4800" dirty="0">
                <a:latin typeface="Times New Roman" panose="02020603050405020304" pitchFamily="18" charset="0"/>
                <a:cs typeface="Times New Roman" panose="02020603050405020304" pitchFamily="18" charset="0"/>
              </a:rPr>
              <a:t>Une spécification pour le modèle publication/abonnement</a:t>
            </a: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8630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824D81-1934-476E-AB9A-3232342D4813}"/>
              </a:ext>
            </a:extLst>
          </p:cNvPr>
          <p:cNvSpPr>
            <a:spLocks noGrp="1"/>
          </p:cNvSpPr>
          <p:nvPr>
            <p:ph type="title"/>
          </p:nvPr>
        </p:nvSpPr>
        <p:spPr>
          <a:xfrm>
            <a:off x="838200" y="325368"/>
            <a:ext cx="10515600" cy="1325563"/>
          </a:xfrm>
        </p:spPr>
        <p:txBody>
          <a:bodyPr/>
          <a:lstStyle/>
          <a:p>
            <a:pPr algn="ctr"/>
            <a:r>
              <a:rPr lang="fr-ML" b="1" dirty="0">
                <a:latin typeface="Times New Roman" panose="02020603050405020304" pitchFamily="18" charset="0"/>
                <a:cs typeface="Times New Roman" panose="02020603050405020304" pitchFamily="18" charset="0"/>
              </a:rPr>
              <a:t>Le générateur de code </a:t>
            </a:r>
            <a:r>
              <a:rPr lang="fr-ML" b="1" i="1" dirty="0">
                <a:latin typeface="Times New Roman" panose="02020603050405020304" pitchFamily="18" charset="0"/>
                <a:cs typeface="Times New Roman" panose="02020603050405020304" pitchFamily="18" charset="0"/>
              </a:rPr>
              <a:t>OPENAPI-PS</a:t>
            </a:r>
            <a:endParaRPr lang="en-US" b="1" i="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FF0D3021-E555-4849-B1F1-FE81CA91D52F}"/>
              </a:ext>
            </a:extLst>
          </p:cNvPr>
          <p:cNvSpPr>
            <a:spLocks noGrp="1"/>
          </p:cNvSpPr>
          <p:nvPr>
            <p:ph idx="1"/>
          </p:nvPr>
        </p:nvSpPr>
        <p:spPr>
          <a:xfrm>
            <a:off x="838200" y="1398967"/>
            <a:ext cx="10515600" cy="4060065"/>
          </a:xfrm>
        </p:spPr>
        <p:txBody>
          <a:bodyPr>
            <a:normAutofit fontScale="92500" lnSpcReduction="10000"/>
          </a:bodyPr>
          <a:lstStyle/>
          <a:p>
            <a:pPr marL="0" indent="0">
              <a:buNone/>
            </a:pPr>
            <a:r>
              <a:rPr lang="fr-ML" sz="2400" dirty="0">
                <a:latin typeface="Times New Roman" panose="02020603050405020304" pitchFamily="18" charset="0"/>
                <a:cs typeface="Times New Roman" panose="02020603050405020304" pitchFamily="18" charset="0"/>
              </a:rPr>
              <a:t>Un générateur de code permet de générer le code d’implémentation d’une API. </a:t>
            </a:r>
            <a:r>
              <a:rPr lang="fr-ML" sz="2400" b="1" i="1" dirty="0">
                <a:latin typeface="Times New Roman" panose="02020603050405020304" pitchFamily="18" charset="0"/>
                <a:cs typeface="Times New Roman" panose="02020603050405020304" pitchFamily="18" charset="0"/>
              </a:rPr>
              <a:t>OPENAPI-PS </a:t>
            </a:r>
            <a:r>
              <a:rPr lang="fr-ML" sz="2400" dirty="0">
                <a:latin typeface="Times New Roman" panose="02020603050405020304" pitchFamily="18" charset="0"/>
                <a:cs typeface="Times New Roman" panose="02020603050405020304" pitchFamily="18" charset="0"/>
              </a:rPr>
              <a:t>est un générateur de code </a:t>
            </a:r>
            <a:r>
              <a:rPr lang="fr-ML" sz="2400" b="1" i="1" dirty="0">
                <a:latin typeface="Times New Roman" panose="02020603050405020304" pitchFamily="18" charset="0"/>
                <a:cs typeface="Times New Roman" panose="02020603050405020304" pitchFamily="18" charset="0"/>
              </a:rPr>
              <a:t>OpenAPI </a:t>
            </a:r>
            <a:r>
              <a:rPr lang="fr-ML" sz="2400" dirty="0">
                <a:latin typeface="Times New Roman" panose="02020603050405020304" pitchFamily="18" charset="0"/>
                <a:cs typeface="Times New Roman" panose="02020603050405020304" pitchFamily="18" charset="0"/>
              </a:rPr>
              <a:t>personnalisé localement. Il permet de généré le code d’une spécification </a:t>
            </a:r>
            <a:r>
              <a:rPr lang="fr-ML" sz="2400" b="1" i="1" dirty="0">
                <a:latin typeface="Times New Roman" panose="02020603050405020304" pitchFamily="18" charset="0"/>
                <a:cs typeface="Times New Roman" panose="02020603050405020304" pitchFamily="18" charset="0"/>
              </a:rPr>
              <a:t>OpenPS</a:t>
            </a:r>
            <a:r>
              <a:rPr lang="fr-ML" sz="2400" dirty="0">
                <a:latin typeface="Times New Roman" panose="02020603050405020304" pitchFamily="18" charset="0"/>
                <a:cs typeface="Times New Roman" panose="02020603050405020304" pitchFamily="18" charset="0"/>
              </a:rPr>
              <a:t> écrit en </a:t>
            </a:r>
            <a:r>
              <a:rPr lang="fr-ML" sz="2400" b="1" i="1" dirty="0">
                <a:latin typeface="Times New Roman" panose="02020603050405020304" pitchFamily="18" charset="0"/>
                <a:cs typeface="Times New Roman" panose="02020603050405020304" pitchFamily="18" charset="0"/>
              </a:rPr>
              <a:t>OpenAPI</a:t>
            </a:r>
            <a:r>
              <a:rPr lang="fr-ML" sz="2400" dirty="0">
                <a:latin typeface="Times New Roman" panose="02020603050405020304" pitchFamily="18" charset="0"/>
                <a:cs typeface="Times New Roman" panose="02020603050405020304" pitchFamily="18" charset="0"/>
              </a:rPr>
              <a:t>. Car OpenPS est une spécification des APIs utilisant les protocoles de messageries asynchrones pour faire communiquer un producteurs et un consommateur.</a:t>
            </a:r>
          </a:p>
          <a:p>
            <a:pPr marL="0" indent="0">
              <a:buNone/>
            </a:pPr>
            <a:r>
              <a:rPr lang="fr-ML" sz="2400" dirty="0">
                <a:latin typeface="Times New Roman" panose="02020603050405020304" pitchFamily="18" charset="0"/>
                <a:cs typeface="Times New Roman" panose="02020603050405020304" pitchFamily="18" charset="0"/>
              </a:rPr>
              <a:t>ce générateur est constitué de est constitué de trois (3) types de fichiers intéressants qui sont:</a:t>
            </a:r>
          </a:p>
          <a:p>
            <a:pPr>
              <a:buFont typeface="Wingdings" panose="05000000000000000000" pitchFamily="2" charset="2"/>
              <a:buChar char="ü"/>
            </a:pPr>
            <a:r>
              <a:rPr lang="en-US" sz="2400" b="1" i="1" dirty="0">
                <a:latin typeface="Times New Roman" panose="02020603050405020304" pitchFamily="18" charset="0"/>
                <a:cs typeface="Times New Roman" panose="02020603050405020304" pitchFamily="18" charset="0"/>
              </a:rPr>
              <a:t>OpenAPI</a:t>
            </a:r>
            <a:r>
              <a:rPr lang="en-US" sz="2400" dirty="0">
                <a:latin typeface="Times New Roman" panose="02020603050405020304" pitchFamily="18" charset="0"/>
                <a:cs typeface="Times New Roman" panose="02020603050405020304" pitchFamily="18" charset="0"/>
              </a:rPr>
              <a:t> Codegen </a:t>
            </a:r>
            <a:r>
              <a:rPr lang="fr-ML" sz="2400" dirty="0">
                <a:latin typeface="Times New Roman" panose="02020603050405020304" pitchFamily="18" charset="0"/>
                <a:cs typeface="Times New Roman" panose="02020603050405020304" pitchFamily="18" charset="0"/>
              </a:rPr>
              <a:t>contrôle</a:t>
            </a:r>
            <a:r>
              <a:rPr lang="en-US" sz="2400" dirty="0">
                <a:latin typeface="Times New Roman" panose="02020603050405020304" pitchFamily="18" charset="0"/>
                <a:cs typeface="Times New Roman" panose="02020603050405020304" pitchFamily="18" charset="0"/>
              </a:rPr>
              <a:t> et </a:t>
            </a:r>
            <a:r>
              <a:rPr lang="fr-ML" sz="2400" dirty="0">
                <a:latin typeface="Times New Roman" panose="02020603050405020304" pitchFamily="18" charset="0"/>
                <a:cs typeface="Times New Roman" panose="02020603050405020304" pitchFamily="18" charset="0"/>
              </a:rPr>
              <a:t>gère</a:t>
            </a:r>
            <a:r>
              <a:rPr lang="en-US" sz="2400" dirty="0">
                <a:latin typeface="Times New Roman" panose="02020603050405020304" pitchFamily="18" charset="0"/>
                <a:cs typeface="Times New Roman" panose="02020603050405020304" pitchFamily="18" charset="0"/>
              </a:rPr>
              <a:t> la presence des </a:t>
            </a:r>
            <a:r>
              <a:rPr lang="fr-ML" sz="2400" dirty="0">
                <a:latin typeface="Times New Roman" panose="02020603050405020304" pitchFamily="18" charset="0"/>
                <a:cs typeface="Times New Roman" panose="02020603050405020304" pitchFamily="18" charset="0"/>
              </a:rPr>
              <a:t>objets exigé </a:t>
            </a:r>
            <a:r>
              <a:rPr lang="en-US" sz="2400" dirty="0">
                <a:latin typeface="Times New Roman" panose="02020603050405020304" pitchFamily="18" charset="0"/>
                <a:cs typeface="Times New Roman" panose="02020603050405020304" pitchFamily="18" charset="0"/>
              </a:rPr>
              <a:t>par la specification </a:t>
            </a:r>
            <a:r>
              <a:rPr lang="en-US" sz="2400" b="1" i="1" dirty="0">
                <a:latin typeface="Times New Roman" panose="02020603050405020304" pitchFamily="18" charset="0"/>
                <a:cs typeface="Times New Roman" panose="02020603050405020304" pitchFamily="18" charset="0"/>
              </a:rPr>
              <a:t>OpenAPI</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Templates (Mustache) </a:t>
            </a:r>
            <a:r>
              <a:rPr lang="fr-ML" sz="2400" dirty="0">
                <a:latin typeface="Times New Roman" panose="02020603050405020304" pitchFamily="18" charset="0"/>
                <a:cs typeface="Times New Roman" panose="02020603050405020304" pitchFamily="18" charset="0"/>
              </a:rPr>
              <a:t>écrit en langage mustache permet le remplacement des variables lors de la génération de code </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Les </a:t>
            </a:r>
            <a:r>
              <a:rPr lang="fr-ML" sz="2400" dirty="0">
                <a:latin typeface="Times New Roman" panose="02020603050405020304" pitchFamily="18" charset="0"/>
                <a:cs typeface="Times New Roman" panose="02020603050405020304" pitchFamily="18" charset="0"/>
              </a:rPr>
              <a:t>fichiers</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POM</a:t>
            </a:r>
            <a:r>
              <a:rPr lang="en-US" sz="2400" dirty="0">
                <a:latin typeface="Times New Roman" panose="02020603050405020304" pitchFamily="18" charset="0"/>
                <a:cs typeface="Times New Roman" panose="02020603050405020304" pitchFamily="18" charset="0"/>
              </a:rPr>
              <a:t> </a:t>
            </a:r>
            <a:r>
              <a:rPr lang="fr-ML" sz="2400" dirty="0">
                <a:latin typeface="Times New Roman" panose="02020603050405020304" pitchFamily="18" charset="0"/>
                <a:cs typeface="Times New Roman" panose="02020603050405020304" pitchFamily="18" charset="0"/>
              </a:rPr>
              <a:t>permettent</a:t>
            </a:r>
            <a:r>
              <a:rPr lang="en-US" sz="2400" dirty="0">
                <a:latin typeface="Times New Roman" panose="02020603050405020304" pitchFamily="18" charset="0"/>
                <a:cs typeface="Times New Roman" panose="02020603050405020304" pitchFamily="18" charset="0"/>
              </a:rPr>
              <a:t> la definition des </a:t>
            </a:r>
            <a:r>
              <a:rPr lang="fr-ML" sz="2400" dirty="0">
                <a:latin typeface="Times New Roman" panose="02020603050405020304" pitchFamily="18" charset="0"/>
                <a:cs typeface="Times New Roman" panose="02020603050405020304" pitchFamily="18" charset="0"/>
              </a:rPr>
              <a:t>projets</a:t>
            </a:r>
            <a:r>
              <a:rPr lang="en-US" sz="2400" dirty="0">
                <a:latin typeface="Times New Roman" panose="02020603050405020304" pitchFamily="18" charset="0"/>
                <a:cs typeface="Times New Roman" panose="02020603050405020304" pitchFamily="18" charset="0"/>
              </a:rPr>
              <a:t> Maven</a:t>
            </a:r>
          </a:p>
        </p:txBody>
      </p:sp>
    </p:spTree>
    <p:extLst>
      <p:ext uri="{BB962C8B-B14F-4D97-AF65-F5344CB8AC3E}">
        <p14:creationId xmlns:p14="http://schemas.microsoft.com/office/powerpoint/2010/main" val="2701640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1515B4-EDC4-4B65-917A-3D08390F1DF8}"/>
              </a:ext>
            </a:extLst>
          </p:cNvPr>
          <p:cNvSpPr>
            <a:spLocks noGrp="1"/>
          </p:cNvSpPr>
          <p:nvPr>
            <p:ph type="title"/>
          </p:nvPr>
        </p:nvSpPr>
        <p:spPr/>
        <p:txBody>
          <a:bodyPr/>
          <a:lstStyle/>
          <a:p>
            <a:pPr algn="ctr"/>
            <a:r>
              <a:rPr lang="fr-ML" dirty="0">
                <a:latin typeface="Times New Roman" panose="02020603050405020304" pitchFamily="18" charset="0"/>
                <a:cs typeface="Times New Roman" panose="02020603050405020304" pitchFamily="18" charset="0"/>
              </a:rPr>
              <a:t>Cas d’utilisations</a:t>
            </a:r>
            <a:endParaRPr lang="en-US"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BEB0B5E5-15C5-4B11-B8FD-33A9747F4206}"/>
              </a:ext>
            </a:extLst>
          </p:cNvPr>
          <p:cNvSpPr>
            <a:spLocks noGrp="1"/>
          </p:cNvSpPr>
          <p:nvPr>
            <p:ph idx="1"/>
          </p:nvPr>
        </p:nvSpPr>
        <p:spPr/>
        <p:txBody>
          <a:bodyPr/>
          <a:lstStyle/>
          <a:p>
            <a:pPr marL="0" indent="0">
              <a:buNone/>
            </a:pPr>
            <a:r>
              <a:rPr lang="fr-ML"/>
              <a:t> </a:t>
            </a:r>
            <a:endParaRPr lang="en-US"/>
          </a:p>
        </p:txBody>
      </p:sp>
    </p:spTree>
    <p:extLst>
      <p:ext uri="{BB962C8B-B14F-4D97-AF65-F5344CB8AC3E}">
        <p14:creationId xmlns:p14="http://schemas.microsoft.com/office/powerpoint/2010/main" val="1601679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F0FEC2-8F22-4D41-BF03-5967A5F11558}"/>
              </a:ext>
            </a:extLst>
          </p:cNvPr>
          <p:cNvSpPr>
            <a:spLocks noGrp="1"/>
          </p:cNvSpPr>
          <p:nvPr>
            <p:ph type="title"/>
          </p:nvPr>
        </p:nvSpPr>
        <p:spPr>
          <a:xfrm>
            <a:off x="838200" y="325369"/>
            <a:ext cx="10515600" cy="1066110"/>
          </a:xfrm>
        </p:spPr>
        <p:txBody>
          <a:bodyPr/>
          <a:lstStyle/>
          <a:p>
            <a:pPr algn="ctr"/>
            <a:r>
              <a:rPr lang="fr-ML" dirty="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EE73DFB2-C9D7-4DC1-B5D3-10002D20E9D0}"/>
              </a:ext>
            </a:extLst>
          </p:cNvPr>
          <p:cNvSpPr>
            <a:spLocks noGrp="1"/>
          </p:cNvSpPr>
          <p:nvPr>
            <p:ph idx="1"/>
          </p:nvPr>
        </p:nvSpPr>
        <p:spPr>
          <a:xfrm>
            <a:off x="838200" y="1237957"/>
            <a:ext cx="10515600" cy="5401382"/>
          </a:xfrm>
        </p:spPr>
        <p:txBody>
          <a:bodyPr>
            <a:noAutofit/>
          </a:bodyPr>
          <a:lstStyle/>
          <a:p>
            <a:pPr marL="0" indent="0">
              <a:buNone/>
            </a:pPr>
            <a:r>
              <a:rPr lang="fr-ML" sz="2300" dirty="0">
                <a:latin typeface="Times New Roman" panose="02020603050405020304" pitchFamily="18" charset="0"/>
                <a:cs typeface="Times New Roman" panose="02020603050405020304" pitchFamily="18" charset="0"/>
              </a:rPr>
              <a:t>Depuis 2014, le développement d’API ne cesse de croitre environ 2 000 nouvelles APIs chaque année. En janvier 2018, le web programmable a aperçu plus de 19 000 APIs dans leurs dépôts ce qui montre explicitement la croissante et continuité de développement d’API. </a:t>
            </a:r>
          </a:p>
          <a:p>
            <a:pPr marL="0" indent="0">
              <a:buNone/>
            </a:pPr>
            <a:r>
              <a:rPr lang="fr-ML" sz="2300" dirty="0">
                <a:latin typeface="Times New Roman" panose="02020603050405020304" pitchFamily="18" charset="0"/>
                <a:cs typeface="Times New Roman" panose="02020603050405020304" pitchFamily="18" charset="0"/>
              </a:rPr>
              <a:t>Une API est une interface de programmation  d’application qui permet a deux applications de communiquer entre elles. Par exemple, chaque fois que nous utilisons Facebook ou Twitter ou même une application météo nous utilisons une API.</a:t>
            </a:r>
          </a:p>
          <a:p>
            <a:pPr marL="0" indent="0">
              <a:buNone/>
            </a:pPr>
            <a:r>
              <a:rPr lang="fr-ML" sz="2300" dirty="0">
                <a:latin typeface="Times New Roman" panose="02020603050405020304" pitchFamily="18" charset="0"/>
                <a:cs typeface="Times New Roman" panose="02020603050405020304" pitchFamily="18" charset="0"/>
              </a:rPr>
              <a:t>Aux fils des années, suite à l’existence de plusieurs spécifications pour la conception des APIs, la spécification </a:t>
            </a:r>
            <a:r>
              <a:rPr lang="fr-ML" sz="2300" b="1" i="1" dirty="0">
                <a:latin typeface="Times New Roman" panose="02020603050405020304" pitchFamily="18" charset="0"/>
                <a:cs typeface="Times New Roman" panose="02020603050405020304" pitchFamily="18" charset="0"/>
              </a:rPr>
              <a:t>OpenAPI</a:t>
            </a:r>
            <a:r>
              <a:rPr lang="fr-ML" sz="2300" dirty="0">
                <a:latin typeface="Times New Roman" panose="02020603050405020304" pitchFamily="18" charset="0"/>
                <a:cs typeface="Times New Roman" panose="02020603050405020304" pitchFamily="18" charset="0"/>
              </a:rPr>
              <a:t> à été adoptée pour décrire les APIs REST (http). </a:t>
            </a:r>
            <a:r>
              <a:rPr lang="fr-ML" sz="2300" b="1" i="1" dirty="0">
                <a:latin typeface="Times New Roman" panose="02020603050405020304" pitchFamily="18" charset="0"/>
                <a:cs typeface="Times New Roman" panose="02020603050405020304" pitchFamily="18" charset="0"/>
              </a:rPr>
              <a:t>OpenAPI</a:t>
            </a:r>
            <a:r>
              <a:rPr lang="fr-ML" sz="2300" dirty="0">
                <a:latin typeface="Times New Roman" panose="02020603050405020304" pitchFamily="18" charset="0"/>
                <a:cs typeface="Times New Roman" panose="02020603050405020304" pitchFamily="18" charset="0"/>
              </a:rPr>
              <a:t> est faite pour le modèle de communication synchrone client/serveur ce qui est différent des modèles de messagerie asynchrones existants tel que publication/abonnement.</a:t>
            </a:r>
          </a:p>
          <a:p>
            <a:pPr marL="0" indent="0">
              <a:buNone/>
            </a:pPr>
            <a:r>
              <a:rPr lang="fr-ML" sz="2300" dirty="0">
                <a:latin typeface="Times New Roman" panose="02020603050405020304" pitchFamily="18" charset="0"/>
                <a:cs typeface="Times New Roman" panose="02020603050405020304" pitchFamily="18" charset="0"/>
              </a:rPr>
              <a:t>Le but de ce mémoire est de mettre en place une spécification capable de décrire les APIs asynchrones ou les APIs utilisant le modèle de communication publication/abonnement. </a:t>
            </a:r>
          </a:p>
        </p:txBody>
      </p:sp>
    </p:spTree>
    <p:extLst>
      <p:ext uri="{BB962C8B-B14F-4D97-AF65-F5344CB8AC3E}">
        <p14:creationId xmlns:p14="http://schemas.microsoft.com/office/powerpoint/2010/main" val="756838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1F42CBD-AE7F-4D9F-B866-C303B35080DE}"/>
              </a:ext>
            </a:extLst>
          </p:cNvPr>
          <p:cNvSpPr>
            <a:spLocks noGrp="1"/>
          </p:cNvSpPr>
          <p:nvPr>
            <p:ph idx="1"/>
          </p:nvPr>
        </p:nvSpPr>
        <p:spPr>
          <a:xfrm>
            <a:off x="838200" y="1690152"/>
            <a:ext cx="10515600" cy="3477695"/>
          </a:xfrm>
        </p:spPr>
        <p:txBody>
          <a:bodyPr>
            <a:normAutofit/>
          </a:bodyPr>
          <a:lstStyle/>
          <a:p>
            <a:pPr marL="0" indent="0">
              <a:buNone/>
            </a:pPr>
            <a:r>
              <a:rPr lang="fr-ML" sz="2300" dirty="0">
                <a:latin typeface="Times New Roman" panose="02020603050405020304" pitchFamily="18" charset="0"/>
                <a:cs typeface="Times New Roman" panose="02020603050405020304" pitchFamily="18" charset="0"/>
              </a:rPr>
              <a:t>Le travail effectué pour cette mise en place comprend quatre (4) parties:</a:t>
            </a:r>
          </a:p>
          <a:p>
            <a:pPr>
              <a:buFont typeface="Wingdings" panose="05000000000000000000" pitchFamily="2" charset="2"/>
              <a:buChar char="ü"/>
            </a:pPr>
            <a:r>
              <a:rPr lang="fr-ML" sz="2300" dirty="0">
                <a:latin typeface="Times New Roman" panose="02020603050405020304" pitchFamily="18" charset="0"/>
                <a:cs typeface="Times New Roman" panose="02020603050405020304" pitchFamily="18" charset="0"/>
              </a:rPr>
              <a:t>Une spécification open source existante pour les APIs qui est </a:t>
            </a:r>
            <a:r>
              <a:rPr lang="fr-ML" sz="2300" b="1" i="1" dirty="0">
                <a:latin typeface="Times New Roman" panose="02020603050405020304" pitchFamily="18" charset="0"/>
                <a:cs typeface="Times New Roman" panose="02020603050405020304" pitchFamily="18" charset="0"/>
              </a:rPr>
              <a:t>OpenAPI</a:t>
            </a:r>
          </a:p>
          <a:p>
            <a:pPr>
              <a:buFont typeface="Wingdings" panose="05000000000000000000" pitchFamily="2" charset="2"/>
              <a:buChar char="ü"/>
            </a:pPr>
            <a:r>
              <a:rPr lang="fr-ML" sz="2300" dirty="0">
                <a:latin typeface="Times New Roman" panose="02020603050405020304" pitchFamily="18" charset="0"/>
                <a:cs typeface="Times New Roman" panose="02020603050405020304" pitchFamily="18" charset="0"/>
              </a:rPr>
              <a:t>Le modèle de communication publication/abonnement sur lequel notre nouvelle spécification est basé</a:t>
            </a:r>
          </a:p>
          <a:p>
            <a:pPr>
              <a:buFont typeface="Wingdings" panose="05000000000000000000" pitchFamily="2" charset="2"/>
              <a:buChar char="ü"/>
            </a:pPr>
            <a:r>
              <a:rPr lang="fr-ML" sz="2300" dirty="0">
                <a:latin typeface="Times New Roman" panose="02020603050405020304" pitchFamily="18" charset="0"/>
                <a:cs typeface="Times New Roman" panose="02020603050405020304" pitchFamily="18" charset="0"/>
              </a:rPr>
              <a:t>La nouvelle spécification pour les APIs du modèle publication/abonnement appelé </a:t>
            </a:r>
            <a:r>
              <a:rPr lang="fr-ML" sz="2300" b="1" i="1" dirty="0">
                <a:latin typeface="Times New Roman" panose="02020603050405020304" pitchFamily="18" charset="0"/>
                <a:cs typeface="Times New Roman" panose="02020603050405020304" pitchFamily="18" charset="0"/>
              </a:rPr>
              <a:t>OpenPS</a:t>
            </a:r>
            <a:endParaRPr lang="en-US" sz="2300" b="1"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300" dirty="0">
                <a:latin typeface="Times New Roman" panose="02020603050405020304" pitchFamily="18" charset="0"/>
                <a:cs typeface="Times New Roman" panose="02020603050405020304" pitchFamily="18" charset="0"/>
              </a:rPr>
              <a:t>Le </a:t>
            </a:r>
            <a:r>
              <a:rPr lang="fr-ML" sz="2300" dirty="0">
                <a:latin typeface="Times New Roman" panose="02020603050405020304" pitchFamily="18" charset="0"/>
                <a:cs typeface="Times New Roman" panose="02020603050405020304" pitchFamily="18" charset="0"/>
              </a:rPr>
              <a:t>générateur de code pour </a:t>
            </a:r>
            <a:r>
              <a:rPr lang="fr-ML" sz="2300" b="1" i="1" dirty="0">
                <a:latin typeface="Times New Roman" panose="02020603050405020304" pitchFamily="18" charset="0"/>
                <a:cs typeface="Times New Roman" panose="02020603050405020304" pitchFamily="18" charset="0"/>
              </a:rPr>
              <a:t>OpenPS </a:t>
            </a:r>
            <a:r>
              <a:rPr lang="fr-ML" sz="2300" dirty="0">
                <a:latin typeface="Times New Roman" panose="02020603050405020304" pitchFamily="18" charset="0"/>
                <a:cs typeface="Times New Roman" panose="02020603050405020304" pitchFamily="18" charset="0"/>
              </a:rPr>
              <a:t>et un cas d’utilisation pour un producteur (qui publie) et un consommateur (qui s’abonne).</a:t>
            </a:r>
            <a:endParaRPr lang="fr-ML" sz="23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443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C0B6C5-3BB3-41DF-8E65-5818517DF06F}"/>
              </a:ext>
            </a:extLst>
          </p:cNvPr>
          <p:cNvSpPr>
            <a:spLocks noGrp="1"/>
          </p:cNvSpPr>
          <p:nvPr>
            <p:ph type="title"/>
          </p:nvPr>
        </p:nvSpPr>
        <p:spPr>
          <a:xfrm>
            <a:off x="838200" y="365125"/>
            <a:ext cx="10515600" cy="880579"/>
          </a:xfrm>
        </p:spPr>
        <p:txBody>
          <a:bodyPr>
            <a:normAutofit/>
          </a:bodyPr>
          <a:lstStyle/>
          <a:p>
            <a:pPr algn="ctr"/>
            <a:r>
              <a:rPr lang="fr-ML" sz="3600" b="1" dirty="0">
                <a:latin typeface="Times New Roman" panose="02020603050405020304" pitchFamily="18" charset="0"/>
                <a:cs typeface="Times New Roman" panose="02020603050405020304" pitchFamily="18" charset="0"/>
              </a:rPr>
              <a:t>C’est quoi la spécification </a:t>
            </a:r>
            <a:r>
              <a:rPr lang="fr-ML" sz="3600" b="1" i="1" dirty="0">
                <a:latin typeface="Times New Roman" panose="02020603050405020304" pitchFamily="18" charset="0"/>
                <a:cs typeface="Times New Roman" panose="02020603050405020304" pitchFamily="18" charset="0"/>
              </a:rPr>
              <a:t>OpenAPI</a:t>
            </a:r>
            <a:r>
              <a:rPr lang="fr-ML" sz="3600" b="1" dirty="0">
                <a:latin typeface="Times New Roman" panose="02020603050405020304" pitchFamily="18" charset="0"/>
                <a:cs typeface="Times New Roman" panose="02020603050405020304" pitchFamily="18" charset="0"/>
              </a:rPr>
              <a:t>?</a:t>
            </a:r>
            <a:endParaRPr lang="en-US" sz="3600" b="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6675517F-86A8-4AB3-A849-FD22ACC25876}"/>
              </a:ext>
            </a:extLst>
          </p:cNvPr>
          <p:cNvSpPr>
            <a:spLocks noGrp="1"/>
          </p:cNvSpPr>
          <p:nvPr>
            <p:ph idx="1"/>
          </p:nvPr>
        </p:nvSpPr>
        <p:spPr>
          <a:xfrm>
            <a:off x="838200" y="1792356"/>
            <a:ext cx="10515600" cy="4250636"/>
          </a:xfrm>
        </p:spPr>
        <p:txBody>
          <a:bodyPr>
            <a:normAutofit/>
          </a:bodyPr>
          <a:lstStyle/>
          <a:p>
            <a:pPr marL="0" indent="0">
              <a:buNone/>
            </a:pPr>
            <a:r>
              <a:rPr lang="fr-ML" sz="2400" dirty="0">
                <a:latin typeface="Times New Roman" panose="02020603050405020304" pitchFamily="18" charset="0"/>
                <a:cs typeface="Times New Roman" panose="02020603050405020304" pitchFamily="18" charset="0"/>
              </a:rPr>
              <a:t>La spécification </a:t>
            </a:r>
            <a:r>
              <a:rPr lang="fr-ML" sz="2400" b="1" i="1" dirty="0">
                <a:latin typeface="Times New Roman" panose="02020603050405020304" pitchFamily="18" charset="0"/>
                <a:cs typeface="Times New Roman" panose="02020603050405020304" pitchFamily="18" charset="0"/>
              </a:rPr>
              <a:t>OpenAPI</a:t>
            </a:r>
            <a:r>
              <a:rPr lang="fr-ML" sz="2400" dirty="0">
                <a:latin typeface="Times New Roman" panose="02020603050405020304" pitchFamily="18" charset="0"/>
                <a:cs typeface="Times New Roman" panose="02020603050405020304" pitchFamily="18" charset="0"/>
              </a:rPr>
              <a:t> est une interface standard open source pour les APIs REST, lesquelles permettent aux développeurs et les machines de comprendre les services sans accès aux codes sources.  Elle permet de définir et de décrire les APIs REST. Avec un document de cette spécification bien définie, nous pouvons générés des codes pour les serveurs et clients, tester et afficher l’API avec les outils de génération.</a:t>
            </a:r>
          </a:p>
          <a:p>
            <a:pPr marL="0" indent="0">
              <a:buNone/>
            </a:pPr>
            <a:r>
              <a:rPr lang="fr-ML" sz="2400" dirty="0">
                <a:latin typeface="Times New Roman" panose="02020603050405020304" pitchFamily="18" charset="0"/>
                <a:cs typeface="Times New Roman" panose="02020603050405020304" pitchFamily="18" charset="0"/>
              </a:rPr>
              <a:t>Les outils utilisés pour cette spécification est appelé </a:t>
            </a:r>
            <a:r>
              <a:rPr lang="fr-ML" sz="2400" b="1" i="1" dirty="0">
                <a:latin typeface="Times New Roman" panose="02020603050405020304" pitchFamily="18" charset="0"/>
                <a:cs typeface="Times New Roman" panose="02020603050405020304" pitchFamily="18" charset="0"/>
              </a:rPr>
              <a:t>Swagger</a:t>
            </a:r>
            <a:r>
              <a:rPr lang="fr-ML" sz="2400" dirty="0">
                <a:latin typeface="Times New Roman" panose="02020603050405020304" pitchFamily="18" charset="0"/>
                <a:cs typeface="Times New Roman" panose="02020603050405020304" pitchFamily="18" charset="0"/>
              </a:rPr>
              <a:t>. Swagger est un outil de développement, de test, de visualisation des APIs et de générateur de code d’implémentation de OpenAPI.</a:t>
            </a:r>
          </a:p>
          <a:p>
            <a:pPr marL="0" indent="0">
              <a:buNone/>
            </a:pPr>
            <a:r>
              <a:rPr lang="fr-ML" sz="2400" dirty="0">
                <a:latin typeface="Times New Roman" panose="02020603050405020304" pitchFamily="18" charset="0"/>
                <a:cs typeface="Times New Roman" panose="02020603050405020304" pitchFamily="18" charset="0"/>
              </a:rPr>
              <a:t>La spécification </a:t>
            </a:r>
            <a:r>
              <a:rPr lang="fr-ML" sz="2400" b="1" i="1" dirty="0">
                <a:latin typeface="Times New Roman" panose="02020603050405020304" pitchFamily="18" charset="0"/>
                <a:cs typeface="Times New Roman" panose="02020603050405020304" pitchFamily="18" charset="0"/>
              </a:rPr>
              <a:t>OpenAPI</a:t>
            </a:r>
            <a:r>
              <a:rPr lang="fr-ML" sz="2400" dirty="0">
                <a:latin typeface="Times New Roman" panose="02020603050405020304" pitchFamily="18" charset="0"/>
                <a:cs typeface="Times New Roman" panose="02020603050405020304" pitchFamily="18" charset="0"/>
              </a:rPr>
              <a:t> est constituée de huit (8) objets qui sont: openapi, info, serveur, paths, components, </a:t>
            </a:r>
            <a:r>
              <a:rPr lang="en-US" sz="2400" dirty="0">
                <a:latin typeface="Times New Roman" panose="02020603050405020304" pitchFamily="18" charset="0"/>
                <a:cs typeface="Times New Roman" panose="02020603050405020304" pitchFamily="18" charset="0"/>
              </a:rPr>
              <a:t>security</a:t>
            </a:r>
            <a:r>
              <a:rPr lang="fr-ML" sz="2400" dirty="0">
                <a:latin typeface="Times New Roman" panose="02020603050405020304" pitchFamily="18" charset="0"/>
                <a:cs typeface="Times New Roman" panose="02020603050405020304" pitchFamily="18" charset="0"/>
              </a:rPr>
              <a:t>, tags et externalsDocs.</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6999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4FA25B-6D94-4FBE-9456-90E738053689}"/>
              </a:ext>
            </a:extLst>
          </p:cNvPr>
          <p:cNvSpPr>
            <a:spLocks noGrp="1"/>
          </p:cNvSpPr>
          <p:nvPr>
            <p:ph type="title"/>
          </p:nvPr>
        </p:nvSpPr>
        <p:spPr>
          <a:xfrm>
            <a:off x="838200" y="325368"/>
            <a:ext cx="10515600" cy="1325563"/>
          </a:xfrm>
        </p:spPr>
        <p:txBody>
          <a:bodyPr/>
          <a:lstStyle/>
          <a:p>
            <a:pPr algn="ctr"/>
            <a:r>
              <a:rPr lang="fr-ML" b="1" dirty="0">
                <a:latin typeface="Times New Roman" panose="02020603050405020304" pitchFamily="18" charset="0"/>
                <a:cs typeface="Times New Roman" panose="02020603050405020304" pitchFamily="18" charset="0"/>
              </a:rPr>
              <a:t>Pourquoi </a:t>
            </a:r>
            <a:r>
              <a:rPr lang="fr-ML" b="1" i="1" dirty="0">
                <a:latin typeface="Times New Roman" panose="02020603050405020304" pitchFamily="18" charset="0"/>
                <a:cs typeface="Times New Roman" panose="02020603050405020304" pitchFamily="18" charset="0"/>
              </a:rPr>
              <a:t>OpenAPI</a:t>
            </a:r>
            <a:r>
              <a:rPr lang="fr-ML" b="1"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D9EE9C4D-673A-4B3D-A644-4D2AAD38493E}"/>
              </a:ext>
            </a:extLst>
          </p:cNvPr>
          <p:cNvSpPr>
            <a:spLocks noGrp="1"/>
          </p:cNvSpPr>
          <p:nvPr>
            <p:ph idx="1"/>
          </p:nvPr>
        </p:nvSpPr>
        <p:spPr>
          <a:xfrm>
            <a:off x="838200" y="1784143"/>
            <a:ext cx="10515600" cy="3289713"/>
          </a:xfrm>
        </p:spPr>
        <p:txBody>
          <a:bodyPr>
            <a:normAutofit/>
          </a:bodyPr>
          <a:lstStyle/>
          <a:p>
            <a:pPr marL="0" indent="0">
              <a:buNone/>
            </a:pPr>
            <a:r>
              <a:rPr lang="fr-ML" sz="2300" dirty="0">
                <a:latin typeface="Times New Roman" panose="02020603050405020304" pitchFamily="18" charset="0"/>
                <a:cs typeface="Times New Roman" panose="02020603050405020304" pitchFamily="18" charset="0"/>
              </a:rPr>
              <a:t>Les cinq (5) raisons pour considérer l’utilisation de </a:t>
            </a:r>
            <a:r>
              <a:rPr lang="fr-ML" sz="2300" b="1" i="1" dirty="0">
                <a:latin typeface="Times New Roman" panose="02020603050405020304" pitchFamily="18" charset="0"/>
                <a:cs typeface="Times New Roman" panose="02020603050405020304" pitchFamily="18" charset="0"/>
              </a:rPr>
              <a:t>OpenAPI</a:t>
            </a:r>
            <a:r>
              <a:rPr lang="fr-ML" sz="2300" dirty="0">
                <a:latin typeface="Times New Roman" panose="02020603050405020304" pitchFamily="18" charset="0"/>
                <a:cs typeface="Times New Roman" panose="02020603050405020304" pitchFamily="18" charset="0"/>
              </a:rPr>
              <a:t> sont:</a:t>
            </a:r>
          </a:p>
          <a:p>
            <a:pPr>
              <a:buFont typeface="Wingdings" panose="05000000000000000000" pitchFamily="2" charset="2"/>
              <a:buChar char="ü"/>
            </a:pPr>
            <a:r>
              <a:rPr lang="fr-ML" sz="2300" dirty="0">
                <a:latin typeface="Times New Roman" panose="02020603050405020304" pitchFamily="18" charset="0"/>
                <a:cs typeface="Times New Roman" panose="02020603050405020304" pitchFamily="18" charset="0"/>
              </a:rPr>
              <a:t>Collaboration sur les design des APIs</a:t>
            </a:r>
          </a:p>
          <a:p>
            <a:pPr>
              <a:buFont typeface="Wingdings" panose="05000000000000000000" pitchFamily="2" charset="2"/>
              <a:buChar char="ü"/>
            </a:pPr>
            <a:r>
              <a:rPr lang="fr-ML" sz="2300" dirty="0">
                <a:latin typeface="Times New Roman" panose="02020603050405020304" pitchFamily="18" charset="0"/>
                <a:cs typeface="Times New Roman" panose="02020603050405020304" pitchFamily="18" charset="0"/>
              </a:rPr>
              <a:t>Minimiser la perte de temps et éviter les erreurs lors de l’écriture des codes</a:t>
            </a:r>
          </a:p>
          <a:p>
            <a:pPr>
              <a:buFont typeface="Wingdings" panose="05000000000000000000" pitchFamily="2" charset="2"/>
              <a:buChar char="ü"/>
            </a:pPr>
            <a:r>
              <a:rPr lang="fr-ML" sz="2300" dirty="0">
                <a:latin typeface="Times New Roman" panose="02020603050405020304" pitchFamily="18" charset="0"/>
                <a:cs typeface="Times New Roman" panose="02020603050405020304" pitchFamily="18" charset="0"/>
              </a:rPr>
              <a:t>Evalue et assure la qualité</a:t>
            </a:r>
          </a:p>
          <a:p>
            <a:pPr>
              <a:buFont typeface="Wingdings" panose="05000000000000000000" pitchFamily="2" charset="2"/>
              <a:buChar char="ü"/>
            </a:pPr>
            <a:r>
              <a:rPr lang="fr-ML" sz="2300" dirty="0">
                <a:latin typeface="Times New Roman" panose="02020603050405020304" pitchFamily="18" charset="0"/>
                <a:cs typeface="Times New Roman" panose="02020603050405020304" pitchFamily="18" charset="0"/>
              </a:rPr>
              <a:t>Génération de document interactive</a:t>
            </a:r>
          </a:p>
          <a:p>
            <a:pPr>
              <a:buFont typeface="Wingdings" panose="05000000000000000000" pitchFamily="2" charset="2"/>
              <a:buChar char="ü"/>
            </a:pPr>
            <a:r>
              <a:rPr lang="en-US" sz="2300" dirty="0">
                <a:latin typeface="Times New Roman" panose="02020603050405020304" pitchFamily="18" charset="0"/>
                <a:cs typeface="Times New Roman" panose="02020603050405020304" pitchFamily="18" charset="0"/>
              </a:rPr>
              <a:t>Publication de </a:t>
            </a:r>
            <a:r>
              <a:rPr lang="fr-ML" sz="2300" dirty="0">
                <a:latin typeface="Times New Roman" panose="02020603050405020304" pitchFamily="18" charset="0"/>
                <a:cs typeface="Times New Roman" panose="02020603050405020304" pitchFamily="18" charset="0"/>
              </a:rPr>
              <a:t>l’API avec sa définition ce qui permet au développeurs une intégration facile de l’API.</a:t>
            </a:r>
          </a:p>
        </p:txBody>
      </p:sp>
    </p:spTree>
    <p:extLst>
      <p:ext uri="{BB962C8B-B14F-4D97-AF65-F5344CB8AC3E}">
        <p14:creationId xmlns:p14="http://schemas.microsoft.com/office/powerpoint/2010/main" val="1273198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6E4CFA-7CF6-439B-BCE9-246B2951EF63}"/>
              </a:ext>
            </a:extLst>
          </p:cNvPr>
          <p:cNvSpPr>
            <a:spLocks noGrp="1"/>
          </p:cNvSpPr>
          <p:nvPr>
            <p:ph type="title"/>
          </p:nvPr>
        </p:nvSpPr>
        <p:spPr>
          <a:xfrm>
            <a:off x="838200" y="325368"/>
            <a:ext cx="10515600" cy="1325563"/>
          </a:xfrm>
        </p:spPr>
        <p:txBody>
          <a:bodyPr/>
          <a:lstStyle/>
          <a:p>
            <a:pPr algn="ctr"/>
            <a:r>
              <a:rPr lang="fr-ML" b="1" dirty="0">
                <a:latin typeface="Times New Roman" panose="02020603050405020304" pitchFamily="18" charset="0"/>
                <a:cs typeface="Times New Roman" panose="02020603050405020304" pitchFamily="18" charset="0"/>
              </a:rPr>
              <a:t>Le modèle publication/abonnement</a:t>
            </a:r>
            <a:endParaRPr lang="en-US" b="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1C3EE476-5DAE-4B36-B9F2-3F61286A2556}"/>
              </a:ext>
            </a:extLst>
          </p:cNvPr>
          <p:cNvSpPr>
            <a:spLocks noGrp="1"/>
          </p:cNvSpPr>
          <p:nvPr>
            <p:ph idx="1"/>
          </p:nvPr>
        </p:nvSpPr>
        <p:spPr>
          <a:xfrm>
            <a:off x="838200" y="1690687"/>
            <a:ext cx="10515600" cy="4922148"/>
          </a:xfrm>
        </p:spPr>
        <p:txBody>
          <a:bodyPr>
            <a:normAutofit/>
          </a:bodyPr>
          <a:lstStyle/>
          <a:p>
            <a:pPr marL="0" indent="0">
              <a:buNone/>
            </a:pPr>
            <a:r>
              <a:rPr lang="fr-ML" sz="2400" dirty="0">
                <a:latin typeface="Times New Roman" panose="02020603050405020304" pitchFamily="18" charset="0"/>
                <a:cs typeface="Times New Roman" panose="02020603050405020304" pitchFamily="18" charset="0"/>
              </a:rPr>
              <a:t>Le modèle publication/abonnement est un modèle dont la communication est constituée d’un producteur, d’un intermédiaire (appelé broker) et d’un consommateur. Un producteur publie les messages sur une ou plusieurs catégories (topics) et un consommateur doit s’abonner à une ou plusieurs topics pour recevoir les messages. </a:t>
            </a:r>
          </a:p>
          <a:p>
            <a:pPr marL="0" indent="0">
              <a:buNone/>
            </a:pPr>
            <a:r>
              <a:rPr lang="fr-ML" sz="2400" dirty="0">
                <a:latin typeface="Times New Roman" panose="02020603050405020304" pitchFamily="18" charset="0"/>
                <a:cs typeface="Times New Roman" panose="02020603050405020304" pitchFamily="18" charset="0"/>
              </a:rPr>
              <a:t>Contrairement au modèle client/serveur, un producteur pub/sub ne connait pas un consommateur pub/sub et inversement.</a:t>
            </a:r>
          </a:p>
          <a:p>
            <a:pPr marL="0" indent="0">
              <a:buNone/>
            </a:pPr>
            <a:r>
              <a:rPr lang="fr-ML" sz="2400" dirty="0">
                <a:latin typeface="Times New Roman" panose="02020603050405020304" pitchFamily="18" charset="0"/>
                <a:cs typeface="Times New Roman" panose="02020603050405020304" pitchFamily="18" charset="0"/>
              </a:rPr>
              <a:t>L’information échangé dans la communication publication/abonnement est appelé message. L’utilisation de broker permet une communication asynchrone, ce qui signifie que les points de terminaison qui produisent et consomment les messages interagissent avec le broker et non les uns avec les autres. Cette séparation permet de réduire la collision, d’avoir un système flexible et assure la compatibilité avec les système IoT.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7079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C5D89A-B002-4202-92C0-0D977330B626}"/>
              </a:ext>
            </a:extLst>
          </p:cNvPr>
          <p:cNvSpPr>
            <a:spLocks noGrp="1"/>
          </p:cNvSpPr>
          <p:nvPr>
            <p:ph type="title"/>
          </p:nvPr>
        </p:nvSpPr>
        <p:spPr/>
        <p:txBody>
          <a:bodyPr/>
          <a:lstStyle/>
          <a:p>
            <a:pPr algn="ctr"/>
            <a:r>
              <a:rPr lang="fr-ML" b="1" dirty="0">
                <a:latin typeface="Times New Roman" panose="02020603050405020304" pitchFamily="18" charset="0"/>
                <a:cs typeface="Times New Roman" panose="02020603050405020304" pitchFamily="18" charset="0"/>
              </a:rPr>
              <a:t>Les protocoles pub/sub populaire</a:t>
            </a:r>
            <a:endParaRPr lang="en-US" b="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B088ED16-4DE2-41FF-8E26-EFC64A894342}"/>
              </a:ext>
            </a:extLst>
          </p:cNvPr>
          <p:cNvSpPr>
            <a:spLocks noGrp="1"/>
          </p:cNvSpPr>
          <p:nvPr>
            <p:ph idx="1"/>
          </p:nvPr>
        </p:nvSpPr>
        <p:spPr>
          <a:xfrm>
            <a:off x="838200" y="1825625"/>
            <a:ext cx="10515600" cy="4005332"/>
          </a:xfrm>
        </p:spPr>
        <p:txBody>
          <a:bodyPr>
            <a:normAutofit/>
          </a:bodyPr>
          <a:lstStyle/>
          <a:p>
            <a:pPr marL="0" indent="0">
              <a:buNone/>
            </a:pPr>
            <a:r>
              <a:rPr lang="fr-ML" sz="2400" dirty="0">
                <a:latin typeface="Times New Roman" panose="02020603050405020304" pitchFamily="18" charset="0"/>
                <a:cs typeface="Times New Roman" panose="02020603050405020304" pitchFamily="18" charset="0"/>
              </a:rPr>
              <a:t>La publication/abonnement est un modèle implémenté dans plusieurs protocoles connus. Parmi ces protocole les utilisés sont:</a:t>
            </a:r>
          </a:p>
          <a:p>
            <a:pPr>
              <a:buFont typeface="Wingdings" panose="05000000000000000000" pitchFamily="2" charset="2"/>
              <a:buChar char="ü"/>
            </a:pPr>
            <a:r>
              <a:rPr lang="fr-ML" sz="2400" dirty="0">
                <a:latin typeface="Times New Roman" panose="02020603050405020304" pitchFamily="18" charset="0"/>
                <a:cs typeface="Times New Roman" panose="02020603050405020304" pitchFamily="18" charset="0"/>
              </a:rPr>
              <a:t>Apache Kafka est un protocole développé par LinkedIn puis mis en open source utilisé par plusieurs compagnies pour sa haute performance de pipeline et de streaming.</a:t>
            </a:r>
          </a:p>
          <a:p>
            <a:pPr>
              <a:buFont typeface="Wingdings" panose="05000000000000000000" pitchFamily="2" charset="2"/>
              <a:buChar char="ü"/>
            </a:pPr>
            <a:r>
              <a:rPr lang="fr-ML" sz="2400" dirty="0">
                <a:latin typeface="Times New Roman" panose="02020603050405020304" pitchFamily="18" charset="0"/>
                <a:cs typeface="Times New Roman" panose="02020603050405020304" pitchFamily="18" charset="0"/>
              </a:rPr>
              <a:t>MQTT (Message Queuing Telemetry Transport) est un protocole de messagerie asynchrone léger et l’un des plus utilisés dans les IoT.</a:t>
            </a:r>
          </a:p>
          <a:p>
            <a:pPr>
              <a:buFont typeface="Wingdings" panose="05000000000000000000" pitchFamily="2" charset="2"/>
              <a:buChar char="ü"/>
            </a:pPr>
            <a:r>
              <a:rPr lang="fr-ML" sz="2400" dirty="0">
                <a:latin typeface="Times New Roman" panose="02020603050405020304" pitchFamily="18" charset="0"/>
                <a:cs typeface="Times New Roman" panose="02020603050405020304" pitchFamily="18" charset="0"/>
              </a:rPr>
              <a:t>AMQP (Advanced Message Queuing Protocol) est une norme open source pour les messageries asynchrones par réseau. C’est un protocole binaire qui échange des message asynchrones.</a:t>
            </a:r>
          </a:p>
          <a:p>
            <a:pPr>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9931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84CC69-634A-4CA1-8628-70C8E72921C7}"/>
              </a:ext>
            </a:extLst>
          </p:cNvPr>
          <p:cNvSpPr>
            <a:spLocks noGrp="1"/>
          </p:cNvSpPr>
          <p:nvPr>
            <p:ph type="title"/>
          </p:nvPr>
        </p:nvSpPr>
        <p:spPr/>
        <p:txBody>
          <a:bodyPr/>
          <a:lstStyle/>
          <a:p>
            <a:pPr algn="ctr"/>
            <a:r>
              <a:rPr lang="fr-ML" b="1" dirty="0">
                <a:latin typeface="Times New Roman" panose="02020603050405020304" pitchFamily="18" charset="0"/>
                <a:cs typeface="Times New Roman" panose="02020603050405020304" pitchFamily="18" charset="0"/>
              </a:rPr>
              <a:t>La spécification </a:t>
            </a:r>
            <a:r>
              <a:rPr lang="fr-ML" b="1" i="1" dirty="0">
                <a:latin typeface="Times New Roman" panose="02020603050405020304" pitchFamily="18" charset="0"/>
                <a:cs typeface="Times New Roman" panose="02020603050405020304" pitchFamily="18" charset="0"/>
              </a:rPr>
              <a:t>OpenPS</a:t>
            </a:r>
            <a:endParaRPr lang="en-US" b="1" i="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57C1B5F2-8614-488D-9AF8-0063AB6B4E42}"/>
              </a:ext>
            </a:extLst>
          </p:cNvPr>
          <p:cNvSpPr>
            <a:spLocks noGrp="1"/>
          </p:cNvSpPr>
          <p:nvPr>
            <p:ph idx="1"/>
          </p:nvPr>
        </p:nvSpPr>
        <p:spPr>
          <a:xfrm>
            <a:off x="838200" y="1825626"/>
            <a:ext cx="10515600" cy="4667249"/>
          </a:xfrm>
        </p:spPr>
        <p:txBody>
          <a:bodyPr>
            <a:normAutofit/>
          </a:bodyPr>
          <a:lstStyle/>
          <a:p>
            <a:pPr marL="0" indent="0">
              <a:buNone/>
            </a:pPr>
            <a:r>
              <a:rPr lang="fr-ML" sz="2400" dirty="0">
                <a:latin typeface="Times New Roman" panose="02020603050405020304" pitchFamily="18" charset="0"/>
                <a:cs typeface="Times New Roman" panose="02020603050405020304" pitchFamily="18" charset="0"/>
              </a:rPr>
              <a:t>La spécification </a:t>
            </a:r>
            <a:r>
              <a:rPr lang="fr-ML" sz="2400" b="1" i="1" dirty="0">
                <a:latin typeface="Times New Roman" panose="02020603050405020304" pitchFamily="18" charset="0"/>
                <a:cs typeface="Times New Roman" panose="02020603050405020304" pitchFamily="18" charset="0"/>
              </a:rPr>
              <a:t>OpenPS</a:t>
            </a:r>
            <a:r>
              <a:rPr lang="fr-ML" sz="2400" dirty="0">
                <a:latin typeface="Times New Roman" panose="02020603050405020304" pitchFamily="18" charset="0"/>
                <a:cs typeface="Times New Roman" panose="02020603050405020304" pitchFamily="18" charset="0"/>
              </a:rPr>
              <a:t> est une interface standard indépendante des langages de programmations pour APIs utilisant le modèle publication/abonnement. Ces APIs permettent aux consommateurs et aux machines de comprendre la capacités des services asynchrones Pub/Sub sans accéder aux codes sources. </a:t>
            </a:r>
          </a:p>
          <a:p>
            <a:pPr marL="0" indent="0">
              <a:buNone/>
            </a:pPr>
            <a:r>
              <a:rPr lang="fr-ML" sz="2400" dirty="0">
                <a:latin typeface="Times New Roman" panose="02020603050405020304" pitchFamily="18" charset="0"/>
                <a:cs typeface="Times New Roman" panose="02020603050405020304" pitchFamily="18" charset="0"/>
              </a:rPr>
              <a:t>Lorsqu’elle est correctement défini, un consommateur peut comprendre et interagir avec le service distant avec un minimum de logique d'implémentation.</a:t>
            </a:r>
          </a:p>
          <a:p>
            <a:pPr marL="0" indent="0">
              <a:buNone/>
            </a:pPr>
            <a:r>
              <a:rPr lang="fr-ML" sz="2400" b="1" i="1" dirty="0">
                <a:latin typeface="Times New Roman" panose="02020603050405020304" pitchFamily="18" charset="0"/>
                <a:cs typeface="Times New Roman" panose="02020603050405020304" pitchFamily="18" charset="0"/>
              </a:rPr>
              <a:t>OpenPS</a:t>
            </a:r>
            <a:r>
              <a:rPr lang="fr-ML" sz="2400" dirty="0">
                <a:latin typeface="Times New Roman" panose="02020603050405020304" pitchFamily="18" charset="0"/>
                <a:cs typeface="Times New Roman" panose="02020603050405020304" pitchFamily="18" charset="0"/>
              </a:rPr>
              <a:t> a des points communs avec </a:t>
            </a:r>
            <a:r>
              <a:rPr lang="fr-ML" sz="2400" b="1" i="1" dirty="0">
                <a:latin typeface="Times New Roman" panose="02020603050405020304" pitchFamily="18" charset="0"/>
                <a:cs typeface="Times New Roman" panose="02020603050405020304" pitchFamily="18" charset="0"/>
              </a:rPr>
              <a:t>OpenAPI</a:t>
            </a:r>
            <a:r>
              <a:rPr lang="fr-ML" sz="2400" dirty="0">
                <a:latin typeface="Times New Roman" panose="02020603050405020304" pitchFamily="18" charset="0"/>
                <a:cs typeface="Times New Roman" panose="02020603050405020304" pitchFamily="18" charset="0"/>
              </a:rPr>
              <a:t> et correspond au style de communication publication/abonnement. Elle prend en charge un broker au lieu d’un serveur, la précisons du protocole pub/sub à implémenter au lieu d’un protocole fixe http et la description des topics aux lieu des méthodes GET, PUT etc.</a:t>
            </a:r>
          </a:p>
          <a:p>
            <a:pPr marL="0" indent="0">
              <a:buNone/>
            </a:pPr>
            <a:r>
              <a:rPr lang="fr-ML" sz="2400" dirty="0">
                <a:latin typeface="Times New Roman" panose="02020603050405020304" pitchFamily="18" charset="0"/>
                <a:cs typeface="Times New Roman" panose="02020603050405020304" pitchFamily="18" charset="0"/>
              </a:rPr>
              <a:t>La spécification </a:t>
            </a:r>
            <a:r>
              <a:rPr lang="fr-ML" sz="2400" b="1" i="1" dirty="0">
                <a:latin typeface="Times New Roman" panose="02020603050405020304" pitchFamily="18" charset="0"/>
                <a:cs typeface="Times New Roman" panose="02020603050405020304" pitchFamily="18" charset="0"/>
              </a:rPr>
              <a:t>OpenPS</a:t>
            </a:r>
            <a:r>
              <a:rPr lang="fr-ML" sz="2400" dirty="0">
                <a:latin typeface="Times New Roman" panose="02020603050405020304" pitchFamily="18" charset="0"/>
                <a:cs typeface="Times New Roman" panose="02020603050405020304" pitchFamily="18" charset="0"/>
              </a:rPr>
              <a:t> est constituée de huit (9) objets qui sont: openps, info, broker, </a:t>
            </a:r>
            <a:r>
              <a:rPr lang="en-US" sz="2400" dirty="0">
                <a:latin typeface="Times New Roman" panose="02020603050405020304" pitchFamily="18" charset="0"/>
                <a:cs typeface="Times New Roman" panose="02020603050405020304" pitchFamily="18" charset="0"/>
              </a:rPr>
              <a:t>protocol</a:t>
            </a:r>
            <a:r>
              <a:rPr lang="fr-ML" sz="2400" dirty="0">
                <a:latin typeface="Times New Roman" panose="02020603050405020304" pitchFamily="18" charset="0"/>
                <a:cs typeface="Times New Roman" panose="02020603050405020304" pitchFamily="18" charset="0"/>
              </a:rPr>
              <a:t>, topic, components, </a:t>
            </a:r>
            <a:r>
              <a:rPr lang="en-US" sz="2400" dirty="0">
                <a:latin typeface="Times New Roman" panose="02020603050405020304" pitchFamily="18" charset="0"/>
                <a:cs typeface="Times New Roman" panose="02020603050405020304" pitchFamily="18" charset="0"/>
              </a:rPr>
              <a:t>security</a:t>
            </a:r>
            <a:r>
              <a:rPr lang="fr-ML" sz="2400" dirty="0">
                <a:latin typeface="Times New Roman" panose="02020603050405020304" pitchFamily="18" charset="0"/>
                <a:cs typeface="Times New Roman" panose="02020603050405020304" pitchFamily="18" charset="0"/>
              </a:rPr>
              <a:t>, tags et externalsDocs.</a:t>
            </a:r>
          </a:p>
          <a:p>
            <a:pPr marL="0" indent="0">
              <a:buNone/>
            </a:pPr>
            <a:endParaRPr lang="fr-ML"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204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DADE96-6E07-4496-9F48-DB0015FB65E2}"/>
              </a:ext>
            </a:extLst>
          </p:cNvPr>
          <p:cNvSpPr>
            <a:spLocks noGrp="1"/>
          </p:cNvSpPr>
          <p:nvPr>
            <p:ph type="title"/>
          </p:nvPr>
        </p:nvSpPr>
        <p:spPr/>
        <p:txBody>
          <a:bodyPr/>
          <a:lstStyle/>
          <a:p>
            <a:pPr algn="ctr"/>
            <a:r>
              <a:rPr lang="fr-ML" b="1" dirty="0">
                <a:latin typeface="Times New Roman" panose="02020603050405020304" pitchFamily="18" charset="0"/>
                <a:cs typeface="Times New Roman" panose="02020603050405020304" pitchFamily="18" charset="0"/>
              </a:rPr>
              <a:t>Avantage de </a:t>
            </a:r>
            <a:r>
              <a:rPr lang="fr-ML" b="1" i="1" dirty="0">
                <a:latin typeface="Times New Roman" panose="02020603050405020304" pitchFamily="18" charset="0"/>
                <a:cs typeface="Times New Roman" panose="02020603050405020304" pitchFamily="18" charset="0"/>
              </a:rPr>
              <a:t>OpenPS</a:t>
            </a:r>
            <a:endParaRPr lang="en-US" b="1" i="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891794CF-73EC-4E39-A9E9-AC48DF2A5F8B}"/>
              </a:ext>
            </a:extLst>
          </p:cNvPr>
          <p:cNvSpPr>
            <a:spLocks noGrp="1"/>
          </p:cNvSpPr>
          <p:nvPr>
            <p:ph idx="1"/>
          </p:nvPr>
        </p:nvSpPr>
        <p:spPr>
          <a:xfrm>
            <a:off x="838200" y="1865381"/>
            <a:ext cx="10515600" cy="4351338"/>
          </a:xfrm>
        </p:spPr>
        <p:txBody>
          <a:bodyPr>
            <a:normAutofit/>
          </a:bodyPr>
          <a:lstStyle/>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637095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2876</TotalTime>
  <Words>1007</Words>
  <Application>Microsoft Office PowerPoint</Application>
  <PresentationFormat>Grand écran</PresentationFormat>
  <Paragraphs>45</Paragraphs>
  <Slides>11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Arial</vt:lpstr>
      <vt:lpstr>Calibri</vt:lpstr>
      <vt:lpstr>Calibri Light</vt:lpstr>
      <vt:lpstr>Times New Roman</vt:lpstr>
      <vt:lpstr>Wingdings</vt:lpstr>
      <vt:lpstr>Thème Office</vt:lpstr>
      <vt:lpstr>Une spécification pour le modèle publication/abonnement</vt:lpstr>
      <vt:lpstr>Introduction</vt:lpstr>
      <vt:lpstr>Présentation PowerPoint</vt:lpstr>
      <vt:lpstr>C’est quoi la spécification OpenAPI?</vt:lpstr>
      <vt:lpstr>Pourquoi OpenAPI ?</vt:lpstr>
      <vt:lpstr>Le modèle publication/abonnement</vt:lpstr>
      <vt:lpstr>Les protocoles pub/sub populaire</vt:lpstr>
      <vt:lpstr>La spécification OpenPS</vt:lpstr>
      <vt:lpstr>Avantage de OpenPS</vt:lpstr>
      <vt:lpstr>Le générateur de code OPENAPI-PS</vt:lpstr>
      <vt:lpstr>Cas d’utilisations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Une spécification pour le modèle publication/abonnement</dc:title>
  <dc:creator>OASC</dc:creator>
  <cp:lastModifiedBy>OASC</cp:lastModifiedBy>
  <cp:revision>89</cp:revision>
  <dcterms:created xsi:type="dcterms:W3CDTF">2021-10-03T00:49:45Z</dcterms:created>
  <dcterms:modified xsi:type="dcterms:W3CDTF">2021-10-05T01:07:16Z</dcterms:modified>
</cp:coreProperties>
</file>