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8A514B-8563-4C2F-B3B5-610226DB51B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77F1580-C201-478E-B8FD-6A76C5788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40FA17C8-02DB-4427-A752-F8D56E894CFC}"/>
              </a:ext>
            </a:extLst>
          </p:cNvPr>
          <p:cNvSpPr>
            <a:spLocks noGrp="1"/>
          </p:cNvSpPr>
          <p:nvPr>
            <p:ph type="dt" sz="half" idx="10"/>
          </p:nvPr>
        </p:nvSpPr>
        <p:spPr/>
        <p:txBody>
          <a:bodyPr/>
          <a:lstStyle/>
          <a:p>
            <a:fld id="{7905F561-0988-454B-8810-EFBFDB0C09C6}" type="datetimeFigureOut">
              <a:rPr lang="en-US" smtClean="0"/>
              <a:t>10/7/2021</a:t>
            </a:fld>
            <a:endParaRPr lang="en-US"/>
          </a:p>
        </p:txBody>
      </p:sp>
      <p:sp>
        <p:nvSpPr>
          <p:cNvPr id="5" name="Espace réservé du pied de page 4">
            <a:extLst>
              <a:ext uri="{FF2B5EF4-FFF2-40B4-BE49-F238E27FC236}">
                <a16:creationId xmlns:a16="http://schemas.microsoft.com/office/drawing/2014/main" id="{7153E189-4E0F-4978-9427-6299836A749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E304967-D548-4BF3-AD0B-5322C53F5664}"/>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17171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B0F1D-B548-46B9-B414-CBAFC2733DCD}"/>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64914F40-A4E8-4B1F-BA41-03CA15DD2D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46EEB61-E3F4-4269-9475-1DA626161597}"/>
              </a:ext>
            </a:extLst>
          </p:cNvPr>
          <p:cNvSpPr>
            <a:spLocks noGrp="1"/>
          </p:cNvSpPr>
          <p:nvPr>
            <p:ph type="dt" sz="half" idx="10"/>
          </p:nvPr>
        </p:nvSpPr>
        <p:spPr/>
        <p:txBody>
          <a:bodyPr/>
          <a:lstStyle/>
          <a:p>
            <a:fld id="{7905F561-0988-454B-8810-EFBFDB0C09C6}" type="datetimeFigureOut">
              <a:rPr lang="en-US" smtClean="0"/>
              <a:t>10/7/2021</a:t>
            </a:fld>
            <a:endParaRPr lang="en-US"/>
          </a:p>
        </p:txBody>
      </p:sp>
      <p:sp>
        <p:nvSpPr>
          <p:cNvPr id="5" name="Espace réservé du pied de page 4">
            <a:extLst>
              <a:ext uri="{FF2B5EF4-FFF2-40B4-BE49-F238E27FC236}">
                <a16:creationId xmlns:a16="http://schemas.microsoft.com/office/drawing/2014/main" id="{5B304B35-69DF-47FF-B024-53FAD64047A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884E84D-4FB1-4E6F-B98B-159B444B9779}"/>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96548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05FDF59-1993-4C58-8FC7-00526DFE02D2}"/>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833B5F5A-BCCC-4ECB-9EF4-1688614CF1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03AACC-516C-4988-93FE-5C2B86E47E97}"/>
              </a:ext>
            </a:extLst>
          </p:cNvPr>
          <p:cNvSpPr>
            <a:spLocks noGrp="1"/>
          </p:cNvSpPr>
          <p:nvPr>
            <p:ph type="dt" sz="half" idx="10"/>
          </p:nvPr>
        </p:nvSpPr>
        <p:spPr/>
        <p:txBody>
          <a:bodyPr/>
          <a:lstStyle/>
          <a:p>
            <a:fld id="{7905F561-0988-454B-8810-EFBFDB0C09C6}" type="datetimeFigureOut">
              <a:rPr lang="en-US" smtClean="0"/>
              <a:t>10/7/2021</a:t>
            </a:fld>
            <a:endParaRPr lang="en-US"/>
          </a:p>
        </p:txBody>
      </p:sp>
      <p:sp>
        <p:nvSpPr>
          <p:cNvPr id="5" name="Espace réservé du pied de page 4">
            <a:extLst>
              <a:ext uri="{FF2B5EF4-FFF2-40B4-BE49-F238E27FC236}">
                <a16:creationId xmlns:a16="http://schemas.microsoft.com/office/drawing/2014/main" id="{B855F945-35D6-4BB7-B05B-1EB31E0DB59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EDB97E0-0B65-41A2-9DE4-43C23188E985}"/>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417468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AA63DD-8D28-451A-99BB-710F7CAEFCA9}"/>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0B5FE80-DC9E-44A5-B7BA-8EEA6048C2E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4F63DB1-A41D-495E-AAA8-1298D3894388}"/>
              </a:ext>
            </a:extLst>
          </p:cNvPr>
          <p:cNvSpPr>
            <a:spLocks noGrp="1"/>
          </p:cNvSpPr>
          <p:nvPr>
            <p:ph type="dt" sz="half" idx="10"/>
          </p:nvPr>
        </p:nvSpPr>
        <p:spPr/>
        <p:txBody>
          <a:bodyPr/>
          <a:lstStyle/>
          <a:p>
            <a:fld id="{7905F561-0988-454B-8810-EFBFDB0C09C6}" type="datetimeFigureOut">
              <a:rPr lang="en-US" smtClean="0"/>
              <a:t>10/7/2021</a:t>
            </a:fld>
            <a:endParaRPr lang="en-US"/>
          </a:p>
        </p:txBody>
      </p:sp>
      <p:sp>
        <p:nvSpPr>
          <p:cNvPr id="5" name="Espace réservé du pied de page 4">
            <a:extLst>
              <a:ext uri="{FF2B5EF4-FFF2-40B4-BE49-F238E27FC236}">
                <a16:creationId xmlns:a16="http://schemas.microsoft.com/office/drawing/2014/main" id="{73F793EE-BD59-4448-98A0-BF9DCE7557F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2E9EA6C-1DFF-48BC-B928-3C53FBBF78FF}"/>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78198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99E27E-63B3-4A06-8DCC-A97B8F373F5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40252E2-B218-40C6-8F4E-C0130DD59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06D335-9DCE-4179-9CB8-5DF9F1162762}"/>
              </a:ext>
            </a:extLst>
          </p:cNvPr>
          <p:cNvSpPr>
            <a:spLocks noGrp="1"/>
          </p:cNvSpPr>
          <p:nvPr>
            <p:ph type="dt" sz="half" idx="10"/>
          </p:nvPr>
        </p:nvSpPr>
        <p:spPr/>
        <p:txBody>
          <a:bodyPr/>
          <a:lstStyle/>
          <a:p>
            <a:fld id="{7905F561-0988-454B-8810-EFBFDB0C09C6}" type="datetimeFigureOut">
              <a:rPr lang="en-US" smtClean="0"/>
              <a:t>10/7/2021</a:t>
            </a:fld>
            <a:endParaRPr lang="en-US"/>
          </a:p>
        </p:txBody>
      </p:sp>
      <p:sp>
        <p:nvSpPr>
          <p:cNvPr id="5" name="Espace réservé du pied de page 4">
            <a:extLst>
              <a:ext uri="{FF2B5EF4-FFF2-40B4-BE49-F238E27FC236}">
                <a16:creationId xmlns:a16="http://schemas.microsoft.com/office/drawing/2014/main" id="{A1DC14E7-7EB9-40DB-BA1C-138AFDED872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B15D611-D660-4192-8AEC-83B79D483B1F}"/>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78548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7E7B7-18E5-47C0-BE86-321C2614F63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6DF1B579-E544-48D2-AF31-B66E49CAAE9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03BF9FD-B135-47B6-BC9B-6F0CFBB5810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30ECDDB9-DDE5-43BA-BC21-C24D4456A393}"/>
              </a:ext>
            </a:extLst>
          </p:cNvPr>
          <p:cNvSpPr>
            <a:spLocks noGrp="1"/>
          </p:cNvSpPr>
          <p:nvPr>
            <p:ph type="dt" sz="half" idx="10"/>
          </p:nvPr>
        </p:nvSpPr>
        <p:spPr/>
        <p:txBody>
          <a:bodyPr/>
          <a:lstStyle/>
          <a:p>
            <a:fld id="{7905F561-0988-454B-8810-EFBFDB0C09C6}" type="datetimeFigureOut">
              <a:rPr lang="en-US" smtClean="0"/>
              <a:t>10/7/2021</a:t>
            </a:fld>
            <a:endParaRPr lang="en-US"/>
          </a:p>
        </p:txBody>
      </p:sp>
      <p:sp>
        <p:nvSpPr>
          <p:cNvPr id="6" name="Espace réservé du pied de page 5">
            <a:extLst>
              <a:ext uri="{FF2B5EF4-FFF2-40B4-BE49-F238E27FC236}">
                <a16:creationId xmlns:a16="http://schemas.microsoft.com/office/drawing/2014/main" id="{598F6C6E-E2EE-41D7-A93E-852DA3F6E0D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98D62BC-6086-455A-A546-50F056AC3736}"/>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81149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E66C2A-B818-4A30-9204-F21A9CF496B5}"/>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78543AD7-3EB7-405B-89FE-4B3E49334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9C24AAA-D48F-42D7-B4DB-B7E23148CEC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4D49121-C77D-4CD4-958F-FD87BB87C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FC6D40-6011-4E98-AB73-E065F0E5C33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809413DD-ED0D-4458-B354-DFC46A891BB9}"/>
              </a:ext>
            </a:extLst>
          </p:cNvPr>
          <p:cNvSpPr>
            <a:spLocks noGrp="1"/>
          </p:cNvSpPr>
          <p:nvPr>
            <p:ph type="dt" sz="half" idx="10"/>
          </p:nvPr>
        </p:nvSpPr>
        <p:spPr/>
        <p:txBody>
          <a:bodyPr/>
          <a:lstStyle/>
          <a:p>
            <a:fld id="{7905F561-0988-454B-8810-EFBFDB0C09C6}" type="datetimeFigureOut">
              <a:rPr lang="en-US" smtClean="0"/>
              <a:t>10/7/2021</a:t>
            </a:fld>
            <a:endParaRPr lang="en-US"/>
          </a:p>
        </p:txBody>
      </p:sp>
      <p:sp>
        <p:nvSpPr>
          <p:cNvPr id="8" name="Espace réservé du pied de page 7">
            <a:extLst>
              <a:ext uri="{FF2B5EF4-FFF2-40B4-BE49-F238E27FC236}">
                <a16:creationId xmlns:a16="http://schemas.microsoft.com/office/drawing/2014/main" id="{AA8834C5-D748-4E25-8CAD-13F0C929DFF5}"/>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90EF5718-4C28-4FF8-B57C-EB6D1F3595BA}"/>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06904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9C526-6DB6-45CA-978B-02E7100F77B6}"/>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5C961699-0107-421B-82FD-D519FAC4BCFB}"/>
              </a:ext>
            </a:extLst>
          </p:cNvPr>
          <p:cNvSpPr>
            <a:spLocks noGrp="1"/>
          </p:cNvSpPr>
          <p:nvPr>
            <p:ph type="dt" sz="half" idx="10"/>
          </p:nvPr>
        </p:nvSpPr>
        <p:spPr/>
        <p:txBody>
          <a:bodyPr/>
          <a:lstStyle/>
          <a:p>
            <a:fld id="{7905F561-0988-454B-8810-EFBFDB0C09C6}" type="datetimeFigureOut">
              <a:rPr lang="en-US" smtClean="0"/>
              <a:t>10/7/2021</a:t>
            </a:fld>
            <a:endParaRPr lang="en-US"/>
          </a:p>
        </p:txBody>
      </p:sp>
      <p:sp>
        <p:nvSpPr>
          <p:cNvPr id="4" name="Espace réservé du pied de page 3">
            <a:extLst>
              <a:ext uri="{FF2B5EF4-FFF2-40B4-BE49-F238E27FC236}">
                <a16:creationId xmlns:a16="http://schemas.microsoft.com/office/drawing/2014/main" id="{E65248E0-4E1E-4FD4-A089-9AA5C5FB3A8D}"/>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EEBF21F-8A0F-4400-9AF3-F62568FCBF80}"/>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71304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5C3053-E24C-4AAE-8269-915B848C3745}"/>
              </a:ext>
            </a:extLst>
          </p:cNvPr>
          <p:cNvSpPr>
            <a:spLocks noGrp="1"/>
          </p:cNvSpPr>
          <p:nvPr>
            <p:ph type="dt" sz="half" idx="10"/>
          </p:nvPr>
        </p:nvSpPr>
        <p:spPr/>
        <p:txBody>
          <a:bodyPr/>
          <a:lstStyle/>
          <a:p>
            <a:fld id="{7905F561-0988-454B-8810-EFBFDB0C09C6}" type="datetimeFigureOut">
              <a:rPr lang="en-US" smtClean="0"/>
              <a:t>10/7/2021</a:t>
            </a:fld>
            <a:endParaRPr lang="en-US"/>
          </a:p>
        </p:txBody>
      </p:sp>
      <p:sp>
        <p:nvSpPr>
          <p:cNvPr id="3" name="Espace réservé du pied de page 2">
            <a:extLst>
              <a:ext uri="{FF2B5EF4-FFF2-40B4-BE49-F238E27FC236}">
                <a16:creationId xmlns:a16="http://schemas.microsoft.com/office/drawing/2014/main" id="{83887772-1EF2-4D1E-ACE7-ECC80E654C04}"/>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3ACA5158-84C7-4C88-BACA-4F31471650BD}"/>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58842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357B5-F4FA-4F0A-9B02-FC7F8185BC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E0DE7B1-1F45-4C00-988F-3BC30CDB7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DA33CF7C-5716-43AB-A5C7-550B1A825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B8D72C4-8807-443B-9DDB-87D62C2E0062}"/>
              </a:ext>
            </a:extLst>
          </p:cNvPr>
          <p:cNvSpPr>
            <a:spLocks noGrp="1"/>
          </p:cNvSpPr>
          <p:nvPr>
            <p:ph type="dt" sz="half" idx="10"/>
          </p:nvPr>
        </p:nvSpPr>
        <p:spPr/>
        <p:txBody>
          <a:bodyPr/>
          <a:lstStyle/>
          <a:p>
            <a:fld id="{7905F561-0988-454B-8810-EFBFDB0C09C6}" type="datetimeFigureOut">
              <a:rPr lang="en-US" smtClean="0"/>
              <a:t>10/7/2021</a:t>
            </a:fld>
            <a:endParaRPr lang="en-US"/>
          </a:p>
        </p:txBody>
      </p:sp>
      <p:sp>
        <p:nvSpPr>
          <p:cNvPr id="6" name="Espace réservé du pied de page 5">
            <a:extLst>
              <a:ext uri="{FF2B5EF4-FFF2-40B4-BE49-F238E27FC236}">
                <a16:creationId xmlns:a16="http://schemas.microsoft.com/office/drawing/2014/main" id="{F959AFA4-00E5-4FCE-9431-EF588BF2BEA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3945CF92-B9BE-4DBB-9FB5-8D8E359A350D}"/>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64484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6AA083-31FD-4374-9B32-4776973246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190BC192-087C-4179-9629-9811D3D5E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DC0CEBF5-471E-47E6-BB04-CFA9DF446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B03D7F-23DF-4B17-9B30-94A40BD76DA2}"/>
              </a:ext>
            </a:extLst>
          </p:cNvPr>
          <p:cNvSpPr>
            <a:spLocks noGrp="1"/>
          </p:cNvSpPr>
          <p:nvPr>
            <p:ph type="dt" sz="half" idx="10"/>
          </p:nvPr>
        </p:nvSpPr>
        <p:spPr/>
        <p:txBody>
          <a:bodyPr/>
          <a:lstStyle/>
          <a:p>
            <a:fld id="{7905F561-0988-454B-8810-EFBFDB0C09C6}" type="datetimeFigureOut">
              <a:rPr lang="en-US" smtClean="0"/>
              <a:t>10/7/2021</a:t>
            </a:fld>
            <a:endParaRPr lang="en-US"/>
          </a:p>
        </p:txBody>
      </p:sp>
      <p:sp>
        <p:nvSpPr>
          <p:cNvPr id="6" name="Espace réservé du pied de page 5">
            <a:extLst>
              <a:ext uri="{FF2B5EF4-FFF2-40B4-BE49-F238E27FC236}">
                <a16:creationId xmlns:a16="http://schemas.microsoft.com/office/drawing/2014/main" id="{4C7B0364-7A15-4DF1-A9B0-7ED0F708661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C94A5E8-DE38-43B0-82E2-87A77953F0EE}"/>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99421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17A5F75-AE1F-4729-86F3-4DB3464C6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2FAC877-D734-4666-947C-D30198651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E0C4351-ACA2-4368-AA64-74D1C513E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5F561-0988-454B-8810-EFBFDB0C09C6}" type="datetimeFigureOut">
              <a:rPr lang="en-US" smtClean="0"/>
              <a:t>10/7/2021</a:t>
            </a:fld>
            <a:endParaRPr lang="en-US"/>
          </a:p>
        </p:txBody>
      </p:sp>
      <p:sp>
        <p:nvSpPr>
          <p:cNvPr id="5" name="Espace réservé du pied de page 4">
            <a:extLst>
              <a:ext uri="{FF2B5EF4-FFF2-40B4-BE49-F238E27FC236}">
                <a16:creationId xmlns:a16="http://schemas.microsoft.com/office/drawing/2014/main" id="{F79A674A-9A21-4371-BB9D-A789C532D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D5D5470A-187A-49F2-AC25-4A193EA49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B553D-F329-4EE2-BACE-8E1DCEB675C5}" type="slidenum">
              <a:rPr lang="en-US" smtClean="0"/>
              <a:t>‹N°›</a:t>
            </a:fld>
            <a:endParaRPr lang="en-US"/>
          </a:p>
        </p:txBody>
      </p:sp>
    </p:spTree>
    <p:extLst>
      <p:ext uri="{BB962C8B-B14F-4D97-AF65-F5344CB8AC3E}">
        <p14:creationId xmlns:p14="http://schemas.microsoft.com/office/powerpoint/2010/main" val="306290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7C7AD-FA10-4097-B245-B4707146485B}"/>
              </a:ext>
            </a:extLst>
          </p:cNvPr>
          <p:cNvSpPr>
            <a:spLocks noGrp="1"/>
          </p:cNvSpPr>
          <p:nvPr>
            <p:ph type="ctrTitle"/>
          </p:nvPr>
        </p:nvSpPr>
        <p:spPr>
          <a:xfrm>
            <a:off x="1524000" y="2393294"/>
            <a:ext cx="9144000" cy="2071412"/>
          </a:xfrm>
        </p:spPr>
        <p:txBody>
          <a:bodyPr>
            <a:normAutofit/>
          </a:bodyPr>
          <a:lstStyle/>
          <a:p>
            <a:r>
              <a:rPr lang="fr-ML" sz="4800" dirty="0">
                <a:latin typeface="Times New Roman" panose="02020603050405020304" pitchFamily="18" charset="0"/>
                <a:cs typeface="Times New Roman" panose="02020603050405020304" pitchFamily="18" charset="0"/>
              </a:rPr>
              <a:t>Une spécification pour le modèle publication/abonnement</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63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824D81-1934-476E-AB9A-3232342D4813}"/>
              </a:ext>
            </a:extLst>
          </p:cNvPr>
          <p:cNvSpPr>
            <a:spLocks noGrp="1"/>
          </p:cNvSpPr>
          <p:nvPr>
            <p:ph type="title"/>
          </p:nvPr>
        </p:nvSpPr>
        <p:spPr>
          <a:xfrm>
            <a:off x="838200" y="325369"/>
            <a:ext cx="10515600" cy="721554"/>
          </a:xfrm>
        </p:spPr>
        <p:txBody>
          <a:bodyPr/>
          <a:lstStyle/>
          <a:p>
            <a:pPr algn="ctr"/>
            <a:r>
              <a:rPr lang="fr-ML" b="1" dirty="0">
                <a:latin typeface="Times New Roman" panose="02020603050405020304" pitchFamily="18" charset="0"/>
                <a:cs typeface="Times New Roman" panose="02020603050405020304" pitchFamily="18" charset="0"/>
              </a:rPr>
              <a:t>Le générateur de code </a:t>
            </a:r>
            <a:r>
              <a:rPr lang="fr-ML" b="1" i="1" dirty="0">
                <a:latin typeface="Times New Roman" panose="02020603050405020304" pitchFamily="18" charset="0"/>
                <a:cs typeface="Times New Roman" panose="02020603050405020304" pitchFamily="18" charset="0"/>
              </a:rPr>
              <a:t>OPENAPI-PS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FF0D3021-E555-4849-B1F1-FE81CA91D52F}"/>
              </a:ext>
            </a:extLst>
          </p:cNvPr>
          <p:cNvSpPr>
            <a:spLocks noGrp="1"/>
          </p:cNvSpPr>
          <p:nvPr>
            <p:ph idx="1"/>
          </p:nvPr>
        </p:nvSpPr>
        <p:spPr>
          <a:xfrm>
            <a:off x="838200" y="1172990"/>
            <a:ext cx="10515600" cy="5453097"/>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Un générateur de code permet de générer le code d’implémentation d’une API. </a:t>
            </a:r>
            <a:r>
              <a:rPr lang="fr-ML" sz="2400" b="1" i="1" dirty="0">
                <a:latin typeface="Times New Roman" panose="02020603050405020304" pitchFamily="18" charset="0"/>
                <a:cs typeface="Times New Roman" panose="02020603050405020304" pitchFamily="18" charset="0"/>
              </a:rPr>
              <a:t>OPENAPI-PS </a:t>
            </a:r>
            <a:r>
              <a:rPr lang="fr-ML" sz="2400" dirty="0">
                <a:latin typeface="Times New Roman" panose="02020603050405020304" pitchFamily="18" charset="0"/>
                <a:cs typeface="Times New Roman" panose="02020603050405020304" pitchFamily="18" charset="0"/>
              </a:rPr>
              <a:t>est un générateur de code </a:t>
            </a:r>
            <a:r>
              <a:rPr lang="fr-ML" sz="2400" b="1" i="1" dirty="0">
                <a:latin typeface="Times New Roman" panose="02020603050405020304" pitchFamily="18" charset="0"/>
                <a:cs typeface="Times New Roman" panose="02020603050405020304" pitchFamily="18" charset="0"/>
              </a:rPr>
              <a:t>OpenAPI </a:t>
            </a:r>
            <a:r>
              <a:rPr lang="fr-ML" sz="2400" dirty="0">
                <a:latin typeface="Times New Roman" panose="02020603050405020304" pitchFamily="18" charset="0"/>
                <a:cs typeface="Times New Roman" panose="02020603050405020304" pitchFamily="18" charset="0"/>
              </a:rPr>
              <a:t>personnalisé localement. Il permet de généré le code d’une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écrit en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Car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spécification aux APIs utilisant les protocoles de messageries asynchrones pour faire communiquer un producteurs et un consommateur ce qui n’est pas supporté par </a:t>
            </a:r>
            <a:r>
              <a:rPr lang="fr-ML" sz="2400" b="1" i="1" dirty="0">
                <a:latin typeface="Times New Roman" panose="02020603050405020304" pitchFamily="18" charset="0"/>
                <a:cs typeface="Times New Roman" panose="02020603050405020304" pitchFamily="18" charset="0"/>
              </a:rPr>
              <a:t>OPENAPI-PS</a:t>
            </a:r>
            <a:r>
              <a:rPr lang="fr-ML" sz="2400" dirty="0">
                <a:latin typeface="Times New Roman" panose="02020603050405020304" pitchFamily="18" charset="0"/>
                <a:cs typeface="Times New Roman" panose="02020603050405020304" pitchFamily="18" charset="0"/>
              </a:rPr>
              <a:t> .</a:t>
            </a:r>
          </a:p>
          <a:p>
            <a:pPr marL="0" indent="0">
              <a:buNone/>
            </a:pPr>
            <a:r>
              <a:rPr lang="fr-ML" sz="2400" dirty="0">
                <a:latin typeface="Times New Roman" panose="02020603050405020304" pitchFamily="18" charset="0"/>
                <a:cs typeface="Times New Roman" panose="02020603050405020304" pitchFamily="18" charset="0"/>
              </a:rPr>
              <a:t>Ce générateur est constitué de trois (3) types de fichiers intéressants qui sont:</a:t>
            </a:r>
          </a:p>
          <a:p>
            <a:pPr>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OpenAPI</a:t>
            </a:r>
            <a:r>
              <a:rPr lang="en-US" sz="2400" dirty="0">
                <a:latin typeface="Times New Roman" panose="02020603050405020304" pitchFamily="18" charset="0"/>
                <a:cs typeface="Times New Roman" panose="02020603050405020304" pitchFamily="18" charset="0"/>
              </a:rPr>
              <a:t> Codegen: </a:t>
            </a:r>
            <a:r>
              <a:rPr lang="fr-ML" sz="2400" dirty="0">
                <a:latin typeface="Times New Roman" panose="02020603050405020304" pitchFamily="18" charset="0"/>
                <a:cs typeface="Times New Roman" panose="02020603050405020304" pitchFamily="18" charset="0"/>
              </a:rPr>
              <a:t>contrôle</a:t>
            </a:r>
            <a:r>
              <a:rPr lang="en-US" sz="2400" dirty="0">
                <a:latin typeface="Times New Roman" panose="02020603050405020304" pitchFamily="18" charset="0"/>
                <a:cs typeface="Times New Roman" panose="02020603050405020304" pitchFamily="18" charset="0"/>
              </a:rPr>
              <a:t> et </a:t>
            </a:r>
            <a:r>
              <a:rPr lang="fr-ML" sz="2400" dirty="0">
                <a:latin typeface="Times New Roman" panose="02020603050405020304" pitchFamily="18" charset="0"/>
                <a:cs typeface="Times New Roman" panose="02020603050405020304" pitchFamily="18" charset="0"/>
              </a:rPr>
              <a:t>gère</a:t>
            </a:r>
            <a:r>
              <a:rPr lang="en-US" sz="2400" dirty="0">
                <a:latin typeface="Times New Roman" panose="02020603050405020304" pitchFamily="18" charset="0"/>
                <a:cs typeface="Times New Roman" panose="02020603050405020304" pitchFamily="18" charset="0"/>
              </a:rPr>
              <a:t> la presence des </a:t>
            </a:r>
            <a:r>
              <a:rPr lang="fr-ML" sz="2400" dirty="0">
                <a:latin typeface="Times New Roman" panose="02020603050405020304" pitchFamily="18" charset="0"/>
                <a:cs typeface="Times New Roman" panose="02020603050405020304" pitchFamily="18" charset="0"/>
              </a:rPr>
              <a:t>objets exigé </a:t>
            </a:r>
            <a:r>
              <a:rPr lang="en-US" sz="2400" dirty="0">
                <a:latin typeface="Times New Roman" panose="02020603050405020304" pitchFamily="18" charset="0"/>
                <a:cs typeface="Times New Roman" panose="02020603050405020304" pitchFamily="18" charset="0"/>
              </a:rPr>
              <a:t>par la specification </a:t>
            </a:r>
            <a:r>
              <a:rPr lang="en-US" sz="2400" b="1" i="1" dirty="0">
                <a:latin typeface="Times New Roman" panose="02020603050405020304" pitchFamily="18" charset="0"/>
                <a:cs typeface="Times New Roman" panose="02020603050405020304" pitchFamily="18" charset="0"/>
              </a:rPr>
              <a:t>OpenAPI</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Templates (Mustache): </a:t>
            </a:r>
            <a:r>
              <a:rPr lang="fr-ML" sz="2400" dirty="0">
                <a:latin typeface="Times New Roman" panose="02020603050405020304" pitchFamily="18" charset="0"/>
                <a:cs typeface="Times New Roman" panose="02020603050405020304" pitchFamily="18" charset="0"/>
              </a:rPr>
              <a:t>écrit en langage mustache permet le remplacement des variables lors de la génération de code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Les </a:t>
            </a:r>
            <a:r>
              <a:rPr lang="fr-ML" sz="2400" dirty="0">
                <a:latin typeface="Times New Roman" panose="02020603050405020304" pitchFamily="18" charset="0"/>
                <a:cs typeface="Times New Roman" panose="02020603050405020304" pitchFamily="18" charset="0"/>
              </a:rPr>
              <a:t>fichiers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POM</a:t>
            </a:r>
            <a:r>
              <a:rPr lang="en-US" sz="2400" dirty="0">
                <a:latin typeface="Times New Roman" panose="02020603050405020304" pitchFamily="18" charset="0"/>
                <a:cs typeface="Times New Roman" panose="02020603050405020304" pitchFamily="18" charset="0"/>
              </a:rPr>
              <a:t> </a:t>
            </a:r>
            <a:r>
              <a:rPr lang="fr-ML" sz="2400" dirty="0">
                <a:latin typeface="Times New Roman" panose="02020603050405020304" pitchFamily="18" charset="0"/>
                <a:cs typeface="Times New Roman" panose="02020603050405020304" pitchFamily="18" charset="0"/>
              </a:rPr>
              <a:t>permettent</a:t>
            </a:r>
            <a:r>
              <a:rPr lang="en-US" sz="2400" dirty="0">
                <a:latin typeface="Times New Roman" panose="02020603050405020304" pitchFamily="18" charset="0"/>
                <a:cs typeface="Times New Roman" panose="02020603050405020304" pitchFamily="18" charset="0"/>
              </a:rPr>
              <a:t> la definition des </a:t>
            </a:r>
            <a:r>
              <a:rPr lang="fr-ML" sz="2400" dirty="0">
                <a:latin typeface="Times New Roman" panose="02020603050405020304" pitchFamily="18" charset="0"/>
                <a:cs typeface="Times New Roman" panose="02020603050405020304" pitchFamily="18" charset="0"/>
              </a:rPr>
              <a:t>projets</a:t>
            </a:r>
            <a:r>
              <a:rPr lang="en-US" sz="2400" dirty="0">
                <a:latin typeface="Times New Roman" panose="02020603050405020304" pitchFamily="18" charset="0"/>
                <a:cs typeface="Times New Roman" panose="02020603050405020304" pitchFamily="18" charset="0"/>
              </a:rPr>
              <a:t> Maven.</a:t>
            </a:r>
          </a:p>
          <a:p>
            <a:pPr marL="0" indent="0">
              <a:buNone/>
            </a:pPr>
            <a:r>
              <a:rPr lang="fr-ML" sz="2400" dirty="0">
                <a:latin typeface="Times New Roman" panose="02020603050405020304" pitchFamily="18" charset="0"/>
                <a:cs typeface="Times New Roman" panose="02020603050405020304" pitchFamily="18" charset="0"/>
              </a:rPr>
              <a:t>Pour la génération de code, un fichier de spécification en YAML ou en JSON doit être utilisé comme entrée.</a:t>
            </a:r>
          </a:p>
        </p:txBody>
      </p:sp>
    </p:spTree>
    <p:extLst>
      <p:ext uri="{BB962C8B-B14F-4D97-AF65-F5344CB8AC3E}">
        <p14:creationId xmlns:p14="http://schemas.microsoft.com/office/powerpoint/2010/main" val="270164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1515B4-EDC4-4B65-917A-3D08390F1DF8}"/>
              </a:ext>
            </a:extLst>
          </p:cNvPr>
          <p:cNvSpPr>
            <a:spLocks noGrp="1"/>
          </p:cNvSpPr>
          <p:nvPr>
            <p:ph type="title"/>
          </p:nvPr>
        </p:nvSpPr>
        <p:spPr>
          <a:xfrm>
            <a:off x="838200" y="325369"/>
            <a:ext cx="10515600" cy="721554"/>
          </a:xfrm>
        </p:spPr>
        <p:txBody>
          <a:bodyPr/>
          <a:lstStyle/>
          <a:p>
            <a:pPr algn="ctr"/>
            <a:r>
              <a:rPr lang="fr-ML" b="1" dirty="0">
                <a:latin typeface="Times New Roman" panose="02020603050405020304" pitchFamily="18" charset="0"/>
                <a:cs typeface="Times New Roman" panose="02020603050405020304" pitchFamily="18" charset="0"/>
              </a:rPr>
              <a:t>Cas d’utilisations</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BEB0B5E5-15C5-4B11-B8FD-33A9747F4206}"/>
              </a:ext>
            </a:extLst>
          </p:cNvPr>
          <p:cNvSpPr>
            <a:spLocks noGrp="1"/>
          </p:cNvSpPr>
          <p:nvPr>
            <p:ph idx="1"/>
          </p:nvPr>
        </p:nvSpPr>
        <p:spPr>
          <a:xfrm>
            <a:off x="838200" y="1046922"/>
            <a:ext cx="10515600" cy="5811078"/>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Dans cette partie, nous expliquons un code généré d’une spécification asynchrone écrit en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dans un fichier YAML. Cette spécification décris deux entités Agent et Controller et les topics sur lesquels ils doivent s’abonner ou publier. Il existe des topics sur lesquels Agent est producteur et d’autres sur lesquels il est consommateur et pareille pour le Controller. Le code généré par </a:t>
            </a:r>
            <a:r>
              <a:rPr lang="fr-ML" sz="2400" b="1" i="1" dirty="0">
                <a:latin typeface="Times New Roman" panose="02020603050405020304" pitchFamily="18" charset="0"/>
                <a:cs typeface="Times New Roman" panose="02020603050405020304" pitchFamily="18" charset="0"/>
              </a:rPr>
              <a:t>OPENAPI-PS</a:t>
            </a:r>
            <a:r>
              <a:rPr lang="fr-ML" sz="2400" dirty="0">
                <a:latin typeface="Times New Roman" panose="02020603050405020304" pitchFamily="18" charset="0"/>
                <a:cs typeface="Times New Roman" panose="02020603050405020304" pitchFamily="18" charset="0"/>
              </a:rPr>
              <a:t> est constitué de trois (3) projets java qui sont: Agent, Controller et Models (qui contient la description Java des topics). </a:t>
            </a:r>
          </a:p>
          <a:p>
            <a:pPr marL="0" indent="0">
              <a:buNone/>
            </a:pPr>
            <a:r>
              <a:rPr lang="fr-ML" sz="2400" dirty="0">
                <a:latin typeface="Times New Roman" panose="02020603050405020304" pitchFamily="18" charset="0"/>
                <a:cs typeface="Times New Roman" panose="02020603050405020304" pitchFamily="18" charset="0"/>
              </a:rPr>
              <a:t>Le projet Agent et Controller contient chacun leurs propres fonctions de publication et d’abonnement. Ils implémentent le projet Models pour créer les objets java des topics et les publier. Ils reconvertissent un objet java publier dans les queues en un objet un objet sur un topic en particulier. Car ces objets pertes leurs propriétés une fois dans les queues.</a:t>
            </a:r>
          </a:p>
          <a:p>
            <a:pPr marL="0" indent="0">
              <a:buNone/>
            </a:pPr>
            <a:r>
              <a:rPr lang="fr-ML" sz="2400" dirty="0">
                <a:latin typeface="Times New Roman" panose="02020603050405020304" pitchFamily="18" charset="0"/>
                <a:cs typeface="Times New Roman" panose="02020603050405020304" pitchFamily="18" charset="0"/>
              </a:rPr>
              <a:t>Les topics sont représentés par les filles d’attentes. Le broker utilisé est le RabbitMQ, qui est un serveur de messagerie asynchrone et qui permet la visualisation des queux à travers le 15672 en localhost.</a:t>
            </a:r>
          </a:p>
          <a:p>
            <a:pPr marL="0" indent="0">
              <a:buNone/>
            </a:pPr>
            <a:r>
              <a:rPr lang="fr-ML" sz="2400" dirty="0">
                <a:latin typeface="Times New Roman" panose="02020603050405020304" pitchFamily="18" charset="0"/>
                <a:cs typeface="Times New Roman" panose="02020603050405020304" pitchFamily="18" charset="0"/>
              </a:rPr>
              <a:t>Le protocole de communication publication/abonnement utilisé est AMQP.</a:t>
            </a:r>
          </a:p>
        </p:txBody>
      </p:sp>
    </p:spTree>
    <p:extLst>
      <p:ext uri="{BB962C8B-B14F-4D97-AF65-F5344CB8AC3E}">
        <p14:creationId xmlns:p14="http://schemas.microsoft.com/office/powerpoint/2010/main" val="160167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0DBB5-A5F9-440C-A64C-3E2E626EE0BD}"/>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Conclusion </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38423A4-EBD2-48A0-B999-114268054F74}"/>
              </a:ext>
            </a:extLst>
          </p:cNvPr>
          <p:cNvSpPr>
            <a:spLocks noGrp="1"/>
          </p:cNvSpPr>
          <p:nvPr>
            <p:ph idx="1"/>
          </p:nvPr>
        </p:nvSpPr>
        <p:spPr>
          <a:xfrm>
            <a:off x="957469" y="1307064"/>
            <a:ext cx="10515600" cy="4243872"/>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La communication asynchrone existe depuis longtemps et sont adopté dans plusieurs architectures de communication surtout dans les IoT. Mettre en une spécification pour uniformiser les APIs asynchrones pour interfacer les différentes applications sans se soucié de leur caractéristiques serait la bienvenue. Bien que, sur le web, il existe plusieurs spécifications asynchrones et qu’aucune n’a encore été adopté. Nous pouvons nous fiés à la même </a:t>
            </a:r>
            <a:r>
              <a:rPr lang="fr-ML" sz="2400">
                <a:latin typeface="Times New Roman" panose="02020603050405020304" pitchFamily="18" charset="0"/>
                <a:cs typeface="Times New Roman" panose="02020603050405020304" pitchFamily="18" charset="0"/>
              </a:rPr>
              <a:t>histoire que pour </a:t>
            </a:r>
            <a:r>
              <a:rPr lang="fr-ML" sz="2400" dirty="0">
                <a:latin typeface="Times New Roman" panose="02020603050405020304" pitchFamily="18" charset="0"/>
                <a:cs typeface="Times New Roman" panose="02020603050405020304" pitchFamily="18" charset="0"/>
              </a:rPr>
              <a:t>la spécifications des APIs synchrones. Car SOAP (Simple Object Access Protocol) était le format imbattable et les développeurs ont passés beaucoup de temps à développer les services SOAP dans les entreprises. En 2015, REST le remplace comme nouveau standard. Aujourd’hui nous sommes de retour dans une nouvelle bataille juste pour la communication synchrone car : </a:t>
            </a:r>
            <a:r>
              <a:rPr lang="fr-ML" sz="2400" dirty="0" err="1">
                <a:latin typeface="Times New Roman" panose="02020603050405020304" pitchFamily="18" charset="0"/>
                <a:cs typeface="Times New Roman" panose="02020603050405020304" pitchFamily="18" charset="0"/>
              </a:rPr>
              <a:t>gRPC</a:t>
            </a:r>
            <a:r>
              <a:rPr lang="fr-ML" sz="2400" dirty="0">
                <a:latin typeface="Times New Roman" panose="02020603050405020304" pitchFamily="18" charset="0"/>
                <a:cs typeface="Times New Roman" panose="02020603050405020304" pitchFamily="18" charset="0"/>
              </a:rPr>
              <a:t>, </a:t>
            </a:r>
            <a:r>
              <a:rPr lang="fr-ML" sz="2400" dirty="0" err="1">
                <a:latin typeface="Times New Roman" panose="02020603050405020304" pitchFamily="18" charset="0"/>
                <a:cs typeface="Times New Roman" panose="02020603050405020304" pitchFamily="18" charset="0"/>
              </a:rPr>
              <a:t>GraphQL</a:t>
            </a:r>
            <a:r>
              <a:rPr lang="fr-ML" sz="2400" dirty="0">
                <a:latin typeface="Times New Roman" panose="02020603050405020304" pitchFamily="18" charset="0"/>
                <a:cs typeface="Times New Roman" panose="02020603050405020304" pitchFamily="18" charset="0"/>
              </a:rPr>
              <a:t>, sont là pour tout conquérir à nouveau. </a:t>
            </a:r>
          </a:p>
        </p:txBody>
      </p:sp>
    </p:spTree>
    <p:extLst>
      <p:ext uri="{BB962C8B-B14F-4D97-AF65-F5344CB8AC3E}">
        <p14:creationId xmlns:p14="http://schemas.microsoft.com/office/powerpoint/2010/main" val="258367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0FEC2-8F22-4D41-BF03-5967A5F11558}"/>
              </a:ext>
            </a:extLst>
          </p:cNvPr>
          <p:cNvSpPr>
            <a:spLocks noGrp="1"/>
          </p:cNvSpPr>
          <p:nvPr>
            <p:ph type="title"/>
          </p:nvPr>
        </p:nvSpPr>
        <p:spPr>
          <a:xfrm>
            <a:off x="838200" y="92765"/>
            <a:ext cx="10515600" cy="901148"/>
          </a:xfrm>
        </p:spPr>
        <p:txBody>
          <a:bodyPr/>
          <a:lstStyle/>
          <a:p>
            <a:pPr algn="ctr"/>
            <a:r>
              <a:rPr lang="fr-ML"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EE73DFB2-C9D7-4DC1-B5D3-10002D20E9D0}"/>
              </a:ext>
            </a:extLst>
          </p:cNvPr>
          <p:cNvSpPr>
            <a:spLocks noGrp="1"/>
          </p:cNvSpPr>
          <p:nvPr>
            <p:ph idx="1"/>
          </p:nvPr>
        </p:nvSpPr>
        <p:spPr>
          <a:xfrm>
            <a:off x="838200" y="880148"/>
            <a:ext cx="10515600" cy="5977852"/>
          </a:xfrm>
        </p:spPr>
        <p:txBody>
          <a:bodyPr>
            <a:noAutofit/>
          </a:bodyPr>
          <a:lstStyle/>
          <a:p>
            <a:pPr marL="0" indent="0">
              <a:buNone/>
            </a:pPr>
            <a:r>
              <a:rPr lang="fr-ML" sz="2300" dirty="0">
                <a:latin typeface="Times New Roman" panose="02020603050405020304" pitchFamily="18" charset="0"/>
                <a:cs typeface="Times New Roman" panose="02020603050405020304" pitchFamily="18" charset="0"/>
              </a:rPr>
              <a:t>Depuis 2014, le développement d’API ne cesse de croitre, environ 2 000 nouvelles APIs publiés chaque année. En janvier 2018, il existait plus de 19 000 APIs dans les dépôts web ce qui montre explicitement la croissante et continuité de développement d’API. </a:t>
            </a:r>
          </a:p>
          <a:p>
            <a:pPr marL="0" indent="0">
              <a:buNone/>
            </a:pPr>
            <a:r>
              <a:rPr lang="fr-ML" sz="2300" dirty="0">
                <a:latin typeface="Times New Roman" panose="02020603050405020304" pitchFamily="18" charset="0"/>
                <a:cs typeface="Times New Roman" panose="02020603050405020304" pitchFamily="18" charset="0"/>
              </a:rPr>
              <a:t>Une API est une interface de programmation  d’application qui permet a deux applications de communiquer entre elles. Par exemple, chaque fois que nous utilisons Facebook ou Twitter ou même une application météo nous utilisons une API.</a:t>
            </a:r>
          </a:p>
          <a:p>
            <a:pPr marL="0" indent="0">
              <a:buNone/>
            </a:pPr>
            <a:r>
              <a:rPr lang="fr-ML" sz="2300" dirty="0">
                <a:latin typeface="Times New Roman" panose="02020603050405020304" pitchFamily="18" charset="0"/>
                <a:cs typeface="Times New Roman" panose="02020603050405020304" pitchFamily="18" charset="0"/>
              </a:rPr>
              <a:t>Aux fils des années, suite à l’existence de plusieurs spécifications pour la conception des APIs, la spécification </a:t>
            </a:r>
            <a:r>
              <a:rPr lang="fr-ML" sz="2300" b="1" i="1" dirty="0">
                <a:latin typeface="Times New Roman" panose="02020603050405020304" pitchFamily="18" charset="0"/>
                <a:cs typeface="Times New Roman" panose="02020603050405020304" pitchFamily="18" charset="0"/>
              </a:rPr>
              <a:t>OpenAPI</a:t>
            </a:r>
            <a:r>
              <a:rPr lang="fr-ML" sz="2300" dirty="0">
                <a:latin typeface="Times New Roman" panose="02020603050405020304" pitchFamily="18" charset="0"/>
                <a:cs typeface="Times New Roman" panose="02020603050405020304" pitchFamily="18" charset="0"/>
              </a:rPr>
              <a:t> à été adoptée pour décrire les APIs REST (</a:t>
            </a:r>
            <a:r>
              <a:rPr lang="en-US" sz="2300" dirty="0">
                <a:latin typeface="Times New Roman" panose="02020603050405020304" pitchFamily="18" charset="0"/>
                <a:cs typeface="Times New Roman" panose="02020603050405020304" pitchFamily="18" charset="0"/>
              </a:rPr>
              <a:t>Representation</a:t>
            </a:r>
            <a:r>
              <a:rPr lang="fr-ML" sz="2300" dirty="0">
                <a:latin typeface="Times New Roman" panose="02020603050405020304" pitchFamily="18" charset="0"/>
                <a:cs typeface="Times New Roman" panose="02020603050405020304" pitchFamily="18" charset="0"/>
              </a:rPr>
              <a:t> State Transfer). </a:t>
            </a:r>
            <a:r>
              <a:rPr lang="fr-ML" sz="2300" b="1" i="1" dirty="0">
                <a:latin typeface="Times New Roman" panose="02020603050405020304" pitchFamily="18" charset="0"/>
                <a:cs typeface="Times New Roman" panose="02020603050405020304" pitchFamily="18" charset="0"/>
              </a:rPr>
              <a:t>OpenAPI</a:t>
            </a:r>
            <a:r>
              <a:rPr lang="fr-ML" sz="2300" dirty="0">
                <a:latin typeface="Times New Roman" panose="02020603050405020304" pitchFamily="18" charset="0"/>
                <a:cs typeface="Times New Roman" panose="02020603050405020304" pitchFamily="18" charset="0"/>
              </a:rPr>
              <a:t> est faite pour le modèle de communication synchrone client/serveur ce qui est différent des modèles de messagerie asynchrones existants tel que publication/abonnement. Pour faire aux APIs asynchrones tout ce qu’on peut faire aux APIs REST, cela doit commencer l’existence d’une spécification unificateur pour ces APIs.</a:t>
            </a:r>
          </a:p>
          <a:p>
            <a:pPr marL="0" indent="0">
              <a:buNone/>
            </a:pPr>
            <a:r>
              <a:rPr lang="fr-ML" sz="2300" dirty="0">
                <a:latin typeface="Times New Roman" panose="02020603050405020304" pitchFamily="18" charset="0"/>
                <a:cs typeface="Times New Roman" panose="02020603050405020304" pitchFamily="18" charset="0"/>
              </a:rPr>
              <a:t>Le but de ce travail est de mettre en place cette spécification, capable de décrire les APIs asynchrones ou les APIs utilisant le modèle de communication publication/abonnement. </a:t>
            </a:r>
          </a:p>
        </p:txBody>
      </p:sp>
    </p:spTree>
    <p:extLst>
      <p:ext uri="{BB962C8B-B14F-4D97-AF65-F5344CB8AC3E}">
        <p14:creationId xmlns:p14="http://schemas.microsoft.com/office/powerpoint/2010/main" val="75683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F42CBD-AE7F-4D9F-B866-C303B35080DE}"/>
              </a:ext>
            </a:extLst>
          </p:cNvPr>
          <p:cNvSpPr>
            <a:spLocks noGrp="1"/>
          </p:cNvSpPr>
          <p:nvPr>
            <p:ph idx="1"/>
          </p:nvPr>
        </p:nvSpPr>
        <p:spPr>
          <a:xfrm>
            <a:off x="838200" y="1690152"/>
            <a:ext cx="10515600" cy="3477695"/>
          </a:xfrm>
        </p:spPr>
        <p:txBody>
          <a:bodyPr>
            <a:normAutofit/>
          </a:bodyPr>
          <a:lstStyle/>
          <a:p>
            <a:pPr marL="0" indent="0">
              <a:buNone/>
            </a:pPr>
            <a:r>
              <a:rPr lang="fr-ML" sz="2300" dirty="0">
                <a:latin typeface="Times New Roman" panose="02020603050405020304" pitchFamily="18" charset="0"/>
                <a:cs typeface="Times New Roman" panose="02020603050405020304" pitchFamily="18" charset="0"/>
              </a:rPr>
              <a:t>Le travail effectué pour la mise en place de cette nouvelle spécification comprend quatre (4) parties: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La spécification open source existante pour les APIs qui est </a:t>
            </a:r>
            <a:r>
              <a:rPr lang="fr-ML" sz="2300" b="1" i="1" dirty="0">
                <a:latin typeface="Times New Roman" panose="02020603050405020304" pitchFamily="18" charset="0"/>
                <a:cs typeface="Times New Roman" panose="02020603050405020304" pitchFamily="18" charset="0"/>
              </a:rPr>
              <a:t>OpenAPI</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Le modèle de communication publication/abonnement sur lequel notre nouvelle spécification est basé</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La nouvelle spécification pour les APIs du modèle publication/abonnement appelé </a:t>
            </a:r>
            <a:r>
              <a:rPr lang="fr-ML" sz="2300" b="1" i="1" dirty="0">
                <a:latin typeface="Times New Roman" panose="02020603050405020304" pitchFamily="18" charset="0"/>
                <a:cs typeface="Times New Roman" panose="02020603050405020304" pitchFamily="18" charset="0"/>
              </a:rPr>
              <a:t>OpenPS</a:t>
            </a:r>
            <a:endParaRPr lang="en-US" sz="23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Le </a:t>
            </a:r>
            <a:r>
              <a:rPr lang="fr-ML" sz="2300" dirty="0">
                <a:latin typeface="Times New Roman" panose="02020603050405020304" pitchFamily="18" charset="0"/>
                <a:cs typeface="Times New Roman" panose="02020603050405020304" pitchFamily="18" charset="0"/>
              </a:rPr>
              <a:t>générateur de code </a:t>
            </a:r>
            <a:r>
              <a:rPr lang="fr-ML" sz="2300" b="1" i="1" dirty="0">
                <a:latin typeface="Times New Roman" panose="02020603050405020304" pitchFamily="18" charset="0"/>
                <a:cs typeface="Times New Roman" panose="02020603050405020304" pitchFamily="18" charset="0"/>
              </a:rPr>
              <a:t>OPENAPI-PS </a:t>
            </a:r>
            <a:r>
              <a:rPr lang="fr-ML" sz="2300" dirty="0">
                <a:latin typeface="Times New Roman" panose="02020603050405020304" pitchFamily="18" charset="0"/>
                <a:cs typeface="Times New Roman" panose="02020603050405020304" pitchFamily="18" charset="0"/>
              </a:rPr>
              <a:t>et un cas d’utilisation pour un producteur (qui publie) et un consommateur (qui s’abonne).</a:t>
            </a:r>
            <a:endParaRPr lang="fr-ML" sz="2300" b="1" i="1" dirty="0">
              <a:latin typeface="Times New Roman" panose="02020603050405020304" pitchFamily="18" charset="0"/>
              <a:cs typeface="Times New Roman" panose="02020603050405020304" pitchFamily="18" charset="0"/>
            </a:endParaRPr>
          </a:p>
        </p:txBody>
      </p:sp>
      <p:sp>
        <p:nvSpPr>
          <p:cNvPr id="4" name="Titre 1">
            <a:extLst>
              <a:ext uri="{FF2B5EF4-FFF2-40B4-BE49-F238E27FC236}">
                <a16:creationId xmlns:a16="http://schemas.microsoft.com/office/drawing/2014/main" id="{8E9E13D2-47AA-401C-A367-3760CA85C507}"/>
              </a:ext>
            </a:extLst>
          </p:cNvPr>
          <p:cNvSpPr>
            <a:spLocks noGrp="1"/>
          </p:cNvSpPr>
          <p:nvPr>
            <p:ph type="title"/>
          </p:nvPr>
        </p:nvSpPr>
        <p:spPr>
          <a:xfrm>
            <a:off x="838200" y="325368"/>
            <a:ext cx="10515600" cy="1092615"/>
          </a:xfrm>
        </p:spPr>
        <p:txBody>
          <a:bodyPr/>
          <a:lstStyle/>
          <a:p>
            <a:pPr algn="ctr"/>
            <a:r>
              <a:rPr lang="fr-ML" b="1" dirty="0">
                <a:latin typeface="Times New Roman" panose="02020603050405020304" pitchFamily="18" charset="0"/>
                <a:cs typeface="Times New Roman" panose="02020603050405020304" pitchFamily="18" charset="0"/>
              </a:rPr>
              <a:t>Répartition du travail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4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0B6C5-3BB3-41DF-8E65-5818517DF06F}"/>
              </a:ext>
            </a:extLst>
          </p:cNvPr>
          <p:cNvSpPr>
            <a:spLocks noGrp="1"/>
          </p:cNvSpPr>
          <p:nvPr>
            <p:ph type="title"/>
          </p:nvPr>
        </p:nvSpPr>
        <p:spPr>
          <a:xfrm>
            <a:off x="838200" y="365125"/>
            <a:ext cx="10515600" cy="880579"/>
          </a:xfrm>
        </p:spPr>
        <p:txBody>
          <a:bodyPr>
            <a:normAutofit/>
          </a:bodyPr>
          <a:lstStyle/>
          <a:p>
            <a:pPr algn="ctr"/>
            <a:r>
              <a:rPr lang="fr-ML" sz="3600" b="1" dirty="0">
                <a:latin typeface="Times New Roman" panose="02020603050405020304" pitchFamily="18" charset="0"/>
                <a:cs typeface="Times New Roman" panose="02020603050405020304" pitchFamily="18" charset="0"/>
              </a:rPr>
              <a:t>C’est quoi la spécification </a:t>
            </a:r>
            <a:r>
              <a:rPr lang="fr-ML" sz="3600" b="1" i="1" dirty="0">
                <a:latin typeface="Times New Roman" panose="02020603050405020304" pitchFamily="18" charset="0"/>
                <a:cs typeface="Times New Roman" panose="02020603050405020304" pitchFamily="18" charset="0"/>
              </a:rPr>
              <a:t>OpenAPI</a:t>
            </a:r>
            <a:r>
              <a:rPr lang="fr-ML" sz="3600" b="1" dirty="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675517F-86A8-4AB3-A849-FD22ACC25876}"/>
              </a:ext>
            </a:extLst>
          </p:cNvPr>
          <p:cNvSpPr>
            <a:spLocks noGrp="1"/>
          </p:cNvSpPr>
          <p:nvPr>
            <p:ph idx="1"/>
          </p:nvPr>
        </p:nvSpPr>
        <p:spPr>
          <a:xfrm>
            <a:off x="838200" y="1303682"/>
            <a:ext cx="10515600" cy="4250636"/>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une interface standard open source pour les APIs REST, lesquelles permettent aux développeurs et les machines de comprendre les services sans accès aux codes sources.  Elle permet de définir et de décrire les APIs REST. Avec un document de cette spécification bien définie, nous pouvons générés des codes pour les serveurs et clients, tester et afficher l’API avec les outils de génération.</a:t>
            </a:r>
          </a:p>
          <a:p>
            <a:pPr marL="0" indent="0">
              <a:buNone/>
            </a:pPr>
            <a:r>
              <a:rPr lang="fr-ML" sz="2400" dirty="0">
                <a:latin typeface="Times New Roman" panose="02020603050405020304" pitchFamily="18" charset="0"/>
                <a:cs typeface="Times New Roman" panose="02020603050405020304" pitchFamily="18" charset="0"/>
              </a:rPr>
              <a:t>Les outils utilisés pour cette spécification est appelé </a:t>
            </a:r>
            <a:r>
              <a:rPr lang="fr-ML" sz="2400" b="1" i="1" dirty="0">
                <a:latin typeface="Times New Roman" panose="02020603050405020304" pitchFamily="18" charset="0"/>
                <a:cs typeface="Times New Roman" panose="02020603050405020304" pitchFamily="18" charset="0"/>
              </a:rPr>
              <a:t>Swagger</a:t>
            </a:r>
            <a:r>
              <a:rPr lang="fr-ML" sz="2400" dirty="0">
                <a:latin typeface="Times New Roman" panose="02020603050405020304" pitchFamily="18" charset="0"/>
                <a:cs typeface="Times New Roman" panose="02020603050405020304" pitchFamily="18" charset="0"/>
              </a:rPr>
              <a:t>. Swagger est un outil de développement, de test, de visualisation des APIs et de générateur de code d’implémentation de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en différent langage.</a:t>
            </a:r>
          </a:p>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constituée de huit (8) objets qui sont: openapi, info, serveur, paths, components, </a:t>
            </a:r>
            <a:r>
              <a:rPr lang="en-US" sz="2400" dirty="0">
                <a:latin typeface="Times New Roman" panose="02020603050405020304" pitchFamily="18" charset="0"/>
                <a:cs typeface="Times New Roman" panose="02020603050405020304" pitchFamily="18" charset="0"/>
              </a:rPr>
              <a:t>security</a:t>
            </a:r>
            <a:r>
              <a:rPr lang="fr-ML" sz="2400" dirty="0">
                <a:latin typeface="Times New Roman" panose="02020603050405020304" pitchFamily="18" charset="0"/>
                <a:cs typeface="Times New Roman" panose="02020603050405020304" pitchFamily="18" charset="0"/>
              </a:rPr>
              <a:t>, tags et externalsDocs.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99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FA25B-6D94-4FBE-9456-90E738053689}"/>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Pourquoi </a:t>
            </a:r>
            <a:r>
              <a:rPr lang="fr-ML" b="1" i="1" dirty="0">
                <a:latin typeface="Times New Roman" panose="02020603050405020304" pitchFamily="18" charset="0"/>
                <a:cs typeface="Times New Roman" panose="02020603050405020304" pitchFamily="18" charset="0"/>
              </a:rPr>
              <a:t>OpenAPI</a:t>
            </a:r>
            <a:r>
              <a:rPr lang="fr-ML"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D9EE9C4D-673A-4B3D-A644-4D2AAD38493E}"/>
              </a:ext>
            </a:extLst>
          </p:cNvPr>
          <p:cNvSpPr>
            <a:spLocks noGrp="1"/>
          </p:cNvSpPr>
          <p:nvPr>
            <p:ph idx="1"/>
          </p:nvPr>
        </p:nvSpPr>
        <p:spPr>
          <a:xfrm>
            <a:off x="838200" y="1784143"/>
            <a:ext cx="10515600" cy="3289713"/>
          </a:xfrm>
        </p:spPr>
        <p:txBody>
          <a:bodyPr>
            <a:normAutofit/>
          </a:bodyPr>
          <a:lstStyle/>
          <a:p>
            <a:pPr marL="0" indent="0">
              <a:buNone/>
            </a:pPr>
            <a:r>
              <a:rPr lang="fr-ML" sz="2300" dirty="0">
                <a:latin typeface="Times New Roman" panose="02020603050405020304" pitchFamily="18" charset="0"/>
                <a:cs typeface="Times New Roman" panose="02020603050405020304" pitchFamily="18" charset="0"/>
              </a:rPr>
              <a:t>Les cinq (5) raisons pour considérer l’utilisation de </a:t>
            </a:r>
            <a:r>
              <a:rPr lang="fr-ML" sz="2300" b="1" i="1" dirty="0">
                <a:latin typeface="Times New Roman" panose="02020603050405020304" pitchFamily="18" charset="0"/>
                <a:cs typeface="Times New Roman" panose="02020603050405020304" pitchFamily="18" charset="0"/>
              </a:rPr>
              <a:t>OpenAPI</a:t>
            </a:r>
            <a:r>
              <a:rPr lang="fr-ML" sz="2300" dirty="0">
                <a:latin typeface="Times New Roman" panose="02020603050405020304" pitchFamily="18" charset="0"/>
                <a:cs typeface="Times New Roman" panose="02020603050405020304" pitchFamily="18" charset="0"/>
              </a:rPr>
              <a:t> sont:</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Collaboration sur les design des APIs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Minimiser la perte de temps et éviter les erreurs lors de l’écriture des codes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Elle utilise JSON (JavaScript Objet Notation) et YAML (</a:t>
            </a:r>
            <a:r>
              <a:rPr lang="fr-ML" sz="2300" dirty="0" err="1">
                <a:latin typeface="Times New Roman" panose="02020603050405020304" pitchFamily="18" charset="0"/>
                <a:cs typeface="Times New Roman" panose="02020603050405020304" pitchFamily="18" charset="0"/>
              </a:rPr>
              <a:t>Yet</a:t>
            </a:r>
            <a:r>
              <a:rPr lang="fr-ML" sz="2300" dirty="0">
                <a:latin typeface="Times New Roman" panose="02020603050405020304" pitchFamily="18" charset="0"/>
                <a:cs typeface="Times New Roman" panose="02020603050405020304" pitchFamily="18" charset="0"/>
              </a:rPr>
              <a:t> </a:t>
            </a:r>
            <a:r>
              <a:rPr lang="fr-ML" sz="2300" dirty="0" err="1">
                <a:latin typeface="Times New Roman" panose="02020603050405020304" pitchFamily="18" charset="0"/>
                <a:cs typeface="Times New Roman" panose="02020603050405020304" pitchFamily="18" charset="0"/>
              </a:rPr>
              <a:t>Another</a:t>
            </a:r>
            <a:r>
              <a:rPr lang="fr-ML" sz="2300" dirty="0">
                <a:latin typeface="Times New Roman" panose="02020603050405020304" pitchFamily="18" charset="0"/>
                <a:cs typeface="Times New Roman" panose="02020603050405020304" pitchFamily="18" charset="0"/>
              </a:rPr>
              <a:t> Markup </a:t>
            </a:r>
            <a:r>
              <a:rPr lang="fr-ML" sz="2300" dirty="0" err="1">
                <a:latin typeface="Times New Roman" panose="02020603050405020304" pitchFamily="18" charset="0"/>
                <a:cs typeface="Times New Roman" panose="02020603050405020304" pitchFamily="18" charset="0"/>
              </a:rPr>
              <a:t>Language</a:t>
            </a:r>
            <a:r>
              <a:rPr lang="fr-ML" sz="2300" dirty="0">
                <a:latin typeface="Times New Roman" panose="02020603050405020304" pitchFamily="18" charset="0"/>
                <a:cs typeface="Times New Roman" panose="02020603050405020304" pitchFamily="18" charset="0"/>
              </a:rPr>
              <a:t>) pour la description des APIs. ce qui évalue et assure la qualité</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Génération de document interactive</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Publication de </a:t>
            </a:r>
            <a:r>
              <a:rPr lang="fr-ML" sz="2300" dirty="0">
                <a:latin typeface="Times New Roman" panose="02020603050405020304" pitchFamily="18" charset="0"/>
                <a:cs typeface="Times New Roman" panose="02020603050405020304" pitchFamily="18" charset="0"/>
              </a:rPr>
              <a:t>l’API avec sa définition ce qui permet au développeurs une intégration facile de l’API.</a:t>
            </a:r>
          </a:p>
        </p:txBody>
      </p:sp>
    </p:spTree>
    <p:extLst>
      <p:ext uri="{BB962C8B-B14F-4D97-AF65-F5344CB8AC3E}">
        <p14:creationId xmlns:p14="http://schemas.microsoft.com/office/powerpoint/2010/main" val="127319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E4CFA-7CF6-439B-BCE9-246B2951EF63}"/>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Le modèle publication/abonnement</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C3EE476-5DAE-4B36-B9F2-3F61286A2556}"/>
              </a:ext>
            </a:extLst>
          </p:cNvPr>
          <p:cNvSpPr>
            <a:spLocks noGrp="1"/>
          </p:cNvSpPr>
          <p:nvPr>
            <p:ph idx="1"/>
          </p:nvPr>
        </p:nvSpPr>
        <p:spPr>
          <a:xfrm>
            <a:off x="838200" y="1690687"/>
            <a:ext cx="10515600" cy="4922148"/>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Le modèle publication/abonnement est un modèle dont la communication est constituée d’un producteur, d’un intermédiaire (appelé broker) et d’un consommateur. Un producteur publie les messages sur une ou plusieurs catégories (topics) et un consommateur doit s’abonner à une ou plusieurs topics pour recevoir les messages. </a:t>
            </a:r>
          </a:p>
          <a:p>
            <a:pPr marL="0" indent="0">
              <a:buNone/>
            </a:pPr>
            <a:r>
              <a:rPr lang="fr-ML" sz="2400" dirty="0">
                <a:latin typeface="Times New Roman" panose="02020603050405020304" pitchFamily="18" charset="0"/>
                <a:cs typeface="Times New Roman" panose="02020603050405020304" pitchFamily="18" charset="0"/>
              </a:rPr>
              <a:t>Contrairement au modèle client/serveur, un producteur pub/sub ne connait pas un consommateur pub/sub et inversement.</a:t>
            </a:r>
          </a:p>
          <a:p>
            <a:pPr marL="0" indent="0">
              <a:buNone/>
            </a:pPr>
            <a:r>
              <a:rPr lang="fr-ML" sz="2400" dirty="0">
                <a:latin typeface="Times New Roman" panose="02020603050405020304" pitchFamily="18" charset="0"/>
                <a:cs typeface="Times New Roman" panose="02020603050405020304" pitchFamily="18" charset="0"/>
              </a:rPr>
              <a:t>L’information échangé dans la communication publication/abonnement est appelée message. L’utilisation de broker permet une communication asynchrone, ce qui signifie que les points de terminaison qui produisent et consomment les messages interagissent avec le broker et non les uns avec les autres. Cette séparation permet de réduire la collision, d’avoir un système flexible et assure la compatibilité avec les système IoT.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07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C5D89A-B002-4202-92C0-0D977330B626}"/>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Les protocoles pub/sub populaire</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B088ED16-4DE2-41FF-8E26-EFC64A894342}"/>
              </a:ext>
            </a:extLst>
          </p:cNvPr>
          <p:cNvSpPr>
            <a:spLocks noGrp="1"/>
          </p:cNvSpPr>
          <p:nvPr>
            <p:ph idx="1"/>
          </p:nvPr>
        </p:nvSpPr>
        <p:spPr>
          <a:xfrm>
            <a:off x="838200" y="1825625"/>
            <a:ext cx="10515600" cy="4005332"/>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publication/abonnement est un modèle implémenté dans plusieurs protocoles connus. Parmi ces protocole les plus utilisés sont:</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Apache Kafka est un protocole développé par LinkedIn puis mis en open source utilisé par plusieurs compagnies pour sa haute performance de pipeline et de streaming.</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MQTT (Message Queuing Telemetry Transport) est un protocole de messagerie asynchrone léger et l’un des plus utilisés dans les IoT.</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AMQP (Advanced Message Queuing Protocol) est une norme open source pour les messageries asynchrones par réseau. C’est un protocole binaire qui échange des message asynchrones.</a:t>
            </a:r>
          </a:p>
          <a:p>
            <a:pPr>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93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84CC69-634A-4CA1-8628-70C8E72921C7}"/>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La spécification </a:t>
            </a:r>
            <a:r>
              <a:rPr lang="fr-ML" b="1" i="1" dirty="0">
                <a:latin typeface="Times New Roman" panose="02020603050405020304" pitchFamily="18" charset="0"/>
                <a:cs typeface="Times New Roman" panose="02020603050405020304" pitchFamily="18" charset="0"/>
              </a:rPr>
              <a:t>OpenPS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7C1B5F2-8614-488D-9AF8-0063AB6B4E42}"/>
              </a:ext>
            </a:extLst>
          </p:cNvPr>
          <p:cNvSpPr>
            <a:spLocks noGrp="1"/>
          </p:cNvSpPr>
          <p:nvPr>
            <p:ph idx="1"/>
          </p:nvPr>
        </p:nvSpPr>
        <p:spPr>
          <a:xfrm>
            <a:off x="838200" y="1825626"/>
            <a:ext cx="10515600" cy="4667249"/>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interface standard indépendante des langages de programmations pour les APIs utilisant le modèle publication/abonnement. Ces APIs permettent aux consommateurs et aux machines de comprendre la capacités des services asynchrones Pub/Sub sans accéder aux codes sources. </a:t>
            </a:r>
          </a:p>
          <a:p>
            <a:pPr marL="0" indent="0">
              <a:buNone/>
            </a:pPr>
            <a:r>
              <a:rPr lang="fr-ML" sz="2400" dirty="0">
                <a:latin typeface="Times New Roman" panose="02020603050405020304" pitchFamily="18" charset="0"/>
                <a:cs typeface="Times New Roman" panose="02020603050405020304" pitchFamily="18" charset="0"/>
              </a:rPr>
              <a:t>Lorsqu’elle est correctement défini, un consommateur peut comprendre et interagir avec le service distant avec un minimum d‘intervention.</a:t>
            </a:r>
          </a:p>
          <a:p>
            <a:pPr marL="0" indent="0">
              <a:buNone/>
            </a:pP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a des points communs avec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et correspond au style de communication publication/abonnement. Elle prend en charge un broker au lieu d’un serveur, la précisons du protocole pub/sub à implémenter au lieu d’un protocole fixe http et la description des topics aux lieu des méthodes GET, PUT etc.</a:t>
            </a:r>
          </a:p>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constituée de huit (9) objets qui sont: openps, info, broker, </a:t>
            </a:r>
            <a:r>
              <a:rPr lang="en-US" sz="2400" dirty="0">
                <a:latin typeface="Times New Roman" panose="02020603050405020304" pitchFamily="18" charset="0"/>
                <a:cs typeface="Times New Roman" panose="02020603050405020304" pitchFamily="18" charset="0"/>
              </a:rPr>
              <a:t>protocol</a:t>
            </a:r>
            <a:r>
              <a:rPr lang="fr-ML" sz="2400" dirty="0">
                <a:latin typeface="Times New Roman" panose="02020603050405020304" pitchFamily="18" charset="0"/>
                <a:cs typeface="Times New Roman" panose="02020603050405020304" pitchFamily="18" charset="0"/>
              </a:rPr>
              <a:t>, topic, components, </a:t>
            </a:r>
            <a:r>
              <a:rPr lang="en-US" sz="2400" dirty="0">
                <a:latin typeface="Times New Roman" panose="02020603050405020304" pitchFamily="18" charset="0"/>
                <a:cs typeface="Times New Roman" panose="02020603050405020304" pitchFamily="18" charset="0"/>
              </a:rPr>
              <a:t>security</a:t>
            </a:r>
            <a:r>
              <a:rPr lang="fr-ML" sz="2400" dirty="0">
                <a:latin typeface="Times New Roman" panose="02020603050405020304" pitchFamily="18" charset="0"/>
                <a:cs typeface="Times New Roman" panose="02020603050405020304" pitchFamily="18" charset="0"/>
              </a:rPr>
              <a:t>, tags et externalsDocs.</a:t>
            </a:r>
          </a:p>
          <a:p>
            <a:pPr marL="0" indent="0">
              <a:buNone/>
            </a:pPr>
            <a:endParaRPr lang="fr-M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20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ADE96-6E07-4496-9F48-DB0015FB65E2}"/>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Avantage de </a:t>
            </a:r>
            <a:r>
              <a:rPr lang="fr-ML" b="1" i="1" dirty="0">
                <a:latin typeface="Times New Roman" panose="02020603050405020304" pitchFamily="18" charset="0"/>
                <a:cs typeface="Times New Roman" panose="02020603050405020304" pitchFamily="18" charset="0"/>
              </a:rPr>
              <a:t>OpenPS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91794CF-73EC-4E39-A9E9-AC48DF2A5F8B}"/>
              </a:ext>
            </a:extLst>
          </p:cNvPr>
          <p:cNvSpPr>
            <a:spLocks noGrp="1"/>
          </p:cNvSpPr>
          <p:nvPr>
            <p:ph idx="1"/>
          </p:nvPr>
        </p:nvSpPr>
        <p:spPr>
          <a:xfrm>
            <a:off x="838200" y="1690688"/>
            <a:ext cx="10515600" cy="4351338"/>
          </a:xfrm>
        </p:spPr>
        <p:txBody>
          <a:bodyPr>
            <a:normAutofit/>
          </a:bodyPr>
          <a:lstStyle/>
          <a:p>
            <a:pPr marL="0" indent="0">
              <a:buNone/>
            </a:pP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initiative qui cherche à améliorer l’architecture asynchrone. Elle suppose pas qu’il n’y a qu’un producteur et un consommateur car elle offre plusieurs qualité de service qui sont:</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One-to-one</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One-to-</a:t>
            </a:r>
            <a:r>
              <a:rPr lang="fr-ML" sz="2400" dirty="0" err="1">
                <a:latin typeface="Times New Roman" panose="02020603050405020304" pitchFamily="18" charset="0"/>
                <a:cs typeface="Times New Roman" panose="02020603050405020304" pitchFamily="18" charset="0"/>
              </a:rPr>
              <a:t>many</a:t>
            </a:r>
            <a:endParaRPr lang="fr-ML"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ML" sz="2400" dirty="0" err="1">
                <a:latin typeface="Times New Roman" panose="02020603050405020304" pitchFamily="18" charset="0"/>
                <a:cs typeface="Times New Roman" panose="02020603050405020304" pitchFamily="18" charset="0"/>
              </a:rPr>
              <a:t>Many</a:t>
            </a:r>
            <a:r>
              <a:rPr lang="fr-ML" sz="2400" dirty="0">
                <a:latin typeface="Times New Roman" panose="02020603050405020304" pitchFamily="18" charset="0"/>
                <a:cs typeface="Times New Roman" panose="02020603050405020304" pitchFamily="18" charset="0"/>
              </a:rPr>
              <a:t>-to-</a:t>
            </a:r>
            <a:r>
              <a:rPr lang="fr-ML" sz="2400" dirty="0" err="1">
                <a:latin typeface="Times New Roman" panose="02020603050405020304" pitchFamily="18" charset="0"/>
                <a:cs typeface="Times New Roman" panose="02020603050405020304" pitchFamily="18" charset="0"/>
              </a:rPr>
              <a:t>many</a:t>
            </a:r>
            <a:endParaRPr lang="fr-ML" sz="2400" dirty="0">
              <a:latin typeface="Times New Roman" panose="02020603050405020304" pitchFamily="18" charset="0"/>
              <a:cs typeface="Times New Roman" panose="02020603050405020304" pitchFamily="18" charset="0"/>
            </a:endParaRPr>
          </a:p>
          <a:p>
            <a:pPr marL="0" indent="0">
              <a:buNone/>
            </a:pPr>
            <a:r>
              <a:rPr lang="fr-ML" sz="2400" dirty="0">
                <a:latin typeface="Times New Roman" panose="02020603050405020304" pitchFamily="18" charset="0"/>
                <a:cs typeface="Times New Roman" panose="02020603050405020304" pitchFamily="18" charset="0"/>
              </a:rPr>
              <a:t>Les informations sont fréquemment partagées aux nombreux consommateurs au même moment.</a:t>
            </a:r>
          </a:p>
          <a:p>
            <a:pPr marL="0" indent="0">
              <a:buNone/>
            </a:pPr>
            <a:r>
              <a:rPr lang="fr-ML" sz="2400" dirty="0">
                <a:latin typeface="Times New Roman" panose="02020603050405020304" pitchFamily="18" charset="0"/>
                <a:cs typeface="Times New Roman" panose="02020603050405020304" pitchFamily="18" charset="0"/>
              </a:rPr>
              <a:t>Elle utilise JSON (JavaScript Objet Notation) et YAML (</a:t>
            </a:r>
            <a:r>
              <a:rPr lang="fr-ML" sz="2400" dirty="0" err="1">
                <a:latin typeface="Times New Roman" panose="02020603050405020304" pitchFamily="18" charset="0"/>
                <a:cs typeface="Times New Roman" panose="02020603050405020304" pitchFamily="18" charset="0"/>
              </a:rPr>
              <a:t>Yet</a:t>
            </a:r>
            <a:r>
              <a:rPr lang="fr-ML" sz="2400" dirty="0">
                <a:latin typeface="Times New Roman" panose="02020603050405020304" pitchFamily="18" charset="0"/>
                <a:cs typeface="Times New Roman" panose="02020603050405020304" pitchFamily="18" charset="0"/>
              </a:rPr>
              <a:t> </a:t>
            </a:r>
            <a:r>
              <a:rPr lang="fr-ML" sz="2400" dirty="0" err="1">
                <a:latin typeface="Times New Roman" panose="02020603050405020304" pitchFamily="18" charset="0"/>
                <a:cs typeface="Times New Roman" panose="02020603050405020304" pitchFamily="18" charset="0"/>
              </a:rPr>
              <a:t>Another</a:t>
            </a:r>
            <a:r>
              <a:rPr lang="fr-ML" sz="2400" dirty="0">
                <a:latin typeface="Times New Roman" panose="02020603050405020304" pitchFamily="18" charset="0"/>
                <a:cs typeface="Times New Roman" panose="02020603050405020304" pitchFamily="18" charset="0"/>
              </a:rPr>
              <a:t> Markup </a:t>
            </a:r>
            <a:r>
              <a:rPr lang="fr-ML" sz="2400" dirty="0" err="1">
                <a:latin typeface="Times New Roman" panose="02020603050405020304" pitchFamily="18" charset="0"/>
                <a:cs typeface="Times New Roman" panose="02020603050405020304" pitchFamily="18" charset="0"/>
              </a:rPr>
              <a:t>Language</a:t>
            </a:r>
            <a:r>
              <a:rPr lang="fr-ML" sz="2400" dirty="0">
                <a:latin typeface="Times New Roman" panose="02020603050405020304" pitchFamily="18" charset="0"/>
                <a:cs typeface="Times New Roman" panose="02020603050405020304" pitchFamily="18" charset="0"/>
              </a:rPr>
              <a:t>) pour la description des APIs.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3709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3889</TotalTime>
  <Words>1514</Words>
  <Application>Microsoft Office PowerPoint</Application>
  <PresentationFormat>Grand écran</PresentationFormat>
  <Paragraphs>58</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Calibri Light</vt:lpstr>
      <vt:lpstr>Times New Roman</vt:lpstr>
      <vt:lpstr>Wingdings</vt:lpstr>
      <vt:lpstr>Thème Office</vt:lpstr>
      <vt:lpstr>Une spécification pour le modèle publication/abonnement</vt:lpstr>
      <vt:lpstr>Introduction</vt:lpstr>
      <vt:lpstr>Répartition du travail</vt:lpstr>
      <vt:lpstr>C’est quoi la spécification OpenAPI?</vt:lpstr>
      <vt:lpstr>Pourquoi OpenAPI ?</vt:lpstr>
      <vt:lpstr>Le modèle publication/abonnement</vt:lpstr>
      <vt:lpstr>Les protocoles pub/sub populaire</vt:lpstr>
      <vt:lpstr>La spécification OpenPS</vt:lpstr>
      <vt:lpstr>Avantage de OpenPS</vt:lpstr>
      <vt:lpstr>Le générateur de code OPENAPI-PS</vt:lpstr>
      <vt:lpstr>Cas d’utilisations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 spécification pour le modèle publication/abonnement</dc:title>
  <dc:creator>OASC</dc:creator>
  <cp:lastModifiedBy>OASC</cp:lastModifiedBy>
  <cp:revision>143</cp:revision>
  <dcterms:created xsi:type="dcterms:W3CDTF">2021-10-03T00:49:45Z</dcterms:created>
  <dcterms:modified xsi:type="dcterms:W3CDTF">2021-10-07T01:10:58Z</dcterms:modified>
</cp:coreProperties>
</file>