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98" r:id="rId2"/>
    <p:sldId id="289" r:id="rId3"/>
    <p:sldId id="300" r:id="rId4"/>
    <p:sldId id="301" r:id="rId5"/>
    <p:sldId id="304" r:id="rId6"/>
    <p:sldId id="291" r:id="rId7"/>
    <p:sldId id="282" r:id="rId8"/>
    <p:sldId id="308" r:id="rId9"/>
    <p:sldId id="294" r:id="rId10"/>
    <p:sldId id="295" r:id="rId11"/>
    <p:sldId id="296" r:id="rId12"/>
    <p:sldId id="302" r:id="rId13"/>
    <p:sldId id="303" r:id="rId14"/>
    <p:sldId id="305" r:id="rId15"/>
    <p:sldId id="309" r:id="rId16"/>
    <p:sldId id="306" r:id="rId17"/>
    <p:sldId id="307" r:id="rId18"/>
    <p:sldId id="310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SC" initials="O" lastIdx="1" clrIdx="0">
    <p:extLst>
      <p:ext uri="{19B8F6BF-5375-455C-9EA6-DF929625EA0E}">
        <p15:presenceInfo xmlns:p15="http://schemas.microsoft.com/office/powerpoint/2012/main" userId="OA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BD3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6FC4-0F1B-47A0-8983-B33276F271B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D3C3-CF28-4CDA-8257-0907077406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">
            <a:extLst>
              <a:ext uri="{FF2B5EF4-FFF2-40B4-BE49-F238E27FC236}">
                <a16:creationId xmlns:a16="http://schemas.microsoft.com/office/drawing/2014/main" id="{FBD5D7DE-0917-4B7C-AB67-02668CECB7E0}"/>
              </a:ext>
            </a:extLst>
          </p:cNvPr>
          <p:cNvSpPr txBox="1">
            <a:spLocks/>
          </p:cNvSpPr>
          <p:nvPr/>
        </p:nvSpPr>
        <p:spPr>
          <a:xfrm>
            <a:off x="632400" y="2690030"/>
            <a:ext cx="10927200" cy="1591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</a:pPr>
            <a:r>
              <a:rPr lang="fr-ML" sz="3200" b="1" u="sng" dirty="0"/>
              <a:t>THÈME</a:t>
            </a:r>
            <a:br>
              <a:rPr lang="fr-ML" sz="4400" dirty="0"/>
            </a:br>
            <a:r>
              <a:rPr lang="fr-ML" sz="2400" b="1" dirty="0"/>
              <a:t>une spécification pour le modèle publication/abonnement</a:t>
            </a:r>
          </a:p>
        </p:txBody>
      </p:sp>
      <p:sp>
        <p:nvSpPr>
          <p:cNvPr id="5" name="Google Shape;62;p1">
            <a:extLst>
              <a:ext uri="{FF2B5EF4-FFF2-40B4-BE49-F238E27FC236}">
                <a16:creationId xmlns:a16="http://schemas.microsoft.com/office/drawing/2014/main" id="{15176832-F618-40B1-B854-AC430EF8EBDA}"/>
              </a:ext>
            </a:extLst>
          </p:cNvPr>
          <p:cNvSpPr txBox="1">
            <a:spLocks/>
          </p:cNvSpPr>
          <p:nvPr/>
        </p:nvSpPr>
        <p:spPr>
          <a:xfrm>
            <a:off x="1524000" y="208816"/>
            <a:ext cx="9143999" cy="115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MINISTÈRE DE L’ENSEIGNEMENT SUPÉRIEUR ET DE LA RECHERCHE SCIENTIFIQUE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UNIVERSITÉ MOULOUD MAMMERI DE TIZI-OUZOU</a:t>
            </a: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FACULTÉ DE GÉNIE ÉLECTRIQUE ET D’INFORMATIQUE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DÉPARTEMENT D’INFORMATIQUE</a:t>
            </a:r>
            <a:endParaRPr lang="fr-ML" sz="1400" dirty="0">
              <a:solidFill>
                <a:schemeClr val="bg1"/>
              </a:solidFill>
            </a:endParaRPr>
          </a:p>
        </p:txBody>
      </p:sp>
      <p:sp>
        <p:nvSpPr>
          <p:cNvPr id="6" name="Google Shape;63;p1">
            <a:extLst>
              <a:ext uri="{FF2B5EF4-FFF2-40B4-BE49-F238E27FC236}">
                <a16:creationId xmlns:a16="http://schemas.microsoft.com/office/drawing/2014/main" id="{96D23BD3-B630-4237-BB9A-7C6C267B594F}"/>
              </a:ext>
            </a:extLst>
          </p:cNvPr>
          <p:cNvSpPr txBox="1"/>
          <p:nvPr/>
        </p:nvSpPr>
        <p:spPr>
          <a:xfrm>
            <a:off x="1524000" y="1718076"/>
            <a:ext cx="9144000" cy="113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Présentation en vue de l’obtention du diplôme de Master 2 en Informatique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Spécialité : Réseaux, Mobilités et systèmes embarqués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Google Shape;64;p1">
            <a:extLst>
              <a:ext uri="{FF2B5EF4-FFF2-40B4-BE49-F238E27FC236}">
                <a16:creationId xmlns:a16="http://schemas.microsoft.com/office/drawing/2014/main" id="{362843D8-6D38-4FF9-8D8C-66AF2BE65953}"/>
              </a:ext>
            </a:extLst>
          </p:cNvPr>
          <p:cNvSpPr txBox="1"/>
          <p:nvPr/>
        </p:nvSpPr>
        <p:spPr>
          <a:xfrm>
            <a:off x="632412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Présenté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Coulibaly Souleymane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8" name="Google Shape;65;p1">
            <a:extLst>
              <a:ext uri="{FF2B5EF4-FFF2-40B4-BE49-F238E27FC236}">
                <a16:creationId xmlns:a16="http://schemas.microsoft.com/office/drawing/2014/main" id="{970BB1D5-1637-4A0E-9C27-369DB7F553A2}"/>
              </a:ext>
            </a:extLst>
          </p:cNvPr>
          <p:cNvSpPr txBox="1"/>
          <p:nvPr/>
        </p:nvSpPr>
        <p:spPr>
          <a:xfrm>
            <a:off x="8938121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Encadré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Mme OUKFIF Karima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9" name="Google Shape;66;p1">
            <a:extLst>
              <a:ext uri="{FF2B5EF4-FFF2-40B4-BE49-F238E27FC236}">
                <a16:creationId xmlns:a16="http://schemas.microsoft.com/office/drawing/2014/main" id="{59684518-0D92-478E-911E-43B0D50B1D0B}"/>
              </a:ext>
            </a:extLst>
          </p:cNvPr>
          <p:cNvSpPr txBox="1"/>
          <p:nvPr/>
        </p:nvSpPr>
        <p:spPr>
          <a:xfrm>
            <a:off x="4843669" y="5778846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Promotion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2020/2021</a:t>
            </a:r>
            <a:endParaRPr sz="1400" b="0" i="0" u="none" strike="noStrike" cap="none" dirty="0">
              <a:sym typeface="Arial"/>
            </a:endParaRPr>
          </a:p>
        </p:txBody>
      </p:sp>
      <p:pic>
        <p:nvPicPr>
          <p:cNvPr id="10" name="Google Shape;67;p1">
            <a:extLst>
              <a:ext uri="{FF2B5EF4-FFF2-40B4-BE49-F238E27FC236}">
                <a16:creationId xmlns:a16="http://schemas.microsoft.com/office/drawing/2014/main" id="{11996F81-BE7F-485C-A268-2506D5CEA6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6" t="7823" r="5029" b="11403"/>
          <a:stretch/>
        </p:blipFill>
        <p:spPr>
          <a:xfrm>
            <a:off x="1298622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8;p1">
            <a:extLst>
              <a:ext uri="{FF2B5EF4-FFF2-40B4-BE49-F238E27FC236}">
                <a16:creationId xmlns:a16="http://schemas.microsoft.com/office/drawing/2014/main" id="{AA27990F-C62A-494D-BC3D-8361BFFA5B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3" t="7827" r="5034" b="11396"/>
          <a:stretch/>
        </p:blipFill>
        <p:spPr>
          <a:xfrm>
            <a:off x="9884020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848117" y="2922566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  La solution proposée : la spécification </a:t>
            </a:r>
            <a:r>
              <a:rPr lang="fr-ML" sz="2800" b="1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799CF9-EC37-4245-8380-FCB524925ECA}"/>
              </a:ext>
            </a:extLst>
          </p:cNvPr>
          <p:cNvSpPr/>
          <p:nvPr/>
        </p:nvSpPr>
        <p:spPr>
          <a:xfrm>
            <a:off x="2633870" y="1634329"/>
            <a:ext cx="3462130" cy="3750358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A70EF6-D57D-411D-AD4B-A8495A8F6B7A}"/>
              </a:ext>
            </a:extLst>
          </p:cNvPr>
          <p:cNvSpPr/>
          <p:nvPr/>
        </p:nvSpPr>
        <p:spPr>
          <a:xfrm>
            <a:off x="2748582" y="1776201"/>
            <a:ext cx="3232706" cy="42665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openps 1.0.0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C404329-50EB-4F40-9386-D5354392D368}"/>
              </a:ext>
            </a:extLst>
          </p:cNvPr>
          <p:cNvSpPr/>
          <p:nvPr/>
        </p:nvSpPr>
        <p:spPr>
          <a:xfrm>
            <a:off x="2748582" y="2260755"/>
            <a:ext cx="3232706" cy="3864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0A0A16-2AFE-44BA-A531-819FD62AD261}"/>
              </a:ext>
            </a:extLst>
          </p:cNvPr>
          <p:cNvSpPr/>
          <p:nvPr/>
        </p:nvSpPr>
        <p:spPr>
          <a:xfrm>
            <a:off x="2748582" y="2744487"/>
            <a:ext cx="3232706" cy="4590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broker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44DFB30-ABB8-488F-B794-5D300554D64D}"/>
              </a:ext>
            </a:extLst>
          </p:cNvPr>
          <p:cNvSpPr/>
          <p:nvPr/>
        </p:nvSpPr>
        <p:spPr>
          <a:xfrm>
            <a:off x="2763909" y="3277388"/>
            <a:ext cx="1666463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64E043D-DA0F-4C1B-AB15-F3D345C8847E}"/>
              </a:ext>
            </a:extLst>
          </p:cNvPr>
          <p:cNvSpPr/>
          <p:nvPr/>
        </p:nvSpPr>
        <p:spPr>
          <a:xfrm>
            <a:off x="2763909" y="3758114"/>
            <a:ext cx="3232705" cy="39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topics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24F251-B6DD-4EE5-A931-13CD1ABFE2C5}"/>
              </a:ext>
            </a:extLst>
          </p:cNvPr>
          <p:cNvSpPr/>
          <p:nvPr/>
        </p:nvSpPr>
        <p:spPr>
          <a:xfrm>
            <a:off x="4545084" y="3288673"/>
            <a:ext cx="1436204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B13690-4E94-4F88-B3FB-025962E94E99}"/>
              </a:ext>
            </a:extLst>
          </p:cNvPr>
          <p:cNvSpPr/>
          <p:nvPr/>
        </p:nvSpPr>
        <p:spPr>
          <a:xfrm>
            <a:off x="4545084" y="4298253"/>
            <a:ext cx="1436204" cy="3828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D15831E-ED4B-4408-AFFB-3E387DD42DF2}"/>
              </a:ext>
            </a:extLst>
          </p:cNvPr>
          <p:cNvSpPr/>
          <p:nvPr/>
        </p:nvSpPr>
        <p:spPr>
          <a:xfrm>
            <a:off x="2748582" y="4282238"/>
            <a:ext cx="1676399" cy="3988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C8A29A-D618-4D19-8DEA-0F527C9C23DC}"/>
              </a:ext>
            </a:extLst>
          </p:cNvPr>
          <p:cNvSpPr/>
          <p:nvPr/>
        </p:nvSpPr>
        <p:spPr>
          <a:xfrm>
            <a:off x="2748582" y="4822377"/>
            <a:ext cx="3232704" cy="4728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69661-6C93-49E8-9999-51FF735BE203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3FA34B-AF99-4980-9043-75AA78DB79B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A8300CA7-B964-4A16-818C-FAEC5A6C983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20EA2-0768-46DE-BEA2-541623BF9148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spécification OpenAPI-PS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9B5AEE-680D-44B5-9A4C-3D68836A7BBB}"/>
              </a:ext>
            </a:extLst>
          </p:cNvPr>
          <p:cNvCxnSpPr>
            <a:cxnSpLocks/>
          </p:cNvCxnSpPr>
          <p:nvPr/>
        </p:nvCxnSpPr>
        <p:spPr>
          <a:xfrm flipV="1">
            <a:off x="6104233" y="3976945"/>
            <a:ext cx="35087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EFD5E9-F92F-4849-93A8-D8A4B41EE74C}"/>
              </a:ext>
            </a:extLst>
          </p:cNvPr>
          <p:cNvSpPr/>
          <p:nvPr/>
        </p:nvSpPr>
        <p:spPr>
          <a:xfrm>
            <a:off x="6791335" y="3074813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Méthode</a:t>
            </a:r>
            <a:endParaRPr lang="en-US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7D3CC2E-B29D-478F-AB7E-B8DFBDC24D41}"/>
              </a:ext>
            </a:extLst>
          </p:cNvPr>
          <p:cNvCxnSpPr>
            <a:cxnSpLocks/>
          </p:cNvCxnSpPr>
          <p:nvPr/>
        </p:nvCxnSpPr>
        <p:spPr>
          <a:xfrm flipH="1">
            <a:off x="6441716" y="3385170"/>
            <a:ext cx="25953" cy="12415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08E1D0B-3C3E-4C40-9F04-B07099B0EEF4}"/>
              </a:ext>
            </a:extLst>
          </p:cNvPr>
          <p:cNvCxnSpPr>
            <a:cxnSpLocks/>
          </p:cNvCxnSpPr>
          <p:nvPr/>
        </p:nvCxnSpPr>
        <p:spPr>
          <a:xfrm flipV="1">
            <a:off x="6459040" y="3384301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A5A9125-88BB-4A4C-9E55-E7B9CDC1F9CF}"/>
              </a:ext>
            </a:extLst>
          </p:cNvPr>
          <p:cNvSpPr/>
          <p:nvPr/>
        </p:nvSpPr>
        <p:spPr>
          <a:xfrm>
            <a:off x="6774972" y="43064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message</a:t>
            </a:r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9AF7C6A-6AD5-4B7C-A0C6-C256BB202BE3}"/>
              </a:ext>
            </a:extLst>
          </p:cNvPr>
          <p:cNvCxnSpPr/>
          <p:nvPr/>
        </p:nvCxnSpPr>
        <p:spPr>
          <a:xfrm flipV="1">
            <a:off x="6437549" y="4615513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892AC49-B59F-44BD-AD4A-E077781F63A9}"/>
              </a:ext>
            </a:extLst>
          </p:cNvPr>
          <p:cNvCxnSpPr>
            <a:cxnSpLocks/>
          </p:cNvCxnSpPr>
          <p:nvPr/>
        </p:nvCxnSpPr>
        <p:spPr>
          <a:xfrm>
            <a:off x="8385468" y="3416682"/>
            <a:ext cx="361702" cy="2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79BB8B3-8973-47F2-9847-BE5B81DDC876}"/>
              </a:ext>
            </a:extLst>
          </p:cNvPr>
          <p:cNvSpPr/>
          <p:nvPr/>
        </p:nvSpPr>
        <p:spPr>
          <a:xfrm>
            <a:off x="9106487" y="243499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publication</a:t>
            </a:r>
            <a:endParaRPr lang="en-US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8AA1192-7FB6-469E-ACE5-67B689C41184}"/>
              </a:ext>
            </a:extLst>
          </p:cNvPr>
          <p:cNvCxnSpPr>
            <a:cxnSpLocks/>
          </p:cNvCxnSpPr>
          <p:nvPr/>
        </p:nvCxnSpPr>
        <p:spPr>
          <a:xfrm flipH="1">
            <a:off x="8743068" y="2744486"/>
            <a:ext cx="8204" cy="1349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8B44FDF-390F-403C-97A7-84238C0B7031}"/>
              </a:ext>
            </a:extLst>
          </p:cNvPr>
          <p:cNvCxnSpPr>
            <a:cxnSpLocks/>
          </p:cNvCxnSpPr>
          <p:nvPr/>
        </p:nvCxnSpPr>
        <p:spPr>
          <a:xfrm>
            <a:off x="8755202" y="2744487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31C5A53-87A2-42D4-B0CB-B9A7E3C3BBFF}"/>
              </a:ext>
            </a:extLst>
          </p:cNvPr>
          <p:cNvSpPr/>
          <p:nvPr/>
        </p:nvSpPr>
        <p:spPr>
          <a:xfrm>
            <a:off x="9073808" y="377555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abonnement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60C75D2-4113-47CB-8566-19AAACDF825F}"/>
              </a:ext>
            </a:extLst>
          </p:cNvPr>
          <p:cNvCxnSpPr>
            <a:cxnSpLocks/>
          </p:cNvCxnSpPr>
          <p:nvPr/>
        </p:nvCxnSpPr>
        <p:spPr>
          <a:xfrm>
            <a:off x="8737000" y="4081680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36C41B2-CAA4-4A7F-8200-B3162EC9DD75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104233" y="2993699"/>
            <a:ext cx="687482" cy="83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1AEAD60-8661-4D27-8ED5-358449531393}"/>
              </a:ext>
            </a:extLst>
          </p:cNvPr>
          <p:cNvSpPr/>
          <p:nvPr/>
        </p:nvSpPr>
        <p:spPr>
          <a:xfrm>
            <a:off x="6765948" y="176294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name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61A9EC1-A1EA-41A4-A1B3-C95527D3F731}"/>
              </a:ext>
            </a:extLst>
          </p:cNvPr>
          <p:cNvCxnSpPr>
            <a:cxnSpLocks/>
          </p:cNvCxnSpPr>
          <p:nvPr/>
        </p:nvCxnSpPr>
        <p:spPr>
          <a:xfrm>
            <a:off x="6444940" y="2045932"/>
            <a:ext cx="0" cy="1841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D36C24E-F22E-40A7-A8A6-058F2AC4DB86}"/>
              </a:ext>
            </a:extLst>
          </p:cNvPr>
          <p:cNvCxnSpPr>
            <a:cxnSpLocks/>
          </p:cNvCxnSpPr>
          <p:nvPr/>
        </p:nvCxnSpPr>
        <p:spPr>
          <a:xfrm>
            <a:off x="6444940" y="2045933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A94DA16-67F6-4DEA-BC05-C3103AB53C68}"/>
              </a:ext>
            </a:extLst>
          </p:cNvPr>
          <p:cNvSpPr/>
          <p:nvPr/>
        </p:nvSpPr>
        <p:spPr>
          <a:xfrm>
            <a:off x="6781748" y="358149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port</a:t>
            </a:r>
            <a:endParaRPr lang="en-US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457225F-BFA5-4697-9E94-4A910F0CA72D}"/>
              </a:ext>
            </a:extLst>
          </p:cNvPr>
          <p:cNvCxnSpPr/>
          <p:nvPr/>
        </p:nvCxnSpPr>
        <p:spPr>
          <a:xfrm flipV="1">
            <a:off x="6444940" y="3887619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B3C078A-5A9C-4EE4-A374-0B8A0B38A131}"/>
              </a:ext>
            </a:extLst>
          </p:cNvPr>
          <p:cNvSpPr/>
          <p:nvPr/>
        </p:nvSpPr>
        <p:spPr>
          <a:xfrm>
            <a:off x="6791715" y="268421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hostname</a:t>
            </a:r>
            <a:endParaRPr lang="en-US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00D6DE9-DF05-4BC0-9800-78B1F8B9CA61}"/>
              </a:ext>
            </a:extLst>
          </p:cNvPr>
          <p:cNvSpPr/>
          <p:nvPr/>
        </p:nvSpPr>
        <p:spPr>
          <a:xfrm>
            <a:off x="6436293" y="3231238"/>
            <a:ext cx="1887328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AMQP, MQTT, </a:t>
            </a:r>
            <a:r>
              <a:rPr lang="fr-ML" dirty="0" err="1"/>
              <a:t>etc</a:t>
            </a:r>
            <a:r>
              <a:rPr lang="fr-ML" dirty="0"/>
              <a:t>,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D1F4EF1-6E03-4984-A0FE-C8DC8EE686EA}"/>
              </a:ext>
            </a:extLst>
          </p:cNvPr>
          <p:cNvCxnSpPr>
            <a:cxnSpLocks/>
          </p:cNvCxnSpPr>
          <p:nvPr/>
        </p:nvCxnSpPr>
        <p:spPr>
          <a:xfrm>
            <a:off x="6115285" y="3514222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  <p:bldP spid="28" grpId="0" animBg="1"/>
      <p:bldP spid="28" grpId="1" animBg="1"/>
      <p:bldP spid="40" grpId="0" animBg="1"/>
      <p:bldP spid="40" grpId="1" animBg="1"/>
      <p:bldP spid="43" grpId="0" animBg="1"/>
      <p:bldP spid="43" grpId="1" animBg="1"/>
      <p:bldP spid="59" grpId="0" animBg="1"/>
      <p:bldP spid="59" grpId="1" animBg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 de </a:t>
            </a:r>
            <a:r>
              <a:rPr lang="fr-ML" sz="2800" b="1" i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1649232" y="1664853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Elle a beaucoup de point commun avec OpenAPI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1649232" y="3003299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Elle supporte YAML ainsi que JSON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DCEAC8-2637-49BD-AFD2-7446770E66F4}"/>
              </a:ext>
            </a:extLst>
          </p:cNvPr>
          <p:cNvSpPr/>
          <p:nvPr/>
        </p:nvSpPr>
        <p:spPr>
          <a:xfrm>
            <a:off x="1649232" y="4341745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Elle est multi protocole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VI- Un générateur de code 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F0032FC-A3AB-4B77-9C0B-6A7899ED0DED}"/>
              </a:ext>
            </a:extLst>
          </p:cNvPr>
          <p:cNvSpPr/>
          <p:nvPr/>
        </p:nvSpPr>
        <p:spPr>
          <a:xfrm>
            <a:off x="3489604" y="1886892"/>
            <a:ext cx="5781261" cy="35906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Étoile : 24 branches 8">
            <a:extLst>
              <a:ext uri="{FF2B5EF4-FFF2-40B4-BE49-F238E27FC236}">
                <a16:creationId xmlns:a16="http://schemas.microsoft.com/office/drawing/2014/main" id="{F4B61E9E-BE4D-4761-91CB-726E39B754F0}"/>
              </a:ext>
            </a:extLst>
          </p:cNvPr>
          <p:cNvSpPr/>
          <p:nvPr/>
        </p:nvSpPr>
        <p:spPr>
          <a:xfrm>
            <a:off x="3993186" y="2195090"/>
            <a:ext cx="1020417" cy="821635"/>
          </a:xfrm>
          <a:prstGeom prst="star24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70FB7-C276-43C4-83CF-71A0AE74BD35}"/>
              </a:ext>
            </a:extLst>
          </p:cNvPr>
          <p:cNvSpPr/>
          <p:nvPr/>
        </p:nvSpPr>
        <p:spPr>
          <a:xfrm>
            <a:off x="5073239" y="2195090"/>
            <a:ext cx="199279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D878F-DEC0-4965-ACA4-6DCCBECB6F46}"/>
              </a:ext>
            </a:extLst>
          </p:cNvPr>
          <p:cNvSpPr/>
          <p:nvPr/>
        </p:nvSpPr>
        <p:spPr>
          <a:xfrm>
            <a:off x="7425501" y="4206021"/>
            <a:ext cx="1845364" cy="53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Codegen pub/sub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E9D33-00B3-45C7-B276-41B4E20D92B1}"/>
              </a:ext>
            </a:extLst>
          </p:cNvPr>
          <p:cNvSpPr/>
          <p:nvPr/>
        </p:nvSpPr>
        <p:spPr>
          <a:xfrm>
            <a:off x="5209072" y="4964449"/>
            <a:ext cx="1992795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Mustache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Étoile : 8 branches 14">
            <a:extLst>
              <a:ext uri="{FF2B5EF4-FFF2-40B4-BE49-F238E27FC236}">
                <a16:creationId xmlns:a16="http://schemas.microsoft.com/office/drawing/2014/main" id="{F6FE1D61-8A0B-4628-AA64-14FFC2E4480C}"/>
              </a:ext>
            </a:extLst>
          </p:cNvPr>
          <p:cNvSpPr/>
          <p:nvPr/>
        </p:nvSpPr>
        <p:spPr>
          <a:xfrm>
            <a:off x="7890982" y="3238268"/>
            <a:ext cx="977349" cy="887895"/>
          </a:xfrm>
          <a:prstGeom prst="star8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A604251B-10BD-4F3F-8A3A-9453282C1116}"/>
              </a:ext>
            </a:extLst>
          </p:cNvPr>
          <p:cNvSpPr/>
          <p:nvPr/>
        </p:nvSpPr>
        <p:spPr>
          <a:xfrm rot="16200000">
            <a:off x="633387" y="2688272"/>
            <a:ext cx="1934731" cy="1312799"/>
          </a:xfrm>
          <a:prstGeom prst="foldedCorner">
            <a:avLst>
              <a:gd name="adj" fmla="val 25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29A88-DD64-4898-81F4-ABFE4AF6CA61}"/>
              </a:ext>
            </a:extLst>
          </p:cNvPr>
          <p:cNvSpPr/>
          <p:nvPr/>
        </p:nvSpPr>
        <p:spPr>
          <a:xfrm>
            <a:off x="604354" y="4438104"/>
            <a:ext cx="2308782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 spécification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C91E3A1-789B-43D5-B240-C09C6B28EAA8}"/>
              </a:ext>
            </a:extLst>
          </p:cNvPr>
          <p:cNvSpPr/>
          <p:nvPr/>
        </p:nvSpPr>
        <p:spPr>
          <a:xfrm>
            <a:off x="2416178" y="3238268"/>
            <a:ext cx="980661" cy="450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CBBDC-A305-4CAD-9209-76DC6AD41FB7}"/>
              </a:ext>
            </a:extLst>
          </p:cNvPr>
          <p:cNvCxnSpPr>
            <a:cxnSpLocks/>
          </p:cNvCxnSpPr>
          <p:nvPr/>
        </p:nvCxnSpPr>
        <p:spPr>
          <a:xfrm flipV="1">
            <a:off x="3642832" y="2940785"/>
            <a:ext cx="437321" cy="543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F76E6FF-AA09-4CAB-947F-B29EB0926D2E}"/>
              </a:ext>
            </a:extLst>
          </p:cNvPr>
          <p:cNvCxnSpPr>
            <a:cxnSpLocks/>
          </p:cNvCxnSpPr>
          <p:nvPr/>
        </p:nvCxnSpPr>
        <p:spPr>
          <a:xfrm>
            <a:off x="5013603" y="2735031"/>
            <a:ext cx="2784614" cy="876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D02C9F8-7948-4F2F-9017-90A1CC62B6B4}"/>
              </a:ext>
            </a:extLst>
          </p:cNvPr>
          <p:cNvCxnSpPr>
            <a:cxnSpLocks/>
          </p:cNvCxnSpPr>
          <p:nvPr/>
        </p:nvCxnSpPr>
        <p:spPr>
          <a:xfrm flipV="1">
            <a:off x="5363957" y="3862712"/>
            <a:ext cx="2527025" cy="845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F1494E7A-D07F-4787-875A-42210BBF01AB}"/>
              </a:ext>
            </a:extLst>
          </p:cNvPr>
          <p:cNvSpPr/>
          <p:nvPr/>
        </p:nvSpPr>
        <p:spPr>
          <a:xfrm>
            <a:off x="10287969" y="3173159"/>
            <a:ext cx="857249" cy="1138878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7FA368E-17CE-4776-AE46-6F0815BDB5D9}"/>
              </a:ext>
            </a:extLst>
          </p:cNvPr>
          <p:cNvSpPr/>
          <p:nvPr/>
        </p:nvSpPr>
        <p:spPr>
          <a:xfrm>
            <a:off x="8994643" y="3489714"/>
            <a:ext cx="1183166" cy="450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FBD4F-CA3D-4DEA-8514-F2579CCA9060}"/>
              </a:ext>
            </a:extLst>
          </p:cNvPr>
          <p:cNvSpPr/>
          <p:nvPr/>
        </p:nvSpPr>
        <p:spPr>
          <a:xfrm>
            <a:off x="9834910" y="4424508"/>
            <a:ext cx="136414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généré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78DA21A-7402-47EF-ACFE-BB9D16700977}"/>
              </a:ext>
            </a:extLst>
          </p:cNvPr>
          <p:cNvSpPr/>
          <p:nvPr/>
        </p:nvSpPr>
        <p:spPr>
          <a:xfrm>
            <a:off x="3623247" y="3822267"/>
            <a:ext cx="1667531" cy="156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1C5B26C3-724E-4153-B55A-7C182E10FD01}"/>
              </a:ext>
            </a:extLst>
          </p:cNvPr>
          <p:cNvSpPr/>
          <p:nvPr/>
        </p:nvSpPr>
        <p:spPr>
          <a:xfrm>
            <a:off x="3907582" y="4138072"/>
            <a:ext cx="463827" cy="954157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4CF631DE-FAE5-47F7-AD2D-DE65F210AB13}"/>
              </a:ext>
            </a:extLst>
          </p:cNvPr>
          <p:cNvSpPr/>
          <p:nvPr/>
        </p:nvSpPr>
        <p:spPr>
          <a:xfrm>
            <a:off x="4583215" y="4125945"/>
            <a:ext cx="463827" cy="954157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5A293F-2FDB-4E5E-99E2-F6BA39490B61}"/>
              </a:ext>
            </a:extLst>
          </p:cNvPr>
          <p:cNvSpPr/>
          <p:nvPr/>
        </p:nvSpPr>
        <p:spPr>
          <a:xfrm>
            <a:off x="2401679" y="2890234"/>
            <a:ext cx="836134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Entrée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725C0E-2C5D-485F-8742-74060348DE47}"/>
              </a:ext>
            </a:extLst>
          </p:cNvPr>
          <p:cNvSpPr/>
          <p:nvPr/>
        </p:nvSpPr>
        <p:spPr>
          <a:xfrm>
            <a:off x="9168159" y="3115291"/>
            <a:ext cx="836134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22" grpId="0" animBg="1"/>
      <p:bldP spid="23" grpId="0" animBg="1"/>
      <p:bldP spid="24" grpId="0"/>
      <p:bldP spid="2" grpId="0" animBg="1"/>
      <p:bldP spid="10" grpId="0" animBg="1"/>
      <p:bldP spid="11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2152357" y="2861018"/>
            <a:ext cx="7887286" cy="11359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générateur de code OpenAPI-PS et du code généré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B348-ABCF-4D3E-8669-91B1668C9B2A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B348-ABCF-4D3E-8669-91B1668C9B2A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Un Cas d’utilisation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6BF83-9BC8-4A3E-8F38-9F0BCCE2EA4F}"/>
              </a:ext>
            </a:extLst>
          </p:cNvPr>
          <p:cNvSpPr/>
          <p:nvPr/>
        </p:nvSpPr>
        <p:spPr>
          <a:xfrm>
            <a:off x="1649232" y="457198"/>
            <a:ext cx="8495765" cy="96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VII- Un cas d’utilisation du générateur de code 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29289AC-AE6D-49CB-BCDE-E6E49EEFF7AB}"/>
              </a:ext>
            </a:extLst>
          </p:cNvPr>
          <p:cNvSpPr/>
          <p:nvPr/>
        </p:nvSpPr>
        <p:spPr>
          <a:xfrm>
            <a:off x="2649811" y="3876241"/>
            <a:ext cx="1007165" cy="312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02AF7F2-31D3-41F7-A992-5C80AB51C5C8}"/>
              </a:ext>
            </a:extLst>
          </p:cNvPr>
          <p:cNvSpPr/>
          <p:nvPr/>
        </p:nvSpPr>
        <p:spPr>
          <a:xfrm>
            <a:off x="4009613" y="2413255"/>
            <a:ext cx="4267200" cy="34323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0F736B-0F43-4025-996C-6322946E0CA4}"/>
              </a:ext>
            </a:extLst>
          </p:cNvPr>
          <p:cNvSpPr/>
          <p:nvPr/>
        </p:nvSpPr>
        <p:spPr>
          <a:xfrm>
            <a:off x="5251119" y="1963427"/>
            <a:ext cx="1689762" cy="4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D944C8-8C81-4AB8-AB89-0B2244AA0810}"/>
              </a:ext>
            </a:extLst>
          </p:cNvPr>
          <p:cNvCxnSpPr>
            <a:cxnSpLocks/>
          </p:cNvCxnSpPr>
          <p:nvPr/>
        </p:nvCxnSpPr>
        <p:spPr>
          <a:xfrm>
            <a:off x="2485613" y="4228416"/>
            <a:ext cx="1335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CA8345A-BFA0-4F10-88D8-2ED5ACF51439}"/>
              </a:ext>
            </a:extLst>
          </p:cNvPr>
          <p:cNvCxnSpPr>
            <a:cxnSpLocks/>
          </p:cNvCxnSpPr>
          <p:nvPr/>
        </p:nvCxnSpPr>
        <p:spPr>
          <a:xfrm flipH="1" flipV="1">
            <a:off x="8422590" y="3849071"/>
            <a:ext cx="1172816" cy="33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CE4D4C1-B30E-4263-B12B-E5E390EF7FC8}"/>
              </a:ext>
            </a:extLst>
          </p:cNvPr>
          <p:cNvSpPr/>
          <p:nvPr/>
        </p:nvSpPr>
        <p:spPr>
          <a:xfrm>
            <a:off x="5599875" y="2573108"/>
            <a:ext cx="2319129" cy="31722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3AB215-50D2-4F22-9538-B4BA57B9522A}"/>
              </a:ext>
            </a:extLst>
          </p:cNvPr>
          <p:cNvSpPr/>
          <p:nvPr/>
        </p:nvSpPr>
        <p:spPr>
          <a:xfrm>
            <a:off x="5770907" y="3244603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/capability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478D7-2C35-4AB1-823C-FB93467BDA40}"/>
              </a:ext>
            </a:extLst>
          </p:cNvPr>
          <p:cNvSpPr/>
          <p:nvPr/>
        </p:nvSpPr>
        <p:spPr>
          <a:xfrm>
            <a:off x="5777946" y="3713395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/specification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77B901-757A-4212-93D0-DD02931840C3}"/>
              </a:ext>
            </a:extLst>
          </p:cNvPr>
          <p:cNvSpPr/>
          <p:nvPr/>
        </p:nvSpPr>
        <p:spPr>
          <a:xfrm>
            <a:off x="5770907" y="4228416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/receipt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8F2B6-5494-494A-AFA1-9A5C887647C4}"/>
              </a:ext>
            </a:extLst>
          </p:cNvPr>
          <p:cNvSpPr/>
          <p:nvPr/>
        </p:nvSpPr>
        <p:spPr>
          <a:xfrm>
            <a:off x="5794930" y="4743437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16D17-5F66-4EEF-BAD7-3E553418B3CC}"/>
              </a:ext>
            </a:extLst>
          </p:cNvPr>
          <p:cNvSpPr/>
          <p:nvPr/>
        </p:nvSpPr>
        <p:spPr>
          <a:xfrm>
            <a:off x="5808593" y="5231597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/interrupt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19BC1-53FC-494C-8647-6C66CA0D613B}"/>
              </a:ext>
            </a:extLst>
          </p:cNvPr>
          <p:cNvSpPr/>
          <p:nvPr/>
        </p:nvSpPr>
        <p:spPr>
          <a:xfrm>
            <a:off x="5977560" y="2734849"/>
            <a:ext cx="1411357" cy="4076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6B1D1EE-4011-4B3D-9E89-EDC96E843F45}"/>
              </a:ext>
            </a:extLst>
          </p:cNvPr>
          <p:cNvCxnSpPr>
            <a:cxnSpLocks/>
          </p:cNvCxnSpPr>
          <p:nvPr/>
        </p:nvCxnSpPr>
        <p:spPr>
          <a:xfrm flipH="1">
            <a:off x="2485613" y="3849071"/>
            <a:ext cx="1335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C31194D-4EC4-4E97-A757-7B072B9978C7}"/>
              </a:ext>
            </a:extLst>
          </p:cNvPr>
          <p:cNvCxnSpPr>
            <a:cxnSpLocks/>
          </p:cNvCxnSpPr>
          <p:nvPr/>
        </p:nvCxnSpPr>
        <p:spPr>
          <a:xfrm>
            <a:off x="8422587" y="4159227"/>
            <a:ext cx="1172819" cy="22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B1E6303-0EB2-4575-8E25-718732C4DF03}"/>
              </a:ext>
            </a:extLst>
          </p:cNvPr>
          <p:cNvSpPr/>
          <p:nvPr/>
        </p:nvSpPr>
        <p:spPr>
          <a:xfrm>
            <a:off x="8548067" y="3896753"/>
            <a:ext cx="1007165" cy="271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FA5D5C9-C89C-415E-980D-9F34F489CD39}"/>
              </a:ext>
            </a:extLst>
          </p:cNvPr>
          <p:cNvSpPr/>
          <p:nvPr/>
        </p:nvSpPr>
        <p:spPr>
          <a:xfrm>
            <a:off x="4066352" y="3152709"/>
            <a:ext cx="1481341" cy="14880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</a:p>
          <a:p>
            <a:pPr algn="ctr"/>
            <a:r>
              <a:rPr lang="fr-M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Port: 15672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9BB33C-6E3C-44A6-94CE-99B82739F2E6}"/>
              </a:ext>
            </a:extLst>
          </p:cNvPr>
          <p:cNvSpPr/>
          <p:nvPr/>
        </p:nvSpPr>
        <p:spPr>
          <a:xfrm>
            <a:off x="653499" y="3055582"/>
            <a:ext cx="1779932" cy="217601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AC1525F-76A4-4BAB-8AED-F46469ACD4C5}"/>
              </a:ext>
            </a:extLst>
          </p:cNvPr>
          <p:cNvSpPr/>
          <p:nvPr/>
        </p:nvSpPr>
        <p:spPr>
          <a:xfrm>
            <a:off x="9632673" y="2976017"/>
            <a:ext cx="1779932" cy="217601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FCF23B-6FFF-4979-9ADA-31EAA33961C5}"/>
              </a:ext>
            </a:extLst>
          </p:cNvPr>
          <p:cNvSpPr/>
          <p:nvPr/>
        </p:nvSpPr>
        <p:spPr>
          <a:xfrm>
            <a:off x="740053" y="5231597"/>
            <a:ext cx="1444487" cy="4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45B97A-444F-4FED-B29B-891F92203E73}"/>
              </a:ext>
            </a:extLst>
          </p:cNvPr>
          <p:cNvSpPr/>
          <p:nvPr/>
        </p:nvSpPr>
        <p:spPr>
          <a:xfrm>
            <a:off x="9826487" y="5173570"/>
            <a:ext cx="1444487" cy="4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  <p:bldP spid="28" grpId="0" animBg="1"/>
      <p:bldP spid="29" grpId="0" animBg="1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90462-B620-45BB-B188-9855F3FEBB39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VIII- Conclusion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D12981-1473-413F-A7B7-BB3650F5B0E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3783AF8D-3F07-47CE-A4CC-38AC1B570B5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A942B-5CC9-4CC1-B05F-6934966A2AFA}"/>
              </a:ext>
            </a:extLst>
          </p:cNvPr>
          <p:cNvSpPr/>
          <p:nvPr/>
        </p:nvSpPr>
        <p:spPr>
          <a:xfrm>
            <a:off x="622852" y="6458811"/>
            <a:ext cx="2880003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conclusion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7EE33C-88D1-4B1F-8FF3-16A14AFB9087}"/>
              </a:ext>
            </a:extLst>
          </p:cNvPr>
          <p:cNvSpPr/>
          <p:nvPr/>
        </p:nvSpPr>
        <p:spPr>
          <a:xfrm>
            <a:off x="984738" y="2582783"/>
            <a:ext cx="10761785" cy="119283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La mise en place d’une spécification pour les APIs du modèles publication/abonnement semblable à OpenAPI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F10054-3C89-482C-A7D5-FC1292D2D8BA}"/>
              </a:ext>
            </a:extLst>
          </p:cNvPr>
          <p:cNvSpPr/>
          <p:nvPr/>
        </p:nvSpPr>
        <p:spPr>
          <a:xfrm>
            <a:off x="1345401" y="1335416"/>
            <a:ext cx="4914722" cy="87558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0B050"/>
              </a:buClr>
              <a:buSzPct val="200000"/>
            </a:pPr>
            <a:r>
              <a:rPr lang="fr-ML" sz="3200" dirty="0">
                <a:solidFill>
                  <a:schemeClr val="bg1"/>
                </a:solidFill>
              </a:rPr>
              <a:t>Les objectifs atteints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BBC687A-9AEC-4C4E-9673-AF3D337DDBA3}"/>
              </a:ext>
            </a:extLst>
          </p:cNvPr>
          <p:cNvSpPr/>
          <p:nvPr/>
        </p:nvSpPr>
        <p:spPr>
          <a:xfrm>
            <a:off x="984738" y="4882442"/>
            <a:ext cx="8786192" cy="11301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Un générateur de code à base du générateur OpenAPI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34E09E-FEDC-4E1E-B5D6-0A51A9CF0075}"/>
              </a:ext>
            </a:extLst>
          </p:cNvPr>
          <p:cNvSpPr/>
          <p:nvPr/>
        </p:nvSpPr>
        <p:spPr>
          <a:xfrm>
            <a:off x="984738" y="3775620"/>
            <a:ext cx="8786192" cy="119283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Une spécification multi protocole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86AAD2-77B7-4B53-B42A-CDB85DD3F27A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IX- Perspectives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8F7D5-896B-468B-99EF-91E5E1ACF829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5EC6988C-C88A-44FA-A4A1-FB44B26647B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DBD0F-E31B-4498-A50E-E9ABEEE46DAB}"/>
              </a:ext>
            </a:extLst>
          </p:cNvPr>
          <p:cNvSpPr/>
          <p:nvPr/>
        </p:nvSpPr>
        <p:spPr>
          <a:xfrm>
            <a:off x="622852" y="6458811"/>
            <a:ext cx="352711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perspectives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7F495A-7B22-4023-BDF1-7AC30E3E2C1E}"/>
              </a:ext>
            </a:extLst>
          </p:cNvPr>
          <p:cNvSpPr/>
          <p:nvPr/>
        </p:nvSpPr>
        <p:spPr>
          <a:xfrm>
            <a:off x="1225826" y="1597621"/>
            <a:ext cx="9866243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fr-ML" sz="2800" dirty="0">
                <a:solidFill>
                  <a:schemeClr val="tx1"/>
                </a:solidFill>
              </a:rPr>
              <a:t>OpenAPI-PS est une spécification à sa première version (1.0.0)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A3FCAA-EA01-4841-B66E-8FDD4EEEF513}"/>
              </a:ext>
            </a:extLst>
          </p:cNvPr>
          <p:cNvSpPr/>
          <p:nvPr/>
        </p:nvSpPr>
        <p:spPr>
          <a:xfrm>
            <a:off x="1225826" y="2870547"/>
            <a:ext cx="9866243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ML" sz="2800" dirty="0"/>
              <a:t>Améliorer le générateur de code OpenAPI-PS pour générer le code en d’autre langage que Java</a:t>
            </a:r>
            <a:endParaRPr lang="en-US" sz="28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24B018-AC8E-4301-A7D4-C5B09DECEB42}"/>
              </a:ext>
            </a:extLst>
          </p:cNvPr>
          <p:cNvSpPr/>
          <p:nvPr/>
        </p:nvSpPr>
        <p:spPr>
          <a:xfrm>
            <a:off x="1225826" y="4143473"/>
            <a:ext cx="9866244" cy="17279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ML" sz="2800" dirty="0">
                <a:solidFill>
                  <a:schemeClr val="tx1"/>
                </a:solidFill>
              </a:rPr>
              <a:t>Suite à l’évolution des technologie web, nous souhaitons vivement que ce projet puisse servir comme élément de base pour d’autres études plus approfondies.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E543A77-1217-4938-955E-AFB8AF7B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3378D2-AF65-4716-B420-421AB1BE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8E075-135A-465A-934C-02B57F694369}"/>
              </a:ext>
            </a:extLst>
          </p:cNvPr>
          <p:cNvSpPr/>
          <p:nvPr/>
        </p:nvSpPr>
        <p:spPr>
          <a:xfrm>
            <a:off x="225287" y="6400800"/>
            <a:ext cx="3882887" cy="371054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Sommaire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Larme 4">
            <a:extLst>
              <a:ext uri="{FF2B5EF4-FFF2-40B4-BE49-F238E27FC236}">
                <a16:creationId xmlns:a16="http://schemas.microsoft.com/office/drawing/2014/main" id="{002894DC-AD35-4409-8C6D-13477F866EA3}"/>
              </a:ext>
            </a:extLst>
          </p:cNvPr>
          <p:cNvSpPr/>
          <p:nvPr/>
        </p:nvSpPr>
        <p:spPr>
          <a:xfrm>
            <a:off x="2115907" y="5845506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IX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51EB2DC9-61AD-418E-8818-DFA142393EE6}"/>
              </a:ext>
            </a:extLst>
          </p:cNvPr>
          <p:cNvSpPr/>
          <p:nvPr/>
        </p:nvSpPr>
        <p:spPr>
          <a:xfrm>
            <a:off x="3335106" y="5845506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Les perspectives pour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083F0E8-4BAE-46A1-A344-71DC429D529E}"/>
              </a:ext>
            </a:extLst>
          </p:cNvPr>
          <p:cNvCxnSpPr>
            <a:cxnSpLocks/>
          </p:cNvCxnSpPr>
          <p:nvPr/>
        </p:nvCxnSpPr>
        <p:spPr>
          <a:xfrm>
            <a:off x="225287" y="6400800"/>
            <a:ext cx="113438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454337A2-6EED-4B53-882A-44B4900D2E9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tx2">
              <a:lumMod val="7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Larme 8">
            <a:extLst>
              <a:ext uri="{FF2B5EF4-FFF2-40B4-BE49-F238E27FC236}">
                <a16:creationId xmlns:a16="http://schemas.microsoft.com/office/drawing/2014/main" id="{4400C896-F80E-4545-9D4B-F79930E6425E}"/>
              </a:ext>
            </a:extLst>
          </p:cNvPr>
          <p:cNvSpPr/>
          <p:nvPr/>
        </p:nvSpPr>
        <p:spPr>
          <a:xfrm>
            <a:off x="2115901" y="5288924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92EF7499-D9FF-418E-972A-EA75F8D3284A}"/>
              </a:ext>
            </a:extLst>
          </p:cNvPr>
          <p:cNvSpPr/>
          <p:nvPr/>
        </p:nvSpPr>
        <p:spPr>
          <a:xfrm>
            <a:off x="3335100" y="5288924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Conclusion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6D31616A-61F3-4552-8441-16077801996F}"/>
              </a:ext>
            </a:extLst>
          </p:cNvPr>
          <p:cNvSpPr/>
          <p:nvPr/>
        </p:nvSpPr>
        <p:spPr>
          <a:xfrm>
            <a:off x="3335117" y="4240714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17AD08B8-C48F-49C3-B70E-82EE2EBC1E60}"/>
              </a:ext>
            </a:extLst>
          </p:cNvPr>
          <p:cNvSpPr/>
          <p:nvPr/>
        </p:nvSpPr>
        <p:spPr>
          <a:xfrm>
            <a:off x="3335115" y="3684132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solution proposée : la spécification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Larme 12">
            <a:extLst>
              <a:ext uri="{FF2B5EF4-FFF2-40B4-BE49-F238E27FC236}">
                <a16:creationId xmlns:a16="http://schemas.microsoft.com/office/drawing/2014/main" id="{556528F5-0A57-49B1-9EDD-B550984FF71C}"/>
              </a:ext>
            </a:extLst>
          </p:cNvPr>
          <p:cNvSpPr/>
          <p:nvPr/>
        </p:nvSpPr>
        <p:spPr>
          <a:xfrm>
            <a:off x="2115916" y="4240714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Larme 13">
            <a:extLst>
              <a:ext uri="{FF2B5EF4-FFF2-40B4-BE49-F238E27FC236}">
                <a16:creationId xmlns:a16="http://schemas.microsoft.com/office/drawing/2014/main" id="{E315176A-CF1A-46CD-9778-D34DBCA04475}"/>
              </a:ext>
            </a:extLst>
          </p:cNvPr>
          <p:cNvSpPr/>
          <p:nvPr/>
        </p:nvSpPr>
        <p:spPr>
          <a:xfrm>
            <a:off x="2115913" y="1441233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AB2A78E1-2B0F-462B-9364-E1DF4D499151}"/>
              </a:ext>
            </a:extLst>
          </p:cNvPr>
          <p:cNvSpPr/>
          <p:nvPr/>
        </p:nvSpPr>
        <p:spPr>
          <a:xfrm>
            <a:off x="3335115" y="1441233"/>
            <a:ext cx="6740972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Introduction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F5A2B4B6-8BDD-4E95-B634-A90327B88ADA}"/>
              </a:ext>
            </a:extLst>
          </p:cNvPr>
          <p:cNvSpPr/>
          <p:nvPr/>
        </p:nvSpPr>
        <p:spPr>
          <a:xfrm>
            <a:off x="2115914" y="2004449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80ADC1-A465-42A8-BCCD-CBD9984C652E}"/>
              </a:ext>
            </a:extLst>
          </p:cNvPr>
          <p:cNvSpPr/>
          <p:nvPr/>
        </p:nvSpPr>
        <p:spPr>
          <a:xfrm>
            <a:off x="3335114" y="2008412"/>
            <a:ext cx="6740973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 modèle publication/abonnement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8" name="Larme 17">
            <a:extLst>
              <a:ext uri="{FF2B5EF4-FFF2-40B4-BE49-F238E27FC236}">
                <a16:creationId xmlns:a16="http://schemas.microsoft.com/office/drawing/2014/main" id="{EF7C1002-D134-493F-8103-59E496C0D8D6}"/>
              </a:ext>
            </a:extLst>
          </p:cNvPr>
          <p:cNvSpPr/>
          <p:nvPr/>
        </p:nvSpPr>
        <p:spPr>
          <a:xfrm>
            <a:off x="2115914" y="2567663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F436399D-B924-4E26-BBF3-EC190C1B17E3}"/>
              </a:ext>
            </a:extLst>
          </p:cNvPr>
          <p:cNvSpPr/>
          <p:nvPr/>
        </p:nvSpPr>
        <p:spPr>
          <a:xfrm>
            <a:off x="3335114" y="2575589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spécification existante :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</a:t>
            </a: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D6F2768B-7891-4EAD-93FC-0D917CA9C059}"/>
              </a:ext>
            </a:extLst>
          </p:cNvPr>
          <p:cNvSpPr/>
          <p:nvPr/>
        </p:nvSpPr>
        <p:spPr>
          <a:xfrm>
            <a:off x="2115914" y="3684134"/>
            <a:ext cx="771582" cy="371054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E66DE-86A2-43E6-BDCF-C32BB8B74272}"/>
              </a:ext>
            </a:extLst>
          </p:cNvPr>
          <p:cNvSpPr/>
          <p:nvPr/>
        </p:nvSpPr>
        <p:spPr>
          <a:xfrm>
            <a:off x="2115913" y="457199"/>
            <a:ext cx="7960173" cy="516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Plan du travail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2" name="Larme 21">
            <a:extLst>
              <a:ext uri="{FF2B5EF4-FFF2-40B4-BE49-F238E27FC236}">
                <a16:creationId xmlns:a16="http://schemas.microsoft.com/office/drawing/2014/main" id="{E8E86B6A-AE79-435A-B142-706DF26FF56F}"/>
              </a:ext>
            </a:extLst>
          </p:cNvPr>
          <p:cNvSpPr/>
          <p:nvPr/>
        </p:nvSpPr>
        <p:spPr>
          <a:xfrm>
            <a:off x="2115915" y="3127540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7DA1CB48-5142-4041-B36F-EB04986A035D}"/>
              </a:ext>
            </a:extLst>
          </p:cNvPr>
          <p:cNvSpPr/>
          <p:nvPr/>
        </p:nvSpPr>
        <p:spPr>
          <a:xfrm>
            <a:off x="3335114" y="3127542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problématique</a:t>
            </a:r>
            <a:endParaRPr lang="fr-ML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Larme 23">
            <a:extLst>
              <a:ext uri="{FF2B5EF4-FFF2-40B4-BE49-F238E27FC236}">
                <a16:creationId xmlns:a16="http://schemas.microsoft.com/office/drawing/2014/main" id="{11ABBF79-7DB7-4DC1-9416-BEFA850D115D}"/>
              </a:ext>
            </a:extLst>
          </p:cNvPr>
          <p:cNvSpPr/>
          <p:nvPr/>
        </p:nvSpPr>
        <p:spPr>
          <a:xfrm>
            <a:off x="2115901" y="4753545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886BF2BB-9FFA-4463-9D2C-39B52A4003B1}"/>
              </a:ext>
            </a:extLst>
          </p:cNvPr>
          <p:cNvSpPr/>
          <p:nvPr/>
        </p:nvSpPr>
        <p:spPr>
          <a:xfrm>
            <a:off x="3335100" y="4753545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cas d’utilisation du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677FF1-68D1-48E6-977B-32726544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3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CC41E-A16B-4828-8192-1E3104244A46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 Introduction</a:t>
            </a:r>
            <a:endParaRPr lang="en-US" sz="2800" b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A9C995-6EC4-4253-BAC9-21D8231A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57" y="1266093"/>
            <a:ext cx="9411286" cy="4763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84B141-8E49-4D58-A59F-1A59447E8695}"/>
              </a:ext>
            </a:extLst>
          </p:cNvPr>
          <p:cNvSpPr/>
          <p:nvPr/>
        </p:nvSpPr>
        <p:spPr>
          <a:xfrm>
            <a:off x="1630018" y="1716660"/>
            <a:ext cx="2809460" cy="824695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</a:schemeClr>
              </a:gs>
              <a:gs pos="9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 Modèle publication/abonnement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EBE6E-415E-4A48-975A-1C3A00591EAC}"/>
              </a:ext>
            </a:extLst>
          </p:cNvPr>
          <p:cNvSpPr/>
          <p:nvPr/>
        </p:nvSpPr>
        <p:spPr>
          <a:xfrm>
            <a:off x="1988437" y="3451699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Fonctionnement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94003A-C794-4C33-9ECD-26AA8EE7785D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Définition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01C55-7D37-4536-B6DC-3BFAE5237AAA}"/>
              </a:ext>
            </a:extLst>
          </p:cNvPr>
          <p:cNvSpPr/>
          <p:nvPr/>
        </p:nvSpPr>
        <p:spPr>
          <a:xfrm>
            <a:off x="1993228" y="2498758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Composants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3E425-629A-479A-AE9A-15A5218D1545}"/>
              </a:ext>
            </a:extLst>
          </p:cNvPr>
          <p:cNvSpPr/>
          <p:nvPr/>
        </p:nvSpPr>
        <p:spPr>
          <a:xfrm>
            <a:off x="4358537" y="2097353"/>
            <a:ext cx="3314472" cy="1025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Entités, Publier, </a:t>
            </a:r>
            <a:r>
              <a:rPr lang="en-US" sz="2400" dirty="0" err="1">
                <a:solidFill>
                  <a:sysClr val="windowText" lastClr="000000"/>
                </a:solidFill>
              </a:rPr>
              <a:t>Abonner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6918ED-2DF7-40CC-BD01-22D20A61BAEB}"/>
              </a:ext>
            </a:extLst>
          </p:cNvPr>
          <p:cNvSpPr/>
          <p:nvPr/>
        </p:nvSpPr>
        <p:spPr>
          <a:xfrm>
            <a:off x="4358537" y="3217292"/>
            <a:ext cx="3077155" cy="149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Producteurs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Broker (courtier)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</a:t>
            </a:r>
            <a:r>
              <a:rPr lang="fr-ML" sz="2400" dirty="0">
                <a:solidFill>
                  <a:sysClr val="windowText" lastClr="000000"/>
                </a:solidFill>
              </a:rPr>
              <a:t>Consommateurs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1C1BAF-AA9D-44F7-913C-E63544F4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18" y="3389465"/>
            <a:ext cx="5022574" cy="28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1" grpId="0"/>
      <p:bldP spid="41" grpId="1"/>
      <p:bldP spid="42" grpId="0"/>
      <p:bldP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tx1"/>
            </a:gs>
            <a:gs pos="96000">
              <a:srgbClr val="00B0F0">
                <a:lumMod val="44000"/>
                <a:lumOff val="56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protocoles pub/sub populaires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59476C-3BD4-405B-9A9D-43C9F156C213}"/>
              </a:ext>
            </a:extLst>
          </p:cNvPr>
          <p:cNvSpPr/>
          <p:nvPr/>
        </p:nvSpPr>
        <p:spPr>
          <a:xfrm>
            <a:off x="1954899" y="3087858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>
                <a:solidFill>
                  <a:schemeClr val="tx1"/>
                </a:solidFill>
              </a:rPr>
              <a:t>AMQP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A88CD6-123D-4B9B-9253-76E8D7DE75EA}"/>
              </a:ext>
            </a:extLst>
          </p:cNvPr>
          <p:cNvSpPr/>
          <p:nvPr/>
        </p:nvSpPr>
        <p:spPr>
          <a:xfrm>
            <a:off x="4965386" y="3087858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/>
              <a:t>MQTT</a:t>
            </a:r>
            <a:endParaRPr lang="en-US" sz="4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920850-71B3-462B-8CE6-E5599FD7AB1A}"/>
              </a:ext>
            </a:extLst>
          </p:cNvPr>
          <p:cNvSpPr/>
          <p:nvPr/>
        </p:nvSpPr>
        <p:spPr>
          <a:xfrm>
            <a:off x="7975872" y="3087858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/>
              <a:t>Kafka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BBA88-78FA-45D1-BEA1-81495391579E}"/>
              </a:ext>
            </a:extLst>
          </p:cNvPr>
          <p:cNvSpPr/>
          <p:nvPr/>
        </p:nvSpPr>
        <p:spPr>
          <a:xfrm>
            <a:off x="1740215" y="1738991"/>
            <a:ext cx="8496886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400" dirty="0">
                <a:solidFill>
                  <a:schemeClr val="bg1"/>
                </a:solidFill>
              </a:rPr>
              <a:t>Ces protocoles permettent l’échanges de messages asynchrone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3" grpId="0" animBg="1"/>
      <p:bldP spid="1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04689-C99B-433B-A2E7-23DCE4BCE4D2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2C3FF8-4635-4EB6-B6BF-02DAFE6AB6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3B52F74-F686-478D-ADF6-220919A73D9C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C9318-D76D-47B4-A0AB-C00685186521}"/>
              </a:ext>
            </a:extLst>
          </p:cNvPr>
          <p:cNvSpPr/>
          <p:nvPr/>
        </p:nvSpPr>
        <p:spPr>
          <a:xfrm>
            <a:off x="2222696" y="422031"/>
            <a:ext cx="774660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 du modèle pub/sub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E59C640-1491-4550-A215-E96713D4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5897115" y="2626269"/>
            <a:ext cx="4969668" cy="30721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C4B72A-9598-4DDA-B945-7AFB6CF4E02A}"/>
              </a:ext>
            </a:extLst>
          </p:cNvPr>
          <p:cNvSpPr/>
          <p:nvPr/>
        </p:nvSpPr>
        <p:spPr>
          <a:xfrm>
            <a:off x="1988437" y="4196562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Adapté aux </a:t>
            </a:r>
            <a:r>
              <a:rPr lang="en-US" sz="2400" dirty="0">
                <a:solidFill>
                  <a:schemeClr val="tx1"/>
                </a:solidFill>
              </a:rPr>
              <a:t>IoTs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4AB99E-EF69-427B-977D-E26C56B54E0F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découplé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BEB5B-6299-4619-8E4D-C9B58EB9B0A5}"/>
              </a:ext>
            </a:extLst>
          </p:cNvPr>
          <p:cNvSpPr/>
          <p:nvPr/>
        </p:nvSpPr>
        <p:spPr>
          <a:xfrm>
            <a:off x="1988437" y="2392265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Pas de collision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8BDDC-BEE3-4C0F-8D86-587BBDF1DE0B}"/>
              </a:ext>
            </a:extLst>
          </p:cNvPr>
          <p:cNvSpPr/>
          <p:nvPr/>
        </p:nvSpPr>
        <p:spPr>
          <a:xfrm>
            <a:off x="1988437" y="3278577"/>
            <a:ext cx="3258812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Anonymats des entités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4E9C0-6750-46B7-A839-4F4BCF7F26BB}"/>
              </a:ext>
            </a:extLst>
          </p:cNvPr>
          <p:cNvSpPr/>
          <p:nvPr/>
        </p:nvSpPr>
        <p:spPr>
          <a:xfrm>
            <a:off x="3085513" y="395306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 La spécification OpenAPI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64D2-EC5C-4682-A8A8-1D9643C0EDD3}"/>
              </a:ext>
            </a:extLst>
          </p:cNvPr>
          <p:cNvSpPr/>
          <p:nvPr/>
        </p:nvSpPr>
        <p:spPr>
          <a:xfrm>
            <a:off x="2336241" y="1733153"/>
            <a:ext cx="4178002" cy="3564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E9A1624-BD8D-4A2E-9736-4E3A5C66148F}"/>
              </a:ext>
            </a:extLst>
          </p:cNvPr>
          <p:cNvSpPr/>
          <p:nvPr/>
        </p:nvSpPr>
        <p:spPr>
          <a:xfrm>
            <a:off x="2520855" y="1852175"/>
            <a:ext cx="3825373" cy="485181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openapi 3.0.0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4725BD-27C0-48CE-B30B-2A782B443ED3}"/>
              </a:ext>
            </a:extLst>
          </p:cNvPr>
          <p:cNvSpPr/>
          <p:nvPr/>
        </p:nvSpPr>
        <p:spPr>
          <a:xfrm>
            <a:off x="2520856" y="2911486"/>
            <a:ext cx="1813713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server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91153F-F7B1-4B79-9F95-2E4F100CEBCE}"/>
              </a:ext>
            </a:extLst>
          </p:cNvPr>
          <p:cNvSpPr/>
          <p:nvPr/>
        </p:nvSpPr>
        <p:spPr>
          <a:xfrm>
            <a:off x="2520856" y="4100975"/>
            <a:ext cx="1813713" cy="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DBAA42-BD6A-4504-8408-CF54641406B5}"/>
              </a:ext>
            </a:extLst>
          </p:cNvPr>
          <p:cNvSpPr/>
          <p:nvPr/>
        </p:nvSpPr>
        <p:spPr>
          <a:xfrm>
            <a:off x="4532517" y="4087103"/>
            <a:ext cx="1813713" cy="47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541432-6974-43F0-BAA5-A5DCEC73C2AF}"/>
              </a:ext>
            </a:extLst>
          </p:cNvPr>
          <p:cNvSpPr/>
          <p:nvPr/>
        </p:nvSpPr>
        <p:spPr>
          <a:xfrm>
            <a:off x="2520856" y="4633995"/>
            <a:ext cx="3843129" cy="55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EA641E-C3D1-418B-9B1D-FF5CCA747257}"/>
              </a:ext>
            </a:extLst>
          </p:cNvPr>
          <p:cNvSpPr/>
          <p:nvPr/>
        </p:nvSpPr>
        <p:spPr>
          <a:xfrm>
            <a:off x="2520855" y="2382812"/>
            <a:ext cx="3825374" cy="485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EE6F507-19E3-4C27-9015-2DFE47BE19C3}"/>
              </a:ext>
            </a:extLst>
          </p:cNvPr>
          <p:cNvSpPr/>
          <p:nvPr/>
        </p:nvSpPr>
        <p:spPr>
          <a:xfrm>
            <a:off x="4532518" y="2911487"/>
            <a:ext cx="1813712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76538E6-8DE0-4BA9-814B-3C0AB4E35ECF}"/>
              </a:ext>
            </a:extLst>
          </p:cNvPr>
          <p:cNvSpPr/>
          <p:nvPr/>
        </p:nvSpPr>
        <p:spPr>
          <a:xfrm>
            <a:off x="2520857" y="3462566"/>
            <a:ext cx="3825374" cy="5807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paths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D921517-5B08-4DF9-B6A8-063EDF679732}"/>
              </a:ext>
            </a:extLst>
          </p:cNvPr>
          <p:cNvSpPr/>
          <p:nvPr/>
        </p:nvSpPr>
        <p:spPr>
          <a:xfrm>
            <a:off x="7258695" y="110489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title</a:t>
            </a:r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944E03D-B6E0-4E4E-99AF-FBC04B4144FC}"/>
              </a:ext>
            </a:extLst>
          </p:cNvPr>
          <p:cNvSpPr/>
          <p:nvPr/>
        </p:nvSpPr>
        <p:spPr>
          <a:xfrm>
            <a:off x="7244628" y="358992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version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BF3EE7A-BA10-4CC4-B428-CDE8875030CF}"/>
              </a:ext>
            </a:extLst>
          </p:cNvPr>
          <p:cNvCxnSpPr>
            <a:cxnSpLocks/>
          </p:cNvCxnSpPr>
          <p:nvPr/>
        </p:nvCxnSpPr>
        <p:spPr>
          <a:xfrm flipV="1">
            <a:off x="6454762" y="2716111"/>
            <a:ext cx="451644" cy="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853FFAD-31CD-436D-94E8-87CE044026FB}"/>
              </a:ext>
            </a:extLst>
          </p:cNvPr>
          <p:cNvCxnSpPr>
            <a:cxnSpLocks/>
          </p:cNvCxnSpPr>
          <p:nvPr/>
        </p:nvCxnSpPr>
        <p:spPr>
          <a:xfrm>
            <a:off x="6893343" y="1442234"/>
            <a:ext cx="0" cy="24964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826FCD-556F-4347-8FCC-BD90A40C9787}"/>
              </a:ext>
            </a:extLst>
          </p:cNvPr>
          <p:cNvCxnSpPr>
            <a:cxnSpLocks/>
          </p:cNvCxnSpPr>
          <p:nvPr/>
        </p:nvCxnSpPr>
        <p:spPr>
          <a:xfrm>
            <a:off x="6881595" y="1444467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686E8DE-5F12-43E3-9F18-03BD86B6A6E7}"/>
              </a:ext>
            </a:extLst>
          </p:cNvPr>
          <p:cNvCxnSpPr>
            <a:cxnSpLocks/>
          </p:cNvCxnSpPr>
          <p:nvPr/>
        </p:nvCxnSpPr>
        <p:spPr>
          <a:xfrm>
            <a:off x="6893343" y="3938704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A0FD7D-7B34-4C29-A27A-579BD7FCA13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411999" y="3868073"/>
            <a:ext cx="712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E418BBBE-83A5-4EC0-93D3-D3F65AFD659C}"/>
              </a:ext>
            </a:extLst>
          </p:cNvPr>
          <p:cNvSpPr/>
          <p:nvPr/>
        </p:nvSpPr>
        <p:spPr>
          <a:xfrm>
            <a:off x="7121293" y="146630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Methode</a:t>
            </a:r>
            <a:endParaRPr lang="en-US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4E822B0-686B-4207-9BFD-C5DFE95BC787}"/>
              </a:ext>
            </a:extLst>
          </p:cNvPr>
          <p:cNvSpPr/>
          <p:nvPr/>
        </p:nvSpPr>
        <p:spPr>
          <a:xfrm>
            <a:off x="7110532" y="459122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parameter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CB95731-6E9C-4B4A-A744-8200646E174A}"/>
              </a:ext>
            </a:extLst>
          </p:cNvPr>
          <p:cNvCxnSpPr>
            <a:cxnSpLocks/>
          </p:cNvCxnSpPr>
          <p:nvPr/>
        </p:nvCxnSpPr>
        <p:spPr>
          <a:xfrm>
            <a:off x="6758839" y="1793117"/>
            <a:ext cx="0" cy="40906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2B7088-FC1F-45BE-B0BA-1F7D1BFA3410}"/>
              </a:ext>
            </a:extLst>
          </p:cNvPr>
          <p:cNvCxnSpPr>
            <a:cxnSpLocks/>
          </p:cNvCxnSpPr>
          <p:nvPr/>
        </p:nvCxnSpPr>
        <p:spPr>
          <a:xfrm flipV="1">
            <a:off x="6772908" y="1797251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2762842-53FF-4857-8FAA-9BE4FA97806F}"/>
              </a:ext>
            </a:extLst>
          </p:cNvPr>
          <p:cNvCxnSpPr/>
          <p:nvPr/>
        </p:nvCxnSpPr>
        <p:spPr>
          <a:xfrm flipV="1">
            <a:off x="6758839" y="490071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CCB7385-7178-409E-8C84-3F597F27A89F}"/>
              </a:ext>
            </a:extLst>
          </p:cNvPr>
          <p:cNvSpPr/>
          <p:nvPr/>
        </p:nvSpPr>
        <p:spPr>
          <a:xfrm>
            <a:off x="7124192" y="2576040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requestBody</a:t>
            </a:r>
            <a:endParaRPr lang="en-US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7134C52-CDDE-4664-B9FD-DC219E287CAC}"/>
              </a:ext>
            </a:extLst>
          </p:cNvPr>
          <p:cNvCxnSpPr>
            <a:cxnSpLocks/>
          </p:cNvCxnSpPr>
          <p:nvPr/>
        </p:nvCxnSpPr>
        <p:spPr>
          <a:xfrm>
            <a:off x="6744771" y="2908314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6E9EC47-67AE-4E42-B12D-4ADE03646713}"/>
              </a:ext>
            </a:extLst>
          </p:cNvPr>
          <p:cNvSpPr/>
          <p:nvPr/>
        </p:nvSpPr>
        <p:spPr>
          <a:xfrm>
            <a:off x="7124192" y="3558585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responses</a:t>
            </a:r>
            <a:endParaRPr lang="en-US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3B774DA-1FBE-417A-B817-D4617DA0C9C6}"/>
              </a:ext>
            </a:extLst>
          </p:cNvPr>
          <p:cNvSpPr/>
          <p:nvPr/>
        </p:nvSpPr>
        <p:spPr>
          <a:xfrm>
            <a:off x="7124192" y="5574245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schema</a:t>
            </a:r>
            <a:endParaRPr lang="en-US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3C8A4A1-7718-45AA-9E48-E9609760D4B7}"/>
              </a:ext>
            </a:extLst>
          </p:cNvPr>
          <p:cNvCxnSpPr/>
          <p:nvPr/>
        </p:nvCxnSpPr>
        <p:spPr>
          <a:xfrm flipV="1">
            <a:off x="6744363" y="5883733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8E3F63-DB1E-4284-AE42-86A574B237B2}"/>
              </a:ext>
            </a:extLst>
          </p:cNvPr>
          <p:cNvSpPr/>
          <p:nvPr/>
        </p:nvSpPr>
        <p:spPr>
          <a:xfrm>
            <a:off x="7596672" y="2162446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description</a:t>
            </a:r>
            <a:endParaRPr lang="en-US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E3DB7A5-C89C-4F96-8C75-21C6AB054C7D}"/>
              </a:ext>
            </a:extLst>
          </p:cNvPr>
          <p:cNvSpPr/>
          <p:nvPr/>
        </p:nvSpPr>
        <p:spPr>
          <a:xfrm>
            <a:off x="7582604" y="370307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EDC2F90-1D49-4D3F-B658-0CB02C307B98}"/>
              </a:ext>
            </a:extLst>
          </p:cNvPr>
          <p:cNvCxnSpPr>
            <a:cxnSpLocks/>
          </p:cNvCxnSpPr>
          <p:nvPr/>
        </p:nvCxnSpPr>
        <p:spPr>
          <a:xfrm flipV="1">
            <a:off x="6487366" y="3156949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D7368AE-DAF9-4D32-80B9-A76428BF0772}"/>
              </a:ext>
            </a:extLst>
          </p:cNvPr>
          <p:cNvCxnSpPr>
            <a:cxnSpLocks/>
          </p:cNvCxnSpPr>
          <p:nvPr/>
        </p:nvCxnSpPr>
        <p:spPr>
          <a:xfrm>
            <a:off x="7231319" y="2393688"/>
            <a:ext cx="0" cy="1618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EEAF26A-4C33-4D5C-8BB0-831AD723A31C}"/>
              </a:ext>
            </a:extLst>
          </p:cNvPr>
          <p:cNvCxnSpPr>
            <a:cxnSpLocks/>
          </p:cNvCxnSpPr>
          <p:nvPr/>
        </p:nvCxnSpPr>
        <p:spPr>
          <a:xfrm>
            <a:off x="7230214" y="2393685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EF9AF4-7477-4A1D-971A-8AE186CA2BB0}"/>
              </a:ext>
            </a:extLst>
          </p:cNvPr>
          <p:cNvCxnSpPr>
            <a:cxnSpLocks/>
          </p:cNvCxnSpPr>
          <p:nvPr/>
        </p:nvCxnSpPr>
        <p:spPr>
          <a:xfrm>
            <a:off x="7231319" y="4012567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1DE27D8-D8BB-4829-A052-0EB2ADFA0343}"/>
              </a:ext>
            </a:extLst>
          </p:cNvPr>
          <p:cNvCxnSpPr>
            <a:cxnSpLocks/>
          </p:cNvCxnSpPr>
          <p:nvPr/>
        </p:nvCxnSpPr>
        <p:spPr>
          <a:xfrm flipV="1">
            <a:off x="6448913" y="3165058"/>
            <a:ext cx="350877" cy="1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FC35272-7C97-464D-9182-1023A6E2D462}"/>
              </a:ext>
            </a:extLst>
          </p:cNvPr>
          <p:cNvSpPr/>
          <p:nvPr/>
        </p:nvSpPr>
        <p:spPr>
          <a:xfrm>
            <a:off x="7152441" y="1476525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api_key</a:t>
            </a:r>
            <a:endParaRPr lang="en-US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7F42866-2806-471D-A480-56A97CF922C6}"/>
              </a:ext>
            </a:extLst>
          </p:cNvPr>
          <p:cNvSpPr/>
          <p:nvPr/>
        </p:nvSpPr>
        <p:spPr>
          <a:xfrm>
            <a:off x="7165551" y="335828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http</a:t>
            </a:r>
            <a:endParaRPr lang="en-US" dirty="0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A197300-C47B-4960-B2B7-65D29EF9CEE7}"/>
              </a:ext>
            </a:extLst>
          </p:cNvPr>
          <p:cNvCxnSpPr>
            <a:cxnSpLocks/>
          </p:cNvCxnSpPr>
          <p:nvPr/>
        </p:nvCxnSpPr>
        <p:spPr>
          <a:xfrm>
            <a:off x="6800198" y="1775788"/>
            <a:ext cx="7341" cy="28204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C3BC3E6-46D4-4F76-8694-CA9FAF6A0E9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6801156" y="1786013"/>
            <a:ext cx="351285" cy="88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8F1C467-E61A-4014-B6FC-56B61DA90776}"/>
              </a:ext>
            </a:extLst>
          </p:cNvPr>
          <p:cNvCxnSpPr>
            <a:cxnSpLocks/>
          </p:cNvCxnSpPr>
          <p:nvPr/>
        </p:nvCxnSpPr>
        <p:spPr>
          <a:xfrm flipV="1">
            <a:off x="6813858" y="366777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2AABEFF5-F900-4F89-ACD7-59F383F09347}"/>
              </a:ext>
            </a:extLst>
          </p:cNvPr>
          <p:cNvSpPr/>
          <p:nvPr/>
        </p:nvSpPr>
        <p:spPr>
          <a:xfrm>
            <a:off x="7165551" y="2429819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Aouth2</a:t>
            </a:r>
            <a:endParaRPr lang="en-US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72F8FE6-5093-4E55-8349-715BCF302E17}"/>
              </a:ext>
            </a:extLst>
          </p:cNvPr>
          <p:cNvCxnSpPr>
            <a:cxnSpLocks/>
          </p:cNvCxnSpPr>
          <p:nvPr/>
        </p:nvCxnSpPr>
        <p:spPr>
          <a:xfrm>
            <a:off x="6786130" y="2762093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A7DA4BD-052D-44D5-BF54-8F3BCE279EAC}"/>
              </a:ext>
            </a:extLst>
          </p:cNvPr>
          <p:cNvSpPr/>
          <p:nvPr/>
        </p:nvSpPr>
        <p:spPr>
          <a:xfrm>
            <a:off x="7187368" y="4286764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openIdConnect</a:t>
            </a:r>
            <a:endParaRPr lang="en-US" dirty="0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EA3F1A9-B2CB-42A2-8645-3A98ACD9CA2A}"/>
              </a:ext>
            </a:extLst>
          </p:cNvPr>
          <p:cNvCxnSpPr>
            <a:cxnSpLocks/>
          </p:cNvCxnSpPr>
          <p:nvPr/>
        </p:nvCxnSpPr>
        <p:spPr>
          <a:xfrm flipV="1">
            <a:off x="6807539" y="4596252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96428F2-90E7-46C4-BFBC-3E15B266F5C4}"/>
              </a:ext>
            </a:extLst>
          </p:cNvPr>
          <p:cNvSpPr/>
          <p:nvPr/>
        </p:nvSpPr>
        <p:spPr>
          <a:xfrm>
            <a:off x="7244628" y="1943388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licence</a:t>
            </a:r>
            <a:endParaRPr lang="en-US" dirty="0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7F07ACB-D294-4723-A5DE-2C3D45FE5660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893343" y="3093152"/>
            <a:ext cx="351285" cy="5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21F59C4C-2347-443B-9923-CFB676DF2F39}"/>
              </a:ext>
            </a:extLst>
          </p:cNvPr>
          <p:cNvSpPr/>
          <p:nvPr/>
        </p:nvSpPr>
        <p:spPr>
          <a:xfrm>
            <a:off x="7244628" y="27836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contact</a:t>
            </a:r>
            <a:endParaRPr lang="en-US" dirty="0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D039178-9DB9-4FE4-B47F-65008B6E8438}"/>
              </a:ext>
            </a:extLst>
          </p:cNvPr>
          <p:cNvCxnSpPr>
            <a:cxnSpLocks/>
          </p:cNvCxnSpPr>
          <p:nvPr/>
        </p:nvCxnSpPr>
        <p:spPr>
          <a:xfrm>
            <a:off x="6893343" y="2252875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B16FEFB-E70D-4C29-8A4E-9BEC0E3BBAD5}"/>
              </a:ext>
            </a:extLst>
          </p:cNvPr>
          <p:cNvSpPr/>
          <p:nvPr/>
        </p:nvSpPr>
        <p:spPr>
          <a:xfrm>
            <a:off x="7084445" y="468130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modèle</a:t>
            </a:r>
            <a:endParaRPr lang="en-US" dirty="0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9683B70-19B6-4EB9-A33A-D06AD60F0B32}"/>
              </a:ext>
            </a:extLst>
          </p:cNvPr>
          <p:cNvCxnSpPr>
            <a:cxnSpLocks/>
          </p:cNvCxnSpPr>
          <p:nvPr/>
        </p:nvCxnSpPr>
        <p:spPr>
          <a:xfrm flipV="1">
            <a:off x="6363985" y="500787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8F789260-73E5-47FC-BBE7-2E0237C990B1}"/>
              </a:ext>
            </a:extLst>
          </p:cNvPr>
          <p:cNvSpPr/>
          <p:nvPr/>
        </p:nvSpPr>
        <p:spPr>
          <a:xfrm>
            <a:off x="7207826" y="403733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0A0014-3A0E-4226-9347-365242B1A526}"/>
              </a:ext>
            </a:extLst>
          </p:cNvPr>
          <p:cNvCxnSpPr>
            <a:cxnSpLocks/>
          </p:cNvCxnSpPr>
          <p:nvPr/>
        </p:nvCxnSpPr>
        <p:spPr>
          <a:xfrm flipV="1">
            <a:off x="6487366" y="436390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7" grpId="1" animBg="1"/>
      <p:bldP spid="28" grpId="0" animBg="1"/>
      <p:bldP spid="28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62" grpId="0" animBg="1"/>
      <p:bldP spid="62" grpId="1" animBg="1"/>
      <p:bldP spid="63" grpId="0" animBg="1"/>
      <p:bldP spid="63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1" grpId="0" animBg="1"/>
      <p:bldP spid="81" grpId="1" animBg="1"/>
      <p:bldP spid="91" grpId="0" animBg="1"/>
      <p:bldP spid="151" grpId="0" animBg="1"/>
      <p:bldP spid="1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30297" y="457199"/>
            <a:ext cx="8931406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36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Langages de description de OpenAPI</a:t>
            </a:r>
            <a:endParaRPr lang="en-US" sz="36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1649232" y="2050495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JSON (JavaScript Object Notation)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1504018" y="4104750"/>
            <a:ext cx="8931406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YAML (Yet Another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40585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2DEB4-8780-41DF-A18E-FDD3E3AE8077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Problématique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FB12801-A978-406A-B8D1-7A11AAA67E9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E1EC2F78-5872-41A9-BFCF-1B71A39CDD7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77E7C-5E0A-4FD3-BAF1-409A69915E35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  Problématique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161F4C-B0F3-4FC1-9B5B-A075F83BC3A3}"/>
              </a:ext>
            </a:extLst>
          </p:cNvPr>
          <p:cNvSpPr/>
          <p:nvPr/>
        </p:nvSpPr>
        <p:spPr>
          <a:xfrm>
            <a:off x="1702904" y="2662635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Son limitées a un seul protocole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BF97D8-EE97-4F66-A834-6418D3210B84}"/>
              </a:ext>
            </a:extLst>
          </p:cNvPr>
          <p:cNvSpPr/>
          <p:nvPr/>
        </p:nvSpPr>
        <p:spPr>
          <a:xfrm>
            <a:off x="1702904" y="3763497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Sans état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7A67E-2366-409D-8E08-CC0D349228FC}"/>
              </a:ext>
            </a:extLst>
          </p:cNvPr>
          <p:cNvSpPr/>
          <p:nvPr/>
        </p:nvSpPr>
        <p:spPr>
          <a:xfrm>
            <a:off x="1702904" y="4864359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Utilisent des URI (</a:t>
            </a:r>
            <a:r>
              <a:rPr lang="en-US" sz="3200" dirty="0">
                <a:solidFill>
                  <a:schemeClr val="bg1"/>
                </a:solidFill>
              </a:rPr>
              <a:t>uniform </a:t>
            </a:r>
            <a:r>
              <a:rPr lang="en-US" sz="3200" dirty="0" err="1">
                <a:solidFill>
                  <a:schemeClr val="bg1"/>
                </a:solidFill>
              </a:rPr>
              <a:t>Ressource</a:t>
            </a:r>
            <a:r>
              <a:rPr lang="en-US" sz="3200" dirty="0">
                <a:solidFill>
                  <a:schemeClr val="bg1"/>
                </a:solidFill>
              </a:rPr>
              <a:t> Identifier</a:t>
            </a:r>
            <a:r>
              <a:rPr lang="fr-ML" sz="320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A86B09-555A-4BE9-93C7-174A7AF6D7F5}"/>
              </a:ext>
            </a:extLst>
          </p:cNvPr>
          <p:cNvSpPr/>
          <p:nvPr/>
        </p:nvSpPr>
        <p:spPr>
          <a:xfrm>
            <a:off x="1759583" y="1147537"/>
            <a:ext cx="8786192" cy="84610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Elle est destinée aux APIs REST qui :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2408</TotalTime>
  <Words>510</Words>
  <Application>Microsoft Office PowerPoint</Application>
  <PresentationFormat>Grand écran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Times New Roman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OASC</dc:creator>
  <cp:lastModifiedBy>OASC</cp:lastModifiedBy>
  <cp:revision>90</cp:revision>
  <dcterms:created xsi:type="dcterms:W3CDTF">2021-10-20T23:06:10Z</dcterms:created>
  <dcterms:modified xsi:type="dcterms:W3CDTF">2021-10-24T09:30:38Z</dcterms:modified>
</cp:coreProperties>
</file>