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9" r:id="rId5"/>
    <p:sldId id="270" r:id="rId6"/>
    <p:sldId id="260" r:id="rId7"/>
    <p:sldId id="261"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5ADF5E-99EC-4C09-ADB6-E3E4C7431BE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F64EF3-9F8E-4AB1-B7E2-5136D8E49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9AC9D44C-BF82-48A9-9CED-F2D4F071FACD}"/>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DB84C266-70ED-403A-A2AF-93948F64FF1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2C5083E-DC7B-4163-89FC-A0F8D27921D2}"/>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112422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62F487-70BD-48CE-A653-561DAE30FA88}"/>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B719307-02C4-4C89-8363-E96B7FB8AF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E7ADE45-81CC-440F-AF61-AD687E2FBFCB}"/>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7099A204-0681-4C97-987E-FC3E68EA956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A4E83DD-1877-4267-9D3C-56471920B031}"/>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315804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DF9BF6-0262-4F68-943D-74207295840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740D30D-3777-4DAE-82CC-E0D68228E02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ACA57E2-7280-45BD-89A7-3D6CC40F116A}"/>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1CC90DB4-3941-4F4A-8077-042389EF62E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7E1CFE5-A82E-4053-8467-5639E1263260}"/>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56891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3100E-8DC1-4967-9DB6-3F59C260AEF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89C0A9C-298C-4641-A01E-F363695AD1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ADAE770-E019-45A6-AEF4-6297AA99DE6D}"/>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39148D7A-BD25-4E5D-946F-52DC8EB602B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D385DE7-67E6-412D-9BFB-44312CAAF45D}"/>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34833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1B5538-0E14-4CA3-B7FC-3450EE40B37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55FB5341-0DA6-40AE-9F48-91FFC2AB6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9B2DC5D-1F72-4FE4-912D-D55A4930142B}"/>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A099136B-E2F3-453C-9D36-8C8F6D853BD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9422CB2-D6E1-4087-8F20-5C25DE523B4E}"/>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23317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D1EB0-B357-4EFE-A455-78721501CCAA}"/>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8E52B74-4C6F-4251-9B80-5F717B21309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7DEC1B76-7902-44EA-9627-C0998069B6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075119C-0C69-4692-8A2B-60A729064315}"/>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6" name="Espace réservé du pied de page 5">
            <a:extLst>
              <a:ext uri="{FF2B5EF4-FFF2-40B4-BE49-F238E27FC236}">
                <a16:creationId xmlns:a16="http://schemas.microsoft.com/office/drawing/2014/main" id="{74F8FEEB-33B0-42F0-A397-C75166390D7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2CFC9AD-4D2E-47D4-B2E5-9D6F3FD35ADB}"/>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68008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AD94A6-5D3D-4175-B7E0-A68AA24B70F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6FE7A6C5-A86A-48BD-AEAF-50FC17C3E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F996C4B-8364-4261-AD95-AD44ECA9D50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69DFAD9-BAC3-4A32-A15E-1EB506D7D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9A00CD6-5F5B-452E-98B9-4EDBC8E15F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1A54BD8D-A1B9-4AB2-8AF5-41FF1F4572A7}"/>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8" name="Espace réservé du pied de page 7">
            <a:extLst>
              <a:ext uri="{FF2B5EF4-FFF2-40B4-BE49-F238E27FC236}">
                <a16:creationId xmlns:a16="http://schemas.microsoft.com/office/drawing/2014/main" id="{E9946A9D-D8E0-4EFD-91BA-1FBEB80B5CC9}"/>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B86D6C02-7DBC-4E70-A8BA-252223084C09}"/>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0318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BE0DE-51D7-45D3-A960-764FBC81B701}"/>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5A529D21-E313-4B54-B23E-E7B45951585A}"/>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4" name="Espace réservé du pied de page 3">
            <a:extLst>
              <a:ext uri="{FF2B5EF4-FFF2-40B4-BE49-F238E27FC236}">
                <a16:creationId xmlns:a16="http://schemas.microsoft.com/office/drawing/2014/main" id="{CC8D5E15-8ED7-4842-B870-199A3BA8D01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02B16F06-9BEC-4830-94D8-4B92732F5A0F}"/>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2215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FB2C1D-2D1A-42DC-B67B-81F00D9A7112}"/>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3" name="Espace réservé du pied de page 2">
            <a:extLst>
              <a:ext uri="{FF2B5EF4-FFF2-40B4-BE49-F238E27FC236}">
                <a16:creationId xmlns:a16="http://schemas.microsoft.com/office/drawing/2014/main" id="{E837EE6D-25C3-4E05-87E7-EC83E2719FBB}"/>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EC1635AE-8E19-4F4D-9699-F09AAEB49E15}"/>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4352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90CFD-742E-43F2-A0BB-118E6110B5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659C89A1-7BE6-4DB6-BBA9-B4F014F11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C6C27B5-2693-4C85-9AAB-D0BA4E428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24C3E66-B29A-4C7F-9B57-29E11AE3EF24}"/>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6" name="Espace réservé du pied de page 5">
            <a:extLst>
              <a:ext uri="{FF2B5EF4-FFF2-40B4-BE49-F238E27FC236}">
                <a16:creationId xmlns:a16="http://schemas.microsoft.com/office/drawing/2014/main" id="{A1B1A8D1-4293-47AD-8155-965E4C50DEF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FCB73F1-4674-44A6-89BD-CFDED4BF7141}"/>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83261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9B6E22-0CF8-4CCF-BA47-3D9689754E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67EAF9CB-EC7F-45E7-8063-6F16761FB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FFE7ABF6-BA35-4733-B659-F4A5A324C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107FDC1-5110-463B-BCB9-A43E1428ACC7}"/>
              </a:ext>
            </a:extLst>
          </p:cNvPr>
          <p:cNvSpPr>
            <a:spLocks noGrp="1"/>
          </p:cNvSpPr>
          <p:nvPr>
            <p:ph type="dt" sz="half" idx="10"/>
          </p:nvPr>
        </p:nvSpPr>
        <p:spPr/>
        <p:txBody>
          <a:bodyPr/>
          <a:lstStyle/>
          <a:p>
            <a:fld id="{A87B0929-00B5-442E-86B9-D4E18A517EC2}" type="datetimeFigureOut">
              <a:rPr lang="en-US" smtClean="0"/>
              <a:t>10/16/2021</a:t>
            </a:fld>
            <a:endParaRPr lang="en-US"/>
          </a:p>
        </p:txBody>
      </p:sp>
      <p:sp>
        <p:nvSpPr>
          <p:cNvPr id="6" name="Espace réservé du pied de page 5">
            <a:extLst>
              <a:ext uri="{FF2B5EF4-FFF2-40B4-BE49-F238E27FC236}">
                <a16:creationId xmlns:a16="http://schemas.microsoft.com/office/drawing/2014/main" id="{77D55407-79BA-4182-B440-C444536DEA7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4B4D601-7125-4D22-B558-C9DE6E997FCA}"/>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126488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6349502-9A95-41F2-8729-CD64C83B0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0B45678-3B0A-44F2-B3EA-D853C9A75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D7DC79D-7C3C-49B5-9BE3-45C6B8B98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B0929-00B5-442E-86B9-D4E18A517EC2}" type="datetimeFigureOut">
              <a:rPr lang="en-US" smtClean="0"/>
              <a:t>10/16/2021</a:t>
            </a:fld>
            <a:endParaRPr lang="en-US"/>
          </a:p>
        </p:txBody>
      </p:sp>
      <p:sp>
        <p:nvSpPr>
          <p:cNvPr id="5" name="Espace réservé du pied de page 4">
            <a:extLst>
              <a:ext uri="{FF2B5EF4-FFF2-40B4-BE49-F238E27FC236}">
                <a16:creationId xmlns:a16="http://schemas.microsoft.com/office/drawing/2014/main" id="{C9D3688A-6626-41C6-AA9F-F4BB6F03F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840EF563-44C0-49E4-AE2D-1A21C0E30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61A69-EFE7-432A-9C14-AC3780F31AD4}" type="slidenum">
              <a:rPr lang="en-US" smtClean="0"/>
              <a:t>‹N°›</a:t>
            </a:fld>
            <a:endParaRPr lang="en-US"/>
          </a:p>
        </p:txBody>
      </p:sp>
    </p:spTree>
    <p:extLst>
      <p:ext uri="{BB962C8B-B14F-4D97-AF65-F5344CB8AC3E}">
        <p14:creationId xmlns:p14="http://schemas.microsoft.com/office/powerpoint/2010/main" val="984682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7C7AD-FA10-4097-B245-B4707146485B}"/>
              </a:ext>
            </a:extLst>
          </p:cNvPr>
          <p:cNvSpPr>
            <a:spLocks noGrp="1"/>
          </p:cNvSpPr>
          <p:nvPr>
            <p:ph type="ctrTitle"/>
          </p:nvPr>
        </p:nvSpPr>
        <p:spPr>
          <a:xfrm>
            <a:off x="1524000" y="2393294"/>
            <a:ext cx="9144000" cy="2071412"/>
          </a:xfrm>
        </p:spPr>
        <p:txBody>
          <a:bodyPr>
            <a:normAutofit/>
          </a:bodyPr>
          <a:lstStyle/>
          <a:p>
            <a:r>
              <a:rPr lang="fr-ML" sz="4800" dirty="0">
                <a:latin typeface="Times New Roman" panose="02020603050405020304" pitchFamily="18" charset="0"/>
                <a:cs typeface="Times New Roman" panose="02020603050405020304" pitchFamily="18" charset="0"/>
              </a:rPr>
              <a:t>Une spécification pour le modèle publication/abonnement</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3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0FEC2-8F22-4D41-BF03-5967A5F11558}"/>
              </a:ext>
            </a:extLst>
          </p:cNvPr>
          <p:cNvSpPr>
            <a:spLocks noGrp="1"/>
          </p:cNvSpPr>
          <p:nvPr>
            <p:ph type="title"/>
          </p:nvPr>
        </p:nvSpPr>
        <p:spPr>
          <a:xfrm>
            <a:off x="838200" y="92765"/>
            <a:ext cx="10515600" cy="901148"/>
          </a:xfrm>
        </p:spPr>
        <p:txBody>
          <a:bodyPr/>
          <a:lstStyle/>
          <a:p>
            <a:pPr algn="ctr"/>
            <a:r>
              <a:rPr lang="fr-ML"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EE73DFB2-C9D7-4DC1-B5D3-10002D20E9D0}"/>
              </a:ext>
            </a:extLst>
          </p:cNvPr>
          <p:cNvSpPr>
            <a:spLocks noGrp="1"/>
          </p:cNvSpPr>
          <p:nvPr>
            <p:ph idx="1"/>
          </p:nvPr>
        </p:nvSpPr>
        <p:spPr>
          <a:xfrm>
            <a:off x="838200" y="1139687"/>
            <a:ext cx="10515600" cy="4214191"/>
          </a:xfrm>
        </p:spPr>
        <p:txBody>
          <a:bodyPr>
            <a:no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En 2015, suite à l’existence de plusieurs spécifications pour la conception des APIs, 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à été adoptée pour décrire les APIs REST (</a:t>
            </a:r>
            <a:r>
              <a:rPr lang="en-US" sz="2400" dirty="0">
                <a:latin typeface="Times New Roman" panose="02020603050405020304" pitchFamily="18" charset="0"/>
                <a:cs typeface="Times New Roman" panose="02020603050405020304" pitchFamily="18" charset="0"/>
              </a:rPr>
              <a:t>Representation</a:t>
            </a:r>
            <a:r>
              <a:rPr lang="fr-ML" sz="2400" dirty="0">
                <a:latin typeface="Times New Roman" panose="02020603050405020304" pitchFamily="18" charset="0"/>
                <a:cs typeface="Times New Roman" panose="02020603050405020304" pitchFamily="18" charset="0"/>
              </a:rPr>
              <a:t> State Transfer).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faite pour le modèle de communication synchrone client/serveur ce qui est différent des modèles de messagerie asynchrones existants tel que publication/abonnement. Pour faire aux APIs asynchrones tout ce qu’on peut faire aux APIs REST, cela doit commencer l’existence d’une spécification unificatrice pour ces APIs.</a:t>
            </a:r>
          </a:p>
          <a:p>
            <a:pPr marL="0" indent="0">
              <a:lnSpc>
                <a:spcPct val="100000"/>
              </a:lnSpc>
              <a:buNone/>
            </a:pPr>
            <a:r>
              <a:rPr lang="fr-ML" sz="2400" dirty="0">
                <a:latin typeface="Times New Roman" panose="02020603050405020304" pitchFamily="18" charset="0"/>
                <a:cs typeface="Times New Roman" panose="02020603050405020304" pitchFamily="18" charset="0"/>
              </a:rPr>
              <a:t>Ainsi le but de ce travail est de mettre en place cette spécification, capable de décrire les APIs asynchrones ou les APIs utilisant le modèle de communication publication/abonnement.</a:t>
            </a:r>
          </a:p>
        </p:txBody>
      </p:sp>
    </p:spTree>
    <p:extLst>
      <p:ext uri="{BB962C8B-B14F-4D97-AF65-F5344CB8AC3E}">
        <p14:creationId xmlns:p14="http://schemas.microsoft.com/office/powerpoint/2010/main" val="7568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F42CBD-AE7F-4D9F-B866-C303B35080DE}"/>
              </a:ext>
            </a:extLst>
          </p:cNvPr>
          <p:cNvSpPr>
            <a:spLocks noGrp="1"/>
          </p:cNvSpPr>
          <p:nvPr>
            <p:ph idx="1"/>
          </p:nvPr>
        </p:nvSpPr>
        <p:spPr>
          <a:xfrm>
            <a:off x="838200" y="1690152"/>
            <a:ext cx="10515600" cy="47106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travail effectué pour la mise en place de cette nouvelle spécification comprend cinq (5) parties:</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Un exemple de fonctionnement d’API</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spécification open source existante pour les APIs qui est </a:t>
            </a:r>
            <a:r>
              <a:rPr lang="fr-ML" sz="24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Le modèle de communication publication/abonnement sur lequel notre nouvelle spécification est basé</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nouvelle spécification pour les APIs du modèle publication/abonnement appelé </a:t>
            </a:r>
            <a:r>
              <a:rPr lang="fr-ML" sz="2400" b="1" i="1" dirty="0">
                <a:latin typeface="Times New Roman" panose="02020603050405020304" pitchFamily="18" charset="0"/>
                <a:cs typeface="Times New Roman" panose="02020603050405020304" pitchFamily="18" charset="0"/>
              </a:rPr>
              <a:t>OpenPS</a:t>
            </a:r>
            <a:endParaRPr lang="en-US" sz="24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 </a:t>
            </a:r>
            <a:r>
              <a:rPr lang="fr-ML" sz="2400" dirty="0">
                <a:latin typeface="Times New Roman" panose="02020603050405020304" pitchFamily="18" charset="0"/>
                <a:cs typeface="Times New Roman" panose="02020603050405020304" pitchFamily="18" charset="0"/>
              </a:rPr>
              <a:t>générateur de code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et un cas d’utilisation pour un producteur (qui publie) et un consommateur (qui s’abonne).</a:t>
            </a:r>
            <a:endParaRPr lang="fr-ML" sz="2400" b="1" i="1" dirty="0">
              <a:latin typeface="Times New Roman" panose="02020603050405020304" pitchFamily="18" charset="0"/>
              <a:cs typeface="Times New Roman" panose="02020603050405020304" pitchFamily="18" charset="0"/>
            </a:endParaRPr>
          </a:p>
        </p:txBody>
      </p:sp>
      <p:sp>
        <p:nvSpPr>
          <p:cNvPr id="4" name="Titre 1">
            <a:extLst>
              <a:ext uri="{FF2B5EF4-FFF2-40B4-BE49-F238E27FC236}">
                <a16:creationId xmlns:a16="http://schemas.microsoft.com/office/drawing/2014/main" id="{8E9E13D2-47AA-401C-A367-3760CA85C507}"/>
              </a:ext>
            </a:extLst>
          </p:cNvPr>
          <p:cNvSpPr>
            <a:spLocks noGrp="1"/>
          </p:cNvSpPr>
          <p:nvPr>
            <p:ph type="title"/>
          </p:nvPr>
        </p:nvSpPr>
        <p:spPr>
          <a:xfrm>
            <a:off x="838200" y="325368"/>
            <a:ext cx="10515600" cy="1092615"/>
          </a:xfrm>
        </p:spPr>
        <p:txBody>
          <a:bodyPr/>
          <a:lstStyle/>
          <a:p>
            <a:pPr algn="ctr"/>
            <a:r>
              <a:rPr lang="fr-ML" b="1" dirty="0">
                <a:latin typeface="Times New Roman" panose="02020603050405020304" pitchFamily="18" charset="0"/>
                <a:cs typeface="Times New Roman" panose="02020603050405020304" pitchFamily="18" charset="0"/>
              </a:rPr>
              <a:t>Plan du travail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D43199-414F-4B54-9C2A-506453974B49}"/>
              </a:ext>
            </a:extLst>
          </p:cNvPr>
          <p:cNvSpPr/>
          <p:nvPr/>
        </p:nvSpPr>
        <p:spPr>
          <a:xfrm>
            <a:off x="4111485" y="3636113"/>
            <a:ext cx="2703444" cy="38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dirty="0">
                <a:solidFill>
                  <a:schemeClr val="tx1"/>
                </a:solidFill>
                <a:latin typeface="Times New Roman" panose="02020603050405020304" pitchFamily="18" charset="0"/>
                <a:cs typeface="Times New Roman" panose="02020603050405020304" pitchFamily="18" charset="0"/>
              </a:rPr>
              <a:t>retourner une réponse</a:t>
            </a:r>
            <a:endParaRPr lang="en-US" dirty="0">
              <a:solidFill>
                <a:schemeClr val="tx1"/>
              </a:solidFill>
            </a:endParaRPr>
          </a:p>
        </p:txBody>
      </p:sp>
      <p:sp>
        <p:nvSpPr>
          <p:cNvPr id="21" name="Rectangle 20">
            <a:extLst>
              <a:ext uri="{FF2B5EF4-FFF2-40B4-BE49-F238E27FC236}">
                <a16:creationId xmlns:a16="http://schemas.microsoft.com/office/drawing/2014/main" id="{F259CA78-0553-4202-9C16-C58BAA276EE1}"/>
              </a:ext>
            </a:extLst>
          </p:cNvPr>
          <p:cNvSpPr/>
          <p:nvPr/>
        </p:nvSpPr>
        <p:spPr>
          <a:xfrm>
            <a:off x="4101548" y="3151546"/>
            <a:ext cx="2544417" cy="479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sz="1800" dirty="0">
                <a:solidFill>
                  <a:schemeClr val="tx1"/>
                </a:solidFill>
                <a:latin typeface="Times New Roman" panose="02020603050405020304" pitchFamily="18" charset="0"/>
                <a:cs typeface="Times New Roman" panose="02020603050405020304" pitchFamily="18" charset="0"/>
              </a:rPr>
              <a:t>envoyer une requête</a:t>
            </a:r>
          </a:p>
          <a:p>
            <a:pPr algn="ctr"/>
            <a:endParaRPr lang="en-US" dirty="0">
              <a:solidFill>
                <a:schemeClr val="tx1"/>
              </a:solidFill>
            </a:endParaRPr>
          </a:p>
        </p:txBody>
      </p:sp>
      <p:sp>
        <p:nvSpPr>
          <p:cNvPr id="20" name="Triangle isocèle 19">
            <a:extLst>
              <a:ext uri="{FF2B5EF4-FFF2-40B4-BE49-F238E27FC236}">
                <a16:creationId xmlns:a16="http://schemas.microsoft.com/office/drawing/2014/main" id="{F60BA5F1-79C2-4678-BA13-71F61793D184}"/>
              </a:ext>
            </a:extLst>
          </p:cNvPr>
          <p:cNvSpPr/>
          <p:nvPr/>
        </p:nvSpPr>
        <p:spPr>
          <a:xfrm>
            <a:off x="2345634" y="4348508"/>
            <a:ext cx="384313" cy="131008"/>
          </a:xfrm>
          <a:prstGeom prst="triangl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52DACD6-5654-4B78-A0DD-938D41740FAF}"/>
              </a:ext>
            </a:extLst>
          </p:cNvPr>
          <p:cNvSpPr>
            <a:spLocks noGrp="1"/>
          </p:cNvSpPr>
          <p:nvPr>
            <p:ph type="title"/>
          </p:nvPr>
        </p:nvSpPr>
        <p:spPr>
          <a:xfrm>
            <a:off x="838200" y="247373"/>
            <a:ext cx="10515600" cy="867328"/>
          </a:xfrm>
        </p:spPr>
        <p:txBody>
          <a:bodyPr>
            <a:normAutofit/>
          </a:bodyPr>
          <a:lstStyle/>
          <a:p>
            <a:pPr algn="ctr"/>
            <a:r>
              <a:rPr lang="fr-ML" sz="3600" b="1" dirty="0">
                <a:latin typeface="Times New Roman" panose="02020603050405020304" pitchFamily="18" charset="0"/>
                <a:cs typeface="Times New Roman" panose="02020603050405020304" pitchFamily="18" charset="0"/>
              </a:rPr>
              <a:t>Un exemple de fonctionnement d’une API</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DF3F2D1-5F2F-4CF7-9C01-A904B7A120AC}"/>
              </a:ext>
            </a:extLst>
          </p:cNvPr>
          <p:cNvSpPr>
            <a:spLocks noGrp="1"/>
          </p:cNvSpPr>
          <p:nvPr>
            <p:ph idx="1"/>
          </p:nvPr>
        </p:nvSpPr>
        <p:spPr>
          <a:xfrm>
            <a:off x="838200" y="1481070"/>
            <a:ext cx="10515600" cy="4161182"/>
          </a:xfrm>
        </p:spPr>
        <p:txBody>
          <a:bodyPr>
            <a:normAutofit/>
          </a:bodyPr>
          <a:lstStyle/>
          <a:p>
            <a:pPr marL="0" indent="0">
              <a:buNone/>
            </a:pPr>
            <a:r>
              <a:rPr lang="fr-ML" dirty="0">
                <a:latin typeface="Times New Roman" panose="02020603050405020304" pitchFamily="18" charset="0"/>
                <a:cs typeface="Times New Roman" panose="02020603050405020304" pitchFamily="18" charset="0"/>
              </a:rPr>
              <a:t>Cet décrit le fonctionnement de l’API TMDB (The </a:t>
            </a:r>
            <a:r>
              <a:rPr lang="fr-ML" dirty="0" err="1">
                <a:latin typeface="Times New Roman" panose="02020603050405020304" pitchFamily="18" charset="0"/>
                <a:cs typeface="Times New Roman" panose="02020603050405020304" pitchFamily="18" charset="0"/>
              </a:rPr>
              <a:t>Movie</a:t>
            </a:r>
            <a:r>
              <a:rPr lang="fr-ML" dirty="0">
                <a:latin typeface="Times New Roman" panose="02020603050405020304" pitchFamily="18" charset="0"/>
                <a:cs typeface="Times New Roman" panose="02020603050405020304" pitchFamily="18" charset="0"/>
              </a:rPr>
              <a:t> </a:t>
            </a:r>
            <a:r>
              <a:rPr lang="fr-ML" dirty="0" err="1">
                <a:latin typeface="Times New Roman" panose="02020603050405020304" pitchFamily="18" charset="0"/>
                <a:cs typeface="Times New Roman" panose="02020603050405020304" pitchFamily="18" charset="0"/>
              </a:rPr>
              <a:t>DataBase</a:t>
            </a:r>
            <a:r>
              <a:rPr lang="fr-ML" dirty="0">
                <a:latin typeface="Times New Roman" panose="02020603050405020304" pitchFamily="18" charset="0"/>
                <a:cs typeface="Times New Roman" panose="02020603050405020304" pitchFamily="18" charset="0"/>
              </a:rPr>
              <a:t>) qui offre les films et les chaines TV aux différents</a:t>
            </a:r>
            <a:r>
              <a:rPr lang="fr-ML" sz="2400" dirty="0">
                <a:latin typeface="Times New Roman" panose="02020603050405020304" pitchFamily="18" charset="0"/>
                <a:cs typeface="Times New Roman" panose="02020603050405020304" pitchFamily="18" charset="0"/>
              </a:rPr>
              <a:t> utilisateurs ou développeurs d’Applications.</a:t>
            </a:r>
          </a:p>
        </p:txBody>
      </p:sp>
      <p:sp>
        <p:nvSpPr>
          <p:cNvPr id="4" name="Organigramme : Disque magnétique 3">
            <a:extLst>
              <a:ext uri="{FF2B5EF4-FFF2-40B4-BE49-F238E27FC236}">
                <a16:creationId xmlns:a16="http://schemas.microsoft.com/office/drawing/2014/main" id="{111E1FC7-6840-4302-B283-2518083A7AE7}"/>
              </a:ext>
            </a:extLst>
          </p:cNvPr>
          <p:cNvSpPr/>
          <p:nvPr/>
        </p:nvSpPr>
        <p:spPr>
          <a:xfrm>
            <a:off x="9342779" y="3895044"/>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rganigramme : Disque magnétique 4">
            <a:extLst>
              <a:ext uri="{FF2B5EF4-FFF2-40B4-BE49-F238E27FC236}">
                <a16:creationId xmlns:a16="http://schemas.microsoft.com/office/drawing/2014/main" id="{1E4331C0-7DAE-4495-82F4-18AE5D47FA0E}"/>
              </a:ext>
            </a:extLst>
          </p:cNvPr>
          <p:cNvSpPr/>
          <p:nvPr/>
        </p:nvSpPr>
        <p:spPr>
          <a:xfrm>
            <a:off x="9342779" y="358693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rganigramme : Disque magnétique 5">
            <a:extLst>
              <a:ext uri="{FF2B5EF4-FFF2-40B4-BE49-F238E27FC236}">
                <a16:creationId xmlns:a16="http://schemas.microsoft.com/office/drawing/2014/main" id="{7B77063C-2B0B-4FCB-B2A2-4DAA358BD847}"/>
              </a:ext>
            </a:extLst>
          </p:cNvPr>
          <p:cNvSpPr/>
          <p:nvPr/>
        </p:nvSpPr>
        <p:spPr>
          <a:xfrm>
            <a:off x="9342780" y="3274469"/>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 </a:t>
            </a:r>
            <a:endParaRPr lang="en-US" dirty="0"/>
          </a:p>
        </p:txBody>
      </p:sp>
      <p:sp>
        <p:nvSpPr>
          <p:cNvPr id="7" name="Organigramme : Disque magnétique 6">
            <a:extLst>
              <a:ext uri="{FF2B5EF4-FFF2-40B4-BE49-F238E27FC236}">
                <a16:creationId xmlns:a16="http://schemas.microsoft.com/office/drawing/2014/main" id="{5753925B-14B2-47A0-B78C-7037E7DF14A3}"/>
              </a:ext>
            </a:extLst>
          </p:cNvPr>
          <p:cNvSpPr/>
          <p:nvPr/>
        </p:nvSpPr>
        <p:spPr>
          <a:xfrm>
            <a:off x="9342780" y="295490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A7909-C782-47AD-9E80-DF39C8E94D05}"/>
              </a:ext>
            </a:extLst>
          </p:cNvPr>
          <p:cNvSpPr/>
          <p:nvPr/>
        </p:nvSpPr>
        <p:spPr>
          <a:xfrm>
            <a:off x="7659754" y="3081557"/>
            <a:ext cx="119269" cy="136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igne Moins 8">
            <a:extLst>
              <a:ext uri="{FF2B5EF4-FFF2-40B4-BE49-F238E27FC236}">
                <a16:creationId xmlns:a16="http://schemas.microsoft.com/office/drawing/2014/main" id="{FCB18014-11FE-42F7-A920-C4B8AED72C82}"/>
              </a:ext>
            </a:extLst>
          </p:cNvPr>
          <p:cNvSpPr/>
          <p:nvPr/>
        </p:nvSpPr>
        <p:spPr>
          <a:xfrm flipV="1">
            <a:off x="7096537" y="2894318"/>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igne Moins 9">
            <a:extLst>
              <a:ext uri="{FF2B5EF4-FFF2-40B4-BE49-F238E27FC236}">
                <a16:creationId xmlns:a16="http://schemas.microsoft.com/office/drawing/2014/main" id="{68116A5B-1575-4302-9573-43885237EE8E}"/>
              </a:ext>
            </a:extLst>
          </p:cNvPr>
          <p:cNvSpPr/>
          <p:nvPr/>
        </p:nvSpPr>
        <p:spPr>
          <a:xfrm flipV="1">
            <a:off x="7061750" y="3260035"/>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igne Moins 10">
            <a:extLst>
              <a:ext uri="{FF2B5EF4-FFF2-40B4-BE49-F238E27FC236}">
                <a16:creationId xmlns:a16="http://schemas.microsoft.com/office/drawing/2014/main" id="{16FE65D2-8FDD-45A6-AC65-5859B377B1CA}"/>
              </a:ext>
            </a:extLst>
          </p:cNvPr>
          <p:cNvSpPr/>
          <p:nvPr/>
        </p:nvSpPr>
        <p:spPr>
          <a:xfrm flipV="1">
            <a:off x="7096537" y="3631514"/>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igne Moins 11">
            <a:extLst>
              <a:ext uri="{FF2B5EF4-FFF2-40B4-BE49-F238E27FC236}">
                <a16:creationId xmlns:a16="http://schemas.microsoft.com/office/drawing/2014/main" id="{9EEAF7EB-0BD8-470B-A3CC-53069B7B3C9B}"/>
              </a:ext>
            </a:extLst>
          </p:cNvPr>
          <p:cNvSpPr/>
          <p:nvPr/>
        </p:nvSpPr>
        <p:spPr>
          <a:xfrm flipV="1">
            <a:off x="7061750" y="4052276"/>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droite 12">
            <a:extLst>
              <a:ext uri="{FF2B5EF4-FFF2-40B4-BE49-F238E27FC236}">
                <a16:creationId xmlns:a16="http://schemas.microsoft.com/office/drawing/2014/main" id="{44020B2B-D896-499E-A155-E4D09BD9E2C3}"/>
              </a:ext>
            </a:extLst>
          </p:cNvPr>
          <p:cNvSpPr/>
          <p:nvPr/>
        </p:nvSpPr>
        <p:spPr>
          <a:xfrm flipV="1">
            <a:off x="3932584" y="3458295"/>
            <a:ext cx="2932042" cy="103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 gauche 13">
            <a:extLst>
              <a:ext uri="{FF2B5EF4-FFF2-40B4-BE49-F238E27FC236}">
                <a16:creationId xmlns:a16="http://schemas.microsoft.com/office/drawing/2014/main" id="{AD31B2B2-30F5-4554-B24D-0E6B44EBD95E}"/>
              </a:ext>
            </a:extLst>
          </p:cNvPr>
          <p:cNvSpPr/>
          <p:nvPr/>
        </p:nvSpPr>
        <p:spPr>
          <a:xfrm>
            <a:off x="3932584" y="3953833"/>
            <a:ext cx="3001613" cy="98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448F13-ABDA-4709-AAD4-741ED87C4DD5}"/>
              </a:ext>
            </a:extLst>
          </p:cNvPr>
          <p:cNvSpPr/>
          <p:nvPr/>
        </p:nvSpPr>
        <p:spPr>
          <a:xfrm>
            <a:off x="1524001" y="2968487"/>
            <a:ext cx="2014330" cy="118634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B7CBBC-539A-44B1-9F97-671A057AE37E}"/>
              </a:ext>
            </a:extLst>
          </p:cNvPr>
          <p:cNvSpPr/>
          <p:nvPr/>
        </p:nvSpPr>
        <p:spPr>
          <a:xfrm>
            <a:off x="1524000" y="4172918"/>
            <a:ext cx="2014330" cy="131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rganigramme : Opération manuelle 18">
            <a:extLst>
              <a:ext uri="{FF2B5EF4-FFF2-40B4-BE49-F238E27FC236}">
                <a16:creationId xmlns:a16="http://schemas.microsoft.com/office/drawing/2014/main" id="{7B76CDBB-BDBC-4BD8-8183-53B688948150}"/>
              </a:ext>
            </a:extLst>
          </p:cNvPr>
          <p:cNvSpPr/>
          <p:nvPr/>
        </p:nvSpPr>
        <p:spPr>
          <a:xfrm>
            <a:off x="2332382" y="4303926"/>
            <a:ext cx="397565" cy="131009"/>
          </a:xfrm>
          <a:prstGeom prst="flowChartManualOperati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eur droit avec flèche 21">
            <a:extLst>
              <a:ext uri="{FF2B5EF4-FFF2-40B4-BE49-F238E27FC236}">
                <a16:creationId xmlns:a16="http://schemas.microsoft.com/office/drawing/2014/main" id="{A763464A-E458-40B3-A101-302F87F24328}"/>
              </a:ext>
            </a:extLst>
          </p:cNvPr>
          <p:cNvCxnSpPr/>
          <p:nvPr/>
        </p:nvCxnSpPr>
        <p:spPr>
          <a:xfrm>
            <a:off x="8454887" y="3509978"/>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71E87FE5-F59A-40BC-AE81-98C0944360CA}"/>
              </a:ext>
            </a:extLst>
          </p:cNvPr>
          <p:cNvCxnSpPr/>
          <p:nvPr/>
        </p:nvCxnSpPr>
        <p:spPr>
          <a:xfrm flipH="1">
            <a:off x="8454887" y="3763287"/>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1115B7A2-2FF0-4EE9-BF67-F791E12F4CD5}"/>
              </a:ext>
            </a:extLst>
          </p:cNvPr>
          <p:cNvSpPr/>
          <p:nvPr/>
        </p:nvSpPr>
        <p:spPr>
          <a:xfrm>
            <a:off x="1736032" y="4565943"/>
            <a:ext cx="1542222"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Client</a:t>
            </a:r>
            <a:endParaRPr lang="en-US" sz="2800" dirty="0">
              <a:solidFill>
                <a:schemeClr val="tx1"/>
              </a:solidFill>
            </a:endParaRPr>
          </a:p>
        </p:txBody>
      </p:sp>
      <p:sp>
        <p:nvSpPr>
          <p:cNvPr id="25" name="Rectangle 24">
            <a:extLst>
              <a:ext uri="{FF2B5EF4-FFF2-40B4-BE49-F238E27FC236}">
                <a16:creationId xmlns:a16="http://schemas.microsoft.com/office/drawing/2014/main" id="{0F9D07AD-3495-4295-9097-CEB10D8DA0BA}"/>
              </a:ext>
            </a:extLst>
          </p:cNvPr>
          <p:cNvSpPr/>
          <p:nvPr/>
        </p:nvSpPr>
        <p:spPr>
          <a:xfrm>
            <a:off x="8786192" y="4515619"/>
            <a:ext cx="2567608"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Base de </a:t>
            </a:r>
            <a:r>
              <a:rPr lang="fr-ML" sz="2800" dirty="0">
                <a:solidFill>
                  <a:schemeClr val="tx1"/>
                </a:solidFill>
                <a:latin typeface="Times New Roman" panose="02020603050405020304" pitchFamily="18" charset="0"/>
                <a:cs typeface="Times New Roman" panose="02020603050405020304" pitchFamily="18" charset="0"/>
              </a:rPr>
              <a:t>données</a:t>
            </a:r>
            <a:endParaRPr lang="en-US" sz="2800" dirty="0">
              <a:solidFill>
                <a:schemeClr val="tx1"/>
              </a:solidFill>
            </a:endParaRPr>
          </a:p>
        </p:txBody>
      </p:sp>
      <p:sp>
        <p:nvSpPr>
          <p:cNvPr id="27" name="Rectangle 26">
            <a:extLst>
              <a:ext uri="{FF2B5EF4-FFF2-40B4-BE49-F238E27FC236}">
                <a16:creationId xmlns:a16="http://schemas.microsoft.com/office/drawing/2014/main" id="{C0B848CF-CD1C-4E6F-8289-2AF995DB1EFE}"/>
              </a:ext>
            </a:extLst>
          </p:cNvPr>
          <p:cNvSpPr/>
          <p:nvPr/>
        </p:nvSpPr>
        <p:spPr>
          <a:xfrm>
            <a:off x="7144575" y="4515619"/>
            <a:ext cx="1080054"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API</a:t>
            </a:r>
            <a:endParaRPr lang="en-US" sz="2800" dirty="0">
              <a:solidFill>
                <a:schemeClr val="tx1"/>
              </a:solidFill>
            </a:endParaRPr>
          </a:p>
        </p:txBody>
      </p:sp>
    </p:spTree>
    <p:extLst>
      <p:ext uri="{BB962C8B-B14F-4D97-AF65-F5344CB8AC3E}">
        <p14:creationId xmlns:p14="http://schemas.microsoft.com/office/powerpoint/2010/main" val="401375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0B6C5-3BB3-41DF-8E65-5818517DF06F}"/>
              </a:ext>
            </a:extLst>
          </p:cNvPr>
          <p:cNvSpPr>
            <a:spLocks noGrp="1"/>
          </p:cNvSpPr>
          <p:nvPr>
            <p:ph type="title"/>
          </p:nvPr>
        </p:nvSpPr>
        <p:spPr>
          <a:xfrm>
            <a:off x="838200" y="365125"/>
            <a:ext cx="10515600" cy="880579"/>
          </a:xfrm>
        </p:spPr>
        <p:txBody>
          <a:bodyPr>
            <a:normAutofit/>
          </a:bodyPr>
          <a:lstStyle/>
          <a:p>
            <a:pPr algn="ctr"/>
            <a:r>
              <a:rPr lang="fr-ML" sz="3600" b="1" dirty="0">
                <a:latin typeface="Times New Roman" panose="02020603050405020304" pitchFamily="18" charset="0"/>
                <a:cs typeface="Times New Roman" panose="02020603050405020304" pitchFamily="18" charset="0"/>
              </a:rPr>
              <a:t>C’est quoi la spécification </a:t>
            </a:r>
            <a:r>
              <a:rPr lang="fr-ML" sz="3600" b="1" i="1" dirty="0">
                <a:latin typeface="Times New Roman" panose="02020603050405020304" pitchFamily="18" charset="0"/>
                <a:cs typeface="Times New Roman" panose="02020603050405020304" pitchFamily="18" charset="0"/>
              </a:rPr>
              <a:t>OpenAPI</a:t>
            </a:r>
            <a:r>
              <a:rPr lang="fr-ML" sz="3600" b="1"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675517F-86A8-4AB3-A849-FD22ACC25876}"/>
              </a:ext>
            </a:extLst>
          </p:cNvPr>
          <p:cNvSpPr>
            <a:spLocks noGrp="1"/>
          </p:cNvSpPr>
          <p:nvPr>
            <p:ph idx="1"/>
          </p:nvPr>
        </p:nvSpPr>
        <p:spPr>
          <a:xfrm>
            <a:off x="838200" y="1303681"/>
            <a:ext cx="10515600" cy="5362161"/>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une interface standard open source pour les APIs REST, lesquelles permettent aux développeurs et les machines de comprendre les services sans accès aux codes sources.  Elle permet de définir et de décrire les APIs REST.</a:t>
            </a:r>
          </a:p>
          <a:p>
            <a:pPr marL="0" indent="0">
              <a:buNone/>
            </a:pPr>
            <a:r>
              <a:rPr lang="fr-ML" sz="2400" dirty="0">
                <a:latin typeface="Times New Roman" panose="02020603050405020304" pitchFamily="18" charset="0"/>
                <a:cs typeface="Times New Roman" panose="02020603050405020304" pitchFamily="18" charset="0"/>
              </a:rPr>
              <a:t>OpenAPI est constitué de huit (8) objet racine qui sont: </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2" name="Rectangle : coins arrondis 21">
            <a:extLst>
              <a:ext uri="{FF2B5EF4-FFF2-40B4-BE49-F238E27FC236}">
                <a16:creationId xmlns:a16="http://schemas.microsoft.com/office/drawing/2014/main" id="{9B3BB4AB-2B28-4F29-AC87-15EE1D32D14A}"/>
              </a:ext>
            </a:extLst>
          </p:cNvPr>
          <p:cNvSpPr/>
          <p:nvPr/>
        </p:nvSpPr>
        <p:spPr>
          <a:xfrm>
            <a:off x="868017" y="3429000"/>
            <a:ext cx="1497496"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openapi</a:t>
            </a:r>
            <a:endParaRPr lang="en-US" dirty="0"/>
          </a:p>
        </p:txBody>
      </p:sp>
      <p:sp>
        <p:nvSpPr>
          <p:cNvPr id="23" name="Rectangle : coins arrondis 22">
            <a:extLst>
              <a:ext uri="{FF2B5EF4-FFF2-40B4-BE49-F238E27FC236}">
                <a16:creationId xmlns:a16="http://schemas.microsoft.com/office/drawing/2014/main" id="{1DC3ACB5-BF6C-4454-8F5E-4BFF5AB4E814}"/>
              </a:ext>
            </a:extLst>
          </p:cNvPr>
          <p:cNvSpPr/>
          <p:nvPr/>
        </p:nvSpPr>
        <p:spPr>
          <a:xfrm>
            <a:off x="3475383" y="3429000"/>
            <a:ext cx="1096617"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info</a:t>
            </a:r>
            <a:endParaRPr lang="en-US" dirty="0"/>
          </a:p>
        </p:txBody>
      </p:sp>
      <p:sp>
        <p:nvSpPr>
          <p:cNvPr id="24" name="Rectangle : coins arrondis 23">
            <a:extLst>
              <a:ext uri="{FF2B5EF4-FFF2-40B4-BE49-F238E27FC236}">
                <a16:creationId xmlns:a16="http://schemas.microsoft.com/office/drawing/2014/main" id="{C445D7F5-4137-4161-90EB-30B9C1D73092}"/>
              </a:ext>
            </a:extLst>
          </p:cNvPr>
          <p:cNvSpPr/>
          <p:nvPr/>
        </p:nvSpPr>
        <p:spPr>
          <a:xfrm>
            <a:off x="5744837" y="3412435"/>
            <a:ext cx="1278815"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server</a:t>
            </a:r>
            <a:endParaRPr lang="en-US" dirty="0"/>
          </a:p>
        </p:txBody>
      </p:sp>
      <p:sp>
        <p:nvSpPr>
          <p:cNvPr id="25" name="Rectangle : coins arrondis 24">
            <a:extLst>
              <a:ext uri="{FF2B5EF4-FFF2-40B4-BE49-F238E27FC236}">
                <a16:creationId xmlns:a16="http://schemas.microsoft.com/office/drawing/2014/main" id="{2BA1F1CE-2C9A-43A0-B2FB-DF75DE0FA1FD}"/>
              </a:ext>
            </a:extLst>
          </p:cNvPr>
          <p:cNvSpPr/>
          <p:nvPr/>
        </p:nvSpPr>
        <p:spPr>
          <a:xfrm>
            <a:off x="8287578" y="3412780"/>
            <a:ext cx="1497496"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paths</a:t>
            </a:r>
            <a:endParaRPr lang="en-US" dirty="0"/>
          </a:p>
        </p:txBody>
      </p:sp>
      <p:sp>
        <p:nvSpPr>
          <p:cNvPr id="26" name="Rectangle : coins arrondis 25">
            <a:extLst>
              <a:ext uri="{FF2B5EF4-FFF2-40B4-BE49-F238E27FC236}">
                <a16:creationId xmlns:a16="http://schemas.microsoft.com/office/drawing/2014/main" id="{CEE6CE16-09C0-465A-AB4E-3C485EAA17DA}"/>
              </a:ext>
            </a:extLst>
          </p:cNvPr>
          <p:cNvSpPr/>
          <p:nvPr/>
        </p:nvSpPr>
        <p:spPr>
          <a:xfrm>
            <a:off x="868017" y="5289546"/>
            <a:ext cx="1497496"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components</a:t>
            </a:r>
            <a:endParaRPr lang="en-US" dirty="0"/>
          </a:p>
        </p:txBody>
      </p:sp>
      <p:sp>
        <p:nvSpPr>
          <p:cNvPr id="27" name="Rectangle : coins arrondis 26">
            <a:extLst>
              <a:ext uri="{FF2B5EF4-FFF2-40B4-BE49-F238E27FC236}">
                <a16:creationId xmlns:a16="http://schemas.microsoft.com/office/drawing/2014/main" id="{E90FFF4C-06DA-460C-820C-6CEC65D91BDC}"/>
              </a:ext>
            </a:extLst>
          </p:cNvPr>
          <p:cNvSpPr/>
          <p:nvPr/>
        </p:nvSpPr>
        <p:spPr>
          <a:xfrm>
            <a:off x="3475383" y="5301834"/>
            <a:ext cx="1497496"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security</a:t>
            </a:r>
          </a:p>
        </p:txBody>
      </p:sp>
      <p:sp>
        <p:nvSpPr>
          <p:cNvPr id="28" name="Rectangle : coins arrondis 27">
            <a:extLst>
              <a:ext uri="{FF2B5EF4-FFF2-40B4-BE49-F238E27FC236}">
                <a16:creationId xmlns:a16="http://schemas.microsoft.com/office/drawing/2014/main" id="{9320CB50-843F-4604-9F4B-DF8AB4510A0F}"/>
              </a:ext>
            </a:extLst>
          </p:cNvPr>
          <p:cNvSpPr/>
          <p:nvPr/>
        </p:nvSpPr>
        <p:spPr>
          <a:xfrm>
            <a:off x="6457126" y="5301835"/>
            <a:ext cx="1497496"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tags</a:t>
            </a:r>
            <a:endParaRPr lang="en-US" dirty="0"/>
          </a:p>
        </p:txBody>
      </p:sp>
      <p:sp>
        <p:nvSpPr>
          <p:cNvPr id="29" name="Rectangle : coins arrondis 28">
            <a:extLst>
              <a:ext uri="{FF2B5EF4-FFF2-40B4-BE49-F238E27FC236}">
                <a16:creationId xmlns:a16="http://schemas.microsoft.com/office/drawing/2014/main" id="{9E3F1638-40B2-4A58-B2CD-5314E0276949}"/>
              </a:ext>
            </a:extLst>
          </p:cNvPr>
          <p:cNvSpPr/>
          <p:nvPr/>
        </p:nvSpPr>
        <p:spPr>
          <a:xfrm>
            <a:off x="9448819" y="5301834"/>
            <a:ext cx="1603493"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externalsDocs</a:t>
            </a:r>
            <a:endParaRPr lang="en-US" dirty="0"/>
          </a:p>
        </p:txBody>
      </p:sp>
      <p:cxnSp>
        <p:nvCxnSpPr>
          <p:cNvPr id="31" name="Connecteur droit avec flèche 30">
            <a:extLst>
              <a:ext uri="{FF2B5EF4-FFF2-40B4-BE49-F238E27FC236}">
                <a16:creationId xmlns:a16="http://schemas.microsoft.com/office/drawing/2014/main" id="{9BCFFB9F-0A9A-4BDD-95F7-65BFA1D8C9FC}"/>
              </a:ext>
            </a:extLst>
          </p:cNvPr>
          <p:cNvCxnSpPr/>
          <p:nvPr/>
        </p:nvCxnSpPr>
        <p:spPr>
          <a:xfrm>
            <a:off x="2438400" y="3882887"/>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62DC608E-EC11-440D-9E53-909B05F748E3}"/>
              </a:ext>
            </a:extLst>
          </p:cNvPr>
          <p:cNvCxnSpPr/>
          <p:nvPr/>
        </p:nvCxnSpPr>
        <p:spPr>
          <a:xfrm>
            <a:off x="4684644" y="3876261"/>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646F0FE9-F654-4560-8EFA-AD9A1A4B2075}"/>
              </a:ext>
            </a:extLst>
          </p:cNvPr>
          <p:cNvCxnSpPr/>
          <p:nvPr/>
        </p:nvCxnSpPr>
        <p:spPr>
          <a:xfrm>
            <a:off x="7275444" y="3863009"/>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ABA455D0-B0F3-436B-8409-FFEE5EAC0D0F}"/>
              </a:ext>
            </a:extLst>
          </p:cNvPr>
          <p:cNvCxnSpPr/>
          <p:nvPr/>
        </p:nvCxnSpPr>
        <p:spPr>
          <a:xfrm>
            <a:off x="2471530" y="5731565"/>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CE36C5E4-D328-414A-A60A-89FAF77D187D}"/>
              </a:ext>
            </a:extLst>
          </p:cNvPr>
          <p:cNvCxnSpPr/>
          <p:nvPr/>
        </p:nvCxnSpPr>
        <p:spPr>
          <a:xfrm>
            <a:off x="5155096" y="5755375"/>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86302D85-F33A-472A-9312-8BCB35B7D0AE}"/>
              </a:ext>
            </a:extLst>
          </p:cNvPr>
          <p:cNvCxnSpPr/>
          <p:nvPr/>
        </p:nvCxnSpPr>
        <p:spPr>
          <a:xfrm>
            <a:off x="8216348" y="5729835"/>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4EF33DFE-8AD6-4338-93CB-6EDBEF0E47C9}"/>
              </a:ext>
            </a:extLst>
          </p:cNvPr>
          <p:cNvCxnSpPr/>
          <p:nvPr/>
        </p:nvCxnSpPr>
        <p:spPr>
          <a:xfrm>
            <a:off x="9919253" y="3852724"/>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99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FA25B-6D94-4FBE-9456-90E738053689}"/>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Avantage de </a:t>
            </a:r>
            <a:r>
              <a:rPr lang="fr-ML" b="1" i="1" dirty="0">
                <a:latin typeface="Times New Roman" panose="02020603050405020304" pitchFamily="18" charset="0"/>
                <a:cs typeface="Times New Roman" panose="02020603050405020304" pitchFamily="18" charset="0"/>
              </a:rPr>
              <a:t>OpenAPI</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9EE9C4D-673A-4B3D-A644-4D2AAD38493E}"/>
              </a:ext>
            </a:extLst>
          </p:cNvPr>
          <p:cNvSpPr>
            <a:spLocks noGrp="1"/>
          </p:cNvSpPr>
          <p:nvPr>
            <p:ph idx="1"/>
          </p:nvPr>
        </p:nvSpPr>
        <p:spPr>
          <a:xfrm>
            <a:off x="838200" y="1784144"/>
            <a:ext cx="10515600" cy="3795022"/>
          </a:xfrm>
        </p:spPr>
        <p:txBody>
          <a:bodyPr>
            <a:normAutofit/>
          </a:bodyPr>
          <a:lstStyle/>
          <a:p>
            <a:pPr marL="0" indent="0">
              <a:buNone/>
            </a:pPr>
            <a:r>
              <a:rPr lang="fr-ML" sz="2300" dirty="0">
                <a:latin typeface="Times New Roman" panose="02020603050405020304" pitchFamily="18" charset="0"/>
                <a:cs typeface="Times New Roman" panose="02020603050405020304" pitchFamily="18" charset="0"/>
              </a:rPr>
              <a:t>Les raisons pour considérer l’utilisation de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sont:</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Collaboration sur les design des APIs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Minimiser la perte de temps et éviter les erreurs lors de l’écriture des codes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Elle utilise JSON (JavaScript Objet Notation) et YAML (</a:t>
            </a:r>
            <a:r>
              <a:rPr lang="fr-ML" sz="2300" dirty="0" err="1">
                <a:latin typeface="Times New Roman" panose="02020603050405020304" pitchFamily="18" charset="0"/>
                <a:cs typeface="Times New Roman" panose="02020603050405020304" pitchFamily="18" charset="0"/>
              </a:rPr>
              <a:t>Yet</a:t>
            </a:r>
            <a:r>
              <a:rPr lang="fr-ML" sz="2300" dirty="0">
                <a:latin typeface="Times New Roman" panose="02020603050405020304" pitchFamily="18" charset="0"/>
                <a:cs typeface="Times New Roman" panose="02020603050405020304" pitchFamily="18" charset="0"/>
              </a:rPr>
              <a:t> </a:t>
            </a:r>
            <a:r>
              <a:rPr lang="fr-ML" sz="2300" dirty="0" err="1">
                <a:latin typeface="Times New Roman" panose="02020603050405020304" pitchFamily="18" charset="0"/>
                <a:cs typeface="Times New Roman" panose="02020603050405020304" pitchFamily="18" charset="0"/>
              </a:rPr>
              <a:t>Another</a:t>
            </a:r>
            <a:r>
              <a:rPr lang="fr-ML" sz="2300" dirty="0">
                <a:latin typeface="Times New Roman" panose="02020603050405020304" pitchFamily="18" charset="0"/>
                <a:cs typeface="Times New Roman" panose="02020603050405020304" pitchFamily="18" charset="0"/>
              </a:rPr>
              <a:t> Markup </a:t>
            </a:r>
            <a:r>
              <a:rPr lang="fr-ML" sz="2300" dirty="0" err="1">
                <a:latin typeface="Times New Roman" panose="02020603050405020304" pitchFamily="18" charset="0"/>
                <a:cs typeface="Times New Roman" panose="02020603050405020304" pitchFamily="18" charset="0"/>
              </a:rPr>
              <a:t>Language</a:t>
            </a:r>
            <a:r>
              <a:rPr lang="fr-ML" sz="2300" dirty="0">
                <a:latin typeface="Times New Roman" panose="02020603050405020304" pitchFamily="18" charset="0"/>
                <a:cs typeface="Times New Roman" panose="02020603050405020304" pitchFamily="18" charset="0"/>
              </a:rPr>
              <a:t>) pour la description des APIs. ce qui évalue et assure la qualité</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Génération de document interactive</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Publication de </a:t>
            </a:r>
            <a:r>
              <a:rPr lang="fr-ML" sz="2300" dirty="0">
                <a:latin typeface="Times New Roman" panose="02020603050405020304" pitchFamily="18" charset="0"/>
                <a:cs typeface="Times New Roman" panose="02020603050405020304" pitchFamily="18" charset="0"/>
              </a:rPr>
              <a:t>l’API avec sa définition ce qui permet au développeurs une intégration facile de l’API.</a:t>
            </a:r>
          </a:p>
          <a:p>
            <a:pPr>
              <a:buFont typeface="Wingdings" panose="05000000000000000000" pitchFamily="2" charset="2"/>
              <a:buChar char="ü"/>
            </a:pPr>
            <a:endParaRPr lang="fr-ML"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9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Le modèle publication/abonnement</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690687"/>
            <a:ext cx="10515600" cy="49221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modèle publication/abonnement est un modèle dont la communication est constituée d’un producteur, d’un intermédiaire (appelé broker) et d’un consommateur. Un producteur publie les messages sur une ou plusieurs catégories (topics) et un consommateur doit s’abonner à une ou plusieurs topics pour recevoir les messages. </a:t>
            </a:r>
          </a:p>
        </p:txBody>
      </p:sp>
    </p:spTree>
    <p:extLst>
      <p:ext uri="{BB962C8B-B14F-4D97-AF65-F5344CB8AC3E}">
        <p14:creationId xmlns:p14="http://schemas.microsoft.com/office/powerpoint/2010/main" val="86707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7335BF3-521B-44DC-9322-A3438C89961F}"/>
              </a:ext>
            </a:extLst>
          </p:cNvPr>
          <p:cNvSpPr/>
          <p:nvPr/>
        </p:nvSpPr>
        <p:spPr>
          <a:xfrm>
            <a:off x="8129279" y="4467071"/>
            <a:ext cx="1209542" cy="389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réponse</a:t>
            </a:r>
          </a:p>
          <a:p>
            <a:pPr algn="ctr"/>
            <a:endParaRPr lang="en-US" dirty="0">
              <a:solidFill>
                <a:schemeClr val="tx1"/>
              </a:solidFill>
            </a:endParaRPr>
          </a:p>
        </p:txBody>
      </p:sp>
      <p:sp>
        <p:nvSpPr>
          <p:cNvPr id="58" name="Rectangle 57">
            <a:extLst>
              <a:ext uri="{FF2B5EF4-FFF2-40B4-BE49-F238E27FC236}">
                <a16:creationId xmlns:a16="http://schemas.microsoft.com/office/drawing/2014/main" id="{2348C165-012D-4339-A977-9CDDE9855FDB}"/>
              </a:ext>
            </a:extLst>
          </p:cNvPr>
          <p:cNvSpPr/>
          <p:nvPr/>
        </p:nvSpPr>
        <p:spPr>
          <a:xfrm>
            <a:off x="8116813" y="4138741"/>
            <a:ext cx="1222008" cy="342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requête</a:t>
            </a:r>
          </a:p>
          <a:p>
            <a:pPr algn="ctr"/>
            <a:endParaRPr lang="en-US" dirty="0">
              <a:solidFill>
                <a:schemeClr val="tx1"/>
              </a:solidFill>
            </a:endParaRPr>
          </a:p>
        </p:txBody>
      </p:sp>
      <p:sp>
        <p:nvSpPr>
          <p:cNvPr id="149" name="Organigramme : Décision 148">
            <a:extLst>
              <a:ext uri="{FF2B5EF4-FFF2-40B4-BE49-F238E27FC236}">
                <a16:creationId xmlns:a16="http://schemas.microsoft.com/office/drawing/2014/main" id="{1B668038-29C4-4499-899F-314FF46383B2}"/>
              </a:ext>
            </a:extLst>
          </p:cNvPr>
          <p:cNvSpPr/>
          <p:nvPr/>
        </p:nvSpPr>
        <p:spPr>
          <a:xfrm>
            <a:off x="9681777" y="3528161"/>
            <a:ext cx="510336" cy="317303"/>
          </a:xfrm>
          <a:prstGeom prst="flowChartDecisi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isocèle 115">
            <a:extLst>
              <a:ext uri="{FF2B5EF4-FFF2-40B4-BE49-F238E27FC236}">
                <a16:creationId xmlns:a16="http://schemas.microsoft.com/office/drawing/2014/main" id="{17C45B12-CF3E-4C95-B358-C8983110D1B8}"/>
              </a:ext>
            </a:extLst>
          </p:cNvPr>
          <p:cNvSpPr/>
          <p:nvPr/>
        </p:nvSpPr>
        <p:spPr>
          <a:xfrm>
            <a:off x="7134607" y="4709477"/>
            <a:ext cx="397565" cy="203275"/>
          </a:xfrm>
          <a:prstGeom prst="triangl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647CF5-6CB9-4B4F-9214-E38A77E05184}"/>
              </a:ext>
            </a:extLst>
          </p:cNvPr>
          <p:cNvSpPr>
            <a:spLocks noGrp="1"/>
          </p:cNvSpPr>
          <p:nvPr>
            <p:ph type="title"/>
          </p:nvPr>
        </p:nvSpPr>
        <p:spPr>
          <a:xfrm>
            <a:off x="838200" y="435537"/>
            <a:ext cx="10515600" cy="1695785"/>
          </a:xfrm>
        </p:spPr>
        <p:txBody>
          <a:bodyPr>
            <a:normAutofit/>
          </a:bodyPr>
          <a:lstStyle/>
          <a:p>
            <a:pPr algn="ctr"/>
            <a:r>
              <a:rPr lang="fr-ML" sz="3600" b="1" dirty="0">
                <a:latin typeface="Times New Roman" panose="02020603050405020304" pitchFamily="18" charset="0"/>
                <a:cs typeface="Times New Roman" panose="02020603050405020304" pitchFamily="18" charset="0"/>
              </a:rPr>
              <a:t>Le modèle publication/abonnement et client/serveur</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803138F-3BB7-4A0C-B3C6-449ED8D5A174}"/>
              </a:ext>
            </a:extLst>
          </p:cNvPr>
          <p:cNvSpPr>
            <a:spLocks noGrp="1"/>
          </p:cNvSpPr>
          <p:nvPr>
            <p:ph idx="1"/>
          </p:nvPr>
        </p:nvSpPr>
        <p:spPr>
          <a:xfrm>
            <a:off x="838200" y="2637182"/>
            <a:ext cx="10515600" cy="3785281"/>
          </a:xfrm>
        </p:spPr>
        <p:txBody>
          <a:bodyPr>
            <a:norm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0" name="Pentagone 65">
            <a:extLst>
              <a:ext uri="{FF2B5EF4-FFF2-40B4-BE49-F238E27FC236}">
                <a16:creationId xmlns:a16="http://schemas.microsoft.com/office/drawing/2014/main" id="{37426CE2-FCD1-47EA-85AB-4B2D68FCDF59}"/>
              </a:ext>
            </a:extLst>
          </p:cNvPr>
          <p:cNvSpPr>
            <a:spLocks noChangeArrowheads="1"/>
          </p:cNvSpPr>
          <p:nvPr/>
        </p:nvSpPr>
        <p:spPr bwMode="auto">
          <a:xfrm>
            <a:off x="2161158" y="3679190"/>
            <a:ext cx="1463247" cy="1195405"/>
          </a:xfrm>
          <a:prstGeom prst="pentagon">
            <a:avLst/>
          </a:prstGeom>
          <a:solidFill>
            <a:schemeClr val="bg1">
              <a:lumMod val="75000"/>
            </a:schemeClr>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Système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Pub/Sub</a:t>
            </a:r>
            <a:endParaRPr kumimoji="0" lang="fr-FR" altLang="en-US" sz="14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31" name="Connecteur droit avec flèche 30">
            <a:extLst>
              <a:ext uri="{FF2B5EF4-FFF2-40B4-BE49-F238E27FC236}">
                <a16:creationId xmlns:a16="http://schemas.microsoft.com/office/drawing/2014/main" id="{60AE6E77-7F12-474E-9E5A-C17874901887}"/>
              </a:ext>
            </a:extLst>
          </p:cNvPr>
          <p:cNvCxnSpPr>
            <a:cxnSpLocks/>
          </p:cNvCxnSpPr>
          <p:nvPr/>
        </p:nvCxnSpPr>
        <p:spPr>
          <a:xfrm>
            <a:off x="1782299" y="3684506"/>
            <a:ext cx="476192" cy="31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A66039D2-7B64-406E-BA4B-7D25DB7CFCE5}"/>
              </a:ext>
            </a:extLst>
          </p:cNvPr>
          <p:cNvCxnSpPr>
            <a:cxnSpLocks/>
          </p:cNvCxnSpPr>
          <p:nvPr/>
        </p:nvCxnSpPr>
        <p:spPr>
          <a:xfrm flipV="1">
            <a:off x="1911310" y="4540887"/>
            <a:ext cx="388660" cy="22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7E368B22-0815-4551-97AD-EE259E976152}"/>
              </a:ext>
            </a:extLst>
          </p:cNvPr>
          <p:cNvCxnSpPr>
            <a:cxnSpLocks/>
          </p:cNvCxnSpPr>
          <p:nvPr/>
        </p:nvCxnSpPr>
        <p:spPr>
          <a:xfrm flipV="1">
            <a:off x="3430878" y="3555748"/>
            <a:ext cx="486946" cy="40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6548DA09-D268-4E45-899B-C0CCA605C3DC}"/>
              </a:ext>
            </a:extLst>
          </p:cNvPr>
          <p:cNvCxnSpPr>
            <a:cxnSpLocks/>
          </p:cNvCxnSpPr>
          <p:nvPr/>
        </p:nvCxnSpPr>
        <p:spPr>
          <a:xfrm>
            <a:off x="3409266" y="4912752"/>
            <a:ext cx="456468" cy="27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95511F35-104D-46A9-B32C-535D1AE81708}"/>
              </a:ext>
            </a:extLst>
          </p:cNvPr>
          <p:cNvCxnSpPr>
            <a:cxnSpLocks/>
          </p:cNvCxnSpPr>
          <p:nvPr/>
        </p:nvCxnSpPr>
        <p:spPr>
          <a:xfrm flipV="1">
            <a:off x="3635156" y="4399932"/>
            <a:ext cx="523619" cy="2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772F4FD3-52E1-43D9-9861-6A9A958F8ECF}"/>
              </a:ext>
            </a:extLst>
          </p:cNvPr>
          <p:cNvCxnSpPr>
            <a:cxnSpLocks/>
          </p:cNvCxnSpPr>
          <p:nvPr/>
        </p:nvCxnSpPr>
        <p:spPr>
          <a:xfrm>
            <a:off x="8100896" y="4351818"/>
            <a:ext cx="1341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B99F3D2C-B914-43D2-BB18-EA99AE19AA1E}"/>
              </a:ext>
            </a:extLst>
          </p:cNvPr>
          <p:cNvCxnSpPr>
            <a:cxnSpLocks/>
          </p:cNvCxnSpPr>
          <p:nvPr/>
        </p:nvCxnSpPr>
        <p:spPr>
          <a:xfrm flipH="1">
            <a:off x="8100896" y="4638293"/>
            <a:ext cx="1222008" cy="11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43">
            <a:extLst>
              <a:ext uri="{FF2B5EF4-FFF2-40B4-BE49-F238E27FC236}">
                <a16:creationId xmlns:a16="http://schemas.microsoft.com/office/drawing/2014/main" id="{32919610-D53A-4A08-9CE3-B4CFFB0C102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9" name="Rectangle 47">
            <a:extLst>
              <a:ext uri="{FF2B5EF4-FFF2-40B4-BE49-F238E27FC236}">
                <a16:creationId xmlns:a16="http://schemas.microsoft.com/office/drawing/2014/main" id="{6EF02CF5-0292-4862-800C-8AE8F2AACB4A}"/>
              </a:ext>
            </a:extLst>
          </p:cNvPr>
          <p:cNvSpPr>
            <a:spLocks noChangeArrowheads="1"/>
          </p:cNvSpPr>
          <p:nvPr/>
        </p:nvSpPr>
        <p:spPr bwMode="auto">
          <a:xfrm>
            <a:off x="3810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112">
            <a:extLst>
              <a:ext uri="{FF2B5EF4-FFF2-40B4-BE49-F238E27FC236}">
                <a16:creationId xmlns:a16="http://schemas.microsoft.com/office/drawing/2014/main" id="{CB7F3B60-238F-43F3-828E-64A59AAB9018}"/>
              </a:ext>
            </a:extLst>
          </p:cNvPr>
          <p:cNvSpPr/>
          <p:nvPr/>
        </p:nvSpPr>
        <p:spPr>
          <a:xfrm>
            <a:off x="6685949" y="4067313"/>
            <a:ext cx="1276549" cy="689702"/>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rganigramme : Opération manuelle 114">
            <a:extLst>
              <a:ext uri="{FF2B5EF4-FFF2-40B4-BE49-F238E27FC236}">
                <a16:creationId xmlns:a16="http://schemas.microsoft.com/office/drawing/2014/main" id="{A27531DD-E92C-4E41-9242-07B88D684699}"/>
              </a:ext>
            </a:extLst>
          </p:cNvPr>
          <p:cNvSpPr/>
          <p:nvPr/>
        </p:nvSpPr>
        <p:spPr>
          <a:xfrm>
            <a:off x="7125440" y="4757015"/>
            <a:ext cx="397565" cy="78805"/>
          </a:xfrm>
          <a:prstGeom prst="flowChartManualOperation">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97FF0BEA-F9CC-46A5-BE29-D8AF7A10F0BE}"/>
              </a:ext>
            </a:extLst>
          </p:cNvPr>
          <p:cNvSpPr/>
          <p:nvPr/>
        </p:nvSpPr>
        <p:spPr>
          <a:xfrm>
            <a:off x="3999294" y="3094970"/>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D33CF70-7669-4558-9981-88B68F22D178}"/>
              </a:ext>
            </a:extLst>
          </p:cNvPr>
          <p:cNvSpPr/>
          <p:nvPr/>
        </p:nvSpPr>
        <p:spPr>
          <a:xfrm>
            <a:off x="4334625" y="3555748"/>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 coins arrondis 127">
            <a:extLst>
              <a:ext uri="{FF2B5EF4-FFF2-40B4-BE49-F238E27FC236}">
                <a16:creationId xmlns:a16="http://schemas.microsoft.com/office/drawing/2014/main" id="{E4868689-D99A-47EF-BB5B-043B4196D2F3}"/>
              </a:ext>
            </a:extLst>
          </p:cNvPr>
          <p:cNvSpPr/>
          <p:nvPr/>
        </p:nvSpPr>
        <p:spPr>
          <a:xfrm>
            <a:off x="4158775" y="3620368"/>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ED827F4-2DE8-42EE-A733-2AE9CAFC8CF4}"/>
              </a:ext>
            </a:extLst>
          </p:cNvPr>
          <p:cNvSpPr/>
          <p:nvPr/>
        </p:nvSpPr>
        <p:spPr>
          <a:xfrm>
            <a:off x="4281978" y="4023768"/>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AB6E010-8773-4341-8F7F-E642BBE284BA}"/>
              </a:ext>
            </a:extLst>
          </p:cNvPr>
          <p:cNvSpPr/>
          <p:nvPr/>
        </p:nvSpPr>
        <p:spPr>
          <a:xfrm>
            <a:off x="4281978" y="4508984"/>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Ellipse 134">
            <a:extLst>
              <a:ext uri="{FF2B5EF4-FFF2-40B4-BE49-F238E27FC236}">
                <a16:creationId xmlns:a16="http://schemas.microsoft.com/office/drawing/2014/main" id="{74010196-3EE1-4CE1-AF3F-B7018F2B4ABA}"/>
              </a:ext>
            </a:extLst>
          </p:cNvPr>
          <p:cNvSpPr/>
          <p:nvPr/>
        </p:nvSpPr>
        <p:spPr>
          <a:xfrm>
            <a:off x="4395665" y="4507592"/>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0B2F1BF-39F3-44C3-B7CB-CA958EF3A341}"/>
              </a:ext>
            </a:extLst>
          </p:cNvPr>
          <p:cNvSpPr/>
          <p:nvPr/>
        </p:nvSpPr>
        <p:spPr>
          <a:xfrm>
            <a:off x="4049706" y="4974265"/>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1B0DC0D-F453-4231-A4C7-55E92B3E6612}"/>
              </a:ext>
            </a:extLst>
          </p:cNvPr>
          <p:cNvSpPr/>
          <p:nvPr/>
        </p:nvSpPr>
        <p:spPr>
          <a:xfrm>
            <a:off x="4419303" y="5413211"/>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 coins arrondis 137">
            <a:extLst>
              <a:ext uri="{FF2B5EF4-FFF2-40B4-BE49-F238E27FC236}">
                <a16:creationId xmlns:a16="http://schemas.microsoft.com/office/drawing/2014/main" id="{090E3D18-51F7-4A99-A381-0D19A5212682}"/>
              </a:ext>
            </a:extLst>
          </p:cNvPr>
          <p:cNvSpPr/>
          <p:nvPr/>
        </p:nvSpPr>
        <p:spPr>
          <a:xfrm>
            <a:off x="4229037" y="5466076"/>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 coins arrondis 151">
            <a:extLst>
              <a:ext uri="{FF2B5EF4-FFF2-40B4-BE49-F238E27FC236}">
                <a16:creationId xmlns:a16="http://schemas.microsoft.com/office/drawing/2014/main" id="{C7319BA1-EDFC-49A3-A4E6-E9472E224ACD}"/>
              </a:ext>
            </a:extLst>
          </p:cNvPr>
          <p:cNvSpPr/>
          <p:nvPr/>
        </p:nvSpPr>
        <p:spPr>
          <a:xfrm>
            <a:off x="9471806" y="3437862"/>
            <a:ext cx="892030" cy="165904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rganigramme : Terminateur 141">
            <a:extLst>
              <a:ext uri="{FF2B5EF4-FFF2-40B4-BE49-F238E27FC236}">
                <a16:creationId xmlns:a16="http://schemas.microsoft.com/office/drawing/2014/main" id="{646C840D-8DDE-4D43-9121-CC9C6DBB46DB}"/>
              </a:ext>
            </a:extLst>
          </p:cNvPr>
          <p:cNvSpPr/>
          <p:nvPr/>
        </p:nvSpPr>
        <p:spPr>
          <a:xfrm flipV="1">
            <a:off x="9649361" y="3556520"/>
            <a:ext cx="568297"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rganigramme : Terminateur 149">
            <a:extLst>
              <a:ext uri="{FF2B5EF4-FFF2-40B4-BE49-F238E27FC236}">
                <a16:creationId xmlns:a16="http://schemas.microsoft.com/office/drawing/2014/main" id="{CFB5FE27-B6FC-4693-9B28-2221518587DE}"/>
              </a:ext>
            </a:extLst>
          </p:cNvPr>
          <p:cNvSpPr/>
          <p:nvPr/>
        </p:nvSpPr>
        <p:spPr>
          <a:xfrm>
            <a:off x="9628582" y="3701930"/>
            <a:ext cx="589075"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rganigramme : Terminateur 152">
            <a:extLst>
              <a:ext uri="{FF2B5EF4-FFF2-40B4-BE49-F238E27FC236}">
                <a16:creationId xmlns:a16="http://schemas.microsoft.com/office/drawing/2014/main" id="{C334FD69-B1DE-477B-8BD2-2A18AB89ACAD}"/>
              </a:ext>
            </a:extLst>
          </p:cNvPr>
          <p:cNvSpPr/>
          <p:nvPr/>
        </p:nvSpPr>
        <p:spPr>
          <a:xfrm>
            <a:off x="9628582" y="3836268"/>
            <a:ext cx="589075" cy="62540"/>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igne Moins 154">
            <a:extLst>
              <a:ext uri="{FF2B5EF4-FFF2-40B4-BE49-F238E27FC236}">
                <a16:creationId xmlns:a16="http://schemas.microsoft.com/office/drawing/2014/main" id="{54CD2A31-2D8B-4E1C-A521-352D7B026785}"/>
              </a:ext>
            </a:extLst>
          </p:cNvPr>
          <p:cNvSpPr/>
          <p:nvPr/>
        </p:nvSpPr>
        <p:spPr>
          <a:xfrm>
            <a:off x="9537062" y="3999135"/>
            <a:ext cx="761518" cy="68178"/>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Signe Moins 155">
            <a:extLst>
              <a:ext uri="{FF2B5EF4-FFF2-40B4-BE49-F238E27FC236}">
                <a16:creationId xmlns:a16="http://schemas.microsoft.com/office/drawing/2014/main" id="{C3DB054B-396C-4729-A60F-B06F6FA565F1}"/>
              </a:ext>
            </a:extLst>
          </p:cNvPr>
          <p:cNvSpPr/>
          <p:nvPr/>
        </p:nvSpPr>
        <p:spPr>
          <a:xfrm>
            <a:off x="9537062" y="4091357"/>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Signe Moins 156">
            <a:extLst>
              <a:ext uri="{FF2B5EF4-FFF2-40B4-BE49-F238E27FC236}">
                <a16:creationId xmlns:a16="http://schemas.microsoft.com/office/drawing/2014/main" id="{8B641F6F-355E-46E2-A21A-28E0A4AB2FEB}"/>
              </a:ext>
            </a:extLst>
          </p:cNvPr>
          <p:cNvSpPr/>
          <p:nvPr/>
        </p:nvSpPr>
        <p:spPr>
          <a:xfrm>
            <a:off x="9537062" y="4192042"/>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Ellipse 157">
            <a:extLst>
              <a:ext uri="{FF2B5EF4-FFF2-40B4-BE49-F238E27FC236}">
                <a16:creationId xmlns:a16="http://schemas.microsoft.com/office/drawing/2014/main" id="{5D897BC9-6B83-49C5-B692-6067ECB216C9}"/>
              </a:ext>
            </a:extLst>
          </p:cNvPr>
          <p:cNvSpPr/>
          <p:nvPr/>
        </p:nvSpPr>
        <p:spPr>
          <a:xfrm>
            <a:off x="10169843"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Ellipse 161">
            <a:extLst>
              <a:ext uri="{FF2B5EF4-FFF2-40B4-BE49-F238E27FC236}">
                <a16:creationId xmlns:a16="http://schemas.microsoft.com/office/drawing/2014/main" id="{3432D669-B92D-4248-971D-21F5BB3023EA}"/>
              </a:ext>
            </a:extLst>
          </p:cNvPr>
          <p:cNvSpPr/>
          <p:nvPr/>
        </p:nvSpPr>
        <p:spPr>
          <a:xfrm>
            <a:off x="10044179"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Ellipse 162">
            <a:extLst>
              <a:ext uri="{FF2B5EF4-FFF2-40B4-BE49-F238E27FC236}">
                <a16:creationId xmlns:a16="http://schemas.microsoft.com/office/drawing/2014/main" id="{9BEB0FB7-6476-4445-B0C2-FFC6E784A4CD}"/>
              </a:ext>
            </a:extLst>
          </p:cNvPr>
          <p:cNvSpPr/>
          <p:nvPr/>
        </p:nvSpPr>
        <p:spPr>
          <a:xfrm>
            <a:off x="9933532" y="435181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62A4157-1A8E-484F-BA81-1318F52D5D0E}"/>
              </a:ext>
            </a:extLst>
          </p:cNvPr>
          <p:cNvSpPr/>
          <p:nvPr/>
        </p:nvSpPr>
        <p:spPr>
          <a:xfrm>
            <a:off x="1050555" y="4548386"/>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904F127-5039-4834-B295-1E72723BFCE7}"/>
              </a:ext>
            </a:extLst>
          </p:cNvPr>
          <p:cNvSpPr/>
          <p:nvPr/>
        </p:nvSpPr>
        <p:spPr>
          <a:xfrm>
            <a:off x="1385886" y="4980186"/>
            <a:ext cx="85105" cy="6413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 coins arrondis 41">
            <a:extLst>
              <a:ext uri="{FF2B5EF4-FFF2-40B4-BE49-F238E27FC236}">
                <a16:creationId xmlns:a16="http://schemas.microsoft.com/office/drawing/2014/main" id="{1FD15874-CC21-43D8-A3A1-D77D9894B546}"/>
              </a:ext>
            </a:extLst>
          </p:cNvPr>
          <p:cNvSpPr/>
          <p:nvPr/>
        </p:nvSpPr>
        <p:spPr>
          <a:xfrm>
            <a:off x="1164687" y="5064833"/>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C60C649-F418-41A5-9483-72D5F701BBC6}"/>
              </a:ext>
            </a:extLst>
          </p:cNvPr>
          <p:cNvSpPr/>
          <p:nvPr/>
        </p:nvSpPr>
        <p:spPr>
          <a:xfrm>
            <a:off x="1320981" y="3315225"/>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8AE088-C0A5-4988-85F8-AA6E6214CFBD}"/>
              </a:ext>
            </a:extLst>
          </p:cNvPr>
          <p:cNvSpPr/>
          <p:nvPr/>
        </p:nvSpPr>
        <p:spPr>
          <a:xfrm>
            <a:off x="1320981" y="3796865"/>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llipse 44">
            <a:extLst>
              <a:ext uri="{FF2B5EF4-FFF2-40B4-BE49-F238E27FC236}">
                <a16:creationId xmlns:a16="http://schemas.microsoft.com/office/drawing/2014/main" id="{8C5F5701-C4C1-446F-97DB-1B345E76A397}"/>
              </a:ext>
            </a:extLst>
          </p:cNvPr>
          <p:cNvSpPr/>
          <p:nvPr/>
        </p:nvSpPr>
        <p:spPr>
          <a:xfrm>
            <a:off x="1462907" y="3796865"/>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eur droit 10">
            <a:extLst>
              <a:ext uri="{FF2B5EF4-FFF2-40B4-BE49-F238E27FC236}">
                <a16:creationId xmlns:a16="http://schemas.microsoft.com/office/drawing/2014/main" id="{BA038AEC-1D29-4E1F-9341-E9EF90B67238}"/>
              </a:ext>
            </a:extLst>
          </p:cNvPr>
          <p:cNvCxnSpPr>
            <a:cxnSpLocks/>
          </p:cNvCxnSpPr>
          <p:nvPr/>
        </p:nvCxnSpPr>
        <p:spPr>
          <a:xfrm>
            <a:off x="5805368" y="2981739"/>
            <a:ext cx="52093" cy="3286539"/>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C0BF92A-6476-42DF-B338-416759889BB9}"/>
              </a:ext>
            </a:extLst>
          </p:cNvPr>
          <p:cNvSpPr/>
          <p:nvPr/>
        </p:nvSpPr>
        <p:spPr>
          <a:xfrm>
            <a:off x="838201" y="5288308"/>
            <a:ext cx="1420290"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Producteur</a:t>
            </a:r>
            <a:endParaRPr lang="en-US" dirty="0">
              <a:solidFill>
                <a:schemeClr val="tx1"/>
              </a:solidFill>
            </a:endParaRPr>
          </a:p>
        </p:txBody>
      </p:sp>
      <p:sp>
        <p:nvSpPr>
          <p:cNvPr id="55" name="Rectangle 54">
            <a:extLst>
              <a:ext uri="{FF2B5EF4-FFF2-40B4-BE49-F238E27FC236}">
                <a16:creationId xmlns:a16="http://schemas.microsoft.com/office/drawing/2014/main" id="{05836CBC-8CD1-4B02-BB38-E02BA19EC4B9}"/>
              </a:ext>
            </a:extLst>
          </p:cNvPr>
          <p:cNvSpPr/>
          <p:nvPr/>
        </p:nvSpPr>
        <p:spPr>
          <a:xfrm>
            <a:off x="3523782" y="5596436"/>
            <a:ext cx="1823336"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Consommateur</a:t>
            </a:r>
            <a:endParaRPr lang="en-US" dirty="0">
              <a:solidFill>
                <a:schemeClr val="tx1"/>
              </a:solidFill>
            </a:endParaRPr>
          </a:p>
        </p:txBody>
      </p:sp>
      <p:sp>
        <p:nvSpPr>
          <p:cNvPr id="56" name="Rectangle 55">
            <a:extLst>
              <a:ext uri="{FF2B5EF4-FFF2-40B4-BE49-F238E27FC236}">
                <a16:creationId xmlns:a16="http://schemas.microsoft.com/office/drawing/2014/main" id="{4434D62A-4040-4A23-9DE4-B2DBDEC59B86}"/>
              </a:ext>
            </a:extLst>
          </p:cNvPr>
          <p:cNvSpPr/>
          <p:nvPr/>
        </p:nvSpPr>
        <p:spPr>
          <a:xfrm>
            <a:off x="6842774" y="5163143"/>
            <a:ext cx="981229" cy="387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Client</a:t>
            </a:r>
            <a:endParaRPr lang="en-US" dirty="0">
              <a:solidFill>
                <a:schemeClr val="tx1"/>
              </a:solidFill>
            </a:endParaRPr>
          </a:p>
        </p:txBody>
      </p:sp>
      <p:sp>
        <p:nvSpPr>
          <p:cNvPr id="57" name="Rectangle 56">
            <a:extLst>
              <a:ext uri="{FF2B5EF4-FFF2-40B4-BE49-F238E27FC236}">
                <a16:creationId xmlns:a16="http://schemas.microsoft.com/office/drawing/2014/main" id="{6A2C3070-7AE7-4724-934B-FA4FB65DBF96}"/>
              </a:ext>
            </a:extLst>
          </p:cNvPr>
          <p:cNvSpPr/>
          <p:nvPr/>
        </p:nvSpPr>
        <p:spPr>
          <a:xfrm>
            <a:off x="9033040" y="5163143"/>
            <a:ext cx="1823336" cy="411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Serveur</a:t>
            </a:r>
            <a:endParaRPr lang="en-US" dirty="0">
              <a:solidFill>
                <a:schemeClr val="tx1"/>
              </a:solidFill>
            </a:endParaRPr>
          </a:p>
        </p:txBody>
      </p:sp>
    </p:spTree>
    <p:extLst>
      <p:ext uri="{BB962C8B-B14F-4D97-AF65-F5344CB8AC3E}">
        <p14:creationId xmlns:p14="http://schemas.microsoft.com/office/powerpoint/2010/main" val="32394443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489</Words>
  <Application>Microsoft Office PowerPoint</Application>
  <PresentationFormat>Grand écran</PresentationFormat>
  <Paragraphs>51</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Times New Roman</vt:lpstr>
      <vt:lpstr>Wingdings</vt:lpstr>
      <vt:lpstr>Thème Office</vt:lpstr>
      <vt:lpstr>Une spécification pour le modèle publication/abonnement</vt:lpstr>
      <vt:lpstr>Introduction</vt:lpstr>
      <vt:lpstr>Plan du travail</vt:lpstr>
      <vt:lpstr>Un exemple de fonctionnement d’une API</vt:lpstr>
      <vt:lpstr>C’est quoi la spécification OpenAPI?</vt:lpstr>
      <vt:lpstr>Avantage de OpenAPI</vt:lpstr>
      <vt:lpstr>Le modèle publication/abonnement</vt:lpstr>
      <vt:lpstr>Le modèle publication/abonnement et client/serveur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spécification pour le modèle publication/abonnement</dc:title>
  <dc:creator>OASC</dc:creator>
  <cp:lastModifiedBy>OASC</cp:lastModifiedBy>
  <cp:revision>5</cp:revision>
  <dcterms:created xsi:type="dcterms:W3CDTF">2021-10-16T13:38:51Z</dcterms:created>
  <dcterms:modified xsi:type="dcterms:W3CDTF">2021-10-16T14:09:52Z</dcterms:modified>
</cp:coreProperties>
</file>