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59" r:id="rId5"/>
    <p:sldId id="269" r:id="rId6"/>
    <p:sldId id="258" r:id="rId7"/>
    <p:sldId id="260" r:id="rId8"/>
    <p:sldId id="261" r:id="rId9"/>
    <p:sldId id="262" r:id="rId10"/>
    <p:sldId id="271" r:id="rId11"/>
    <p:sldId id="263" r:id="rId12"/>
    <p:sldId id="264" r:id="rId13"/>
    <p:sldId id="265"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8A514B-8563-4C2F-B3B5-610226DB51B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E77F1580-C201-478E-B8FD-6A76C5788E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40FA17C8-02DB-4427-A752-F8D56E894CFC}"/>
              </a:ext>
            </a:extLst>
          </p:cNvPr>
          <p:cNvSpPr>
            <a:spLocks noGrp="1"/>
          </p:cNvSpPr>
          <p:nvPr>
            <p:ph type="dt" sz="half" idx="10"/>
          </p:nvPr>
        </p:nvSpPr>
        <p:spPr/>
        <p:txBody>
          <a:bodyPr/>
          <a:lstStyle/>
          <a:p>
            <a:fld id="{7905F561-0988-454B-8810-EFBFDB0C09C6}" type="datetimeFigureOut">
              <a:rPr lang="en-US" smtClean="0"/>
              <a:t>10/16/2021</a:t>
            </a:fld>
            <a:endParaRPr lang="en-US"/>
          </a:p>
        </p:txBody>
      </p:sp>
      <p:sp>
        <p:nvSpPr>
          <p:cNvPr id="5" name="Espace réservé du pied de page 4">
            <a:extLst>
              <a:ext uri="{FF2B5EF4-FFF2-40B4-BE49-F238E27FC236}">
                <a16:creationId xmlns:a16="http://schemas.microsoft.com/office/drawing/2014/main" id="{7153E189-4E0F-4978-9427-6299836A7498}"/>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1E304967-D548-4BF3-AD0B-5322C53F5664}"/>
              </a:ext>
            </a:extLst>
          </p:cNvPr>
          <p:cNvSpPr>
            <a:spLocks noGrp="1"/>
          </p:cNvSpPr>
          <p:nvPr>
            <p:ph type="sldNum" sz="quarter" idx="12"/>
          </p:nvPr>
        </p:nvSpPr>
        <p:spPr/>
        <p:txBody>
          <a:bodyPr/>
          <a:lstStyle/>
          <a:p>
            <a:fld id="{BC0B553D-F329-4EE2-BACE-8E1DCEB675C5}" type="slidenum">
              <a:rPr lang="en-US" smtClean="0"/>
              <a:t>‹N°›</a:t>
            </a:fld>
            <a:endParaRPr lang="en-US"/>
          </a:p>
        </p:txBody>
      </p:sp>
    </p:spTree>
    <p:extLst>
      <p:ext uri="{BB962C8B-B14F-4D97-AF65-F5344CB8AC3E}">
        <p14:creationId xmlns:p14="http://schemas.microsoft.com/office/powerpoint/2010/main" val="317171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FB0F1D-B548-46B9-B414-CBAFC2733DCD}"/>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64914F40-A4E8-4B1F-BA41-03CA15DD2DF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346EEB61-E3F4-4269-9475-1DA626161597}"/>
              </a:ext>
            </a:extLst>
          </p:cNvPr>
          <p:cNvSpPr>
            <a:spLocks noGrp="1"/>
          </p:cNvSpPr>
          <p:nvPr>
            <p:ph type="dt" sz="half" idx="10"/>
          </p:nvPr>
        </p:nvSpPr>
        <p:spPr/>
        <p:txBody>
          <a:bodyPr/>
          <a:lstStyle/>
          <a:p>
            <a:fld id="{7905F561-0988-454B-8810-EFBFDB0C09C6}" type="datetimeFigureOut">
              <a:rPr lang="en-US" smtClean="0"/>
              <a:t>10/16/2021</a:t>
            </a:fld>
            <a:endParaRPr lang="en-US"/>
          </a:p>
        </p:txBody>
      </p:sp>
      <p:sp>
        <p:nvSpPr>
          <p:cNvPr id="5" name="Espace réservé du pied de page 4">
            <a:extLst>
              <a:ext uri="{FF2B5EF4-FFF2-40B4-BE49-F238E27FC236}">
                <a16:creationId xmlns:a16="http://schemas.microsoft.com/office/drawing/2014/main" id="{5B304B35-69DF-47FF-B024-53FAD64047AC}"/>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4884E84D-4FB1-4E6F-B98B-159B444B9779}"/>
              </a:ext>
            </a:extLst>
          </p:cNvPr>
          <p:cNvSpPr>
            <a:spLocks noGrp="1"/>
          </p:cNvSpPr>
          <p:nvPr>
            <p:ph type="sldNum" sz="quarter" idx="12"/>
          </p:nvPr>
        </p:nvSpPr>
        <p:spPr/>
        <p:txBody>
          <a:bodyPr/>
          <a:lstStyle/>
          <a:p>
            <a:fld id="{BC0B553D-F329-4EE2-BACE-8E1DCEB675C5}" type="slidenum">
              <a:rPr lang="en-US" smtClean="0"/>
              <a:t>‹N°›</a:t>
            </a:fld>
            <a:endParaRPr lang="en-US"/>
          </a:p>
        </p:txBody>
      </p:sp>
    </p:spTree>
    <p:extLst>
      <p:ext uri="{BB962C8B-B14F-4D97-AF65-F5344CB8AC3E}">
        <p14:creationId xmlns:p14="http://schemas.microsoft.com/office/powerpoint/2010/main" val="3965485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05FDF59-1993-4C58-8FC7-00526DFE02D2}"/>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833B5F5A-BCCC-4ECB-9EF4-1688614CF19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8F03AACC-516C-4988-93FE-5C2B86E47E97}"/>
              </a:ext>
            </a:extLst>
          </p:cNvPr>
          <p:cNvSpPr>
            <a:spLocks noGrp="1"/>
          </p:cNvSpPr>
          <p:nvPr>
            <p:ph type="dt" sz="half" idx="10"/>
          </p:nvPr>
        </p:nvSpPr>
        <p:spPr/>
        <p:txBody>
          <a:bodyPr/>
          <a:lstStyle/>
          <a:p>
            <a:fld id="{7905F561-0988-454B-8810-EFBFDB0C09C6}" type="datetimeFigureOut">
              <a:rPr lang="en-US" smtClean="0"/>
              <a:t>10/16/2021</a:t>
            </a:fld>
            <a:endParaRPr lang="en-US"/>
          </a:p>
        </p:txBody>
      </p:sp>
      <p:sp>
        <p:nvSpPr>
          <p:cNvPr id="5" name="Espace réservé du pied de page 4">
            <a:extLst>
              <a:ext uri="{FF2B5EF4-FFF2-40B4-BE49-F238E27FC236}">
                <a16:creationId xmlns:a16="http://schemas.microsoft.com/office/drawing/2014/main" id="{B855F945-35D6-4BB7-B05B-1EB31E0DB59A}"/>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7EDB97E0-0B65-41A2-9DE4-43C23188E985}"/>
              </a:ext>
            </a:extLst>
          </p:cNvPr>
          <p:cNvSpPr>
            <a:spLocks noGrp="1"/>
          </p:cNvSpPr>
          <p:nvPr>
            <p:ph type="sldNum" sz="quarter" idx="12"/>
          </p:nvPr>
        </p:nvSpPr>
        <p:spPr/>
        <p:txBody>
          <a:bodyPr/>
          <a:lstStyle/>
          <a:p>
            <a:fld id="{BC0B553D-F329-4EE2-BACE-8E1DCEB675C5}" type="slidenum">
              <a:rPr lang="en-US" smtClean="0"/>
              <a:t>‹N°›</a:t>
            </a:fld>
            <a:endParaRPr lang="en-US"/>
          </a:p>
        </p:txBody>
      </p:sp>
    </p:spTree>
    <p:extLst>
      <p:ext uri="{BB962C8B-B14F-4D97-AF65-F5344CB8AC3E}">
        <p14:creationId xmlns:p14="http://schemas.microsoft.com/office/powerpoint/2010/main" val="4174680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AA63DD-8D28-451A-99BB-710F7CAEFCA9}"/>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30B5FE80-DC9E-44A5-B7BA-8EEA6048C2E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A4F63DB1-A41D-495E-AAA8-1298D3894388}"/>
              </a:ext>
            </a:extLst>
          </p:cNvPr>
          <p:cNvSpPr>
            <a:spLocks noGrp="1"/>
          </p:cNvSpPr>
          <p:nvPr>
            <p:ph type="dt" sz="half" idx="10"/>
          </p:nvPr>
        </p:nvSpPr>
        <p:spPr/>
        <p:txBody>
          <a:bodyPr/>
          <a:lstStyle/>
          <a:p>
            <a:fld id="{7905F561-0988-454B-8810-EFBFDB0C09C6}" type="datetimeFigureOut">
              <a:rPr lang="en-US" smtClean="0"/>
              <a:t>10/16/2021</a:t>
            </a:fld>
            <a:endParaRPr lang="en-US"/>
          </a:p>
        </p:txBody>
      </p:sp>
      <p:sp>
        <p:nvSpPr>
          <p:cNvPr id="5" name="Espace réservé du pied de page 4">
            <a:extLst>
              <a:ext uri="{FF2B5EF4-FFF2-40B4-BE49-F238E27FC236}">
                <a16:creationId xmlns:a16="http://schemas.microsoft.com/office/drawing/2014/main" id="{73F793EE-BD59-4448-98A0-BF9DCE7557F0}"/>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92E9EA6C-1DFF-48BC-B928-3C53FBBF78FF}"/>
              </a:ext>
            </a:extLst>
          </p:cNvPr>
          <p:cNvSpPr>
            <a:spLocks noGrp="1"/>
          </p:cNvSpPr>
          <p:nvPr>
            <p:ph type="sldNum" sz="quarter" idx="12"/>
          </p:nvPr>
        </p:nvSpPr>
        <p:spPr/>
        <p:txBody>
          <a:bodyPr/>
          <a:lstStyle/>
          <a:p>
            <a:fld id="{BC0B553D-F329-4EE2-BACE-8E1DCEB675C5}" type="slidenum">
              <a:rPr lang="en-US" smtClean="0"/>
              <a:t>‹N°›</a:t>
            </a:fld>
            <a:endParaRPr lang="en-US"/>
          </a:p>
        </p:txBody>
      </p:sp>
    </p:spTree>
    <p:extLst>
      <p:ext uri="{BB962C8B-B14F-4D97-AF65-F5344CB8AC3E}">
        <p14:creationId xmlns:p14="http://schemas.microsoft.com/office/powerpoint/2010/main" val="78198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99E27E-63B3-4A06-8DCC-A97B8F373F5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140252E2-B218-40C6-8F4E-C0130DD59F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906D335-9DCE-4179-9CB8-5DF9F1162762}"/>
              </a:ext>
            </a:extLst>
          </p:cNvPr>
          <p:cNvSpPr>
            <a:spLocks noGrp="1"/>
          </p:cNvSpPr>
          <p:nvPr>
            <p:ph type="dt" sz="half" idx="10"/>
          </p:nvPr>
        </p:nvSpPr>
        <p:spPr/>
        <p:txBody>
          <a:bodyPr/>
          <a:lstStyle/>
          <a:p>
            <a:fld id="{7905F561-0988-454B-8810-EFBFDB0C09C6}" type="datetimeFigureOut">
              <a:rPr lang="en-US" smtClean="0"/>
              <a:t>10/16/2021</a:t>
            </a:fld>
            <a:endParaRPr lang="en-US"/>
          </a:p>
        </p:txBody>
      </p:sp>
      <p:sp>
        <p:nvSpPr>
          <p:cNvPr id="5" name="Espace réservé du pied de page 4">
            <a:extLst>
              <a:ext uri="{FF2B5EF4-FFF2-40B4-BE49-F238E27FC236}">
                <a16:creationId xmlns:a16="http://schemas.microsoft.com/office/drawing/2014/main" id="{A1DC14E7-7EB9-40DB-BA1C-138AFDED8722}"/>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9B15D611-D660-4192-8AEC-83B79D483B1F}"/>
              </a:ext>
            </a:extLst>
          </p:cNvPr>
          <p:cNvSpPr>
            <a:spLocks noGrp="1"/>
          </p:cNvSpPr>
          <p:nvPr>
            <p:ph type="sldNum" sz="quarter" idx="12"/>
          </p:nvPr>
        </p:nvSpPr>
        <p:spPr/>
        <p:txBody>
          <a:bodyPr/>
          <a:lstStyle/>
          <a:p>
            <a:fld id="{BC0B553D-F329-4EE2-BACE-8E1DCEB675C5}" type="slidenum">
              <a:rPr lang="en-US" smtClean="0"/>
              <a:t>‹N°›</a:t>
            </a:fld>
            <a:endParaRPr lang="en-US"/>
          </a:p>
        </p:txBody>
      </p:sp>
    </p:spTree>
    <p:extLst>
      <p:ext uri="{BB962C8B-B14F-4D97-AF65-F5344CB8AC3E}">
        <p14:creationId xmlns:p14="http://schemas.microsoft.com/office/powerpoint/2010/main" val="2785482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27E7B7-18E5-47C0-BE86-321C2614F634}"/>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6DF1B579-E544-48D2-AF31-B66E49CAAE92}"/>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103BF9FD-B135-47B6-BC9B-6F0CFBB5810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30ECDDB9-DDE5-43BA-BC21-C24D4456A393}"/>
              </a:ext>
            </a:extLst>
          </p:cNvPr>
          <p:cNvSpPr>
            <a:spLocks noGrp="1"/>
          </p:cNvSpPr>
          <p:nvPr>
            <p:ph type="dt" sz="half" idx="10"/>
          </p:nvPr>
        </p:nvSpPr>
        <p:spPr/>
        <p:txBody>
          <a:bodyPr/>
          <a:lstStyle/>
          <a:p>
            <a:fld id="{7905F561-0988-454B-8810-EFBFDB0C09C6}" type="datetimeFigureOut">
              <a:rPr lang="en-US" smtClean="0"/>
              <a:t>10/16/2021</a:t>
            </a:fld>
            <a:endParaRPr lang="en-US"/>
          </a:p>
        </p:txBody>
      </p:sp>
      <p:sp>
        <p:nvSpPr>
          <p:cNvPr id="6" name="Espace réservé du pied de page 5">
            <a:extLst>
              <a:ext uri="{FF2B5EF4-FFF2-40B4-BE49-F238E27FC236}">
                <a16:creationId xmlns:a16="http://schemas.microsoft.com/office/drawing/2014/main" id="{598F6C6E-E2EE-41D7-A93E-852DA3F6E0DC}"/>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698D62BC-6086-455A-A546-50F056AC3736}"/>
              </a:ext>
            </a:extLst>
          </p:cNvPr>
          <p:cNvSpPr>
            <a:spLocks noGrp="1"/>
          </p:cNvSpPr>
          <p:nvPr>
            <p:ph type="sldNum" sz="quarter" idx="12"/>
          </p:nvPr>
        </p:nvSpPr>
        <p:spPr/>
        <p:txBody>
          <a:bodyPr/>
          <a:lstStyle/>
          <a:p>
            <a:fld id="{BC0B553D-F329-4EE2-BACE-8E1DCEB675C5}" type="slidenum">
              <a:rPr lang="en-US" smtClean="0"/>
              <a:t>‹N°›</a:t>
            </a:fld>
            <a:endParaRPr lang="en-US"/>
          </a:p>
        </p:txBody>
      </p:sp>
    </p:spTree>
    <p:extLst>
      <p:ext uri="{BB962C8B-B14F-4D97-AF65-F5344CB8AC3E}">
        <p14:creationId xmlns:p14="http://schemas.microsoft.com/office/powerpoint/2010/main" val="3811498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E66C2A-B818-4A30-9204-F21A9CF496B5}"/>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78543AD7-3EB7-405B-89FE-4B3E49334A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19C24AAA-D48F-42D7-B4DB-B7E23148CECC}"/>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A4D49121-C77D-4CD4-958F-FD87BB87CA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9FC6D40-6011-4E98-AB73-E065F0E5C33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809413DD-ED0D-4458-B354-DFC46A891BB9}"/>
              </a:ext>
            </a:extLst>
          </p:cNvPr>
          <p:cNvSpPr>
            <a:spLocks noGrp="1"/>
          </p:cNvSpPr>
          <p:nvPr>
            <p:ph type="dt" sz="half" idx="10"/>
          </p:nvPr>
        </p:nvSpPr>
        <p:spPr/>
        <p:txBody>
          <a:bodyPr/>
          <a:lstStyle/>
          <a:p>
            <a:fld id="{7905F561-0988-454B-8810-EFBFDB0C09C6}" type="datetimeFigureOut">
              <a:rPr lang="en-US" smtClean="0"/>
              <a:t>10/16/2021</a:t>
            </a:fld>
            <a:endParaRPr lang="en-US"/>
          </a:p>
        </p:txBody>
      </p:sp>
      <p:sp>
        <p:nvSpPr>
          <p:cNvPr id="8" name="Espace réservé du pied de page 7">
            <a:extLst>
              <a:ext uri="{FF2B5EF4-FFF2-40B4-BE49-F238E27FC236}">
                <a16:creationId xmlns:a16="http://schemas.microsoft.com/office/drawing/2014/main" id="{AA8834C5-D748-4E25-8CAD-13F0C929DFF5}"/>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90EF5718-4C28-4FF8-B57C-EB6D1F3595BA}"/>
              </a:ext>
            </a:extLst>
          </p:cNvPr>
          <p:cNvSpPr>
            <a:spLocks noGrp="1"/>
          </p:cNvSpPr>
          <p:nvPr>
            <p:ph type="sldNum" sz="quarter" idx="12"/>
          </p:nvPr>
        </p:nvSpPr>
        <p:spPr/>
        <p:txBody>
          <a:bodyPr/>
          <a:lstStyle/>
          <a:p>
            <a:fld id="{BC0B553D-F329-4EE2-BACE-8E1DCEB675C5}" type="slidenum">
              <a:rPr lang="en-US" smtClean="0"/>
              <a:t>‹N°›</a:t>
            </a:fld>
            <a:endParaRPr lang="en-US"/>
          </a:p>
        </p:txBody>
      </p:sp>
    </p:spTree>
    <p:extLst>
      <p:ext uri="{BB962C8B-B14F-4D97-AF65-F5344CB8AC3E}">
        <p14:creationId xmlns:p14="http://schemas.microsoft.com/office/powerpoint/2010/main" val="2069040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99C526-6DB6-45CA-978B-02E7100F77B6}"/>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5C961699-0107-421B-82FD-D519FAC4BCFB}"/>
              </a:ext>
            </a:extLst>
          </p:cNvPr>
          <p:cNvSpPr>
            <a:spLocks noGrp="1"/>
          </p:cNvSpPr>
          <p:nvPr>
            <p:ph type="dt" sz="half" idx="10"/>
          </p:nvPr>
        </p:nvSpPr>
        <p:spPr/>
        <p:txBody>
          <a:bodyPr/>
          <a:lstStyle/>
          <a:p>
            <a:fld id="{7905F561-0988-454B-8810-EFBFDB0C09C6}" type="datetimeFigureOut">
              <a:rPr lang="en-US" smtClean="0"/>
              <a:t>10/16/2021</a:t>
            </a:fld>
            <a:endParaRPr lang="en-US"/>
          </a:p>
        </p:txBody>
      </p:sp>
      <p:sp>
        <p:nvSpPr>
          <p:cNvPr id="4" name="Espace réservé du pied de page 3">
            <a:extLst>
              <a:ext uri="{FF2B5EF4-FFF2-40B4-BE49-F238E27FC236}">
                <a16:creationId xmlns:a16="http://schemas.microsoft.com/office/drawing/2014/main" id="{E65248E0-4E1E-4FD4-A089-9AA5C5FB3A8D}"/>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6EEBF21F-8A0F-4400-9AF3-F62568FCBF80}"/>
              </a:ext>
            </a:extLst>
          </p:cNvPr>
          <p:cNvSpPr>
            <a:spLocks noGrp="1"/>
          </p:cNvSpPr>
          <p:nvPr>
            <p:ph type="sldNum" sz="quarter" idx="12"/>
          </p:nvPr>
        </p:nvSpPr>
        <p:spPr/>
        <p:txBody>
          <a:bodyPr/>
          <a:lstStyle/>
          <a:p>
            <a:fld id="{BC0B553D-F329-4EE2-BACE-8E1DCEB675C5}" type="slidenum">
              <a:rPr lang="en-US" smtClean="0"/>
              <a:t>‹N°›</a:t>
            </a:fld>
            <a:endParaRPr lang="en-US"/>
          </a:p>
        </p:txBody>
      </p:sp>
    </p:spTree>
    <p:extLst>
      <p:ext uri="{BB962C8B-B14F-4D97-AF65-F5344CB8AC3E}">
        <p14:creationId xmlns:p14="http://schemas.microsoft.com/office/powerpoint/2010/main" val="371304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D5C3053-E24C-4AAE-8269-915B848C3745}"/>
              </a:ext>
            </a:extLst>
          </p:cNvPr>
          <p:cNvSpPr>
            <a:spLocks noGrp="1"/>
          </p:cNvSpPr>
          <p:nvPr>
            <p:ph type="dt" sz="half" idx="10"/>
          </p:nvPr>
        </p:nvSpPr>
        <p:spPr/>
        <p:txBody>
          <a:bodyPr/>
          <a:lstStyle/>
          <a:p>
            <a:fld id="{7905F561-0988-454B-8810-EFBFDB0C09C6}" type="datetimeFigureOut">
              <a:rPr lang="en-US" smtClean="0"/>
              <a:t>10/16/2021</a:t>
            </a:fld>
            <a:endParaRPr lang="en-US"/>
          </a:p>
        </p:txBody>
      </p:sp>
      <p:sp>
        <p:nvSpPr>
          <p:cNvPr id="3" name="Espace réservé du pied de page 2">
            <a:extLst>
              <a:ext uri="{FF2B5EF4-FFF2-40B4-BE49-F238E27FC236}">
                <a16:creationId xmlns:a16="http://schemas.microsoft.com/office/drawing/2014/main" id="{83887772-1EF2-4D1E-ACE7-ECC80E654C04}"/>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3ACA5158-84C7-4C88-BACA-4F31471650BD}"/>
              </a:ext>
            </a:extLst>
          </p:cNvPr>
          <p:cNvSpPr>
            <a:spLocks noGrp="1"/>
          </p:cNvSpPr>
          <p:nvPr>
            <p:ph type="sldNum" sz="quarter" idx="12"/>
          </p:nvPr>
        </p:nvSpPr>
        <p:spPr/>
        <p:txBody>
          <a:bodyPr/>
          <a:lstStyle/>
          <a:p>
            <a:fld id="{BC0B553D-F329-4EE2-BACE-8E1DCEB675C5}" type="slidenum">
              <a:rPr lang="en-US" smtClean="0"/>
              <a:t>‹N°›</a:t>
            </a:fld>
            <a:endParaRPr lang="en-US"/>
          </a:p>
        </p:txBody>
      </p:sp>
    </p:spTree>
    <p:extLst>
      <p:ext uri="{BB962C8B-B14F-4D97-AF65-F5344CB8AC3E}">
        <p14:creationId xmlns:p14="http://schemas.microsoft.com/office/powerpoint/2010/main" val="588423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4357B5-F4FA-4F0A-9B02-FC7F8185BCD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7E0DE7B1-1F45-4C00-988F-3BC30CDB7B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DA33CF7C-5716-43AB-A5C7-550B1A825F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B8D72C4-8807-443B-9DDB-87D62C2E0062}"/>
              </a:ext>
            </a:extLst>
          </p:cNvPr>
          <p:cNvSpPr>
            <a:spLocks noGrp="1"/>
          </p:cNvSpPr>
          <p:nvPr>
            <p:ph type="dt" sz="half" idx="10"/>
          </p:nvPr>
        </p:nvSpPr>
        <p:spPr/>
        <p:txBody>
          <a:bodyPr/>
          <a:lstStyle/>
          <a:p>
            <a:fld id="{7905F561-0988-454B-8810-EFBFDB0C09C6}" type="datetimeFigureOut">
              <a:rPr lang="en-US" smtClean="0"/>
              <a:t>10/16/2021</a:t>
            </a:fld>
            <a:endParaRPr lang="en-US"/>
          </a:p>
        </p:txBody>
      </p:sp>
      <p:sp>
        <p:nvSpPr>
          <p:cNvPr id="6" name="Espace réservé du pied de page 5">
            <a:extLst>
              <a:ext uri="{FF2B5EF4-FFF2-40B4-BE49-F238E27FC236}">
                <a16:creationId xmlns:a16="http://schemas.microsoft.com/office/drawing/2014/main" id="{F959AFA4-00E5-4FCE-9431-EF588BF2BEA0}"/>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3945CF92-B9BE-4DBB-9FB5-8D8E359A350D}"/>
              </a:ext>
            </a:extLst>
          </p:cNvPr>
          <p:cNvSpPr>
            <a:spLocks noGrp="1"/>
          </p:cNvSpPr>
          <p:nvPr>
            <p:ph type="sldNum" sz="quarter" idx="12"/>
          </p:nvPr>
        </p:nvSpPr>
        <p:spPr/>
        <p:txBody>
          <a:bodyPr/>
          <a:lstStyle/>
          <a:p>
            <a:fld id="{BC0B553D-F329-4EE2-BACE-8E1DCEB675C5}" type="slidenum">
              <a:rPr lang="en-US" smtClean="0"/>
              <a:t>‹N°›</a:t>
            </a:fld>
            <a:endParaRPr lang="en-US"/>
          </a:p>
        </p:txBody>
      </p:sp>
    </p:spTree>
    <p:extLst>
      <p:ext uri="{BB962C8B-B14F-4D97-AF65-F5344CB8AC3E}">
        <p14:creationId xmlns:p14="http://schemas.microsoft.com/office/powerpoint/2010/main" val="2644842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6AA083-31FD-4374-9B32-47769732469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190BC192-087C-4179-9629-9811D3D5E6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DC0CEBF5-471E-47E6-BB04-CFA9DF446A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7B03D7F-23DF-4B17-9B30-94A40BD76DA2}"/>
              </a:ext>
            </a:extLst>
          </p:cNvPr>
          <p:cNvSpPr>
            <a:spLocks noGrp="1"/>
          </p:cNvSpPr>
          <p:nvPr>
            <p:ph type="dt" sz="half" idx="10"/>
          </p:nvPr>
        </p:nvSpPr>
        <p:spPr/>
        <p:txBody>
          <a:bodyPr/>
          <a:lstStyle/>
          <a:p>
            <a:fld id="{7905F561-0988-454B-8810-EFBFDB0C09C6}" type="datetimeFigureOut">
              <a:rPr lang="en-US" smtClean="0"/>
              <a:t>10/16/2021</a:t>
            </a:fld>
            <a:endParaRPr lang="en-US"/>
          </a:p>
        </p:txBody>
      </p:sp>
      <p:sp>
        <p:nvSpPr>
          <p:cNvPr id="6" name="Espace réservé du pied de page 5">
            <a:extLst>
              <a:ext uri="{FF2B5EF4-FFF2-40B4-BE49-F238E27FC236}">
                <a16:creationId xmlns:a16="http://schemas.microsoft.com/office/drawing/2014/main" id="{4C7B0364-7A15-4DF1-A9B0-7ED0F7086610}"/>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5C94A5E8-DE38-43B0-82E2-87A77953F0EE}"/>
              </a:ext>
            </a:extLst>
          </p:cNvPr>
          <p:cNvSpPr>
            <a:spLocks noGrp="1"/>
          </p:cNvSpPr>
          <p:nvPr>
            <p:ph type="sldNum" sz="quarter" idx="12"/>
          </p:nvPr>
        </p:nvSpPr>
        <p:spPr/>
        <p:txBody>
          <a:bodyPr/>
          <a:lstStyle/>
          <a:p>
            <a:fld id="{BC0B553D-F329-4EE2-BACE-8E1DCEB675C5}" type="slidenum">
              <a:rPr lang="en-US" smtClean="0"/>
              <a:t>‹N°›</a:t>
            </a:fld>
            <a:endParaRPr lang="en-US"/>
          </a:p>
        </p:txBody>
      </p:sp>
    </p:spTree>
    <p:extLst>
      <p:ext uri="{BB962C8B-B14F-4D97-AF65-F5344CB8AC3E}">
        <p14:creationId xmlns:p14="http://schemas.microsoft.com/office/powerpoint/2010/main" val="3994214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17A5F75-AE1F-4729-86F3-4DB3464C68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32FAC877-D734-4666-947C-D301986512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2E0C4351-ACA2-4368-AA64-74D1C513EA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05F561-0988-454B-8810-EFBFDB0C09C6}" type="datetimeFigureOut">
              <a:rPr lang="en-US" smtClean="0"/>
              <a:t>10/16/2021</a:t>
            </a:fld>
            <a:endParaRPr lang="en-US"/>
          </a:p>
        </p:txBody>
      </p:sp>
      <p:sp>
        <p:nvSpPr>
          <p:cNvPr id="5" name="Espace réservé du pied de page 4">
            <a:extLst>
              <a:ext uri="{FF2B5EF4-FFF2-40B4-BE49-F238E27FC236}">
                <a16:creationId xmlns:a16="http://schemas.microsoft.com/office/drawing/2014/main" id="{F79A674A-9A21-4371-BB9D-A789C532DE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D5D5470A-187A-49F2-AC25-4A193EA493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B553D-F329-4EE2-BACE-8E1DCEB675C5}" type="slidenum">
              <a:rPr lang="en-US" smtClean="0"/>
              <a:t>‹N°›</a:t>
            </a:fld>
            <a:endParaRPr lang="en-US"/>
          </a:p>
        </p:txBody>
      </p:sp>
    </p:spTree>
    <p:extLst>
      <p:ext uri="{BB962C8B-B14F-4D97-AF65-F5344CB8AC3E}">
        <p14:creationId xmlns:p14="http://schemas.microsoft.com/office/powerpoint/2010/main" val="3062904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A7C7AD-FA10-4097-B245-B4707146485B}"/>
              </a:ext>
            </a:extLst>
          </p:cNvPr>
          <p:cNvSpPr>
            <a:spLocks noGrp="1"/>
          </p:cNvSpPr>
          <p:nvPr>
            <p:ph type="ctrTitle"/>
          </p:nvPr>
        </p:nvSpPr>
        <p:spPr>
          <a:xfrm>
            <a:off x="1524000" y="2393294"/>
            <a:ext cx="9144000" cy="2071412"/>
          </a:xfrm>
        </p:spPr>
        <p:txBody>
          <a:bodyPr>
            <a:normAutofit/>
          </a:bodyPr>
          <a:lstStyle/>
          <a:p>
            <a:r>
              <a:rPr lang="fr-ML" sz="4800" dirty="0">
                <a:latin typeface="Times New Roman" panose="02020603050405020304" pitchFamily="18" charset="0"/>
                <a:cs typeface="Times New Roman" panose="02020603050405020304" pitchFamily="18" charset="0"/>
              </a:rPr>
              <a:t>Une spécification pour le modèle publication/abonnement</a:t>
            </a:r>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8630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97335BF3-521B-44DC-9322-A3438C89961F}"/>
              </a:ext>
            </a:extLst>
          </p:cNvPr>
          <p:cNvSpPr/>
          <p:nvPr/>
        </p:nvSpPr>
        <p:spPr>
          <a:xfrm>
            <a:off x="8129279" y="4467071"/>
            <a:ext cx="1209542" cy="3897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solidFill>
                  <a:schemeClr val="tx1"/>
                </a:solidFill>
                <a:latin typeface="Times New Roman" panose="02020603050405020304" pitchFamily="18" charset="0"/>
                <a:cs typeface="Times New Roman" panose="02020603050405020304" pitchFamily="18" charset="0"/>
              </a:rPr>
              <a:t>réponse</a:t>
            </a:r>
          </a:p>
          <a:p>
            <a:pPr algn="ctr"/>
            <a:endParaRPr lang="en-US" dirty="0">
              <a:solidFill>
                <a:schemeClr val="tx1"/>
              </a:solidFill>
            </a:endParaRPr>
          </a:p>
        </p:txBody>
      </p:sp>
      <p:sp>
        <p:nvSpPr>
          <p:cNvPr id="58" name="Rectangle 57">
            <a:extLst>
              <a:ext uri="{FF2B5EF4-FFF2-40B4-BE49-F238E27FC236}">
                <a16:creationId xmlns:a16="http://schemas.microsoft.com/office/drawing/2014/main" id="{2348C165-012D-4339-A977-9CDDE9855FDB}"/>
              </a:ext>
            </a:extLst>
          </p:cNvPr>
          <p:cNvSpPr/>
          <p:nvPr/>
        </p:nvSpPr>
        <p:spPr>
          <a:xfrm>
            <a:off x="8116813" y="4138741"/>
            <a:ext cx="1222008" cy="3420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solidFill>
                  <a:schemeClr val="tx1"/>
                </a:solidFill>
                <a:latin typeface="Times New Roman" panose="02020603050405020304" pitchFamily="18" charset="0"/>
                <a:cs typeface="Times New Roman" panose="02020603050405020304" pitchFamily="18" charset="0"/>
              </a:rPr>
              <a:t>requête</a:t>
            </a:r>
          </a:p>
          <a:p>
            <a:pPr algn="ctr"/>
            <a:endParaRPr lang="en-US" dirty="0">
              <a:solidFill>
                <a:schemeClr val="tx1"/>
              </a:solidFill>
            </a:endParaRPr>
          </a:p>
        </p:txBody>
      </p:sp>
      <p:sp>
        <p:nvSpPr>
          <p:cNvPr id="149" name="Organigramme : Décision 148">
            <a:extLst>
              <a:ext uri="{FF2B5EF4-FFF2-40B4-BE49-F238E27FC236}">
                <a16:creationId xmlns:a16="http://schemas.microsoft.com/office/drawing/2014/main" id="{1B668038-29C4-4499-899F-314FF46383B2}"/>
              </a:ext>
            </a:extLst>
          </p:cNvPr>
          <p:cNvSpPr/>
          <p:nvPr/>
        </p:nvSpPr>
        <p:spPr>
          <a:xfrm>
            <a:off x="9681777" y="3528161"/>
            <a:ext cx="510336" cy="317303"/>
          </a:xfrm>
          <a:prstGeom prst="flowChartDecision">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riangle isocèle 115">
            <a:extLst>
              <a:ext uri="{FF2B5EF4-FFF2-40B4-BE49-F238E27FC236}">
                <a16:creationId xmlns:a16="http://schemas.microsoft.com/office/drawing/2014/main" id="{17C45B12-CF3E-4C95-B358-C8983110D1B8}"/>
              </a:ext>
            </a:extLst>
          </p:cNvPr>
          <p:cNvSpPr/>
          <p:nvPr/>
        </p:nvSpPr>
        <p:spPr>
          <a:xfrm>
            <a:off x="7134607" y="4709477"/>
            <a:ext cx="397565" cy="203275"/>
          </a:xfrm>
          <a:prstGeom prst="triangle">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5647CF5-6CB9-4B4F-9214-E38A77E05184}"/>
              </a:ext>
            </a:extLst>
          </p:cNvPr>
          <p:cNvSpPr>
            <a:spLocks noGrp="1"/>
          </p:cNvSpPr>
          <p:nvPr>
            <p:ph type="title"/>
          </p:nvPr>
        </p:nvSpPr>
        <p:spPr>
          <a:xfrm>
            <a:off x="838200" y="395780"/>
            <a:ext cx="10515600" cy="1325563"/>
          </a:xfrm>
        </p:spPr>
        <p:txBody>
          <a:bodyPr>
            <a:normAutofit/>
          </a:bodyPr>
          <a:lstStyle/>
          <a:p>
            <a:pPr algn="ctr"/>
            <a:r>
              <a:rPr lang="fr-ML" sz="3600" b="1" dirty="0">
                <a:latin typeface="Times New Roman" panose="02020603050405020304" pitchFamily="18" charset="0"/>
                <a:cs typeface="Times New Roman" panose="02020603050405020304" pitchFamily="18" charset="0"/>
              </a:rPr>
              <a:t>Différence entre protocole synchrone et asynchrone</a:t>
            </a:r>
            <a:endParaRPr lang="en-US" sz="3600" b="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4803138F-3BB7-4A0C-B3C6-449ED8D5A174}"/>
              </a:ext>
            </a:extLst>
          </p:cNvPr>
          <p:cNvSpPr>
            <a:spLocks noGrp="1"/>
          </p:cNvSpPr>
          <p:nvPr>
            <p:ph idx="1"/>
          </p:nvPr>
        </p:nvSpPr>
        <p:spPr>
          <a:xfrm>
            <a:off x="838200" y="1682134"/>
            <a:ext cx="10515600" cy="4740330"/>
          </a:xfrm>
        </p:spPr>
        <p:txBody>
          <a:bodyPr>
            <a:normAutofit/>
          </a:bodyPr>
          <a:lstStyle/>
          <a:p>
            <a:pPr marL="0" indent="0">
              <a:lnSpc>
                <a:spcPct val="150000"/>
              </a:lnSpc>
              <a:buNone/>
            </a:pPr>
            <a:r>
              <a:rPr lang="fr-ML" sz="2400" dirty="0">
                <a:latin typeface="Times New Roman" panose="02020603050405020304" pitchFamily="18" charset="0"/>
                <a:cs typeface="Times New Roman" panose="02020603050405020304" pitchFamily="18" charset="0"/>
              </a:rPr>
              <a:t>Cette figure met en évidence le nombre d’entité pouvant être dans une communication synchrone ou asynchrone en un moment donné.</a:t>
            </a:r>
          </a:p>
        </p:txBody>
      </p:sp>
      <p:sp>
        <p:nvSpPr>
          <p:cNvPr id="30" name="Pentagone 65">
            <a:extLst>
              <a:ext uri="{FF2B5EF4-FFF2-40B4-BE49-F238E27FC236}">
                <a16:creationId xmlns:a16="http://schemas.microsoft.com/office/drawing/2014/main" id="{37426CE2-FCD1-47EA-85AB-4B2D68FCDF59}"/>
              </a:ext>
            </a:extLst>
          </p:cNvPr>
          <p:cNvSpPr>
            <a:spLocks noChangeArrowheads="1"/>
          </p:cNvSpPr>
          <p:nvPr/>
        </p:nvSpPr>
        <p:spPr bwMode="auto">
          <a:xfrm>
            <a:off x="2161158" y="3679190"/>
            <a:ext cx="1463247" cy="1195405"/>
          </a:xfrm>
          <a:prstGeom prst="pentagon">
            <a:avLst/>
          </a:prstGeom>
          <a:solidFill>
            <a:schemeClr val="bg1">
              <a:lumMod val="75000"/>
            </a:schemeClr>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1400" b="1"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Système</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1400" b="1"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Pub/Sub</a:t>
            </a:r>
            <a:endParaRPr kumimoji="0" lang="fr-FR" altLang="en-US" sz="1400" b="1" i="0" u="none" strike="noStrike" cap="none" normalizeH="0" baseline="0" dirty="0">
              <a:ln>
                <a:noFill/>
              </a:ln>
              <a:effectLst/>
              <a:latin typeface="Times New Roman" panose="02020603050405020304" pitchFamily="18" charset="0"/>
              <a:cs typeface="Times New Roman" panose="02020603050405020304" pitchFamily="18" charset="0"/>
            </a:endParaRPr>
          </a:p>
        </p:txBody>
      </p:sp>
      <p:cxnSp>
        <p:nvCxnSpPr>
          <p:cNvPr id="31" name="Connecteur droit avec flèche 30">
            <a:extLst>
              <a:ext uri="{FF2B5EF4-FFF2-40B4-BE49-F238E27FC236}">
                <a16:creationId xmlns:a16="http://schemas.microsoft.com/office/drawing/2014/main" id="{60AE6E77-7F12-474E-9E5A-C17874901887}"/>
              </a:ext>
            </a:extLst>
          </p:cNvPr>
          <p:cNvCxnSpPr>
            <a:cxnSpLocks/>
          </p:cNvCxnSpPr>
          <p:nvPr/>
        </p:nvCxnSpPr>
        <p:spPr>
          <a:xfrm>
            <a:off x="1782299" y="3684506"/>
            <a:ext cx="476192" cy="314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a:extLst>
              <a:ext uri="{FF2B5EF4-FFF2-40B4-BE49-F238E27FC236}">
                <a16:creationId xmlns:a16="http://schemas.microsoft.com/office/drawing/2014/main" id="{A66039D2-7B64-406E-BA4B-7D25DB7CFCE5}"/>
              </a:ext>
            </a:extLst>
          </p:cNvPr>
          <p:cNvCxnSpPr>
            <a:cxnSpLocks/>
          </p:cNvCxnSpPr>
          <p:nvPr/>
        </p:nvCxnSpPr>
        <p:spPr>
          <a:xfrm flipV="1">
            <a:off x="1911310" y="4540887"/>
            <a:ext cx="388660" cy="223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eur droit avec flèche 32">
            <a:extLst>
              <a:ext uri="{FF2B5EF4-FFF2-40B4-BE49-F238E27FC236}">
                <a16:creationId xmlns:a16="http://schemas.microsoft.com/office/drawing/2014/main" id="{7E368B22-0815-4551-97AD-EE259E976152}"/>
              </a:ext>
            </a:extLst>
          </p:cNvPr>
          <p:cNvCxnSpPr>
            <a:cxnSpLocks/>
          </p:cNvCxnSpPr>
          <p:nvPr/>
        </p:nvCxnSpPr>
        <p:spPr>
          <a:xfrm flipV="1">
            <a:off x="3430878" y="3555748"/>
            <a:ext cx="486946" cy="409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a:extLst>
              <a:ext uri="{FF2B5EF4-FFF2-40B4-BE49-F238E27FC236}">
                <a16:creationId xmlns:a16="http://schemas.microsoft.com/office/drawing/2014/main" id="{6548DA09-D268-4E45-899B-C0CCA605C3DC}"/>
              </a:ext>
            </a:extLst>
          </p:cNvPr>
          <p:cNvCxnSpPr>
            <a:cxnSpLocks/>
          </p:cNvCxnSpPr>
          <p:nvPr/>
        </p:nvCxnSpPr>
        <p:spPr>
          <a:xfrm>
            <a:off x="3409266" y="4912752"/>
            <a:ext cx="456468" cy="276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eur droit avec flèche 34">
            <a:extLst>
              <a:ext uri="{FF2B5EF4-FFF2-40B4-BE49-F238E27FC236}">
                <a16:creationId xmlns:a16="http://schemas.microsoft.com/office/drawing/2014/main" id="{95511F35-104D-46A9-B32C-535D1AE81708}"/>
              </a:ext>
            </a:extLst>
          </p:cNvPr>
          <p:cNvCxnSpPr>
            <a:cxnSpLocks/>
          </p:cNvCxnSpPr>
          <p:nvPr/>
        </p:nvCxnSpPr>
        <p:spPr>
          <a:xfrm flipV="1">
            <a:off x="3635156" y="4399932"/>
            <a:ext cx="523619" cy="25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eur droit avec flèche 35">
            <a:extLst>
              <a:ext uri="{FF2B5EF4-FFF2-40B4-BE49-F238E27FC236}">
                <a16:creationId xmlns:a16="http://schemas.microsoft.com/office/drawing/2014/main" id="{772F4FD3-52E1-43D9-9861-6A9A958F8ECF}"/>
              </a:ext>
            </a:extLst>
          </p:cNvPr>
          <p:cNvCxnSpPr>
            <a:cxnSpLocks/>
          </p:cNvCxnSpPr>
          <p:nvPr/>
        </p:nvCxnSpPr>
        <p:spPr>
          <a:xfrm>
            <a:off x="8100896" y="4351818"/>
            <a:ext cx="13412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eur droit avec flèche 36">
            <a:extLst>
              <a:ext uri="{FF2B5EF4-FFF2-40B4-BE49-F238E27FC236}">
                <a16:creationId xmlns:a16="http://schemas.microsoft.com/office/drawing/2014/main" id="{B99F3D2C-B914-43D2-BB18-EA99AE19AA1E}"/>
              </a:ext>
            </a:extLst>
          </p:cNvPr>
          <p:cNvCxnSpPr>
            <a:cxnSpLocks/>
          </p:cNvCxnSpPr>
          <p:nvPr/>
        </p:nvCxnSpPr>
        <p:spPr>
          <a:xfrm flipH="1">
            <a:off x="8100896" y="4638293"/>
            <a:ext cx="1222008" cy="11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43">
            <a:extLst>
              <a:ext uri="{FF2B5EF4-FFF2-40B4-BE49-F238E27FC236}">
                <a16:creationId xmlns:a16="http://schemas.microsoft.com/office/drawing/2014/main" id="{32919610-D53A-4A08-9CE3-B4CFFB0C102F}"/>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9" name="Rectangle 47">
            <a:extLst>
              <a:ext uri="{FF2B5EF4-FFF2-40B4-BE49-F238E27FC236}">
                <a16:creationId xmlns:a16="http://schemas.microsoft.com/office/drawing/2014/main" id="{6EF02CF5-0292-4862-800C-8AE8F2AACB4A}"/>
              </a:ext>
            </a:extLst>
          </p:cNvPr>
          <p:cNvSpPr>
            <a:spLocks noChangeArrowheads="1"/>
          </p:cNvSpPr>
          <p:nvPr/>
        </p:nvSpPr>
        <p:spPr bwMode="auto">
          <a:xfrm>
            <a:off x="3810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3" name="Rectangle 112">
            <a:extLst>
              <a:ext uri="{FF2B5EF4-FFF2-40B4-BE49-F238E27FC236}">
                <a16:creationId xmlns:a16="http://schemas.microsoft.com/office/drawing/2014/main" id="{CB7F3B60-238F-43F3-828E-64A59AAB9018}"/>
              </a:ext>
            </a:extLst>
          </p:cNvPr>
          <p:cNvSpPr/>
          <p:nvPr/>
        </p:nvSpPr>
        <p:spPr>
          <a:xfrm>
            <a:off x="6685949" y="4067313"/>
            <a:ext cx="1276549" cy="689702"/>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rganigramme : Opération manuelle 114">
            <a:extLst>
              <a:ext uri="{FF2B5EF4-FFF2-40B4-BE49-F238E27FC236}">
                <a16:creationId xmlns:a16="http://schemas.microsoft.com/office/drawing/2014/main" id="{A27531DD-E92C-4E41-9242-07B88D684699}"/>
              </a:ext>
            </a:extLst>
          </p:cNvPr>
          <p:cNvSpPr/>
          <p:nvPr/>
        </p:nvSpPr>
        <p:spPr>
          <a:xfrm>
            <a:off x="7125440" y="4757015"/>
            <a:ext cx="397565" cy="78805"/>
          </a:xfrm>
          <a:prstGeom prst="flowChartManualOperation">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97FF0BEA-F9CC-46A5-BE29-D8AF7A10F0BE}"/>
              </a:ext>
            </a:extLst>
          </p:cNvPr>
          <p:cNvSpPr/>
          <p:nvPr/>
        </p:nvSpPr>
        <p:spPr>
          <a:xfrm>
            <a:off x="3999294" y="3094970"/>
            <a:ext cx="771488" cy="431800"/>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1D33CF70-7669-4558-9981-88B68F22D178}"/>
              </a:ext>
            </a:extLst>
          </p:cNvPr>
          <p:cNvSpPr/>
          <p:nvPr/>
        </p:nvSpPr>
        <p:spPr>
          <a:xfrm>
            <a:off x="4334625" y="3555748"/>
            <a:ext cx="100825" cy="4571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 coins arrondis 127">
            <a:extLst>
              <a:ext uri="{FF2B5EF4-FFF2-40B4-BE49-F238E27FC236}">
                <a16:creationId xmlns:a16="http://schemas.microsoft.com/office/drawing/2014/main" id="{E4868689-D99A-47EF-BB5B-043B4196D2F3}"/>
              </a:ext>
            </a:extLst>
          </p:cNvPr>
          <p:cNvSpPr/>
          <p:nvPr/>
        </p:nvSpPr>
        <p:spPr>
          <a:xfrm>
            <a:off x="4158775" y="3620368"/>
            <a:ext cx="452523" cy="6413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0ED827F4-2DE8-42EE-A733-2AE9CAFC8CF4}"/>
              </a:ext>
            </a:extLst>
          </p:cNvPr>
          <p:cNvSpPr/>
          <p:nvPr/>
        </p:nvSpPr>
        <p:spPr>
          <a:xfrm>
            <a:off x="4281978" y="4023768"/>
            <a:ext cx="357396" cy="596318"/>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3AB6E010-8773-4341-8F7F-E642BBE284BA}"/>
              </a:ext>
            </a:extLst>
          </p:cNvPr>
          <p:cNvSpPr/>
          <p:nvPr/>
        </p:nvSpPr>
        <p:spPr>
          <a:xfrm>
            <a:off x="4281978" y="4508984"/>
            <a:ext cx="346645" cy="78805"/>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Ellipse 134">
            <a:extLst>
              <a:ext uri="{FF2B5EF4-FFF2-40B4-BE49-F238E27FC236}">
                <a16:creationId xmlns:a16="http://schemas.microsoft.com/office/drawing/2014/main" id="{74010196-3EE1-4CE1-AF3F-B7018F2B4ABA}"/>
              </a:ext>
            </a:extLst>
          </p:cNvPr>
          <p:cNvSpPr/>
          <p:nvPr/>
        </p:nvSpPr>
        <p:spPr>
          <a:xfrm>
            <a:off x="4395665" y="4507592"/>
            <a:ext cx="119269" cy="104926"/>
          </a:xfrm>
          <a:prstGeom prst="ellipse">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80B2F1BF-39F3-44C3-B7CB-CA958EF3A341}"/>
              </a:ext>
            </a:extLst>
          </p:cNvPr>
          <p:cNvSpPr/>
          <p:nvPr/>
        </p:nvSpPr>
        <p:spPr>
          <a:xfrm>
            <a:off x="4049706" y="4974265"/>
            <a:ext cx="771488" cy="431800"/>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91B0DC0D-F453-4231-A4C7-55E92B3E6612}"/>
              </a:ext>
            </a:extLst>
          </p:cNvPr>
          <p:cNvSpPr/>
          <p:nvPr/>
        </p:nvSpPr>
        <p:spPr>
          <a:xfrm>
            <a:off x="4419303" y="5413211"/>
            <a:ext cx="100825" cy="4571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 coins arrondis 137">
            <a:extLst>
              <a:ext uri="{FF2B5EF4-FFF2-40B4-BE49-F238E27FC236}">
                <a16:creationId xmlns:a16="http://schemas.microsoft.com/office/drawing/2014/main" id="{090E3D18-51F7-4A99-A381-0D19A5212682}"/>
              </a:ext>
            </a:extLst>
          </p:cNvPr>
          <p:cNvSpPr/>
          <p:nvPr/>
        </p:nvSpPr>
        <p:spPr>
          <a:xfrm>
            <a:off x="4229037" y="5466076"/>
            <a:ext cx="452523" cy="6413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 coins arrondis 151">
            <a:extLst>
              <a:ext uri="{FF2B5EF4-FFF2-40B4-BE49-F238E27FC236}">
                <a16:creationId xmlns:a16="http://schemas.microsoft.com/office/drawing/2014/main" id="{C7319BA1-EDFC-49A3-A4E6-E9472E224ACD}"/>
              </a:ext>
            </a:extLst>
          </p:cNvPr>
          <p:cNvSpPr/>
          <p:nvPr/>
        </p:nvSpPr>
        <p:spPr>
          <a:xfrm>
            <a:off x="9471806" y="3437862"/>
            <a:ext cx="892030" cy="165904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rganigramme : Terminateur 141">
            <a:extLst>
              <a:ext uri="{FF2B5EF4-FFF2-40B4-BE49-F238E27FC236}">
                <a16:creationId xmlns:a16="http://schemas.microsoft.com/office/drawing/2014/main" id="{646C840D-8DDE-4D43-9121-CC9C6DBB46DB}"/>
              </a:ext>
            </a:extLst>
          </p:cNvPr>
          <p:cNvSpPr/>
          <p:nvPr/>
        </p:nvSpPr>
        <p:spPr>
          <a:xfrm flipV="1">
            <a:off x="9649361" y="3556520"/>
            <a:ext cx="568297" cy="45719"/>
          </a:xfrm>
          <a:prstGeom prst="flowChartTerminator">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rganigramme : Terminateur 149">
            <a:extLst>
              <a:ext uri="{FF2B5EF4-FFF2-40B4-BE49-F238E27FC236}">
                <a16:creationId xmlns:a16="http://schemas.microsoft.com/office/drawing/2014/main" id="{CFB5FE27-B6FC-4693-9B28-2221518587DE}"/>
              </a:ext>
            </a:extLst>
          </p:cNvPr>
          <p:cNvSpPr/>
          <p:nvPr/>
        </p:nvSpPr>
        <p:spPr>
          <a:xfrm>
            <a:off x="9628582" y="3701930"/>
            <a:ext cx="589075" cy="45719"/>
          </a:xfrm>
          <a:prstGeom prst="flowChartTerminator">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rganigramme : Terminateur 152">
            <a:extLst>
              <a:ext uri="{FF2B5EF4-FFF2-40B4-BE49-F238E27FC236}">
                <a16:creationId xmlns:a16="http://schemas.microsoft.com/office/drawing/2014/main" id="{C334FD69-B1DE-477B-8BD2-2A18AB89ACAD}"/>
              </a:ext>
            </a:extLst>
          </p:cNvPr>
          <p:cNvSpPr/>
          <p:nvPr/>
        </p:nvSpPr>
        <p:spPr>
          <a:xfrm>
            <a:off x="9628582" y="3836268"/>
            <a:ext cx="589075" cy="62540"/>
          </a:xfrm>
          <a:prstGeom prst="flowChartTerminator">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Signe Moins 154">
            <a:extLst>
              <a:ext uri="{FF2B5EF4-FFF2-40B4-BE49-F238E27FC236}">
                <a16:creationId xmlns:a16="http://schemas.microsoft.com/office/drawing/2014/main" id="{54CD2A31-2D8B-4E1C-A521-352D7B026785}"/>
              </a:ext>
            </a:extLst>
          </p:cNvPr>
          <p:cNvSpPr/>
          <p:nvPr/>
        </p:nvSpPr>
        <p:spPr>
          <a:xfrm>
            <a:off x="9537062" y="3999135"/>
            <a:ext cx="761518" cy="68178"/>
          </a:xfrm>
          <a:prstGeom prst="mathMinus">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Signe Moins 155">
            <a:extLst>
              <a:ext uri="{FF2B5EF4-FFF2-40B4-BE49-F238E27FC236}">
                <a16:creationId xmlns:a16="http://schemas.microsoft.com/office/drawing/2014/main" id="{C3DB054B-396C-4729-A60F-B06F6FA565F1}"/>
              </a:ext>
            </a:extLst>
          </p:cNvPr>
          <p:cNvSpPr/>
          <p:nvPr/>
        </p:nvSpPr>
        <p:spPr>
          <a:xfrm>
            <a:off x="9537062" y="4091357"/>
            <a:ext cx="761518" cy="100685"/>
          </a:xfrm>
          <a:prstGeom prst="mathMinus">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Signe Moins 156">
            <a:extLst>
              <a:ext uri="{FF2B5EF4-FFF2-40B4-BE49-F238E27FC236}">
                <a16:creationId xmlns:a16="http://schemas.microsoft.com/office/drawing/2014/main" id="{8B641F6F-355E-46E2-A21A-28E0A4AB2FEB}"/>
              </a:ext>
            </a:extLst>
          </p:cNvPr>
          <p:cNvSpPr/>
          <p:nvPr/>
        </p:nvSpPr>
        <p:spPr>
          <a:xfrm>
            <a:off x="9537062" y="4192042"/>
            <a:ext cx="761518" cy="100685"/>
          </a:xfrm>
          <a:prstGeom prst="mathMinus">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Ellipse 157">
            <a:extLst>
              <a:ext uri="{FF2B5EF4-FFF2-40B4-BE49-F238E27FC236}">
                <a16:creationId xmlns:a16="http://schemas.microsoft.com/office/drawing/2014/main" id="{5D897BC9-6B83-49C5-B692-6067ECB216C9}"/>
              </a:ext>
            </a:extLst>
          </p:cNvPr>
          <p:cNvSpPr/>
          <p:nvPr/>
        </p:nvSpPr>
        <p:spPr>
          <a:xfrm>
            <a:off x="10169843" y="4358968"/>
            <a:ext cx="47814" cy="66261"/>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Ellipse 161">
            <a:extLst>
              <a:ext uri="{FF2B5EF4-FFF2-40B4-BE49-F238E27FC236}">
                <a16:creationId xmlns:a16="http://schemas.microsoft.com/office/drawing/2014/main" id="{3432D669-B92D-4248-971D-21F5BB3023EA}"/>
              </a:ext>
            </a:extLst>
          </p:cNvPr>
          <p:cNvSpPr/>
          <p:nvPr/>
        </p:nvSpPr>
        <p:spPr>
          <a:xfrm>
            <a:off x="10044179" y="4358968"/>
            <a:ext cx="47814" cy="66261"/>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Ellipse 162">
            <a:extLst>
              <a:ext uri="{FF2B5EF4-FFF2-40B4-BE49-F238E27FC236}">
                <a16:creationId xmlns:a16="http://schemas.microsoft.com/office/drawing/2014/main" id="{9BEB0FB7-6476-4445-B0C2-FFC6E784A4CD}"/>
              </a:ext>
            </a:extLst>
          </p:cNvPr>
          <p:cNvSpPr/>
          <p:nvPr/>
        </p:nvSpPr>
        <p:spPr>
          <a:xfrm>
            <a:off x="9933532" y="4351818"/>
            <a:ext cx="47814" cy="66261"/>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362A4157-1A8E-484F-BA81-1318F52D5D0E}"/>
              </a:ext>
            </a:extLst>
          </p:cNvPr>
          <p:cNvSpPr/>
          <p:nvPr/>
        </p:nvSpPr>
        <p:spPr>
          <a:xfrm>
            <a:off x="1050555" y="4548386"/>
            <a:ext cx="771488" cy="431800"/>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904F127-5039-4834-B295-1E72723BFCE7}"/>
              </a:ext>
            </a:extLst>
          </p:cNvPr>
          <p:cNvSpPr/>
          <p:nvPr/>
        </p:nvSpPr>
        <p:spPr>
          <a:xfrm>
            <a:off x="1385886" y="4980186"/>
            <a:ext cx="85105" cy="6413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 coins arrondis 41">
            <a:extLst>
              <a:ext uri="{FF2B5EF4-FFF2-40B4-BE49-F238E27FC236}">
                <a16:creationId xmlns:a16="http://schemas.microsoft.com/office/drawing/2014/main" id="{1FD15874-CC21-43D8-A3A1-D77D9894B546}"/>
              </a:ext>
            </a:extLst>
          </p:cNvPr>
          <p:cNvSpPr/>
          <p:nvPr/>
        </p:nvSpPr>
        <p:spPr>
          <a:xfrm>
            <a:off x="1164687" y="5064833"/>
            <a:ext cx="452523" cy="6413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C60C649-F418-41A5-9483-72D5F701BBC6}"/>
              </a:ext>
            </a:extLst>
          </p:cNvPr>
          <p:cNvSpPr/>
          <p:nvPr/>
        </p:nvSpPr>
        <p:spPr>
          <a:xfrm>
            <a:off x="1320981" y="3315225"/>
            <a:ext cx="357396" cy="596318"/>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AA8AE088-C0A5-4988-85F8-AA6E6214CFBD}"/>
              </a:ext>
            </a:extLst>
          </p:cNvPr>
          <p:cNvSpPr/>
          <p:nvPr/>
        </p:nvSpPr>
        <p:spPr>
          <a:xfrm>
            <a:off x="1320981" y="3796865"/>
            <a:ext cx="346645" cy="78805"/>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Ellipse 44">
            <a:extLst>
              <a:ext uri="{FF2B5EF4-FFF2-40B4-BE49-F238E27FC236}">
                <a16:creationId xmlns:a16="http://schemas.microsoft.com/office/drawing/2014/main" id="{8C5F5701-C4C1-446F-97DB-1B345E76A397}"/>
              </a:ext>
            </a:extLst>
          </p:cNvPr>
          <p:cNvSpPr/>
          <p:nvPr/>
        </p:nvSpPr>
        <p:spPr>
          <a:xfrm>
            <a:off x="1462907" y="3796865"/>
            <a:ext cx="119269" cy="104926"/>
          </a:xfrm>
          <a:prstGeom prst="ellipse">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Connecteur droit 10">
            <a:extLst>
              <a:ext uri="{FF2B5EF4-FFF2-40B4-BE49-F238E27FC236}">
                <a16:creationId xmlns:a16="http://schemas.microsoft.com/office/drawing/2014/main" id="{BA038AEC-1D29-4E1F-9341-E9EF90B67238}"/>
              </a:ext>
            </a:extLst>
          </p:cNvPr>
          <p:cNvCxnSpPr>
            <a:cxnSpLocks/>
          </p:cNvCxnSpPr>
          <p:nvPr/>
        </p:nvCxnSpPr>
        <p:spPr>
          <a:xfrm>
            <a:off x="5805368" y="2981739"/>
            <a:ext cx="52093" cy="3286539"/>
          </a:xfrm>
          <a:prstGeom prst="line">
            <a:avLst/>
          </a:prstGeom>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2C0BF92A-6476-42DF-B338-416759889BB9}"/>
              </a:ext>
            </a:extLst>
          </p:cNvPr>
          <p:cNvSpPr/>
          <p:nvPr/>
        </p:nvSpPr>
        <p:spPr>
          <a:xfrm>
            <a:off x="838201" y="5288308"/>
            <a:ext cx="1420290" cy="5407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sz="1800" dirty="0">
                <a:solidFill>
                  <a:schemeClr val="tx1"/>
                </a:solidFill>
                <a:latin typeface="Times New Roman" panose="02020603050405020304" pitchFamily="18" charset="0"/>
                <a:cs typeface="Times New Roman" panose="02020603050405020304" pitchFamily="18" charset="0"/>
              </a:rPr>
              <a:t>Producteur</a:t>
            </a:r>
            <a:endParaRPr lang="en-US" dirty="0">
              <a:solidFill>
                <a:schemeClr val="tx1"/>
              </a:solidFill>
            </a:endParaRPr>
          </a:p>
        </p:txBody>
      </p:sp>
      <p:sp>
        <p:nvSpPr>
          <p:cNvPr id="55" name="Rectangle 54">
            <a:extLst>
              <a:ext uri="{FF2B5EF4-FFF2-40B4-BE49-F238E27FC236}">
                <a16:creationId xmlns:a16="http://schemas.microsoft.com/office/drawing/2014/main" id="{05836CBC-8CD1-4B02-BB38-E02BA19EC4B9}"/>
              </a:ext>
            </a:extLst>
          </p:cNvPr>
          <p:cNvSpPr/>
          <p:nvPr/>
        </p:nvSpPr>
        <p:spPr>
          <a:xfrm>
            <a:off x="3523782" y="5596436"/>
            <a:ext cx="1823336" cy="5407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sz="1800" dirty="0">
                <a:solidFill>
                  <a:schemeClr val="tx1"/>
                </a:solidFill>
                <a:latin typeface="Times New Roman" panose="02020603050405020304" pitchFamily="18" charset="0"/>
                <a:cs typeface="Times New Roman" panose="02020603050405020304" pitchFamily="18" charset="0"/>
              </a:rPr>
              <a:t>Consommateur</a:t>
            </a:r>
            <a:endParaRPr lang="en-US" dirty="0">
              <a:solidFill>
                <a:schemeClr val="tx1"/>
              </a:solidFill>
            </a:endParaRPr>
          </a:p>
        </p:txBody>
      </p:sp>
      <p:sp>
        <p:nvSpPr>
          <p:cNvPr id="56" name="Rectangle 55">
            <a:extLst>
              <a:ext uri="{FF2B5EF4-FFF2-40B4-BE49-F238E27FC236}">
                <a16:creationId xmlns:a16="http://schemas.microsoft.com/office/drawing/2014/main" id="{4434D62A-4040-4A23-9DE4-B2DBDEC59B86}"/>
              </a:ext>
            </a:extLst>
          </p:cNvPr>
          <p:cNvSpPr/>
          <p:nvPr/>
        </p:nvSpPr>
        <p:spPr>
          <a:xfrm>
            <a:off x="6842774" y="5163143"/>
            <a:ext cx="981229" cy="387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sz="1800" dirty="0">
                <a:solidFill>
                  <a:schemeClr val="tx1"/>
                </a:solidFill>
                <a:latin typeface="Times New Roman" panose="02020603050405020304" pitchFamily="18" charset="0"/>
                <a:cs typeface="Times New Roman" panose="02020603050405020304" pitchFamily="18" charset="0"/>
              </a:rPr>
              <a:t>Client</a:t>
            </a:r>
            <a:endParaRPr lang="en-US" dirty="0">
              <a:solidFill>
                <a:schemeClr val="tx1"/>
              </a:solidFill>
            </a:endParaRPr>
          </a:p>
        </p:txBody>
      </p:sp>
      <p:sp>
        <p:nvSpPr>
          <p:cNvPr id="57" name="Rectangle 56">
            <a:extLst>
              <a:ext uri="{FF2B5EF4-FFF2-40B4-BE49-F238E27FC236}">
                <a16:creationId xmlns:a16="http://schemas.microsoft.com/office/drawing/2014/main" id="{6A2C3070-7AE7-4724-934B-FA4FB65DBF96}"/>
              </a:ext>
            </a:extLst>
          </p:cNvPr>
          <p:cNvSpPr/>
          <p:nvPr/>
        </p:nvSpPr>
        <p:spPr>
          <a:xfrm>
            <a:off x="9033040" y="5163143"/>
            <a:ext cx="1823336" cy="4116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solidFill>
                  <a:schemeClr val="tx1"/>
                </a:solidFill>
              </a:rPr>
              <a:t>Serveur</a:t>
            </a:r>
            <a:endParaRPr lang="en-US" dirty="0">
              <a:solidFill>
                <a:schemeClr val="tx1"/>
              </a:solidFill>
            </a:endParaRPr>
          </a:p>
        </p:txBody>
      </p:sp>
    </p:spTree>
    <p:extLst>
      <p:ext uri="{BB962C8B-B14F-4D97-AF65-F5344CB8AC3E}">
        <p14:creationId xmlns:p14="http://schemas.microsoft.com/office/powerpoint/2010/main" val="3239444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84CC69-634A-4CA1-8628-70C8E72921C7}"/>
              </a:ext>
            </a:extLst>
          </p:cNvPr>
          <p:cNvSpPr>
            <a:spLocks noGrp="1"/>
          </p:cNvSpPr>
          <p:nvPr>
            <p:ph type="title"/>
          </p:nvPr>
        </p:nvSpPr>
        <p:spPr/>
        <p:txBody>
          <a:bodyPr/>
          <a:lstStyle/>
          <a:p>
            <a:pPr algn="ctr"/>
            <a:r>
              <a:rPr lang="fr-ML" b="1" dirty="0">
                <a:latin typeface="Times New Roman" panose="02020603050405020304" pitchFamily="18" charset="0"/>
                <a:cs typeface="Times New Roman" panose="02020603050405020304" pitchFamily="18" charset="0"/>
              </a:rPr>
              <a:t>La spécification </a:t>
            </a:r>
            <a:r>
              <a:rPr lang="fr-ML" b="1" i="1" dirty="0">
                <a:latin typeface="Times New Roman" panose="02020603050405020304" pitchFamily="18" charset="0"/>
                <a:cs typeface="Times New Roman" panose="02020603050405020304" pitchFamily="18" charset="0"/>
              </a:rPr>
              <a:t>OpenPS</a:t>
            </a:r>
            <a:endParaRPr lang="en-US" b="1" i="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57C1B5F2-8614-488D-9AF8-0063AB6B4E42}"/>
              </a:ext>
            </a:extLst>
          </p:cNvPr>
          <p:cNvSpPr>
            <a:spLocks noGrp="1"/>
          </p:cNvSpPr>
          <p:nvPr>
            <p:ph idx="1"/>
          </p:nvPr>
        </p:nvSpPr>
        <p:spPr>
          <a:xfrm>
            <a:off x="838200" y="1825626"/>
            <a:ext cx="10515600" cy="4667249"/>
          </a:xfrm>
        </p:spPr>
        <p:txBody>
          <a:bodyPr>
            <a:normAutofit/>
          </a:bodyPr>
          <a:lstStyle/>
          <a:p>
            <a:pPr marL="0" indent="0">
              <a:buNone/>
            </a:pPr>
            <a:r>
              <a:rPr lang="fr-ML" sz="2400" dirty="0">
                <a:latin typeface="Times New Roman" panose="02020603050405020304" pitchFamily="18" charset="0"/>
                <a:cs typeface="Times New Roman" panose="02020603050405020304" pitchFamily="18" charset="0"/>
              </a:rPr>
              <a:t>La spécification </a:t>
            </a:r>
            <a:r>
              <a:rPr lang="fr-ML" sz="2400" b="1" i="1" dirty="0">
                <a:latin typeface="Times New Roman" panose="02020603050405020304" pitchFamily="18" charset="0"/>
                <a:cs typeface="Times New Roman" panose="02020603050405020304" pitchFamily="18" charset="0"/>
              </a:rPr>
              <a:t>OpenPS</a:t>
            </a:r>
            <a:r>
              <a:rPr lang="fr-ML" sz="2400" dirty="0">
                <a:latin typeface="Times New Roman" panose="02020603050405020304" pitchFamily="18" charset="0"/>
                <a:cs typeface="Times New Roman" panose="02020603050405020304" pitchFamily="18" charset="0"/>
              </a:rPr>
              <a:t> est une interface standard indépendante des langages de programmations pour les APIs utilisant le modèle publication/abonnement. Ces APIs permettent aux consommateurs et aux machines de comprendre la capacités des services asynchrones Pub/Sub sans accéder aux codes sources. </a:t>
            </a:r>
          </a:p>
          <a:p>
            <a:pPr marL="0" indent="0">
              <a:buNone/>
            </a:pPr>
            <a:r>
              <a:rPr lang="fr-ML" sz="2400" dirty="0">
                <a:latin typeface="Times New Roman" panose="02020603050405020304" pitchFamily="18" charset="0"/>
                <a:cs typeface="Times New Roman" panose="02020603050405020304" pitchFamily="18" charset="0"/>
              </a:rPr>
              <a:t>Lorsqu’elle est correctement défini, un consommateur peut comprendre et interagir avec le service distant avec un minimum d‘intervention.</a:t>
            </a:r>
          </a:p>
          <a:p>
            <a:pPr marL="0" indent="0">
              <a:buNone/>
            </a:pPr>
            <a:r>
              <a:rPr lang="fr-ML" sz="2400" b="1" i="1" dirty="0">
                <a:latin typeface="Times New Roman" panose="02020603050405020304" pitchFamily="18" charset="0"/>
                <a:cs typeface="Times New Roman" panose="02020603050405020304" pitchFamily="18" charset="0"/>
              </a:rPr>
              <a:t>OpenPS</a:t>
            </a:r>
            <a:r>
              <a:rPr lang="fr-ML" sz="2400" dirty="0">
                <a:latin typeface="Times New Roman" panose="02020603050405020304" pitchFamily="18" charset="0"/>
                <a:cs typeface="Times New Roman" panose="02020603050405020304" pitchFamily="18" charset="0"/>
              </a:rPr>
              <a:t> a des points communs avec </a:t>
            </a:r>
            <a:r>
              <a:rPr lang="fr-ML" sz="2400" b="1" i="1" dirty="0">
                <a:latin typeface="Times New Roman" panose="02020603050405020304" pitchFamily="18" charset="0"/>
                <a:cs typeface="Times New Roman" panose="02020603050405020304" pitchFamily="18" charset="0"/>
              </a:rPr>
              <a:t>OpenAPI</a:t>
            </a:r>
            <a:r>
              <a:rPr lang="fr-ML" sz="2400" dirty="0">
                <a:latin typeface="Times New Roman" panose="02020603050405020304" pitchFamily="18" charset="0"/>
                <a:cs typeface="Times New Roman" panose="02020603050405020304" pitchFamily="18" charset="0"/>
              </a:rPr>
              <a:t> et correspond au style de communication publication/abonnement. Elle prend en charge un broker au lieu d’un serveur, la précisons du protocole pub/sub à implémenter au lieu d’un protocole fixe http et la description des topics aux lieu des méthodes GET, PUT etc.</a:t>
            </a:r>
          </a:p>
          <a:p>
            <a:pPr marL="0" indent="0">
              <a:buNone/>
            </a:pPr>
            <a:r>
              <a:rPr lang="fr-ML" sz="2400" dirty="0">
                <a:latin typeface="Times New Roman" panose="02020603050405020304" pitchFamily="18" charset="0"/>
                <a:cs typeface="Times New Roman" panose="02020603050405020304" pitchFamily="18" charset="0"/>
              </a:rPr>
              <a:t>La spécification </a:t>
            </a:r>
            <a:r>
              <a:rPr lang="fr-ML" sz="2400" b="1" i="1" dirty="0">
                <a:latin typeface="Times New Roman" panose="02020603050405020304" pitchFamily="18" charset="0"/>
                <a:cs typeface="Times New Roman" panose="02020603050405020304" pitchFamily="18" charset="0"/>
              </a:rPr>
              <a:t>OpenPS</a:t>
            </a:r>
            <a:r>
              <a:rPr lang="fr-ML" sz="2400" dirty="0">
                <a:latin typeface="Times New Roman" panose="02020603050405020304" pitchFamily="18" charset="0"/>
                <a:cs typeface="Times New Roman" panose="02020603050405020304" pitchFamily="18" charset="0"/>
              </a:rPr>
              <a:t> est constituée de huit (9) objets qui sont: openps, info, broker, </a:t>
            </a:r>
            <a:r>
              <a:rPr lang="en-US" sz="2400" dirty="0">
                <a:latin typeface="Times New Roman" panose="02020603050405020304" pitchFamily="18" charset="0"/>
                <a:cs typeface="Times New Roman" panose="02020603050405020304" pitchFamily="18" charset="0"/>
              </a:rPr>
              <a:t>protocol</a:t>
            </a:r>
            <a:r>
              <a:rPr lang="fr-ML" sz="2400" dirty="0">
                <a:latin typeface="Times New Roman" panose="02020603050405020304" pitchFamily="18" charset="0"/>
                <a:cs typeface="Times New Roman" panose="02020603050405020304" pitchFamily="18" charset="0"/>
              </a:rPr>
              <a:t>, topic, components, </a:t>
            </a:r>
            <a:r>
              <a:rPr lang="en-US" sz="2400" dirty="0">
                <a:latin typeface="Times New Roman" panose="02020603050405020304" pitchFamily="18" charset="0"/>
                <a:cs typeface="Times New Roman" panose="02020603050405020304" pitchFamily="18" charset="0"/>
              </a:rPr>
              <a:t>security</a:t>
            </a:r>
            <a:r>
              <a:rPr lang="fr-ML" sz="2400" dirty="0">
                <a:latin typeface="Times New Roman" panose="02020603050405020304" pitchFamily="18" charset="0"/>
                <a:cs typeface="Times New Roman" panose="02020603050405020304" pitchFamily="18" charset="0"/>
              </a:rPr>
              <a:t>, tags et externalsDocs.</a:t>
            </a:r>
          </a:p>
          <a:p>
            <a:pPr marL="0" indent="0">
              <a:buNone/>
            </a:pPr>
            <a:endParaRPr lang="fr-ML"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204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DADE96-6E07-4496-9F48-DB0015FB65E2}"/>
              </a:ext>
            </a:extLst>
          </p:cNvPr>
          <p:cNvSpPr>
            <a:spLocks noGrp="1"/>
          </p:cNvSpPr>
          <p:nvPr>
            <p:ph type="title"/>
          </p:nvPr>
        </p:nvSpPr>
        <p:spPr/>
        <p:txBody>
          <a:bodyPr/>
          <a:lstStyle/>
          <a:p>
            <a:pPr algn="ctr"/>
            <a:r>
              <a:rPr lang="fr-ML" b="1" dirty="0">
                <a:latin typeface="Times New Roman" panose="02020603050405020304" pitchFamily="18" charset="0"/>
                <a:cs typeface="Times New Roman" panose="02020603050405020304" pitchFamily="18" charset="0"/>
              </a:rPr>
              <a:t>Avantage de </a:t>
            </a:r>
            <a:r>
              <a:rPr lang="fr-ML" b="1" i="1" dirty="0">
                <a:latin typeface="Times New Roman" panose="02020603050405020304" pitchFamily="18" charset="0"/>
                <a:cs typeface="Times New Roman" panose="02020603050405020304" pitchFamily="18" charset="0"/>
              </a:rPr>
              <a:t>OpenPS</a:t>
            </a:r>
            <a:endParaRPr lang="en-US" b="1" i="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891794CF-73EC-4E39-A9E9-AC48DF2A5F8B}"/>
              </a:ext>
            </a:extLst>
          </p:cNvPr>
          <p:cNvSpPr>
            <a:spLocks noGrp="1"/>
          </p:cNvSpPr>
          <p:nvPr>
            <p:ph idx="1"/>
          </p:nvPr>
        </p:nvSpPr>
        <p:spPr>
          <a:xfrm>
            <a:off x="838200" y="1690688"/>
            <a:ext cx="10515600" cy="4351338"/>
          </a:xfrm>
        </p:spPr>
        <p:txBody>
          <a:bodyPr>
            <a:normAutofit/>
          </a:bodyPr>
          <a:lstStyle/>
          <a:p>
            <a:pPr marL="0" indent="0">
              <a:buNone/>
            </a:pPr>
            <a:r>
              <a:rPr lang="fr-ML" sz="2400" b="1" i="1" dirty="0">
                <a:latin typeface="Times New Roman" panose="02020603050405020304" pitchFamily="18" charset="0"/>
                <a:cs typeface="Times New Roman" panose="02020603050405020304" pitchFamily="18" charset="0"/>
              </a:rPr>
              <a:t>OpenPS</a:t>
            </a:r>
            <a:r>
              <a:rPr lang="fr-ML" sz="2400" dirty="0">
                <a:latin typeface="Times New Roman" panose="02020603050405020304" pitchFamily="18" charset="0"/>
                <a:cs typeface="Times New Roman" panose="02020603050405020304" pitchFamily="18" charset="0"/>
              </a:rPr>
              <a:t> est une initiative qui cherche à améliorer l’architecture asynchrone. Elle suppose pas qu’il n’y a qu’un producteur et un consommateur car elle offre plusieurs qualité de service qui sont:</a:t>
            </a:r>
          </a:p>
          <a:p>
            <a:pPr>
              <a:buFont typeface="Wingdings" panose="05000000000000000000" pitchFamily="2" charset="2"/>
              <a:buChar char="ü"/>
            </a:pPr>
            <a:r>
              <a:rPr lang="fr-ML" sz="2400" dirty="0">
                <a:latin typeface="Times New Roman" panose="02020603050405020304" pitchFamily="18" charset="0"/>
                <a:cs typeface="Times New Roman" panose="02020603050405020304" pitchFamily="18" charset="0"/>
              </a:rPr>
              <a:t>One-to-one</a:t>
            </a:r>
          </a:p>
          <a:p>
            <a:pPr>
              <a:buFont typeface="Wingdings" panose="05000000000000000000" pitchFamily="2" charset="2"/>
              <a:buChar char="ü"/>
            </a:pPr>
            <a:r>
              <a:rPr lang="fr-ML" sz="2400" dirty="0">
                <a:latin typeface="Times New Roman" panose="02020603050405020304" pitchFamily="18" charset="0"/>
                <a:cs typeface="Times New Roman" panose="02020603050405020304" pitchFamily="18" charset="0"/>
              </a:rPr>
              <a:t>One-to-</a:t>
            </a:r>
            <a:r>
              <a:rPr lang="fr-ML" sz="2400" dirty="0" err="1">
                <a:latin typeface="Times New Roman" panose="02020603050405020304" pitchFamily="18" charset="0"/>
                <a:cs typeface="Times New Roman" panose="02020603050405020304" pitchFamily="18" charset="0"/>
              </a:rPr>
              <a:t>many</a:t>
            </a:r>
            <a:endParaRPr lang="fr-ML"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fr-ML" sz="2400" dirty="0" err="1">
                <a:latin typeface="Times New Roman" panose="02020603050405020304" pitchFamily="18" charset="0"/>
                <a:cs typeface="Times New Roman" panose="02020603050405020304" pitchFamily="18" charset="0"/>
              </a:rPr>
              <a:t>Many</a:t>
            </a:r>
            <a:r>
              <a:rPr lang="fr-ML" sz="2400" dirty="0">
                <a:latin typeface="Times New Roman" panose="02020603050405020304" pitchFamily="18" charset="0"/>
                <a:cs typeface="Times New Roman" panose="02020603050405020304" pitchFamily="18" charset="0"/>
              </a:rPr>
              <a:t>-to-</a:t>
            </a:r>
            <a:r>
              <a:rPr lang="fr-ML" sz="2400" dirty="0" err="1">
                <a:latin typeface="Times New Roman" panose="02020603050405020304" pitchFamily="18" charset="0"/>
                <a:cs typeface="Times New Roman" panose="02020603050405020304" pitchFamily="18" charset="0"/>
              </a:rPr>
              <a:t>many</a:t>
            </a:r>
            <a:endParaRPr lang="fr-ML" sz="2400" dirty="0">
              <a:latin typeface="Times New Roman" panose="02020603050405020304" pitchFamily="18" charset="0"/>
              <a:cs typeface="Times New Roman" panose="02020603050405020304" pitchFamily="18" charset="0"/>
            </a:endParaRPr>
          </a:p>
          <a:p>
            <a:pPr marL="0" indent="0">
              <a:buNone/>
            </a:pPr>
            <a:r>
              <a:rPr lang="fr-ML" sz="2400" dirty="0">
                <a:latin typeface="Times New Roman" panose="02020603050405020304" pitchFamily="18" charset="0"/>
                <a:cs typeface="Times New Roman" panose="02020603050405020304" pitchFamily="18" charset="0"/>
              </a:rPr>
              <a:t>Les informations sont fréquemment partagées aux nombreux consommateurs au même moment.</a:t>
            </a:r>
          </a:p>
          <a:p>
            <a:pPr marL="0" indent="0">
              <a:buNone/>
            </a:pPr>
            <a:r>
              <a:rPr lang="fr-ML" sz="2400" dirty="0">
                <a:latin typeface="Times New Roman" panose="02020603050405020304" pitchFamily="18" charset="0"/>
                <a:cs typeface="Times New Roman" panose="02020603050405020304" pitchFamily="18" charset="0"/>
              </a:rPr>
              <a:t>Elle utilise JSON (JavaScript Objet Notation) et YAML (</a:t>
            </a:r>
            <a:r>
              <a:rPr lang="fr-ML" sz="2400" dirty="0" err="1">
                <a:latin typeface="Times New Roman" panose="02020603050405020304" pitchFamily="18" charset="0"/>
                <a:cs typeface="Times New Roman" panose="02020603050405020304" pitchFamily="18" charset="0"/>
              </a:rPr>
              <a:t>Yet</a:t>
            </a:r>
            <a:r>
              <a:rPr lang="fr-ML" sz="2400" dirty="0">
                <a:latin typeface="Times New Roman" panose="02020603050405020304" pitchFamily="18" charset="0"/>
                <a:cs typeface="Times New Roman" panose="02020603050405020304" pitchFamily="18" charset="0"/>
              </a:rPr>
              <a:t> </a:t>
            </a:r>
            <a:r>
              <a:rPr lang="fr-ML" sz="2400" dirty="0" err="1">
                <a:latin typeface="Times New Roman" panose="02020603050405020304" pitchFamily="18" charset="0"/>
                <a:cs typeface="Times New Roman" panose="02020603050405020304" pitchFamily="18" charset="0"/>
              </a:rPr>
              <a:t>Another</a:t>
            </a:r>
            <a:r>
              <a:rPr lang="fr-ML" sz="2400" dirty="0">
                <a:latin typeface="Times New Roman" panose="02020603050405020304" pitchFamily="18" charset="0"/>
                <a:cs typeface="Times New Roman" panose="02020603050405020304" pitchFamily="18" charset="0"/>
              </a:rPr>
              <a:t> Markup </a:t>
            </a:r>
            <a:r>
              <a:rPr lang="fr-ML" sz="2400" dirty="0" err="1">
                <a:latin typeface="Times New Roman" panose="02020603050405020304" pitchFamily="18" charset="0"/>
                <a:cs typeface="Times New Roman" panose="02020603050405020304" pitchFamily="18" charset="0"/>
              </a:rPr>
              <a:t>Language</a:t>
            </a:r>
            <a:r>
              <a:rPr lang="fr-ML" sz="2400" dirty="0">
                <a:latin typeface="Times New Roman" panose="02020603050405020304" pitchFamily="18" charset="0"/>
                <a:cs typeface="Times New Roman" panose="02020603050405020304" pitchFamily="18" charset="0"/>
              </a:rPr>
              <a:t>) pour la description des APIs.</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6370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824D81-1934-476E-AB9A-3232342D4813}"/>
              </a:ext>
            </a:extLst>
          </p:cNvPr>
          <p:cNvSpPr>
            <a:spLocks noGrp="1"/>
          </p:cNvSpPr>
          <p:nvPr>
            <p:ph type="title"/>
          </p:nvPr>
        </p:nvSpPr>
        <p:spPr>
          <a:xfrm>
            <a:off x="838200" y="325369"/>
            <a:ext cx="10515600" cy="721554"/>
          </a:xfrm>
        </p:spPr>
        <p:txBody>
          <a:bodyPr/>
          <a:lstStyle/>
          <a:p>
            <a:pPr algn="ctr"/>
            <a:r>
              <a:rPr lang="fr-ML" b="1" dirty="0">
                <a:latin typeface="Times New Roman" panose="02020603050405020304" pitchFamily="18" charset="0"/>
                <a:cs typeface="Times New Roman" panose="02020603050405020304" pitchFamily="18" charset="0"/>
              </a:rPr>
              <a:t>Le générateur de code </a:t>
            </a:r>
            <a:r>
              <a:rPr lang="fr-ML" b="1" i="1" dirty="0">
                <a:latin typeface="Times New Roman" panose="02020603050405020304" pitchFamily="18" charset="0"/>
                <a:cs typeface="Times New Roman" panose="02020603050405020304" pitchFamily="18" charset="0"/>
              </a:rPr>
              <a:t>OPENAPI-PS</a:t>
            </a:r>
            <a:endParaRPr lang="en-US" b="1" i="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FF0D3021-E555-4849-B1F1-FE81CA91D52F}"/>
              </a:ext>
            </a:extLst>
          </p:cNvPr>
          <p:cNvSpPr>
            <a:spLocks noGrp="1"/>
          </p:cNvSpPr>
          <p:nvPr>
            <p:ph idx="1"/>
          </p:nvPr>
        </p:nvSpPr>
        <p:spPr>
          <a:xfrm>
            <a:off x="838200" y="1172990"/>
            <a:ext cx="10515600" cy="5453097"/>
          </a:xfrm>
        </p:spPr>
        <p:txBody>
          <a:bodyPr>
            <a:noAutofit/>
          </a:bodyPr>
          <a:lstStyle/>
          <a:p>
            <a:pPr marL="0" indent="0">
              <a:buNone/>
            </a:pPr>
            <a:r>
              <a:rPr lang="fr-ML" sz="2400" dirty="0">
                <a:latin typeface="Times New Roman" panose="02020603050405020304" pitchFamily="18" charset="0"/>
                <a:cs typeface="Times New Roman" panose="02020603050405020304" pitchFamily="18" charset="0"/>
              </a:rPr>
              <a:t>Un générateur de code permet de générer le code d’implémentation d’une API. </a:t>
            </a:r>
            <a:r>
              <a:rPr lang="fr-ML" sz="2400" b="1" i="1" dirty="0">
                <a:latin typeface="Times New Roman" panose="02020603050405020304" pitchFamily="18" charset="0"/>
                <a:cs typeface="Times New Roman" panose="02020603050405020304" pitchFamily="18" charset="0"/>
              </a:rPr>
              <a:t>OPENAPI-PS </a:t>
            </a:r>
            <a:r>
              <a:rPr lang="fr-ML" sz="2400" dirty="0">
                <a:latin typeface="Times New Roman" panose="02020603050405020304" pitchFamily="18" charset="0"/>
                <a:cs typeface="Times New Roman" panose="02020603050405020304" pitchFamily="18" charset="0"/>
              </a:rPr>
              <a:t>est un générateur de code </a:t>
            </a:r>
            <a:r>
              <a:rPr lang="fr-ML" sz="2400" b="1" i="1" dirty="0">
                <a:latin typeface="Times New Roman" panose="02020603050405020304" pitchFamily="18" charset="0"/>
                <a:cs typeface="Times New Roman" panose="02020603050405020304" pitchFamily="18" charset="0"/>
              </a:rPr>
              <a:t>OpenAPI </a:t>
            </a:r>
            <a:r>
              <a:rPr lang="fr-ML" sz="2400" dirty="0">
                <a:latin typeface="Times New Roman" panose="02020603050405020304" pitchFamily="18" charset="0"/>
                <a:cs typeface="Times New Roman" panose="02020603050405020304" pitchFamily="18" charset="0"/>
              </a:rPr>
              <a:t>personnalisé localement. Il permet de généré le code d’une spécification </a:t>
            </a:r>
            <a:r>
              <a:rPr lang="fr-ML" sz="2400" b="1" i="1" dirty="0">
                <a:latin typeface="Times New Roman" panose="02020603050405020304" pitchFamily="18" charset="0"/>
                <a:cs typeface="Times New Roman" panose="02020603050405020304" pitchFamily="18" charset="0"/>
              </a:rPr>
              <a:t>OpenPS</a:t>
            </a:r>
            <a:r>
              <a:rPr lang="fr-ML" sz="2400" dirty="0">
                <a:latin typeface="Times New Roman" panose="02020603050405020304" pitchFamily="18" charset="0"/>
                <a:cs typeface="Times New Roman" panose="02020603050405020304" pitchFamily="18" charset="0"/>
              </a:rPr>
              <a:t> écrit en </a:t>
            </a:r>
            <a:r>
              <a:rPr lang="fr-ML" sz="2400" b="1" i="1" dirty="0">
                <a:latin typeface="Times New Roman" panose="02020603050405020304" pitchFamily="18" charset="0"/>
                <a:cs typeface="Times New Roman" panose="02020603050405020304" pitchFamily="18" charset="0"/>
              </a:rPr>
              <a:t>OpenAPI</a:t>
            </a:r>
            <a:r>
              <a:rPr lang="fr-ML" sz="2400" dirty="0">
                <a:latin typeface="Times New Roman" panose="02020603050405020304" pitchFamily="18" charset="0"/>
                <a:cs typeface="Times New Roman" panose="02020603050405020304" pitchFamily="18" charset="0"/>
              </a:rPr>
              <a:t>. Car </a:t>
            </a:r>
            <a:r>
              <a:rPr lang="fr-ML" sz="2400" b="1" i="1" dirty="0">
                <a:latin typeface="Times New Roman" panose="02020603050405020304" pitchFamily="18" charset="0"/>
                <a:cs typeface="Times New Roman" panose="02020603050405020304" pitchFamily="18" charset="0"/>
              </a:rPr>
              <a:t>OpenPS</a:t>
            </a:r>
            <a:r>
              <a:rPr lang="fr-ML" sz="2400" dirty="0">
                <a:latin typeface="Times New Roman" panose="02020603050405020304" pitchFamily="18" charset="0"/>
                <a:cs typeface="Times New Roman" panose="02020603050405020304" pitchFamily="18" charset="0"/>
              </a:rPr>
              <a:t> est une spécification aux APIs utilisant les protocoles de messageries asynchrones pour faire communiquer un producteurs et un consommateur ce qui n’est pas supporté par </a:t>
            </a:r>
            <a:r>
              <a:rPr lang="fr-ML" sz="2400" b="1" i="1" dirty="0">
                <a:latin typeface="Times New Roman" panose="02020603050405020304" pitchFamily="18" charset="0"/>
                <a:cs typeface="Times New Roman" panose="02020603050405020304" pitchFamily="18" charset="0"/>
              </a:rPr>
              <a:t>OPENAPI-PS</a:t>
            </a:r>
            <a:r>
              <a:rPr lang="fr-ML" sz="2400" dirty="0">
                <a:latin typeface="Times New Roman" panose="02020603050405020304" pitchFamily="18" charset="0"/>
                <a:cs typeface="Times New Roman" panose="02020603050405020304" pitchFamily="18" charset="0"/>
              </a:rPr>
              <a:t> .</a:t>
            </a:r>
          </a:p>
          <a:p>
            <a:pPr marL="0" indent="0">
              <a:buNone/>
            </a:pPr>
            <a:r>
              <a:rPr lang="fr-ML" sz="2400" dirty="0">
                <a:latin typeface="Times New Roman" panose="02020603050405020304" pitchFamily="18" charset="0"/>
                <a:cs typeface="Times New Roman" panose="02020603050405020304" pitchFamily="18" charset="0"/>
              </a:rPr>
              <a:t>Ce générateur est constitué de trois (3) types de fichiers intéressants qui sont:</a:t>
            </a:r>
          </a:p>
          <a:p>
            <a:pPr>
              <a:buFont typeface="Wingdings" panose="05000000000000000000" pitchFamily="2" charset="2"/>
              <a:buChar char="ü"/>
            </a:pPr>
            <a:r>
              <a:rPr lang="en-US" sz="2400" b="1" i="1" dirty="0">
                <a:latin typeface="Times New Roman" panose="02020603050405020304" pitchFamily="18" charset="0"/>
                <a:cs typeface="Times New Roman" panose="02020603050405020304" pitchFamily="18" charset="0"/>
              </a:rPr>
              <a:t>OpenAPI</a:t>
            </a:r>
            <a:r>
              <a:rPr lang="en-US" sz="2400" dirty="0">
                <a:latin typeface="Times New Roman" panose="02020603050405020304" pitchFamily="18" charset="0"/>
                <a:cs typeface="Times New Roman" panose="02020603050405020304" pitchFamily="18" charset="0"/>
              </a:rPr>
              <a:t> Codegen: </a:t>
            </a:r>
            <a:r>
              <a:rPr lang="fr-ML" sz="2400" dirty="0">
                <a:latin typeface="Times New Roman" panose="02020603050405020304" pitchFamily="18" charset="0"/>
                <a:cs typeface="Times New Roman" panose="02020603050405020304" pitchFamily="18" charset="0"/>
              </a:rPr>
              <a:t>contrôle</a:t>
            </a:r>
            <a:r>
              <a:rPr lang="en-US" sz="2400" dirty="0">
                <a:latin typeface="Times New Roman" panose="02020603050405020304" pitchFamily="18" charset="0"/>
                <a:cs typeface="Times New Roman" panose="02020603050405020304" pitchFamily="18" charset="0"/>
              </a:rPr>
              <a:t> et </a:t>
            </a:r>
            <a:r>
              <a:rPr lang="fr-ML" sz="2400" dirty="0">
                <a:latin typeface="Times New Roman" panose="02020603050405020304" pitchFamily="18" charset="0"/>
                <a:cs typeface="Times New Roman" panose="02020603050405020304" pitchFamily="18" charset="0"/>
              </a:rPr>
              <a:t>gère</a:t>
            </a:r>
            <a:r>
              <a:rPr lang="en-US" sz="2400" dirty="0">
                <a:latin typeface="Times New Roman" panose="02020603050405020304" pitchFamily="18" charset="0"/>
                <a:cs typeface="Times New Roman" panose="02020603050405020304" pitchFamily="18" charset="0"/>
              </a:rPr>
              <a:t> la presence des </a:t>
            </a:r>
            <a:r>
              <a:rPr lang="fr-ML" sz="2400" dirty="0">
                <a:latin typeface="Times New Roman" panose="02020603050405020304" pitchFamily="18" charset="0"/>
                <a:cs typeface="Times New Roman" panose="02020603050405020304" pitchFamily="18" charset="0"/>
              </a:rPr>
              <a:t>objets exigé </a:t>
            </a:r>
            <a:r>
              <a:rPr lang="en-US" sz="2400" dirty="0">
                <a:latin typeface="Times New Roman" panose="02020603050405020304" pitchFamily="18" charset="0"/>
                <a:cs typeface="Times New Roman" panose="02020603050405020304" pitchFamily="18" charset="0"/>
              </a:rPr>
              <a:t>par la specification </a:t>
            </a:r>
            <a:r>
              <a:rPr lang="en-US" sz="2400" b="1" i="1" dirty="0">
                <a:latin typeface="Times New Roman" panose="02020603050405020304" pitchFamily="18" charset="0"/>
                <a:cs typeface="Times New Roman" panose="02020603050405020304" pitchFamily="18" charset="0"/>
              </a:rPr>
              <a:t>OpenAPI</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Templates (Mustache): </a:t>
            </a:r>
            <a:r>
              <a:rPr lang="fr-ML" sz="2400" dirty="0">
                <a:latin typeface="Times New Roman" panose="02020603050405020304" pitchFamily="18" charset="0"/>
                <a:cs typeface="Times New Roman" panose="02020603050405020304" pitchFamily="18" charset="0"/>
              </a:rPr>
              <a:t>écrit en langage mustache permet le remplacement des variables lors de la génération de code </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Les </a:t>
            </a:r>
            <a:r>
              <a:rPr lang="fr-ML" sz="2400" dirty="0">
                <a:latin typeface="Times New Roman" panose="02020603050405020304" pitchFamily="18" charset="0"/>
                <a:cs typeface="Times New Roman" panose="02020603050405020304" pitchFamily="18" charset="0"/>
              </a:rPr>
              <a:t>fichiers</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POM</a:t>
            </a:r>
            <a:r>
              <a:rPr lang="en-US" sz="2400" dirty="0">
                <a:latin typeface="Times New Roman" panose="02020603050405020304" pitchFamily="18" charset="0"/>
                <a:cs typeface="Times New Roman" panose="02020603050405020304" pitchFamily="18" charset="0"/>
              </a:rPr>
              <a:t> </a:t>
            </a:r>
            <a:r>
              <a:rPr lang="fr-ML" sz="2400" dirty="0">
                <a:latin typeface="Times New Roman" panose="02020603050405020304" pitchFamily="18" charset="0"/>
                <a:cs typeface="Times New Roman" panose="02020603050405020304" pitchFamily="18" charset="0"/>
              </a:rPr>
              <a:t>permettent</a:t>
            </a:r>
            <a:r>
              <a:rPr lang="en-US" sz="2400" dirty="0">
                <a:latin typeface="Times New Roman" panose="02020603050405020304" pitchFamily="18" charset="0"/>
                <a:cs typeface="Times New Roman" panose="02020603050405020304" pitchFamily="18" charset="0"/>
              </a:rPr>
              <a:t> la definition des </a:t>
            </a:r>
            <a:r>
              <a:rPr lang="fr-ML" sz="2400" dirty="0">
                <a:latin typeface="Times New Roman" panose="02020603050405020304" pitchFamily="18" charset="0"/>
                <a:cs typeface="Times New Roman" panose="02020603050405020304" pitchFamily="18" charset="0"/>
              </a:rPr>
              <a:t>projets</a:t>
            </a:r>
            <a:r>
              <a:rPr lang="en-US" sz="2400" dirty="0">
                <a:latin typeface="Times New Roman" panose="02020603050405020304" pitchFamily="18" charset="0"/>
                <a:cs typeface="Times New Roman" panose="02020603050405020304" pitchFamily="18" charset="0"/>
              </a:rPr>
              <a:t> Maven.</a:t>
            </a:r>
          </a:p>
          <a:p>
            <a:pPr marL="0" indent="0">
              <a:buNone/>
            </a:pPr>
            <a:r>
              <a:rPr lang="fr-ML" sz="2400" dirty="0">
                <a:latin typeface="Times New Roman" panose="02020603050405020304" pitchFamily="18" charset="0"/>
                <a:cs typeface="Times New Roman" panose="02020603050405020304" pitchFamily="18" charset="0"/>
              </a:rPr>
              <a:t>Pour la génération de code, un fichier de spécification en YAML ou en JSON doit être utilisé comme entrée.</a:t>
            </a:r>
          </a:p>
        </p:txBody>
      </p:sp>
    </p:spTree>
    <p:extLst>
      <p:ext uri="{BB962C8B-B14F-4D97-AF65-F5344CB8AC3E}">
        <p14:creationId xmlns:p14="http://schemas.microsoft.com/office/powerpoint/2010/main" val="2701640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1515B4-EDC4-4B65-917A-3D08390F1DF8}"/>
              </a:ext>
            </a:extLst>
          </p:cNvPr>
          <p:cNvSpPr>
            <a:spLocks noGrp="1"/>
          </p:cNvSpPr>
          <p:nvPr>
            <p:ph type="title"/>
          </p:nvPr>
        </p:nvSpPr>
        <p:spPr>
          <a:xfrm>
            <a:off x="838200" y="325369"/>
            <a:ext cx="10515600" cy="721554"/>
          </a:xfrm>
        </p:spPr>
        <p:txBody>
          <a:bodyPr/>
          <a:lstStyle/>
          <a:p>
            <a:pPr algn="ctr"/>
            <a:r>
              <a:rPr lang="fr-ML" b="1" dirty="0">
                <a:latin typeface="Times New Roman" panose="02020603050405020304" pitchFamily="18" charset="0"/>
                <a:cs typeface="Times New Roman" panose="02020603050405020304" pitchFamily="18" charset="0"/>
              </a:rPr>
              <a:t>Cas d’utilisations</a:t>
            </a:r>
            <a:endParaRPr lang="en-US" b="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BEB0B5E5-15C5-4B11-B8FD-33A9747F4206}"/>
              </a:ext>
            </a:extLst>
          </p:cNvPr>
          <p:cNvSpPr>
            <a:spLocks noGrp="1"/>
          </p:cNvSpPr>
          <p:nvPr>
            <p:ph idx="1"/>
          </p:nvPr>
        </p:nvSpPr>
        <p:spPr>
          <a:xfrm>
            <a:off x="838200" y="1046922"/>
            <a:ext cx="10515600" cy="5811078"/>
          </a:xfrm>
        </p:spPr>
        <p:txBody>
          <a:bodyPr>
            <a:noAutofit/>
          </a:bodyPr>
          <a:lstStyle/>
          <a:p>
            <a:pPr marL="0" indent="0">
              <a:buNone/>
            </a:pPr>
            <a:r>
              <a:rPr lang="fr-ML" sz="2400" dirty="0">
                <a:latin typeface="Times New Roman" panose="02020603050405020304" pitchFamily="18" charset="0"/>
                <a:cs typeface="Times New Roman" panose="02020603050405020304" pitchFamily="18" charset="0"/>
              </a:rPr>
              <a:t>Dans cette partie, nous expliquons un code généré d’une spécification asynchrone écrit en </a:t>
            </a:r>
            <a:r>
              <a:rPr lang="fr-ML" sz="2400" b="1" i="1" dirty="0">
                <a:latin typeface="Times New Roman" panose="02020603050405020304" pitchFamily="18" charset="0"/>
                <a:cs typeface="Times New Roman" panose="02020603050405020304" pitchFamily="18" charset="0"/>
              </a:rPr>
              <a:t>OpenAPI</a:t>
            </a:r>
            <a:r>
              <a:rPr lang="fr-ML" sz="2400" dirty="0">
                <a:latin typeface="Times New Roman" panose="02020603050405020304" pitchFamily="18" charset="0"/>
                <a:cs typeface="Times New Roman" panose="02020603050405020304" pitchFamily="18" charset="0"/>
              </a:rPr>
              <a:t> dans un fichier YAML. Cette spécification décris deux entités Agent et Controller et les topics sur lesquels ils doivent s’abonner ou publier. Il existe des topics sur lesquels Agent est producteur et d’autres sur lesquels il est consommateur et pareille pour le Controller. Le code généré par </a:t>
            </a:r>
            <a:r>
              <a:rPr lang="fr-ML" sz="2400" b="1" i="1" dirty="0">
                <a:latin typeface="Times New Roman" panose="02020603050405020304" pitchFamily="18" charset="0"/>
                <a:cs typeface="Times New Roman" panose="02020603050405020304" pitchFamily="18" charset="0"/>
              </a:rPr>
              <a:t>OPENAPI-PS</a:t>
            </a:r>
            <a:r>
              <a:rPr lang="fr-ML" sz="2400" dirty="0">
                <a:latin typeface="Times New Roman" panose="02020603050405020304" pitchFamily="18" charset="0"/>
                <a:cs typeface="Times New Roman" panose="02020603050405020304" pitchFamily="18" charset="0"/>
              </a:rPr>
              <a:t> est constitué de trois (3) projets java qui sont: Agent, Controller et Models (qui contient la description Java des topics). </a:t>
            </a:r>
          </a:p>
          <a:p>
            <a:pPr marL="0" indent="0">
              <a:buNone/>
            </a:pPr>
            <a:r>
              <a:rPr lang="fr-ML" sz="2400" dirty="0">
                <a:latin typeface="Times New Roman" panose="02020603050405020304" pitchFamily="18" charset="0"/>
                <a:cs typeface="Times New Roman" panose="02020603050405020304" pitchFamily="18" charset="0"/>
              </a:rPr>
              <a:t>Le projet Agent et Controller contient chacun leurs propres fonctions de publication et d’abonnement. Ils implémentent le projet Models pour créer les objets java des topics et les publier. Ils reconvertissent un objet java publier dans les queues en un objet un objet sur un topic en particulier. Car ces objets pertes leurs propriétés une fois dans les queues.</a:t>
            </a:r>
          </a:p>
          <a:p>
            <a:pPr marL="0" indent="0">
              <a:buNone/>
            </a:pPr>
            <a:r>
              <a:rPr lang="fr-ML" sz="2400" dirty="0">
                <a:latin typeface="Times New Roman" panose="02020603050405020304" pitchFamily="18" charset="0"/>
                <a:cs typeface="Times New Roman" panose="02020603050405020304" pitchFamily="18" charset="0"/>
              </a:rPr>
              <a:t>Les topics sont représentés par les filles d’attentes. Le broker utilisé est le RabbitMQ, qui est un serveur de messagerie asynchrone et qui permet la visualisation des queux à travers le 15672 en localhost.</a:t>
            </a:r>
          </a:p>
          <a:p>
            <a:pPr marL="0" indent="0">
              <a:buNone/>
            </a:pPr>
            <a:r>
              <a:rPr lang="fr-ML" sz="2400" dirty="0">
                <a:latin typeface="Times New Roman" panose="02020603050405020304" pitchFamily="18" charset="0"/>
                <a:cs typeface="Times New Roman" panose="02020603050405020304" pitchFamily="18" charset="0"/>
              </a:rPr>
              <a:t>Le protocole de communication publication/abonnement utilisé est AMQP.</a:t>
            </a:r>
          </a:p>
        </p:txBody>
      </p:sp>
    </p:spTree>
    <p:extLst>
      <p:ext uri="{BB962C8B-B14F-4D97-AF65-F5344CB8AC3E}">
        <p14:creationId xmlns:p14="http://schemas.microsoft.com/office/powerpoint/2010/main" val="1601679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30DBB5-A5F9-440C-A64C-3E2E626EE0BD}"/>
              </a:ext>
            </a:extLst>
          </p:cNvPr>
          <p:cNvSpPr>
            <a:spLocks noGrp="1"/>
          </p:cNvSpPr>
          <p:nvPr>
            <p:ph type="title"/>
          </p:nvPr>
        </p:nvSpPr>
        <p:spPr/>
        <p:txBody>
          <a:bodyPr/>
          <a:lstStyle/>
          <a:p>
            <a:pPr algn="ctr"/>
            <a:r>
              <a:rPr lang="fr-ML" b="1" dirty="0">
                <a:latin typeface="Times New Roman" panose="02020603050405020304" pitchFamily="18" charset="0"/>
                <a:cs typeface="Times New Roman" panose="02020603050405020304" pitchFamily="18" charset="0"/>
              </a:rPr>
              <a:t>Conclusion </a:t>
            </a:r>
            <a:endParaRPr lang="en-US" b="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538423A4-EBD2-48A0-B999-114268054F74}"/>
              </a:ext>
            </a:extLst>
          </p:cNvPr>
          <p:cNvSpPr>
            <a:spLocks noGrp="1"/>
          </p:cNvSpPr>
          <p:nvPr>
            <p:ph idx="1"/>
          </p:nvPr>
        </p:nvSpPr>
        <p:spPr>
          <a:xfrm>
            <a:off x="838200" y="1333568"/>
            <a:ext cx="10515600" cy="4033562"/>
          </a:xfrm>
        </p:spPr>
        <p:txBody>
          <a:bodyPr>
            <a:noAutofit/>
          </a:bodyPr>
          <a:lstStyle/>
          <a:p>
            <a:pPr marL="0" indent="0">
              <a:buNone/>
            </a:pPr>
            <a:r>
              <a:rPr lang="fr-ML" sz="2400" dirty="0">
                <a:latin typeface="Times New Roman" panose="02020603050405020304" pitchFamily="18" charset="0"/>
                <a:cs typeface="Times New Roman" panose="02020603050405020304" pitchFamily="18" charset="0"/>
              </a:rPr>
              <a:t>La communication asynchrone existe depuis longtemps et sont adoptés dans plusieurs architectures de communication surtout dans les IoT. Elle est différentes de celle de synchrone aux niveaux du couplage, de protocole, de l’évolutivité, l’absence de standard, des </a:t>
            </a:r>
            <a:r>
              <a:rPr lang="fr-ML" sz="2400" b="1" dirty="0">
                <a:latin typeface="Times New Roman" panose="02020603050405020304" pitchFamily="18" charset="0"/>
                <a:cs typeface="Times New Roman" panose="02020603050405020304" pitchFamily="18" charset="0"/>
              </a:rPr>
              <a:t>MOM</a:t>
            </a:r>
            <a:r>
              <a:rPr lang="fr-ML" sz="2400" dirty="0">
                <a:latin typeface="Times New Roman" panose="02020603050405020304" pitchFamily="18" charset="0"/>
                <a:cs typeface="Times New Roman" panose="02020603050405020304" pitchFamily="18" charset="0"/>
              </a:rPr>
              <a:t> (Message-</a:t>
            </a:r>
            <a:r>
              <a:rPr lang="fr-ML" sz="2400" dirty="0" err="1">
                <a:latin typeface="Times New Roman" panose="02020603050405020304" pitchFamily="18" charset="0"/>
                <a:cs typeface="Times New Roman" panose="02020603050405020304" pitchFamily="18" charset="0"/>
              </a:rPr>
              <a:t>Oriented</a:t>
            </a:r>
            <a:r>
              <a:rPr lang="fr-ML" sz="2400" dirty="0">
                <a:latin typeface="Times New Roman" panose="02020603050405020304" pitchFamily="18" charset="0"/>
                <a:cs typeface="Times New Roman" panose="02020603050405020304" pitchFamily="18" charset="0"/>
              </a:rPr>
              <a:t> Middleware) et surtout de gestion d’erreur quant on parle des APIs.</a:t>
            </a:r>
          </a:p>
          <a:p>
            <a:pPr marL="0" indent="0">
              <a:buNone/>
            </a:pPr>
            <a:r>
              <a:rPr lang="fr-ML" sz="2400" dirty="0">
                <a:latin typeface="Times New Roman" panose="02020603050405020304" pitchFamily="18" charset="0"/>
                <a:cs typeface="Times New Roman" panose="02020603050405020304" pitchFamily="18" charset="0"/>
              </a:rPr>
              <a:t>Ainsi, nous dévons retenir que les APIs HTTP ou APIs pub/sub n’est qu’une question de communication synchrone ou asynchrone. Mais le plus important est que nous ne devons jamais oublier les consommateurs des ces APIs. Ce qui implique une spécification léger, adapté et qui peut être amélioré au fur et à mesure l’avancer technologique et d’ajout des contrainte.</a:t>
            </a:r>
          </a:p>
        </p:txBody>
      </p:sp>
    </p:spTree>
    <p:extLst>
      <p:ext uri="{BB962C8B-B14F-4D97-AF65-F5344CB8AC3E}">
        <p14:creationId xmlns:p14="http://schemas.microsoft.com/office/powerpoint/2010/main" val="2583670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F0FEC2-8F22-4D41-BF03-5967A5F11558}"/>
              </a:ext>
            </a:extLst>
          </p:cNvPr>
          <p:cNvSpPr>
            <a:spLocks noGrp="1"/>
          </p:cNvSpPr>
          <p:nvPr>
            <p:ph type="title"/>
          </p:nvPr>
        </p:nvSpPr>
        <p:spPr>
          <a:xfrm>
            <a:off x="838200" y="92765"/>
            <a:ext cx="10515600" cy="901148"/>
          </a:xfrm>
        </p:spPr>
        <p:txBody>
          <a:bodyPr/>
          <a:lstStyle/>
          <a:p>
            <a:pPr algn="ctr"/>
            <a:r>
              <a:rPr lang="fr-ML" dirty="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EE73DFB2-C9D7-4DC1-B5D3-10002D20E9D0}"/>
              </a:ext>
            </a:extLst>
          </p:cNvPr>
          <p:cNvSpPr>
            <a:spLocks noGrp="1"/>
          </p:cNvSpPr>
          <p:nvPr>
            <p:ph idx="1"/>
          </p:nvPr>
        </p:nvSpPr>
        <p:spPr>
          <a:xfrm>
            <a:off x="838200" y="880148"/>
            <a:ext cx="10515600" cy="5388130"/>
          </a:xfrm>
        </p:spPr>
        <p:txBody>
          <a:bodyPr>
            <a:noAutofit/>
          </a:bodyPr>
          <a:lstStyle/>
          <a:p>
            <a:pPr marL="0" indent="0">
              <a:buNone/>
            </a:pPr>
            <a:r>
              <a:rPr lang="fr-ML" sz="2400" dirty="0">
                <a:latin typeface="Times New Roman" panose="02020603050405020304" pitchFamily="18" charset="0"/>
                <a:cs typeface="Times New Roman" panose="02020603050405020304" pitchFamily="18" charset="0"/>
              </a:rPr>
              <a:t>Avant 2000, il n’existait aucune norme sur la manière de concevoir une API ni de l’utiliser. Son intégration requérait l’utilisation de protocoles, comme SOAP, notoirement complexes à construire, à manier, et difficiles à débuguer. </a:t>
            </a:r>
          </a:p>
          <a:p>
            <a:pPr marL="0" indent="0">
              <a:buNone/>
            </a:pPr>
            <a:r>
              <a:rPr lang="fr-ML" sz="2400" dirty="0">
                <a:latin typeface="Times New Roman" panose="02020603050405020304" pitchFamily="18" charset="0"/>
                <a:cs typeface="Times New Roman" panose="02020603050405020304" pitchFamily="18" charset="0"/>
              </a:rPr>
              <a:t>Cela change en 2000 lorsqu’un groupe d’experts, dirigé par Roy Fielding, va inventer REST et modifier le paysage API à jamais.</a:t>
            </a:r>
          </a:p>
          <a:p>
            <a:pPr marL="0" indent="0">
              <a:buNone/>
            </a:pPr>
            <a:r>
              <a:rPr lang="fr-ML" sz="2400" dirty="0">
                <a:latin typeface="Times New Roman" panose="02020603050405020304" pitchFamily="18" charset="0"/>
                <a:cs typeface="Times New Roman" panose="02020603050405020304" pitchFamily="18" charset="0"/>
              </a:rPr>
              <a:t>L’objectif avoué est simplement de créer une norme permettant la communication, l’échange de données entre deux serveurs, n’importe où dans le monde. Ils conçoivent donc un ensemble de principes, de propriétés et de contraintes baptisé REST, une architecture orientée ressource : uniformité de l’interface, architecture Client/serveur, sans état ni maintien de session, mise en cache de la représentation de la ressource, utilisation du protocole HTTP et de ses méthodes.</a:t>
            </a:r>
          </a:p>
          <a:p>
            <a:pPr marL="0" indent="0">
              <a:buNone/>
            </a:pPr>
            <a:r>
              <a:rPr lang="fr-ML" sz="2400" dirty="0">
                <a:latin typeface="Times New Roman" panose="02020603050405020304" pitchFamily="18" charset="0"/>
                <a:cs typeface="Times New Roman" panose="02020603050405020304" pitchFamily="18" charset="0"/>
              </a:rPr>
              <a:t>Depuis 2014, le développement d’API ne cesse de croitre, environ 2 000 nouvelles APIs publiés chaque année. En janvier 2018, il existait plus de 19 000 APIs dans les dépôts web ce qui montre explicitement la croissante et continuité de développement d’API.</a:t>
            </a:r>
          </a:p>
          <a:p>
            <a:pPr marL="0" indent="0">
              <a:buNone/>
            </a:pPr>
            <a:r>
              <a:rPr lang="fr-ML"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756838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4D72DB6-ECA3-4D6E-9C1C-45AD9C335D5B}"/>
              </a:ext>
            </a:extLst>
          </p:cNvPr>
          <p:cNvSpPr>
            <a:spLocks noGrp="1"/>
          </p:cNvSpPr>
          <p:nvPr>
            <p:ph idx="1"/>
          </p:nvPr>
        </p:nvSpPr>
        <p:spPr>
          <a:xfrm>
            <a:off x="838200" y="450574"/>
            <a:ext cx="10515600" cy="5726389"/>
          </a:xfrm>
        </p:spPr>
        <p:txBody>
          <a:bodyPr>
            <a:normAutofit/>
          </a:bodyPr>
          <a:lstStyle/>
          <a:p>
            <a:pPr marL="0" indent="0">
              <a:buNone/>
            </a:pPr>
            <a:r>
              <a:rPr lang="fr-ML" sz="2400" dirty="0">
                <a:latin typeface="Times New Roman" panose="02020603050405020304" pitchFamily="18" charset="0"/>
                <a:cs typeface="Times New Roman" panose="02020603050405020304" pitchFamily="18" charset="0"/>
              </a:rPr>
              <a:t>Une API est une interface de programmation d’application qui permet a deux applications de communiquer entre elles. C’est l’ensemble de définitions et de protocoles qui facilite la création et l'intégration de logiciels d'applications</a:t>
            </a:r>
          </a:p>
          <a:p>
            <a:pPr marL="0" indent="0">
              <a:buNone/>
            </a:pPr>
            <a:r>
              <a:rPr lang="fr-ML" sz="2400" dirty="0">
                <a:latin typeface="Times New Roman" panose="02020603050405020304" pitchFamily="18" charset="0"/>
                <a:cs typeface="Times New Roman" panose="02020603050405020304" pitchFamily="18" charset="0"/>
              </a:rPr>
              <a:t>Par exemple, chaque fois que nous utilisons Facebook ou Twitter ou même une application météo nous utilisons une API.</a:t>
            </a:r>
          </a:p>
          <a:p>
            <a:pPr marL="0" indent="0">
              <a:buNone/>
            </a:pPr>
            <a:r>
              <a:rPr lang="fr-ML" sz="2400" dirty="0">
                <a:latin typeface="Times New Roman" panose="02020603050405020304" pitchFamily="18" charset="0"/>
                <a:cs typeface="Times New Roman" panose="02020603050405020304" pitchFamily="18" charset="0"/>
              </a:rPr>
              <a:t>Aux fils des années, suite à l’existence de plusieurs spécifications pour la conception des APIs, la spécification </a:t>
            </a:r>
            <a:r>
              <a:rPr lang="fr-ML" sz="2400" b="1" i="1" dirty="0">
                <a:latin typeface="Times New Roman" panose="02020603050405020304" pitchFamily="18" charset="0"/>
                <a:cs typeface="Times New Roman" panose="02020603050405020304" pitchFamily="18" charset="0"/>
              </a:rPr>
              <a:t>OpenAPI</a:t>
            </a:r>
            <a:r>
              <a:rPr lang="fr-ML" sz="2400" dirty="0">
                <a:latin typeface="Times New Roman" panose="02020603050405020304" pitchFamily="18" charset="0"/>
                <a:cs typeface="Times New Roman" panose="02020603050405020304" pitchFamily="18" charset="0"/>
              </a:rPr>
              <a:t> à été adoptée pour décrire les APIs REST (</a:t>
            </a:r>
            <a:r>
              <a:rPr lang="en-US" sz="2400" dirty="0">
                <a:latin typeface="Times New Roman" panose="02020603050405020304" pitchFamily="18" charset="0"/>
                <a:cs typeface="Times New Roman" panose="02020603050405020304" pitchFamily="18" charset="0"/>
              </a:rPr>
              <a:t>Representation</a:t>
            </a:r>
            <a:r>
              <a:rPr lang="fr-ML" sz="2400" dirty="0">
                <a:latin typeface="Times New Roman" panose="02020603050405020304" pitchFamily="18" charset="0"/>
                <a:cs typeface="Times New Roman" panose="02020603050405020304" pitchFamily="18" charset="0"/>
              </a:rPr>
              <a:t> State Transfer). </a:t>
            </a:r>
            <a:r>
              <a:rPr lang="fr-ML" sz="2400" b="1" i="1" dirty="0">
                <a:latin typeface="Times New Roman" panose="02020603050405020304" pitchFamily="18" charset="0"/>
                <a:cs typeface="Times New Roman" panose="02020603050405020304" pitchFamily="18" charset="0"/>
              </a:rPr>
              <a:t>OpenAPI</a:t>
            </a:r>
            <a:r>
              <a:rPr lang="fr-ML" sz="2400" dirty="0">
                <a:latin typeface="Times New Roman" panose="02020603050405020304" pitchFamily="18" charset="0"/>
                <a:cs typeface="Times New Roman" panose="02020603050405020304" pitchFamily="18" charset="0"/>
              </a:rPr>
              <a:t> est faite pour le modèle de communication synchrone client/serveur ce qui est différent des modèles de messagerie asynchrones existants tel que publication/abonnement. Pour faire aux APIs asynchrones tout ce qu’on peut faire aux APIs REST, cela doit commencer l’existence d’une spécification unificateur pour ces APIs.</a:t>
            </a:r>
          </a:p>
          <a:p>
            <a:pPr marL="0" indent="0">
              <a:buNone/>
            </a:pPr>
            <a:r>
              <a:rPr lang="fr-ML" sz="2400" dirty="0">
                <a:latin typeface="Times New Roman" panose="02020603050405020304" pitchFamily="18" charset="0"/>
                <a:cs typeface="Times New Roman" panose="02020603050405020304" pitchFamily="18" charset="0"/>
              </a:rPr>
              <a:t>Le but de ce travail est de mettre en place cette spécification, capable de décrire les APIs asynchrones ou les APIs utilisant le modèle de communication publication/abonnement.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0238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1F42CBD-AE7F-4D9F-B866-C303B35080DE}"/>
              </a:ext>
            </a:extLst>
          </p:cNvPr>
          <p:cNvSpPr>
            <a:spLocks noGrp="1"/>
          </p:cNvSpPr>
          <p:nvPr>
            <p:ph idx="1"/>
          </p:nvPr>
        </p:nvSpPr>
        <p:spPr>
          <a:xfrm>
            <a:off x="838200" y="1690152"/>
            <a:ext cx="10515600" cy="4710648"/>
          </a:xfrm>
        </p:spPr>
        <p:txBody>
          <a:bodyPr>
            <a:normAutofit/>
          </a:bodyPr>
          <a:lstStyle/>
          <a:p>
            <a:pPr marL="0" indent="0">
              <a:buNone/>
            </a:pPr>
            <a:r>
              <a:rPr lang="fr-ML" sz="2400" dirty="0">
                <a:latin typeface="Times New Roman" panose="02020603050405020304" pitchFamily="18" charset="0"/>
                <a:cs typeface="Times New Roman" panose="02020603050405020304" pitchFamily="18" charset="0"/>
              </a:rPr>
              <a:t>Le travail effectué pour la mise en place de cette nouvelle spécification comprend cinq (5) parties:</a:t>
            </a:r>
          </a:p>
          <a:p>
            <a:pPr>
              <a:buFont typeface="Wingdings" panose="05000000000000000000" pitchFamily="2" charset="2"/>
              <a:buChar char="ü"/>
            </a:pPr>
            <a:r>
              <a:rPr lang="fr-ML" sz="2400" dirty="0">
                <a:latin typeface="Times New Roman" panose="02020603050405020304" pitchFamily="18" charset="0"/>
                <a:cs typeface="Times New Roman" panose="02020603050405020304" pitchFamily="18" charset="0"/>
              </a:rPr>
              <a:t>Un exemple de fonctionnement d’API</a:t>
            </a:r>
          </a:p>
          <a:p>
            <a:pPr>
              <a:buFont typeface="Wingdings" panose="05000000000000000000" pitchFamily="2" charset="2"/>
              <a:buChar char="ü"/>
            </a:pPr>
            <a:r>
              <a:rPr lang="fr-ML" sz="2400" dirty="0">
                <a:latin typeface="Times New Roman" panose="02020603050405020304" pitchFamily="18" charset="0"/>
                <a:cs typeface="Times New Roman" panose="02020603050405020304" pitchFamily="18" charset="0"/>
              </a:rPr>
              <a:t>La spécification open source existante pour les APIs qui est </a:t>
            </a:r>
            <a:r>
              <a:rPr lang="fr-ML" sz="2400" b="1" i="1" dirty="0">
                <a:latin typeface="Times New Roman" panose="02020603050405020304" pitchFamily="18" charset="0"/>
                <a:cs typeface="Times New Roman" panose="02020603050405020304" pitchFamily="18" charset="0"/>
              </a:rPr>
              <a:t>OpenAPI</a:t>
            </a:r>
          </a:p>
          <a:p>
            <a:pPr>
              <a:buFont typeface="Wingdings" panose="05000000000000000000" pitchFamily="2" charset="2"/>
              <a:buChar char="ü"/>
            </a:pPr>
            <a:r>
              <a:rPr lang="fr-ML" sz="2400" dirty="0">
                <a:latin typeface="Times New Roman" panose="02020603050405020304" pitchFamily="18" charset="0"/>
                <a:cs typeface="Times New Roman" panose="02020603050405020304" pitchFamily="18" charset="0"/>
              </a:rPr>
              <a:t>Le modèle de communication publication/abonnement sur lequel notre nouvelle spécification est basé</a:t>
            </a:r>
          </a:p>
          <a:p>
            <a:pPr>
              <a:buFont typeface="Wingdings" panose="05000000000000000000" pitchFamily="2" charset="2"/>
              <a:buChar char="ü"/>
            </a:pPr>
            <a:r>
              <a:rPr lang="fr-ML" sz="2400" dirty="0">
                <a:latin typeface="Times New Roman" panose="02020603050405020304" pitchFamily="18" charset="0"/>
                <a:cs typeface="Times New Roman" panose="02020603050405020304" pitchFamily="18" charset="0"/>
              </a:rPr>
              <a:t>La nouvelle spécification pour les APIs du modèle publication/abonnement appelé </a:t>
            </a:r>
            <a:r>
              <a:rPr lang="fr-ML" sz="2400" b="1" i="1" dirty="0">
                <a:latin typeface="Times New Roman" panose="02020603050405020304" pitchFamily="18" charset="0"/>
                <a:cs typeface="Times New Roman" panose="02020603050405020304" pitchFamily="18" charset="0"/>
              </a:rPr>
              <a:t>OpenPS</a:t>
            </a:r>
            <a:endParaRPr lang="en-US" sz="2400" b="1"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Le </a:t>
            </a:r>
            <a:r>
              <a:rPr lang="fr-ML" sz="2400" dirty="0">
                <a:latin typeface="Times New Roman" panose="02020603050405020304" pitchFamily="18" charset="0"/>
                <a:cs typeface="Times New Roman" panose="02020603050405020304" pitchFamily="18" charset="0"/>
              </a:rPr>
              <a:t>générateur de code </a:t>
            </a:r>
            <a:r>
              <a:rPr lang="fr-ML" sz="2400" b="1" i="1" dirty="0">
                <a:latin typeface="Times New Roman" panose="02020603050405020304" pitchFamily="18" charset="0"/>
                <a:cs typeface="Times New Roman" panose="02020603050405020304" pitchFamily="18" charset="0"/>
              </a:rPr>
              <a:t>OPENAPI-PS </a:t>
            </a:r>
            <a:r>
              <a:rPr lang="fr-ML" sz="2400" dirty="0">
                <a:latin typeface="Times New Roman" panose="02020603050405020304" pitchFamily="18" charset="0"/>
                <a:cs typeface="Times New Roman" panose="02020603050405020304" pitchFamily="18" charset="0"/>
              </a:rPr>
              <a:t>et un cas d’utilisation pour un producteur (qui publie) et un consommateur (qui s’abonne).</a:t>
            </a:r>
            <a:endParaRPr lang="fr-ML" sz="2400" b="1" i="1" dirty="0">
              <a:latin typeface="Times New Roman" panose="02020603050405020304" pitchFamily="18" charset="0"/>
              <a:cs typeface="Times New Roman" panose="02020603050405020304" pitchFamily="18" charset="0"/>
            </a:endParaRPr>
          </a:p>
        </p:txBody>
      </p:sp>
      <p:sp>
        <p:nvSpPr>
          <p:cNvPr id="4" name="Titre 1">
            <a:extLst>
              <a:ext uri="{FF2B5EF4-FFF2-40B4-BE49-F238E27FC236}">
                <a16:creationId xmlns:a16="http://schemas.microsoft.com/office/drawing/2014/main" id="{8E9E13D2-47AA-401C-A367-3760CA85C507}"/>
              </a:ext>
            </a:extLst>
          </p:cNvPr>
          <p:cNvSpPr>
            <a:spLocks noGrp="1"/>
          </p:cNvSpPr>
          <p:nvPr>
            <p:ph type="title"/>
          </p:nvPr>
        </p:nvSpPr>
        <p:spPr>
          <a:xfrm>
            <a:off x="838200" y="325368"/>
            <a:ext cx="10515600" cy="1092615"/>
          </a:xfrm>
        </p:spPr>
        <p:txBody>
          <a:bodyPr/>
          <a:lstStyle/>
          <a:p>
            <a:pPr algn="ctr"/>
            <a:r>
              <a:rPr lang="fr-ML" b="1" dirty="0">
                <a:latin typeface="Times New Roman" panose="02020603050405020304" pitchFamily="18" charset="0"/>
                <a:cs typeface="Times New Roman" panose="02020603050405020304" pitchFamily="18" charset="0"/>
              </a:rPr>
              <a:t>Répartition du travail</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443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C2D43199-414F-4B54-9C2A-506453974B49}"/>
              </a:ext>
            </a:extLst>
          </p:cNvPr>
          <p:cNvSpPr/>
          <p:nvPr/>
        </p:nvSpPr>
        <p:spPr>
          <a:xfrm>
            <a:off x="4111485" y="3636113"/>
            <a:ext cx="2703444" cy="3893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fr-ML" dirty="0">
                <a:solidFill>
                  <a:schemeClr val="tx1"/>
                </a:solidFill>
                <a:latin typeface="Times New Roman" panose="02020603050405020304" pitchFamily="18" charset="0"/>
                <a:cs typeface="Times New Roman" panose="02020603050405020304" pitchFamily="18" charset="0"/>
              </a:rPr>
              <a:t>retourner une réponse</a:t>
            </a:r>
            <a:endParaRPr lang="en-US" dirty="0">
              <a:solidFill>
                <a:schemeClr val="tx1"/>
              </a:solidFill>
            </a:endParaRPr>
          </a:p>
        </p:txBody>
      </p:sp>
      <p:sp>
        <p:nvSpPr>
          <p:cNvPr id="21" name="Rectangle 20">
            <a:extLst>
              <a:ext uri="{FF2B5EF4-FFF2-40B4-BE49-F238E27FC236}">
                <a16:creationId xmlns:a16="http://schemas.microsoft.com/office/drawing/2014/main" id="{F259CA78-0553-4202-9C16-C58BAA276EE1}"/>
              </a:ext>
            </a:extLst>
          </p:cNvPr>
          <p:cNvSpPr/>
          <p:nvPr/>
        </p:nvSpPr>
        <p:spPr>
          <a:xfrm>
            <a:off x="4101548" y="3151546"/>
            <a:ext cx="2544417" cy="4799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fr-ML" sz="1800" dirty="0">
                <a:solidFill>
                  <a:schemeClr val="tx1"/>
                </a:solidFill>
                <a:latin typeface="Times New Roman" panose="02020603050405020304" pitchFamily="18" charset="0"/>
                <a:cs typeface="Times New Roman" panose="02020603050405020304" pitchFamily="18" charset="0"/>
              </a:rPr>
              <a:t>envoyer une requête</a:t>
            </a:r>
          </a:p>
          <a:p>
            <a:pPr algn="ctr"/>
            <a:endParaRPr lang="en-US" dirty="0">
              <a:solidFill>
                <a:schemeClr val="tx1"/>
              </a:solidFill>
            </a:endParaRPr>
          </a:p>
        </p:txBody>
      </p:sp>
      <p:sp>
        <p:nvSpPr>
          <p:cNvPr id="20" name="Triangle isocèle 19">
            <a:extLst>
              <a:ext uri="{FF2B5EF4-FFF2-40B4-BE49-F238E27FC236}">
                <a16:creationId xmlns:a16="http://schemas.microsoft.com/office/drawing/2014/main" id="{F60BA5F1-79C2-4678-BA13-71F61793D184}"/>
              </a:ext>
            </a:extLst>
          </p:cNvPr>
          <p:cNvSpPr/>
          <p:nvPr/>
        </p:nvSpPr>
        <p:spPr>
          <a:xfrm>
            <a:off x="2345634" y="4348508"/>
            <a:ext cx="384313" cy="131008"/>
          </a:xfrm>
          <a:prstGeom prst="triangle">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52DACD6-5654-4B78-A0DD-938D41740FAF}"/>
              </a:ext>
            </a:extLst>
          </p:cNvPr>
          <p:cNvSpPr>
            <a:spLocks noGrp="1"/>
          </p:cNvSpPr>
          <p:nvPr>
            <p:ph type="title"/>
          </p:nvPr>
        </p:nvSpPr>
        <p:spPr>
          <a:xfrm>
            <a:off x="838200" y="247373"/>
            <a:ext cx="10515600" cy="867328"/>
          </a:xfrm>
        </p:spPr>
        <p:txBody>
          <a:bodyPr>
            <a:normAutofit/>
          </a:bodyPr>
          <a:lstStyle/>
          <a:p>
            <a:pPr algn="ctr"/>
            <a:r>
              <a:rPr lang="fr-ML" sz="3600" b="1" dirty="0">
                <a:latin typeface="Times New Roman" panose="02020603050405020304" pitchFamily="18" charset="0"/>
                <a:cs typeface="Times New Roman" panose="02020603050405020304" pitchFamily="18" charset="0"/>
              </a:rPr>
              <a:t>Un exemple de fonctionnement d’une API</a:t>
            </a:r>
            <a:endParaRPr lang="en-US" sz="3600" b="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1DF3F2D1-5F2F-4CF7-9C01-A904B7A120AC}"/>
              </a:ext>
            </a:extLst>
          </p:cNvPr>
          <p:cNvSpPr>
            <a:spLocks noGrp="1"/>
          </p:cNvSpPr>
          <p:nvPr>
            <p:ph idx="1"/>
          </p:nvPr>
        </p:nvSpPr>
        <p:spPr>
          <a:xfrm>
            <a:off x="838200" y="1481070"/>
            <a:ext cx="10515600" cy="4161182"/>
          </a:xfrm>
        </p:spPr>
        <p:txBody>
          <a:bodyPr>
            <a:normAutofit/>
          </a:bodyPr>
          <a:lstStyle/>
          <a:p>
            <a:pPr marL="0" indent="0">
              <a:buNone/>
            </a:pPr>
            <a:r>
              <a:rPr lang="fr-ML" dirty="0">
                <a:latin typeface="Times New Roman" panose="02020603050405020304" pitchFamily="18" charset="0"/>
                <a:cs typeface="Times New Roman" panose="02020603050405020304" pitchFamily="18" charset="0"/>
              </a:rPr>
              <a:t>Cet décrit le fonctionnement de l’API TMDB (The </a:t>
            </a:r>
            <a:r>
              <a:rPr lang="fr-ML" dirty="0" err="1">
                <a:latin typeface="Times New Roman" panose="02020603050405020304" pitchFamily="18" charset="0"/>
                <a:cs typeface="Times New Roman" panose="02020603050405020304" pitchFamily="18" charset="0"/>
              </a:rPr>
              <a:t>Movie</a:t>
            </a:r>
            <a:r>
              <a:rPr lang="fr-ML" dirty="0">
                <a:latin typeface="Times New Roman" panose="02020603050405020304" pitchFamily="18" charset="0"/>
                <a:cs typeface="Times New Roman" panose="02020603050405020304" pitchFamily="18" charset="0"/>
              </a:rPr>
              <a:t> </a:t>
            </a:r>
            <a:r>
              <a:rPr lang="fr-ML" dirty="0" err="1">
                <a:latin typeface="Times New Roman" panose="02020603050405020304" pitchFamily="18" charset="0"/>
                <a:cs typeface="Times New Roman" panose="02020603050405020304" pitchFamily="18" charset="0"/>
              </a:rPr>
              <a:t>DataBase</a:t>
            </a:r>
            <a:r>
              <a:rPr lang="fr-ML" dirty="0">
                <a:latin typeface="Times New Roman" panose="02020603050405020304" pitchFamily="18" charset="0"/>
                <a:cs typeface="Times New Roman" panose="02020603050405020304" pitchFamily="18" charset="0"/>
              </a:rPr>
              <a:t>) qui offre les films et les chaines TV aux différents</a:t>
            </a:r>
            <a:r>
              <a:rPr lang="fr-ML" sz="2400" dirty="0">
                <a:latin typeface="Times New Roman" panose="02020603050405020304" pitchFamily="18" charset="0"/>
                <a:cs typeface="Times New Roman" panose="02020603050405020304" pitchFamily="18" charset="0"/>
              </a:rPr>
              <a:t> utilisateurs ou développeurs d’Applications.</a:t>
            </a:r>
          </a:p>
        </p:txBody>
      </p:sp>
      <p:sp>
        <p:nvSpPr>
          <p:cNvPr id="4" name="Organigramme : Disque magnétique 3">
            <a:extLst>
              <a:ext uri="{FF2B5EF4-FFF2-40B4-BE49-F238E27FC236}">
                <a16:creationId xmlns:a16="http://schemas.microsoft.com/office/drawing/2014/main" id="{111E1FC7-6840-4302-B283-2518083A7AE7}"/>
              </a:ext>
            </a:extLst>
          </p:cNvPr>
          <p:cNvSpPr/>
          <p:nvPr/>
        </p:nvSpPr>
        <p:spPr>
          <a:xfrm>
            <a:off x="9342779" y="3895044"/>
            <a:ext cx="834887" cy="45057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rganigramme : Disque magnétique 4">
            <a:extLst>
              <a:ext uri="{FF2B5EF4-FFF2-40B4-BE49-F238E27FC236}">
                <a16:creationId xmlns:a16="http://schemas.microsoft.com/office/drawing/2014/main" id="{1E4331C0-7DAE-4495-82F4-18AE5D47FA0E}"/>
              </a:ext>
            </a:extLst>
          </p:cNvPr>
          <p:cNvSpPr/>
          <p:nvPr/>
        </p:nvSpPr>
        <p:spPr>
          <a:xfrm>
            <a:off x="9342779" y="3586930"/>
            <a:ext cx="834887" cy="45057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rganigramme : Disque magnétique 5">
            <a:extLst>
              <a:ext uri="{FF2B5EF4-FFF2-40B4-BE49-F238E27FC236}">
                <a16:creationId xmlns:a16="http://schemas.microsoft.com/office/drawing/2014/main" id="{7B77063C-2B0B-4FCB-B2A2-4DAA358BD847}"/>
              </a:ext>
            </a:extLst>
          </p:cNvPr>
          <p:cNvSpPr/>
          <p:nvPr/>
        </p:nvSpPr>
        <p:spPr>
          <a:xfrm>
            <a:off x="9342780" y="3274469"/>
            <a:ext cx="834887" cy="45057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t> </a:t>
            </a:r>
            <a:endParaRPr lang="en-US" dirty="0"/>
          </a:p>
        </p:txBody>
      </p:sp>
      <p:sp>
        <p:nvSpPr>
          <p:cNvPr id="7" name="Organigramme : Disque magnétique 6">
            <a:extLst>
              <a:ext uri="{FF2B5EF4-FFF2-40B4-BE49-F238E27FC236}">
                <a16:creationId xmlns:a16="http://schemas.microsoft.com/office/drawing/2014/main" id="{5753925B-14B2-47A0-B78C-7037E7DF14A3}"/>
              </a:ext>
            </a:extLst>
          </p:cNvPr>
          <p:cNvSpPr/>
          <p:nvPr/>
        </p:nvSpPr>
        <p:spPr>
          <a:xfrm>
            <a:off x="9342780" y="2954900"/>
            <a:ext cx="834887" cy="45057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01A7909-C782-47AD-9E80-DF39C8E94D05}"/>
              </a:ext>
            </a:extLst>
          </p:cNvPr>
          <p:cNvSpPr/>
          <p:nvPr/>
        </p:nvSpPr>
        <p:spPr>
          <a:xfrm>
            <a:off x="7659754" y="3081557"/>
            <a:ext cx="119269" cy="1363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igne Moins 8">
            <a:extLst>
              <a:ext uri="{FF2B5EF4-FFF2-40B4-BE49-F238E27FC236}">
                <a16:creationId xmlns:a16="http://schemas.microsoft.com/office/drawing/2014/main" id="{FCB18014-11FE-42F7-A920-C4B8AED72C82}"/>
              </a:ext>
            </a:extLst>
          </p:cNvPr>
          <p:cNvSpPr/>
          <p:nvPr/>
        </p:nvSpPr>
        <p:spPr>
          <a:xfrm flipV="1">
            <a:off x="7096537" y="2894318"/>
            <a:ext cx="1245704" cy="450576"/>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igne Moins 9">
            <a:extLst>
              <a:ext uri="{FF2B5EF4-FFF2-40B4-BE49-F238E27FC236}">
                <a16:creationId xmlns:a16="http://schemas.microsoft.com/office/drawing/2014/main" id="{68116A5B-1575-4302-9573-43885237EE8E}"/>
              </a:ext>
            </a:extLst>
          </p:cNvPr>
          <p:cNvSpPr/>
          <p:nvPr/>
        </p:nvSpPr>
        <p:spPr>
          <a:xfrm flipV="1">
            <a:off x="7061750" y="3260035"/>
            <a:ext cx="1245704" cy="450576"/>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igne Moins 10">
            <a:extLst>
              <a:ext uri="{FF2B5EF4-FFF2-40B4-BE49-F238E27FC236}">
                <a16:creationId xmlns:a16="http://schemas.microsoft.com/office/drawing/2014/main" id="{16FE65D2-8FDD-45A6-AC65-5859B377B1CA}"/>
              </a:ext>
            </a:extLst>
          </p:cNvPr>
          <p:cNvSpPr/>
          <p:nvPr/>
        </p:nvSpPr>
        <p:spPr>
          <a:xfrm flipV="1">
            <a:off x="7096537" y="3631514"/>
            <a:ext cx="1245704" cy="450576"/>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igne Moins 11">
            <a:extLst>
              <a:ext uri="{FF2B5EF4-FFF2-40B4-BE49-F238E27FC236}">
                <a16:creationId xmlns:a16="http://schemas.microsoft.com/office/drawing/2014/main" id="{9EEAF7EB-0BD8-470B-A3CC-53069B7B3C9B}"/>
              </a:ext>
            </a:extLst>
          </p:cNvPr>
          <p:cNvSpPr/>
          <p:nvPr/>
        </p:nvSpPr>
        <p:spPr>
          <a:xfrm flipV="1">
            <a:off x="7061750" y="4052276"/>
            <a:ext cx="1245704" cy="450576"/>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èche : droite 12">
            <a:extLst>
              <a:ext uri="{FF2B5EF4-FFF2-40B4-BE49-F238E27FC236}">
                <a16:creationId xmlns:a16="http://schemas.microsoft.com/office/drawing/2014/main" id="{44020B2B-D896-499E-A155-E4D09BD9E2C3}"/>
              </a:ext>
            </a:extLst>
          </p:cNvPr>
          <p:cNvSpPr/>
          <p:nvPr/>
        </p:nvSpPr>
        <p:spPr>
          <a:xfrm flipV="1">
            <a:off x="3932584" y="3458295"/>
            <a:ext cx="2932042" cy="1033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èche : gauche 13">
            <a:extLst>
              <a:ext uri="{FF2B5EF4-FFF2-40B4-BE49-F238E27FC236}">
                <a16:creationId xmlns:a16="http://schemas.microsoft.com/office/drawing/2014/main" id="{AD31B2B2-30F5-4554-B24D-0E6B44EBD95E}"/>
              </a:ext>
            </a:extLst>
          </p:cNvPr>
          <p:cNvSpPr/>
          <p:nvPr/>
        </p:nvSpPr>
        <p:spPr>
          <a:xfrm>
            <a:off x="3932584" y="3953833"/>
            <a:ext cx="3001613" cy="98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7448F13-ABDA-4709-AAD4-741ED87C4DD5}"/>
              </a:ext>
            </a:extLst>
          </p:cNvPr>
          <p:cNvSpPr/>
          <p:nvPr/>
        </p:nvSpPr>
        <p:spPr>
          <a:xfrm>
            <a:off x="1524001" y="2968487"/>
            <a:ext cx="2014330" cy="1186348"/>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2B7CBBC-539A-44B1-9F97-671A057AE37E}"/>
              </a:ext>
            </a:extLst>
          </p:cNvPr>
          <p:cNvSpPr/>
          <p:nvPr/>
        </p:nvSpPr>
        <p:spPr>
          <a:xfrm>
            <a:off x="1524000" y="4172918"/>
            <a:ext cx="2014330" cy="1310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rganigramme : Opération manuelle 18">
            <a:extLst>
              <a:ext uri="{FF2B5EF4-FFF2-40B4-BE49-F238E27FC236}">
                <a16:creationId xmlns:a16="http://schemas.microsoft.com/office/drawing/2014/main" id="{7B76CDBB-BDBC-4BD8-8183-53B688948150}"/>
              </a:ext>
            </a:extLst>
          </p:cNvPr>
          <p:cNvSpPr/>
          <p:nvPr/>
        </p:nvSpPr>
        <p:spPr>
          <a:xfrm>
            <a:off x="2332382" y="4303926"/>
            <a:ext cx="397565" cy="131009"/>
          </a:xfrm>
          <a:prstGeom prst="flowChartManualOperation">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Connecteur droit avec flèche 21">
            <a:extLst>
              <a:ext uri="{FF2B5EF4-FFF2-40B4-BE49-F238E27FC236}">
                <a16:creationId xmlns:a16="http://schemas.microsoft.com/office/drawing/2014/main" id="{A763464A-E458-40B3-A101-302F87F24328}"/>
              </a:ext>
            </a:extLst>
          </p:cNvPr>
          <p:cNvCxnSpPr/>
          <p:nvPr/>
        </p:nvCxnSpPr>
        <p:spPr>
          <a:xfrm>
            <a:off x="8454887" y="3509978"/>
            <a:ext cx="742122"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6" name="Connecteur droit avec flèche 25">
            <a:extLst>
              <a:ext uri="{FF2B5EF4-FFF2-40B4-BE49-F238E27FC236}">
                <a16:creationId xmlns:a16="http://schemas.microsoft.com/office/drawing/2014/main" id="{71E87FE5-F59A-40BC-AE81-98C0944360CA}"/>
              </a:ext>
            </a:extLst>
          </p:cNvPr>
          <p:cNvCxnSpPr/>
          <p:nvPr/>
        </p:nvCxnSpPr>
        <p:spPr>
          <a:xfrm flipH="1">
            <a:off x="8454887" y="3763287"/>
            <a:ext cx="742122"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1115B7A2-2FF0-4EE9-BF67-F791E12F4CD5}"/>
              </a:ext>
            </a:extLst>
          </p:cNvPr>
          <p:cNvSpPr/>
          <p:nvPr/>
        </p:nvSpPr>
        <p:spPr>
          <a:xfrm>
            <a:off x="1736032" y="4565943"/>
            <a:ext cx="1542222" cy="5368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2800" dirty="0">
                <a:solidFill>
                  <a:schemeClr val="tx1"/>
                </a:solidFill>
                <a:latin typeface="Times New Roman" panose="02020603050405020304" pitchFamily="18" charset="0"/>
                <a:cs typeface="Times New Roman" panose="02020603050405020304" pitchFamily="18" charset="0"/>
              </a:rPr>
              <a:t>Client</a:t>
            </a:r>
            <a:endParaRPr lang="en-US" sz="2800" dirty="0">
              <a:solidFill>
                <a:schemeClr val="tx1"/>
              </a:solidFill>
            </a:endParaRPr>
          </a:p>
        </p:txBody>
      </p:sp>
      <p:sp>
        <p:nvSpPr>
          <p:cNvPr id="25" name="Rectangle 24">
            <a:extLst>
              <a:ext uri="{FF2B5EF4-FFF2-40B4-BE49-F238E27FC236}">
                <a16:creationId xmlns:a16="http://schemas.microsoft.com/office/drawing/2014/main" id="{0F9D07AD-3495-4295-9097-CEB10D8DA0BA}"/>
              </a:ext>
            </a:extLst>
          </p:cNvPr>
          <p:cNvSpPr/>
          <p:nvPr/>
        </p:nvSpPr>
        <p:spPr>
          <a:xfrm>
            <a:off x="8786192" y="4515619"/>
            <a:ext cx="2567608" cy="5368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2800" dirty="0">
                <a:solidFill>
                  <a:schemeClr val="tx1"/>
                </a:solidFill>
                <a:latin typeface="Times New Roman" panose="02020603050405020304" pitchFamily="18" charset="0"/>
                <a:cs typeface="Times New Roman" panose="02020603050405020304" pitchFamily="18" charset="0"/>
              </a:rPr>
              <a:t>Base de </a:t>
            </a:r>
            <a:r>
              <a:rPr lang="fr-ML" sz="2800" dirty="0">
                <a:solidFill>
                  <a:schemeClr val="tx1"/>
                </a:solidFill>
                <a:latin typeface="Times New Roman" panose="02020603050405020304" pitchFamily="18" charset="0"/>
                <a:cs typeface="Times New Roman" panose="02020603050405020304" pitchFamily="18" charset="0"/>
              </a:rPr>
              <a:t>données</a:t>
            </a:r>
            <a:endParaRPr lang="en-US" sz="2800" dirty="0">
              <a:solidFill>
                <a:schemeClr val="tx1"/>
              </a:solidFill>
            </a:endParaRPr>
          </a:p>
        </p:txBody>
      </p:sp>
      <p:sp>
        <p:nvSpPr>
          <p:cNvPr id="27" name="Rectangle 26">
            <a:extLst>
              <a:ext uri="{FF2B5EF4-FFF2-40B4-BE49-F238E27FC236}">
                <a16:creationId xmlns:a16="http://schemas.microsoft.com/office/drawing/2014/main" id="{C0B848CF-CD1C-4E6F-8289-2AF995DB1EFE}"/>
              </a:ext>
            </a:extLst>
          </p:cNvPr>
          <p:cNvSpPr/>
          <p:nvPr/>
        </p:nvSpPr>
        <p:spPr>
          <a:xfrm>
            <a:off x="7144575" y="4515619"/>
            <a:ext cx="1080054" cy="5368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2800" dirty="0">
                <a:solidFill>
                  <a:schemeClr val="tx1"/>
                </a:solidFill>
                <a:latin typeface="Times New Roman" panose="02020603050405020304" pitchFamily="18" charset="0"/>
                <a:cs typeface="Times New Roman" panose="02020603050405020304" pitchFamily="18" charset="0"/>
              </a:rPr>
              <a:t>API</a:t>
            </a:r>
            <a:endParaRPr lang="en-US" sz="2800" dirty="0">
              <a:solidFill>
                <a:schemeClr val="tx1"/>
              </a:solidFill>
            </a:endParaRPr>
          </a:p>
        </p:txBody>
      </p:sp>
    </p:spTree>
    <p:extLst>
      <p:ext uri="{BB962C8B-B14F-4D97-AF65-F5344CB8AC3E}">
        <p14:creationId xmlns:p14="http://schemas.microsoft.com/office/powerpoint/2010/main" val="4013753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C0B6C5-3BB3-41DF-8E65-5818517DF06F}"/>
              </a:ext>
            </a:extLst>
          </p:cNvPr>
          <p:cNvSpPr>
            <a:spLocks noGrp="1"/>
          </p:cNvSpPr>
          <p:nvPr>
            <p:ph type="title"/>
          </p:nvPr>
        </p:nvSpPr>
        <p:spPr>
          <a:xfrm>
            <a:off x="838200" y="365125"/>
            <a:ext cx="10515600" cy="880579"/>
          </a:xfrm>
        </p:spPr>
        <p:txBody>
          <a:bodyPr>
            <a:normAutofit/>
          </a:bodyPr>
          <a:lstStyle/>
          <a:p>
            <a:pPr algn="ctr"/>
            <a:r>
              <a:rPr lang="fr-ML" sz="3600" b="1" dirty="0">
                <a:latin typeface="Times New Roman" panose="02020603050405020304" pitchFamily="18" charset="0"/>
                <a:cs typeface="Times New Roman" panose="02020603050405020304" pitchFamily="18" charset="0"/>
              </a:rPr>
              <a:t>C’est quoi la spécification </a:t>
            </a:r>
            <a:r>
              <a:rPr lang="fr-ML" sz="3600" b="1" i="1" dirty="0">
                <a:latin typeface="Times New Roman" panose="02020603050405020304" pitchFamily="18" charset="0"/>
                <a:cs typeface="Times New Roman" panose="02020603050405020304" pitchFamily="18" charset="0"/>
              </a:rPr>
              <a:t>OpenAPI</a:t>
            </a:r>
            <a:r>
              <a:rPr lang="fr-ML" sz="3600" b="1" dirty="0">
                <a:latin typeface="Times New Roman" panose="02020603050405020304" pitchFamily="18" charset="0"/>
                <a:cs typeface="Times New Roman" panose="02020603050405020304" pitchFamily="18" charset="0"/>
              </a:rPr>
              <a:t>?</a:t>
            </a:r>
            <a:endParaRPr lang="en-US" sz="3600" b="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6675517F-86A8-4AB3-A849-FD22ACC25876}"/>
              </a:ext>
            </a:extLst>
          </p:cNvPr>
          <p:cNvSpPr>
            <a:spLocks noGrp="1"/>
          </p:cNvSpPr>
          <p:nvPr>
            <p:ph idx="1"/>
          </p:nvPr>
        </p:nvSpPr>
        <p:spPr>
          <a:xfrm>
            <a:off x="838200" y="1303682"/>
            <a:ext cx="10515600" cy="4250636"/>
          </a:xfrm>
        </p:spPr>
        <p:txBody>
          <a:bodyPr>
            <a:normAutofit/>
          </a:bodyPr>
          <a:lstStyle/>
          <a:p>
            <a:pPr marL="0" indent="0">
              <a:buNone/>
            </a:pPr>
            <a:r>
              <a:rPr lang="fr-ML" sz="2400" dirty="0">
                <a:latin typeface="Times New Roman" panose="02020603050405020304" pitchFamily="18" charset="0"/>
                <a:cs typeface="Times New Roman" panose="02020603050405020304" pitchFamily="18" charset="0"/>
              </a:rPr>
              <a:t>La spécification </a:t>
            </a:r>
            <a:r>
              <a:rPr lang="fr-ML" sz="2400" b="1" i="1" dirty="0">
                <a:latin typeface="Times New Roman" panose="02020603050405020304" pitchFamily="18" charset="0"/>
                <a:cs typeface="Times New Roman" panose="02020603050405020304" pitchFamily="18" charset="0"/>
              </a:rPr>
              <a:t>OpenAPI</a:t>
            </a:r>
            <a:r>
              <a:rPr lang="fr-ML" sz="2400" dirty="0">
                <a:latin typeface="Times New Roman" panose="02020603050405020304" pitchFamily="18" charset="0"/>
                <a:cs typeface="Times New Roman" panose="02020603050405020304" pitchFamily="18" charset="0"/>
              </a:rPr>
              <a:t> est une interface standard open source pour les APIs REST, lesquelles permettent aux développeurs et les machines de comprendre les services sans accès aux codes sources.  Elle permet de définir et de décrire les APIs REST. Avec un document de cette spécification bien définie, nous pouvons générés des codes pour les serveurs et clients, tester et afficher l’API avec les outils de génération.</a:t>
            </a:r>
          </a:p>
          <a:p>
            <a:pPr marL="0" indent="0">
              <a:buNone/>
            </a:pPr>
            <a:r>
              <a:rPr lang="fr-ML" sz="2400" dirty="0">
                <a:latin typeface="Times New Roman" panose="02020603050405020304" pitchFamily="18" charset="0"/>
                <a:cs typeface="Times New Roman" panose="02020603050405020304" pitchFamily="18" charset="0"/>
              </a:rPr>
              <a:t>Les outils utilisés pour cette spécification est appelé </a:t>
            </a:r>
            <a:r>
              <a:rPr lang="fr-ML" sz="2400" b="1" i="1" dirty="0">
                <a:latin typeface="Times New Roman" panose="02020603050405020304" pitchFamily="18" charset="0"/>
                <a:cs typeface="Times New Roman" panose="02020603050405020304" pitchFamily="18" charset="0"/>
              </a:rPr>
              <a:t>Swagger</a:t>
            </a:r>
            <a:r>
              <a:rPr lang="fr-ML" sz="2400" dirty="0">
                <a:latin typeface="Times New Roman" panose="02020603050405020304" pitchFamily="18" charset="0"/>
                <a:cs typeface="Times New Roman" panose="02020603050405020304" pitchFamily="18" charset="0"/>
              </a:rPr>
              <a:t>. Swagger est un outil de développement, de test, de visualisation des APIs et de générateur de code d’implémentation de </a:t>
            </a:r>
            <a:r>
              <a:rPr lang="fr-ML" sz="2400" b="1" i="1" dirty="0">
                <a:latin typeface="Times New Roman" panose="02020603050405020304" pitchFamily="18" charset="0"/>
                <a:cs typeface="Times New Roman" panose="02020603050405020304" pitchFamily="18" charset="0"/>
              </a:rPr>
              <a:t>OpenAPI</a:t>
            </a:r>
            <a:r>
              <a:rPr lang="fr-ML" sz="2400" dirty="0">
                <a:latin typeface="Times New Roman" panose="02020603050405020304" pitchFamily="18" charset="0"/>
                <a:cs typeface="Times New Roman" panose="02020603050405020304" pitchFamily="18" charset="0"/>
              </a:rPr>
              <a:t> en différent langage.</a:t>
            </a:r>
          </a:p>
          <a:p>
            <a:pPr marL="0" indent="0">
              <a:buNone/>
            </a:pPr>
            <a:r>
              <a:rPr lang="fr-ML" sz="2400" dirty="0">
                <a:latin typeface="Times New Roman" panose="02020603050405020304" pitchFamily="18" charset="0"/>
                <a:cs typeface="Times New Roman" panose="02020603050405020304" pitchFamily="18" charset="0"/>
              </a:rPr>
              <a:t>La spécification </a:t>
            </a:r>
            <a:r>
              <a:rPr lang="fr-ML" sz="2400" b="1" i="1" dirty="0">
                <a:latin typeface="Times New Roman" panose="02020603050405020304" pitchFamily="18" charset="0"/>
                <a:cs typeface="Times New Roman" panose="02020603050405020304" pitchFamily="18" charset="0"/>
              </a:rPr>
              <a:t>OpenAPI</a:t>
            </a:r>
            <a:r>
              <a:rPr lang="fr-ML" sz="2400" dirty="0">
                <a:latin typeface="Times New Roman" panose="02020603050405020304" pitchFamily="18" charset="0"/>
                <a:cs typeface="Times New Roman" panose="02020603050405020304" pitchFamily="18" charset="0"/>
              </a:rPr>
              <a:t> est constituée de huit (8) objets qui sont: openapi, info, serveur, paths, components, </a:t>
            </a:r>
            <a:r>
              <a:rPr lang="en-US" sz="2400" dirty="0">
                <a:latin typeface="Times New Roman" panose="02020603050405020304" pitchFamily="18" charset="0"/>
                <a:cs typeface="Times New Roman" panose="02020603050405020304" pitchFamily="18" charset="0"/>
              </a:rPr>
              <a:t>security</a:t>
            </a:r>
            <a:r>
              <a:rPr lang="fr-ML" sz="2400" dirty="0">
                <a:latin typeface="Times New Roman" panose="02020603050405020304" pitchFamily="18" charset="0"/>
                <a:cs typeface="Times New Roman" panose="02020603050405020304" pitchFamily="18" charset="0"/>
              </a:rPr>
              <a:t>, tags et externalsDocs.</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6999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4FA25B-6D94-4FBE-9456-90E738053689}"/>
              </a:ext>
            </a:extLst>
          </p:cNvPr>
          <p:cNvSpPr>
            <a:spLocks noGrp="1"/>
          </p:cNvSpPr>
          <p:nvPr>
            <p:ph type="title"/>
          </p:nvPr>
        </p:nvSpPr>
        <p:spPr>
          <a:xfrm>
            <a:off x="838200" y="325368"/>
            <a:ext cx="10515600" cy="1325563"/>
          </a:xfrm>
        </p:spPr>
        <p:txBody>
          <a:bodyPr/>
          <a:lstStyle/>
          <a:p>
            <a:pPr algn="ctr"/>
            <a:r>
              <a:rPr lang="fr-ML" b="1" dirty="0">
                <a:latin typeface="Times New Roman" panose="02020603050405020304" pitchFamily="18" charset="0"/>
                <a:cs typeface="Times New Roman" panose="02020603050405020304" pitchFamily="18" charset="0"/>
              </a:rPr>
              <a:t>Pourquoi </a:t>
            </a:r>
            <a:r>
              <a:rPr lang="fr-ML" b="1" i="1" dirty="0">
                <a:latin typeface="Times New Roman" panose="02020603050405020304" pitchFamily="18" charset="0"/>
                <a:cs typeface="Times New Roman" panose="02020603050405020304" pitchFamily="18" charset="0"/>
              </a:rPr>
              <a:t>OpenAPI</a:t>
            </a:r>
            <a:r>
              <a:rPr lang="fr-ML" b="1"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D9EE9C4D-673A-4B3D-A644-4D2AAD38493E}"/>
              </a:ext>
            </a:extLst>
          </p:cNvPr>
          <p:cNvSpPr>
            <a:spLocks noGrp="1"/>
          </p:cNvSpPr>
          <p:nvPr>
            <p:ph idx="1"/>
          </p:nvPr>
        </p:nvSpPr>
        <p:spPr>
          <a:xfrm>
            <a:off x="838200" y="1784143"/>
            <a:ext cx="10515600" cy="3289713"/>
          </a:xfrm>
        </p:spPr>
        <p:txBody>
          <a:bodyPr>
            <a:normAutofit/>
          </a:bodyPr>
          <a:lstStyle/>
          <a:p>
            <a:pPr marL="0" indent="0">
              <a:buNone/>
            </a:pPr>
            <a:r>
              <a:rPr lang="fr-ML" sz="2300" dirty="0">
                <a:latin typeface="Times New Roman" panose="02020603050405020304" pitchFamily="18" charset="0"/>
                <a:cs typeface="Times New Roman" panose="02020603050405020304" pitchFamily="18" charset="0"/>
              </a:rPr>
              <a:t>Les cinq (5) raisons pour considérer l’utilisation de </a:t>
            </a:r>
            <a:r>
              <a:rPr lang="fr-ML" sz="2300" b="1" i="1" dirty="0">
                <a:latin typeface="Times New Roman" panose="02020603050405020304" pitchFamily="18" charset="0"/>
                <a:cs typeface="Times New Roman" panose="02020603050405020304" pitchFamily="18" charset="0"/>
              </a:rPr>
              <a:t>OpenAPI</a:t>
            </a:r>
            <a:r>
              <a:rPr lang="fr-ML" sz="2300" dirty="0">
                <a:latin typeface="Times New Roman" panose="02020603050405020304" pitchFamily="18" charset="0"/>
                <a:cs typeface="Times New Roman" panose="02020603050405020304" pitchFamily="18" charset="0"/>
              </a:rPr>
              <a:t> sont:</a:t>
            </a:r>
          </a:p>
          <a:p>
            <a:pPr>
              <a:buFont typeface="Wingdings" panose="05000000000000000000" pitchFamily="2" charset="2"/>
              <a:buChar char="ü"/>
            </a:pPr>
            <a:r>
              <a:rPr lang="fr-ML" sz="2300" dirty="0">
                <a:latin typeface="Times New Roman" panose="02020603050405020304" pitchFamily="18" charset="0"/>
                <a:cs typeface="Times New Roman" panose="02020603050405020304" pitchFamily="18" charset="0"/>
              </a:rPr>
              <a:t>Collaboration sur les design des APIs</a:t>
            </a:r>
          </a:p>
          <a:p>
            <a:pPr>
              <a:buFont typeface="Wingdings" panose="05000000000000000000" pitchFamily="2" charset="2"/>
              <a:buChar char="ü"/>
            </a:pPr>
            <a:r>
              <a:rPr lang="fr-ML" sz="2300" dirty="0">
                <a:latin typeface="Times New Roman" panose="02020603050405020304" pitchFamily="18" charset="0"/>
                <a:cs typeface="Times New Roman" panose="02020603050405020304" pitchFamily="18" charset="0"/>
              </a:rPr>
              <a:t>Minimiser la perte de temps et éviter les erreurs lors de l’écriture des codes</a:t>
            </a:r>
          </a:p>
          <a:p>
            <a:pPr>
              <a:buFont typeface="Wingdings" panose="05000000000000000000" pitchFamily="2" charset="2"/>
              <a:buChar char="ü"/>
            </a:pPr>
            <a:r>
              <a:rPr lang="fr-ML" sz="2300" dirty="0">
                <a:latin typeface="Times New Roman" panose="02020603050405020304" pitchFamily="18" charset="0"/>
                <a:cs typeface="Times New Roman" panose="02020603050405020304" pitchFamily="18" charset="0"/>
              </a:rPr>
              <a:t>Elle utilise JSON (JavaScript Objet Notation) et YAML (</a:t>
            </a:r>
            <a:r>
              <a:rPr lang="fr-ML" sz="2300" dirty="0" err="1">
                <a:latin typeface="Times New Roman" panose="02020603050405020304" pitchFamily="18" charset="0"/>
                <a:cs typeface="Times New Roman" panose="02020603050405020304" pitchFamily="18" charset="0"/>
              </a:rPr>
              <a:t>Yet</a:t>
            </a:r>
            <a:r>
              <a:rPr lang="fr-ML" sz="2300" dirty="0">
                <a:latin typeface="Times New Roman" panose="02020603050405020304" pitchFamily="18" charset="0"/>
                <a:cs typeface="Times New Roman" panose="02020603050405020304" pitchFamily="18" charset="0"/>
              </a:rPr>
              <a:t> </a:t>
            </a:r>
            <a:r>
              <a:rPr lang="fr-ML" sz="2300" dirty="0" err="1">
                <a:latin typeface="Times New Roman" panose="02020603050405020304" pitchFamily="18" charset="0"/>
                <a:cs typeface="Times New Roman" panose="02020603050405020304" pitchFamily="18" charset="0"/>
              </a:rPr>
              <a:t>Another</a:t>
            </a:r>
            <a:r>
              <a:rPr lang="fr-ML" sz="2300" dirty="0">
                <a:latin typeface="Times New Roman" panose="02020603050405020304" pitchFamily="18" charset="0"/>
                <a:cs typeface="Times New Roman" panose="02020603050405020304" pitchFamily="18" charset="0"/>
              </a:rPr>
              <a:t> Markup </a:t>
            </a:r>
            <a:r>
              <a:rPr lang="fr-ML" sz="2300" dirty="0" err="1">
                <a:latin typeface="Times New Roman" panose="02020603050405020304" pitchFamily="18" charset="0"/>
                <a:cs typeface="Times New Roman" panose="02020603050405020304" pitchFamily="18" charset="0"/>
              </a:rPr>
              <a:t>Language</a:t>
            </a:r>
            <a:r>
              <a:rPr lang="fr-ML" sz="2300" dirty="0">
                <a:latin typeface="Times New Roman" panose="02020603050405020304" pitchFamily="18" charset="0"/>
                <a:cs typeface="Times New Roman" panose="02020603050405020304" pitchFamily="18" charset="0"/>
              </a:rPr>
              <a:t>) pour la description des APIs. ce qui évalue et assure la qualité</a:t>
            </a:r>
          </a:p>
          <a:p>
            <a:pPr>
              <a:buFont typeface="Wingdings" panose="05000000000000000000" pitchFamily="2" charset="2"/>
              <a:buChar char="ü"/>
            </a:pPr>
            <a:r>
              <a:rPr lang="fr-ML" sz="2300" dirty="0">
                <a:latin typeface="Times New Roman" panose="02020603050405020304" pitchFamily="18" charset="0"/>
                <a:cs typeface="Times New Roman" panose="02020603050405020304" pitchFamily="18" charset="0"/>
              </a:rPr>
              <a:t>Génération de document interactive</a:t>
            </a:r>
          </a:p>
          <a:p>
            <a:pPr>
              <a:buFont typeface="Wingdings" panose="05000000000000000000" pitchFamily="2" charset="2"/>
              <a:buChar char="ü"/>
            </a:pPr>
            <a:r>
              <a:rPr lang="en-US" sz="2300" dirty="0">
                <a:latin typeface="Times New Roman" panose="02020603050405020304" pitchFamily="18" charset="0"/>
                <a:cs typeface="Times New Roman" panose="02020603050405020304" pitchFamily="18" charset="0"/>
              </a:rPr>
              <a:t>Publication de </a:t>
            </a:r>
            <a:r>
              <a:rPr lang="fr-ML" sz="2300" dirty="0">
                <a:latin typeface="Times New Roman" panose="02020603050405020304" pitchFamily="18" charset="0"/>
                <a:cs typeface="Times New Roman" panose="02020603050405020304" pitchFamily="18" charset="0"/>
              </a:rPr>
              <a:t>l’API avec sa définition ce qui permet au développeurs une intégration facile de l’API.</a:t>
            </a:r>
          </a:p>
        </p:txBody>
      </p:sp>
    </p:spTree>
    <p:extLst>
      <p:ext uri="{BB962C8B-B14F-4D97-AF65-F5344CB8AC3E}">
        <p14:creationId xmlns:p14="http://schemas.microsoft.com/office/powerpoint/2010/main" val="1273198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6E4CFA-7CF6-439B-BCE9-246B2951EF63}"/>
              </a:ext>
            </a:extLst>
          </p:cNvPr>
          <p:cNvSpPr>
            <a:spLocks noGrp="1"/>
          </p:cNvSpPr>
          <p:nvPr>
            <p:ph type="title"/>
          </p:nvPr>
        </p:nvSpPr>
        <p:spPr>
          <a:xfrm>
            <a:off x="838200" y="325368"/>
            <a:ext cx="10515600" cy="1325563"/>
          </a:xfrm>
        </p:spPr>
        <p:txBody>
          <a:bodyPr/>
          <a:lstStyle/>
          <a:p>
            <a:pPr algn="ctr"/>
            <a:r>
              <a:rPr lang="fr-ML" b="1" dirty="0">
                <a:latin typeface="Times New Roman" panose="02020603050405020304" pitchFamily="18" charset="0"/>
                <a:cs typeface="Times New Roman" panose="02020603050405020304" pitchFamily="18" charset="0"/>
              </a:rPr>
              <a:t>Le modèle publication/abonnement</a:t>
            </a:r>
            <a:endParaRPr lang="en-US" b="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1C3EE476-5DAE-4B36-B9F2-3F61286A2556}"/>
              </a:ext>
            </a:extLst>
          </p:cNvPr>
          <p:cNvSpPr>
            <a:spLocks noGrp="1"/>
          </p:cNvSpPr>
          <p:nvPr>
            <p:ph idx="1"/>
          </p:nvPr>
        </p:nvSpPr>
        <p:spPr>
          <a:xfrm>
            <a:off x="838200" y="1690687"/>
            <a:ext cx="10515600" cy="4922148"/>
          </a:xfrm>
        </p:spPr>
        <p:txBody>
          <a:bodyPr>
            <a:normAutofit/>
          </a:bodyPr>
          <a:lstStyle/>
          <a:p>
            <a:pPr marL="0" indent="0">
              <a:buNone/>
            </a:pPr>
            <a:r>
              <a:rPr lang="fr-ML" sz="2400" dirty="0">
                <a:latin typeface="Times New Roman" panose="02020603050405020304" pitchFamily="18" charset="0"/>
                <a:cs typeface="Times New Roman" panose="02020603050405020304" pitchFamily="18" charset="0"/>
              </a:rPr>
              <a:t>Le modèle publication/abonnement est un modèle dont la communication est constituée d’un producteur, d’un intermédiaire (appelé broker) et d’un consommateur. Un producteur publie les messages sur une ou plusieurs catégories (topics) et un consommateur doit s’abonner à une ou plusieurs topics pour recevoir les messages. </a:t>
            </a:r>
          </a:p>
          <a:p>
            <a:pPr marL="0" indent="0">
              <a:buNone/>
            </a:pPr>
            <a:r>
              <a:rPr lang="fr-ML" sz="2400" dirty="0">
                <a:latin typeface="Times New Roman" panose="02020603050405020304" pitchFamily="18" charset="0"/>
                <a:cs typeface="Times New Roman" panose="02020603050405020304" pitchFamily="18" charset="0"/>
              </a:rPr>
              <a:t>Contrairement au modèle client/serveur, un producteur pub/sub ne connait pas un consommateur pub/sub et inversement.</a:t>
            </a:r>
          </a:p>
          <a:p>
            <a:pPr marL="0" indent="0">
              <a:buNone/>
            </a:pPr>
            <a:r>
              <a:rPr lang="fr-ML" sz="2400" dirty="0">
                <a:latin typeface="Times New Roman" panose="02020603050405020304" pitchFamily="18" charset="0"/>
                <a:cs typeface="Times New Roman" panose="02020603050405020304" pitchFamily="18" charset="0"/>
              </a:rPr>
              <a:t>L’information échangé dans la communication publication/abonnement est appelée message. L’utilisation de broker permet une communication asynchrone, ce qui signifie que les points de terminaison qui produisent et consomment les messages interagissent avec le broker et non les uns avec les autres. Cette séparation permet de réduire la collision, d’avoir un système flexible et assure la compatibilité avec les système IoT.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7079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C5D89A-B002-4202-92C0-0D977330B626}"/>
              </a:ext>
            </a:extLst>
          </p:cNvPr>
          <p:cNvSpPr>
            <a:spLocks noGrp="1"/>
          </p:cNvSpPr>
          <p:nvPr>
            <p:ph type="title"/>
          </p:nvPr>
        </p:nvSpPr>
        <p:spPr/>
        <p:txBody>
          <a:bodyPr/>
          <a:lstStyle/>
          <a:p>
            <a:pPr algn="ctr"/>
            <a:r>
              <a:rPr lang="fr-ML" b="1" dirty="0">
                <a:latin typeface="Times New Roman" panose="02020603050405020304" pitchFamily="18" charset="0"/>
                <a:cs typeface="Times New Roman" panose="02020603050405020304" pitchFamily="18" charset="0"/>
              </a:rPr>
              <a:t>Les protocoles pub/sub populaire</a:t>
            </a:r>
            <a:endParaRPr lang="en-US" b="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B088ED16-4DE2-41FF-8E26-EFC64A894342}"/>
              </a:ext>
            </a:extLst>
          </p:cNvPr>
          <p:cNvSpPr>
            <a:spLocks noGrp="1"/>
          </p:cNvSpPr>
          <p:nvPr>
            <p:ph idx="1"/>
          </p:nvPr>
        </p:nvSpPr>
        <p:spPr>
          <a:xfrm>
            <a:off x="838200" y="1825625"/>
            <a:ext cx="10515600" cy="4005332"/>
          </a:xfrm>
        </p:spPr>
        <p:txBody>
          <a:bodyPr>
            <a:normAutofit/>
          </a:bodyPr>
          <a:lstStyle/>
          <a:p>
            <a:pPr marL="0" indent="0">
              <a:buNone/>
            </a:pPr>
            <a:r>
              <a:rPr lang="fr-ML" sz="2400" dirty="0">
                <a:latin typeface="Times New Roman" panose="02020603050405020304" pitchFamily="18" charset="0"/>
                <a:cs typeface="Times New Roman" panose="02020603050405020304" pitchFamily="18" charset="0"/>
              </a:rPr>
              <a:t>La publication/abonnement est un modèle implémenté dans plusieurs protocoles connus. Parmi ces protocole les plus utilisés sont:</a:t>
            </a:r>
          </a:p>
          <a:p>
            <a:pPr>
              <a:buFont typeface="Wingdings" panose="05000000000000000000" pitchFamily="2" charset="2"/>
              <a:buChar char="ü"/>
            </a:pPr>
            <a:r>
              <a:rPr lang="fr-ML" sz="2400" dirty="0">
                <a:latin typeface="Times New Roman" panose="02020603050405020304" pitchFamily="18" charset="0"/>
                <a:cs typeface="Times New Roman" panose="02020603050405020304" pitchFamily="18" charset="0"/>
              </a:rPr>
              <a:t>Apache Kafka est un protocole développé par LinkedIn puis mis en open source utilisé par plusieurs compagnies pour sa haute performance de pipeline et de streaming.</a:t>
            </a:r>
          </a:p>
          <a:p>
            <a:pPr>
              <a:buFont typeface="Wingdings" panose="05000000000000000000" pitchFamily="2" charset="2"/>
              <a:buChar char="ü"/>
            </a:pPr>
            <a:r>
              <a:rPr lang="fr-ML" sz="2400" dirty="0">
                <a:latin typeface="Times New Roman" panose="02020603050405020304" pitchFamily="18" charset="0"/>
                <a:cs typeface="Times New Roman" panose="02020603050405020304" pitchFamily="18" charset="0"/>
              </a:rPr>
              <a:t>MQTT (Message Queuing Telemetry Transport) est un protocole de messagerie asynchrone léger et l’un des plus utilisés dans les IoT.</a:t>
            </a:r>
          </a:p>
          <a:p>
            <a:pPr>
              <a:buFont typeface="Wingdings" panose="05000000000000000000" pitchFamily="2" charset="2"/>
              <a:buChar char="ü"/>
            </a:pPr>
            <a:r>
              <a:rPr lang="fr-ML" sz="2400" dirty="0">
                <a:latin typeface="Times New Roman" panose="02020603050405020304" pitchFamily="18" charset="0"/>
                <a:cs typeface="Times New Roman" panose="02020603050405020304" pitchFamily="18" charset="0"/>
              </a:rPr>
              <a:t>AMQP (Advanced Message Queuing Protocol) est une norme open source pour les messageries asynchrones par réseau. C’est un protocole binaire qui échange des message asynchrones.</a:t>
            </a:r>
          </a:p>
          <a:p>
            <a:pPr>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993143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4345</TotalTime>
  <Words>1743</Words>
  <Application>Microsoft Office PowerPoint</Application>
  <PresentationFormat>Grand écran</PresentationFormat>
  <Paragraphs>85</Paragraphs>
  <Slides>15</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15</vt:i4>
      </vt:variant>
    </vt:vector>
  </HeadingPairs>
  <TitlesOfParts>
    <vt:vector size="21" baseType="lpstr">
      <vt:lpstr>Arial</vt:lpstr>
      <vt:lpstr>Calibri</vt:lpstr>
      <vt:lpstr>Calibri Light</vt:lpstr>
      <vt:lpstr>Times New Roman</vt:lpstr>
      <vt:lpstr>Wingdings</vt:lpstr>
      <vt:lpstr>Thème Office</vt:lpstr>
      <vt:lpstr>Une spécification pour le modèle publication/abonnement</vt:lpstr>
      <vt:lpstr>Introduction</vt:lpstr>
      <vt:lpstr>Présentation PowerPoint</vt:lpstr>
      <vt:lpstr>Répartition du travail</vt:lpstr>
      <vt:lpstr>Un exemple de fonctionnement d’une API</vt:lpstr>
      <vt:lpstr>C’est quoi la spécification OpenAPI?</vt:lpstr>
      <vt:lpstr>Pourquoi OpenAPI ?</vt:lpstr>
      <vt:lpstr>Le modèle publication/abonnement</vt:lpstr>
      <vt:lpstr>Les protocoles pub/sub populaire</vt:lpstr>
      <vt:lpstr>Différence entre protocole synchrone et asynchrone</vt:lpstr>
      <vt:lpstr>La spécification OpenPS</vt:lpstr>
      <vt:lpstr>Avantage de OpenPS</vt:lpstr>
      <vt:lpstr>Le générateur de code OPENAPI-PS</vt:lpstr>
      <vt:lpstr>Cas d’utilisations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Une spécification pour le modèle publication/abonnement</dc:title>
  <dc:creator>OASC</dc:creator>
  <cp:lastModifiedBy>OASC</cp:lastModifiedBy>
  <cp:revision>184</cp:revision>
  <dcterms:created xsi:type="dcterms:W3CDTF">2021-10-03T00:49:45Z</dcterms:created>
  <dcterms:modified xsi:type="dcterms:W3CDTF">2021-10-16T10:37:07Z</dcterms:modified>
</cp:coreProperties>
</file>