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80" r:id="rId7"/>
    <p:sldId id="262" r:id="rId8"/>
    <p:sldId id="281" r:id="rId9"/>
    <p:sldId id="273" r:id="rId10"/>
    <p:sldId id="283" r:id="rId11"/>
    <p:sldId id="274" r:id="rId12"/>
    <p:sldId id="284" r:id="rId13"/>
    <p:sldId id="275" r:id="rId14"/>
    <p:sldId id="286" r:id="rId15"/>
    <p:sldId id="276" r:id="rId16"/>
    <p:sldId id="287" r:id="rId17"/>
    <p:sldId id="288" r:id="rId18"/>
    <p:sldId id="277" r:id="rId19"/>
    <p:sldId id="282" r:id="rId20"/>
    <p:sldId id="278" r:id="rId21"/>
    <p:sldId id="289" r:id="rId22"/>
    <p:sldId id="279" r:id="rId23"/>
    <p:sldId id="290" r:id="rId24"/>
    <p:sldId id="269" r:id="rId25"/>
    <p:sldId id="270" r:id="rId2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Mono for Powerline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10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03"/>
    <p:restoredTop sz="94670"/>
  </p:normalViewPr>
  <p:slideViewPr>
    <p:cSldViewPr snapToGrid="0">
      <p:cViewPr varScale="1">
        <p:scale>
          <a:sx n="326" d="100"/>
          <a:sy n="326" d="100"/>
        </p:scale>
        <p:origin x="208" y="2096"/>
      </p:cViewPr>
      <p:guideLst>
        <p:guide orient="horz" pos="1620"/>
        <p:guide pos="21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85d95717b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85d95717b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5d95717b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85d95717b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d95717b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85d95717b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5d95717b0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5d95717b0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5d95717b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5d95717b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5d9571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5d9571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5d95717b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5d95717b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5792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921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3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8104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60300"/>
            <a:ext cx="9144000" cy="28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53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3099" y="143451"/>
            <a:ext cx="1303316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835775"/>
            <a:ext cx="9144000" cy="66900"/>
          </a:xfrm>
          <a:prstGeom prst="rect">
            <a:avLst/>
          </a:prstGeom>
          <a:solidFill>
            <a:srgbClr val="4C5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upport.smartbear.com/swaggerhub/docs/en/manage-apis/swaggerhub-vendor-extensions.html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6349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OpenAPI Initiative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Course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317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2: </a:t>
            </a:r>
            <a:r>
              <a:rPr lang="en" dirty="0" err="1"/>
              <a:t>OpenAPI</a:t>
            </a:r>
            <a:r>
              <a:rPr lang="en" dirty="0"/>
              <a:t> Basics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/>
          <a:lstStyle/>
          <a:p>
            <a:pPr marL="139700" indent="0">
              <a:buNone/>
            </a:pPr>
            <a:r>
              <a:rPr lang="en-GB" dirty="0"/>
              <a:t>Provides high-level information to readers of </a:t>
            </a:r>
            <a:r>
              <a:rPr lang="en-GB" dirty="0" err="1"/>
              <a:t>OpenAPI</a:t>
            </a:r>
            <a:r>
              <a:rPr lang="en-GB" dirty="0"/>
              <a:t> document: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Title</a:t>
            </a:r>
          </a:p>
          <a:p>
            <a:r>
              <a:rPr lang="en-GB" dirty="0"/>
              <a:t>Description (supported by Markdown)</a:t>
            </a:r>
          </a:p>
          <a:p>
            <a:r>
              <a:rPr lang="en-GB" dirty="0"/>
              <a:t>Version (ideally using Semantic Versioning)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Other properties available (depending on how to choose to publish information like contact, license, etc.)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08" y="2319334"/>
            <a:ext cx="5619261" cy="2330820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info: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title: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Basics API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description: |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An example of an Info Object in an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document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## Introduction to API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This provides a high-level summary. An image is provided below:</a:t>
            </a:r>
          </a:p>
          <a:p>
            <a:pPr marL="139700" indent="0">
              <a:buNone/>
            </a:pP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![Image embedded in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document](images/example-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image.png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)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version: 0.0.1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3356708" y="2319334"/>
            <a:ext cx="5619262" cy="2330819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0B281D7-98B2-EC51-72D7-1A91046BA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5434" y="377725"/>
            <a:ext cx="3467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2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D2C1-CD27-1594-EEE1-CFF05BF7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URLs, Paths and Methods</a:t>
            </a:r>
          </a:p>
        </p:txBody>
      </p:sp>
    </p:spTree>
    <p:extLst>
      <p:ext uri="{BB962C8B-B14F-4D97-AF65-F5344CB8AC3E}">
        <p14:creationId xmlns:p14="http://schemas.microsoft.com/office/powerpoint/2010/main" val="356270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URLs, Paths and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/>
          <a:lstStyle/>
          <a:p>
            <a:r>
              <a:rPr lang="en-GB" dirty="0"/>
              <a:t>Paths Object is a map of URLs exposed by the API</a:t>
            </a:r>
          </a:p>
          <a:p>
            <a:endParaRPr lang="en-GB" dirty="0"/>
          </a:p>
          <a:p>
            <a:r>
              <a:rPr lang="en-GB" dirty="0"/>
              <a:t>Paths point to Path Item Objects, providing one-or-more HTTP methods supported by the API</a:t>
            </a:r>
          </a:p>
          <a:p>
            <a:endParaRPr lang="en-GB" dirty="0"/>
          </a:p>
          <a:p>
            <a:r>
              <a:rPr lang="en-GB" dirty="0"/>
              <a:t>Each method points to a given Operation Object, which defines the properties of the request and response, along with documentation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56709" y="2176585"/>
            <a:ext cx="5475592" cy="2531940"/>
          </a:xfrm>
        </p:spPr>
        <p:txBody>
          <a:bodyPr anchor="ctr">
            <a:normAutofit fontScale="62500" lnSpcReduction="20000"/>
          </a:bodyPr>
          <a:lstStyle/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/pets/{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}: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get: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summary: Info for a specific pet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operationId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showPetById</a:t>
            </a: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tags: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- pets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parameters: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- name: 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endParaRPr lang="en-GB" sz="10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in: path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required: true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The id of the pet to retrieve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type: string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responses: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"200":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Expected response to a valid request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content: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application/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  $ref: "#/components/schemas/Pet"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default: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description: unexpected error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content: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application/</a:t>
            </a:r>
            <a:r>
              <a:rPr lang="en-GB" sz="10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schema:</a:t>
            </a:r>
          </a:p>
          <a:p>
            <a:pPr marL="139700" indent="0">
              <a:buNone/>
            </a:pPr>
            <a:r>
              <a:rPr lang="en-GB" sz="1000" dirty="0">
                <a:latin typeface="Roboto Mono for Powerline" pitchFamily="2" charset="0"/>
                <a:ea typeface="Roboto Mono for Powerline" pitchFamily="2" charset="0"/>
              </a:rPr>
              <a:t>              $ref: "#/components/schemas/Error"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3356708" y="2176585"/>
            <a:ext cx="5619262" cy="2531940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F06587A-F5FA-A3E3-C071-8B2A4E52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790" y="434975"/>
            <a:ext cx="4861180" cy="15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27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Parameters</a:t>
            </a:r>
          </a:p>
        </p:txBody>
      </p:sp>
    </p:spTree>
    <p:extLst>
      <p:ext uri="{BB962C8B-B14F-4D97-AF65-F5344CB8AC3E}">
        <p14:creationId xmlns:p14="http://schemas.microsoft.com/office/powerpoint/2010/main" val="61034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Providing Parameters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92125"/>
            <a:ext cx="3889073" cy="3416400"/>
          </a:xfrm>
        </p:spPr>
        <p:txBody>
          <a:bodyPr anchor="ctr"/>
          <a:lstStyle/>
          <a:p>
            <a:r>
              <a:rPr lang="en-GB" dirty="0"/>
              <a:t>Implemented in an Operation Object</a:t>
            </a:r>
          </a:p>
          <a:p>
            <a:endParaRPr lang="en-GB" dirty="0"/>
          </a:p>
          <a:p>
            <a:r>
              <a:rPr lang="en-GB" dirty="0"/>
              <a:t>Provides the means to send arguments to a given operation</a:t>
            </a:r>
          </a:p>
          <a:p>
            <a:endParaRPr lang="en-GB" dirty="0"/>
          </a:p>
          <a:p>
            <a:r>
              <a:rPr lang="en-GB" dirty="0"/>
              <a:t>Several types supported:</a:t>
            </a:r>
          </a:p>
          <a:p>
            <a:pPr lvl="1"/>
            <a:r>
              <a:rPr lang="en-GB" dirty="0"/>
              <a:t>Path: Part of a URL</a:t>
            </a:r>
          </a:p>
          <a:p>
            <a:pPr lvl="1"/>
            <a:r>
              <a:rPr lang="en-GB" dirty="0"/>
              <a:t>Query: A HTTP Query string</a:t>
            </a:r>
          </a:p>
          <a:p>
            <a:pPr lvl="1"/>
            <a:r>
              <a:rPr lang="en-GB" dirty="0"/>
              <a:t>Header: A HTTP header</a:t>
            </a:r>
          </a:p>
          <a:p>
            <a:pPr lvl="1"/>
            <a:r>
              <a:rPr lang="en-GB" dirty="0"/>
              <a:t>Cookie: Cookie data</a:t>
            </a:r>
          </a:p>
          <a:p>
            <a:endParaRPr lang="en-GB" dirty="0"/>
          </a:p>
          <a:p>
            <a:r>
              <a:rPr lang="en-GB" dirty="0"/>
              <a:t>Parameter type supported by Schema Object to allow rich parameter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43228" y="2176585"/>
            <a:ext cx="4032740" cy="2531940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name: </a:t>
            </a:r>
            <a:r>
              <a:rPr lang="en-GB" sz="1050" dirty="0" err="1">
                <a:latin typeface="Roboto Mono for Powerline" pitchFamily="2" charset="0"/>
                <a:ea typeface="Roboto Mono for Powerline" pitchFamily="2" charset="0"/>
              </a:rPr>
              <a:t>petId</a:t>
            </a:r>
            <a:endParaRPr lang="en-GB" sz="105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in: path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required: true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description: The id of the pet to retrieve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schema:</a:t>
            </a:r>
          </a:p>
          <a:p>
            <a:pPr marL="139700" indent="0">
              <a:buNone/>
            </a:pPr>
            <a:r>
              <a:rPr lang="en-GB" sz="1050" dirty="0">
                <a:latin typeface="Roboto Mono for Powerline" pitchFamily="2" charset="0"/>
                <a:ea typeface="Roboto Mono for Powerline" pitchFamily="2" charset="0"/>
              </a:rPr>
              <a:t>  type: string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8828A-9514-279D-AFF7-06842AE45D65}"/>
              </a:ext>
            </a:extLst>
          </p:cNvPr>
          <p:cNvSpPr/>
          <p:nvPr/>
        </p:nvSpPr>
        <p:spPr>
          <a:xfrm>
            <a:off x="4943228" y="2176585"/>
            <a:ext cx="4032741" cy="2531940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B6B250-42B0-B5A2-4976-93BFF238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0184" y="145825"/>
            <a:ext cx="4032740" cy="195695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EE32B8A-8408-A784-76D3-CC5872781C94}"/>
              </a:ext>
            </a:extLst>
          </p:cNvPr>
          <p:cNvSpPr/>
          <p:nvPr/>
        </p:nvSpPr>
        <p:spPr>
          <a:xfrm>
            <a:off x="5483899" y="796737"/>
            <a:ext cx="940347" cy="891385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7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</a:t>
            </a:r>
            <a:br>
              <a:rPr lang="en-GB" dirty="0"/>
            </a:br>
            <a:r>
              <a:rPr lang="en-GB" dirty="0"/>
              <a:t>and Response Objects</a:t>
            </a:r>
          </a:p>
        </p:txBody>
      </p:sp>
    </p:spTree>
    <p:extLst>
      <p:ext uri="{BB962C8B-B14F-4D97-AF65-F5344CB8AC3E}">
        <p14:creationId xmlns:p14="http://schemas.microsoft.com/office/powerpoint/2010/main" val="116784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8BB6B250-42B0-B5A2-4976-93BFF2383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5825" y="2416040"/>
            <a:ext cx="4174537" cy="21616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 and Response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 anchor="ctr"/>
          <a:lstStyle/>
          <a:p>
            <a:r>
              <a:rPr lang="en-GB" dirty="0"/>
              <a:t>Implemented by an Operation Object</a:t>
            </a:r>
          </a:p>
          <a:p>
            <a:endParaRPr lang="en-GB" dirty="0"/>
          </a:p>
          <a:p>
            <a:r>
              <a:rPr lang="en-GB" dirty="0"/>
              <a:t>Request Body Object implements Media Type Object</a:t>
            </a:r>
          </a:p>
          <a:p>
            <a:endParaRPr lang="en-GB" dirty="0"/>
          </a:p>
          <a:p>
            <a:r>
              <a:rPr lang="en-GB" dirty="0"/>
              <a:t>Media Type implements underlying Schema Object</a:t>
            </a:r>
          </a:p>
          <a:p>
            <a:endParaRPr lang="en-GB" dirty="0"/>
          </a:p>
          <a:p>
            <a:r>
              <a:rPr lang="en-GB" dirty="0"/>
              <a:t>Expected request payload can therefore be well-described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7F27C-2D15-6784-732E-9460306CE08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64928" y="1213053"/>
            <a:ext cx="2468118" cy="1447907"/>
          </a:xfrm>
        </p:spPr>
        <p:txBody>
          <a:bodyPr anchor="ctr">
            <a:normAutofit fontScale="85000" lnSpcReduction="10000"/>
          </a:bodyPr>
          <a:lstStyle/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description: Request body containing expected strings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content: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application/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object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properties: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names: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type: array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items: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minLength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100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pattern: ^\w$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maxItems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5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98CD8B5-4AAC-E9A7-BFE7-1FD877FFD405}"/>
              </a:ext>
            </a:extLst>
          </p:cNvPr>
          <p:cNvSpPr/>
          <p:nvPr/>
        </p:nvSpPr>
        <p:spPr>
          <a:xfrm>
            <a:off x="5014976" y="2571750"/>
            <a:ext cx="814535" cy="625078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FCC5951-D533-3E00-8DB5-190AC1231375}"/>
              </a:ext>
            </a:extLst>
          </p:cNvPr>
          <p:cNvSpPr/>
          <p:nvPr/>
        </p:nvSpPr>
        <p:spPr>
          <a:xfrm>
            <a:off x="5964928" y="1293341"/>
            <a:ext cx="2468118" cy="1271239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71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0021320-A26A-DC0C-E201-AFD358AA1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3716" y="2571750"/>
            <a:ext cx="5144191" cy="161143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Creating Request and Response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Referenced (indirectly) by Operation Object</a:t>
            </a:r>
          </a:p>
          <a:p>
            <a:endParaRPr lang="en-GB" dirty="0"/>
          </a:p>
          <a:p>
            <a:r>
              <a:rPr lang="en-GB" dirty="0"/>
              <a:t>Response Object is defined using same approach, namely:</a:t>
            </a:r>
          </a:p>
          <a:p>
            <a:pPr lvl="1"/>
            <a:r>
              <a:rPr lang="en-GB" dirty="0"/>
              <a:t>Media Type Object provides expected encoding</a:t>
            </a:r>
          </a:p>
          <a:p>
            <a:pPr lvl="1"/>
            <a:r>
              <a:rPr lang="en-GB" dirty="0"/>
              <a:t>Schema Object adds expected payload</a:t>
            </a:r>
          </a:p>
          <a:p>
            <a:pPr lvl="1"/>
            <a:endParaRPr lang="en-GB" dirty="0"/>
          </a:p>
          <a:p>
            <a:r>
              <a:rPr lang="en-GB" dirty="0"/>
              <a:t>Response Object also supports headers and other properties</a:t>
            </a:r>
          </a:p>
          <a:p>
            <a:endParaRPr lang="en-GB" dirty="0"/>
          </a:p>
          <a:p>
            <a:r>
              <a:rPr lang="en-GB" dirty="0"/>
              <a:t>Multiple Media Type Objects can be specified with the same Schema Object, providing a use case for reusability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6FDD9A-C4FD-40D5-5A57-9CCB82FAE65B}"/>
              </a:ext>
            </a:extLst>
          </p:cNvPr>
          <p:cNvSpPr/>
          <p:nvPr/>
        </p:nvSpPr>
        <p:spPr>
          <a:xfrm>
            <a:off x="7720371" y="3553608"/>
            <a:ext cx="954544" cy="739337"/>
          </a:xfrm>
          <a:prstGeom prst="ellipse">
            <a:avLst/>
          </a:prstGeom>
          <a:noFill/>
          <a:ln>
            <a:solidFill>
              <a:srgbClr val="4C5D3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4EA22AF-DAE7-4B4A-38CC-7CE1040EFE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09424" y="1292124"/>
            <a:ext cx="2878482" cy="1611433"/>
          </a:xfrm>
        </p:spPr>
        <p:txBody>
          <a:bodyPr anchor="ctr">
            <a:normAutofit fontScale="85000" lnSpcReduction="20000"/>
          </a:bodyPr>
          <a:lstStyle/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description: Response payload including expected HTTP headers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headers: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"x-example-header":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description: Example header using deprecated x- nomenclature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content: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application/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json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schema: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object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properties: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names: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type: array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items: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type: string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minLength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maxLength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100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  pattern: ^\w$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maxItems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6AFE91-9E36-9DFF-5002-5AD27DD35FB5}"/>
              </a:ext>
            </a:extLst>
          </p:cNvPr>
          <p:cNvSpPr/>
          <p:nvPr/>
        </p:nvSpPr>
        <p:spPr>
          <a:xfrm>
            <a:off x="5709423" y="1293341"/>
            <a:ext cx="2878483" cy="1610216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87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Defining Reusable Objects</a:t>
            </a:r>
          </a:p>
        </p:txBody>
      </p:sp>
    </p:spTree>
    <p:extLst>
      <p:ext uri="{BB962C8B-B14F-4D97-AF65-F5344CB8AC3E}">
        <p14:creationId xmlns:p14="http://schemas.microsoft.com/office/powerpoint/2010/main" val="1491504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AC6CA-A3EA-6AEE-3758-1FE7CAD9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Defining Reusable Objects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A3645-232D-A8CC-96E3-DFFEBAE19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39700" indent="0">
              <a:buNone/>
            </a:pPr>
            <a:r>
              <a:rPr lang="en-GB" dirty="0"/>
              <a:t>Components Object is a “wrapper” for objects that can be reused, including: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 err="1"/>
              <a:t>Callbacks</a:t>
            </a:r>
            <a:endParaRPr lang="en-GB" dirty="0"/>
          </a:p>
          <a:p>
            <a:r>
              <a:rPr lang="en-GB" dirty="0"/>
              <a:t>Examples</a:t>
            </a:r>
          </a:p>
          <a:p>
            <a:r>
              <a:rPr lang="en-GB" dirty="0"/>
              <a:t>Headers</a:t>
            </a:r>
          </a:p>
          <a:p>
            <a:r>
              <a:rPr lang="en-GB" dirty="0"/>
              <a:t>Links</a:t>
            </a:r>
          </a:p>
          <a:p>
            <a:r>
              <a:rPr lang="en-GB" dirty="0"/>
              <a:t>Path Items</a:t>
            </a:r>
          </a:p>
          <a:p>
            <a:r>
              <a:rPr lang="en-GB" dirty="0"/>
              <a:t>Parameters</a:t>
            </a:r>
          </a:p>
          <a:p>
            <a:r>
              <a:rPr lang="en-GB" dirty="0"/>
              <a:t>Request Bodies</a:t>
            </a:r>
          </a:p>
          <a:p>
            <a:r>
              <a:rPr lang="en-GB" dirty="0"/>
              <a:t>Responses</a:t>
            </a:r>
          </a:p>
          <a:p>
            <a:r>
              <a:rPr lang="en-GB" dirty="0"/>
              <a:t>Schemas</a:t>
            </a:r>
          </a:p>
          <a:p>
            <a:r>
              <a:rPr lang="en-GB" dirty="0"/>
              <a:t>Security Schemes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Remote references also supported, meaning objects can be standardized across APIs, organizations or industries</a:t>
            </a:r>
          </a:p>
          <a:p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1BE7466-7A78-0680-B9FF-69BE1FC13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652" y="1292125"/>
            <a:ext cx="4602774" cy="3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course this for?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Anyone looking for a more detail on the nuts-and-bolts of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Developers looking to build or consume APIs using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Describing</a:t>
            </a:r>
            <a:br>
              <a:rPr lang="en-GB" dirty="0"/>
            </a:br>
            <a:r>
              <a:rPr lang="en-GB" dirty="0"/>
              <a:t>Security Requirements</a:t>
            </a:r>
          </a:p>
        </p:txBody>
      </p:sp>
    </p:spTree>
    <p:extLst>
      <p:ext uri="{BB962C8B-B14F-4D97-AF65-F5344CB8AC3E}">
        <p14:creationId xmlns:p14="http://schemas.microsoft.com/office/powerpoint/2010/main" val="1691825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7AD5EE-46EC-C4B9-304F-5C23BDB8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Describing Security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4A90-6870-CB19-DABF-0C4BCA3A5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3045008" cy="3416400"/>
          </a:xfrm>
        </p:spPr>
        <p:txBody>
          <a:bodyPr>
            <a:normAutofit fontScale="92500"/>
          </a:bodyPr>
          <a:lstStyle/>
          <a:p>
            <a:r>
              <a:rPr lang="en-GB" dirty="0"/>
              <a:t>Support for a number of security approaches/protocols:</a:t>
            </a:r>
          </a:p>
          <a:p>
            <a:pPr lvl="1"/>
            <a:r>
              <a:rPr lang="en-GB" dirty="0"/>
              <a:t>API Key</a:t>
            </a:r>
          </a:p>
          <a:p>
            <a:pPr lvl="1"/>
            <a:r>
              <a:rPr lang="en-GB" dirty="0"/>
              <a:t>HTTP-based Authentication</a:t>
            </a:r>
          </a:p>
          <a:p>
            <a:pPr lvl="1"/>
            <a:r>
              <a:rPr lang="en-GB" dirty="0"/>
              <a:t>Mutual Authentication over TLS</a:t>
            </a:r>
          </a:p>
          <a:p>
            <a:pPr lvl="1"/>
            <a:r>
              <a:rPr lang="en-GB" dirty="0"/>
              <a:t>OAuth 2.0</a:t>
            </a:r>
          </a:p>
          <a:p>
            <a:pPr lvl="1"/>
            <a:r>
              <a:rPr lang="en-GB" dirty="0"/>
              <a:t>OpenID Connect</a:t>
            </a:r>
          </a:p>
          <a:p>
            <a:r>
              <a:rPr lang="en-GB" dirty="0"/>
              <a:t>Security requirements can be applied globally or to a specific Operation</a:t>
            </a:r>
          </a:p>
          <a:p>
            <a:r>
              <a:rPr lang="en-GB" dirty="0"/>
              <a:t>Security Requirements reference a Security Scheme Object that </a:t>
            </a:r>
            <a:r>
              <a:rPr lang="en-GB" b="1" dirty="0"/>
              <a:t>must</a:t>
            </a:r>
            <a:r>
              <a:rPr lang="en-GB" dirty="0"/>
              <a:t> be declared in the Components Object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4EA22AF-DAE7-4B4A-38CC-7CE1040EFE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16400" y="2605839"/>
            <a:ext cx="3555428" cy="2175583"/>
          </a:xfrm>
        </p:spPr>
        <p:txBody>
          <a:bodyPr anchor="ctr">
            <a:normAutofit/>
          </a:bodyPr>
          <a:lstStyle/>
          <a:p>
            <a:pPr marL="139700" indent="0">
              <a:buNone/>
            </a:pP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openapi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3.1.0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...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security: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-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basicAuth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 []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components: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securitySchemes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apiKey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description: API Key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apiKey</a:t>
            </a:r>
            <a:endParaRPr lang="en-GB" sz="600" dirty="0">
              <a:latin typeface="Roboto Mono for Powerline" pitchFamily="2" charset="0"/>
              <a:ea typeface="Roboto Mono for Powerline" pitchFamily="2" charset="0"/>
            </a:endParaRP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name: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api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-key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in: header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</a:t>
            </a:r>
            <a:r>
              <a:rPr lang="en-GB" sz="600" dirty="0" err="1">
                <a:latin typeface="Roboto Mono for Powerline" pitchFamily="2" charset="0"/>
                <a:ea typeface="Roboto Mono for Powerline" pitchFamily="2" charset="0"/>
              </a:rPr>
              <a:t>basicAuth</a:t>
            </a: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: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description: Basic Authentication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type: http</a:t>
            </a:r>
          </a:p>
          <a:p>
            <a:pPr marL="139700" indent="0">
              <a:buNone/>
            </a:pPr>
            <a:r>
              <a:rPr lang="en-GB" sz="600" dirty="0">
                <a:latin typeface="Roboto Mono for Powerline" pitchFamily="2" charset="0"/>
                <a:ea typeface="Roboto Mono for Powerline" pitchFamily="2" charset="0"/>
              </a:rPr>
              <a:t>      scheme: basic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16AFE91-9E36-9DFF-5002-5AD27DD35FB5}"/>
              </a:ext>
            </a:extLst>
          </p:cNvPr>
          <p:cNvSpPr/>
          <p:nvPr/>
        </p:nvSpPr>
        <p:spPr>
          <a:xfrm>
            <a:off x="4216400" y="2605839"/>
            <a:ext cx="3555428" cy="2175583"/>
          </a:xfrm>
          <a:prstGeom prst="roundRect">
            <a:avLst/>
          </a:prstGeom>
          <a:noFill/>
          <a:ln>
            <a:solidFill>
              <a:srgbClr val="4C5D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F0AD2C-EBE7-351B-4BC9-F1CA28BC6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1718" y="1164207"/>
            <a:ext cx="5522999" cy="143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51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C96-62D1-EB40-1B35-BBEAABA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Specification</a:t>
            </a:r>
            <a:br>
              <a:rPr lang="en-GB" dirty="0"/>
            </a:br>
            <a:r>
              <a:rPr lang="en-GB" dirty="0"/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877748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9D83E-09B3-BCC1-E0DD-FDEB6B2B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Using Specification Extensions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43018-65F6-9339-BD1C-B56505D7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en-GB" dirty="0"/>
              <a:t>Provides the means to extend </a:t>
            </a:r>
            <a:r>
              <a:rPr lang="en-GB" dirty="0" err="1"/>
              <a:t>OpenAPI</a:t>
            </a:r>
            <a:r>
              <a:rPr lang="en-GB" dirty="0"/>
              <a:t> using a standardized pattern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Denoted using </a:t>
            </a:r>
            <a:r>
              <a:rPr lang="en-GB" dirty="0">
                <a:latin typeface="Roboto Mono for Powerline" pitchFamily="2" charset="0"/>
                <a:ea typeface="Roboto Mono for Powerline" pitchFamily="2" charset="0"/>
              </a:rPr>
              <a:t>x-</a:t>
            </a:r>
            <a:r>
              <a:rPr lang="en-GB" dirty="0"/>
              <a:t> prefix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Can be implemented anywhere in the specification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Commonly used by vendors to extend implement features complementary to their products e.g. </a:t>
            </a:r>
            <a:r>
              <a:rPr lang="en-GB" dirty="0" err="1">
                <a:hlinkClick r:id="rId2"/>
              </a:rPr>
              <a:t>SwaggerHub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C3B5D-7C59-372B-4E85-138EB9B73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80" y="228465"/>
            <a:ext cx="3138573" cy="4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2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Covered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HTTP in the context of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endParaRPr lang="en-GB"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How an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document is </a:t>
            </a:r>
            <a:r>
              <a:rPr lang="en-GB" sz="2200" dirty="0" err="1">
                <a:solidFill>
                  <a:schemeClr val="dk1"/>
                </a:solidFill>
              </a:rPr>
              <a:t>structued</a:t>
            </a:r>
            <a:endParaRPr lang="en-GB"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The objects that make up an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document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GB" sz="2200" dirty="0">
                <a:solidFill>
                  <a:schemeClr val="dk1"/>
                </a:solidFill>
              </a:rPr>
              <a:t>Where security and specification extensions fit in</a:t>
            </a:r>
            <a:endParaRPr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</a:t>
            </a: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311700" y="1874622"/>
            <a:ext cx="8520600" cy="1200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8890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GB" sz="3600" dirty="0">
                <a:solidFill>
                  <a:schemeClr val="dk1"/>
                </a:solidFill>
              </a:rPr>
              <a:t>Module 3: Creating an </a:t>
            </a:r>
            <a:r>
              <a:rPr lang="en-GB" sz="3600" dirty="0" err="1">
                <a:solidFill>
                  <a:schemeClr val="dk1"/>
                </a:solidFill>
              </a:rPr>
              <a:t>OpenAPI</a:t>
            </a:r>
            <a:r>
              <a:rPr lang="en-GB" sz="3600" dirty="0">
                <a:solidFill>
                  <a:schemeClr val="dk1"/>
                </a:solidFill>
              </a:rPr>
              <a:t> document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1650"/>
            <a:ext cx="85206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cover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263674"/>
            <a:ext cx="8520600" cy="3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31800">
              <a:buClr>
                <a:schemeClr val="dk1"/>
              </a:buClr>
              <a:buSzPts val="2200"/>
            </a:pPr>
            <a:r>
              <a:rPr lang="en-GB" sz="2200" dirty="0">
                <a:solidFill>
                  <a:schemeClr val="dk1"/>
                </a:solidFill>
              </a:rPr>
              <a:t>How </a:t>
            </a:r>
            <a:r>
              <a:rPr lang="en-GB" sz="2200" dirty="0" err="1">
                <a:solidFill>
                  <a:schemeClr val="dk1"/>
                </a:solidFill>
              </a:rPr>
              <a:t>OpenAPI</a:t>
            </a:r>
            <a:r>
              <a:rPr lang="en-GB" sz="2200" dirty="0">
                <a:solidFill>
                  <a:schemeClr val="dk1"/>
                </a:solidFill>
              </a:rPr>
              <a:t> represents HTTP and APIs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basic structure of </a:t>
            </a:r>
            <a:r>
              <a:rPr lang="en" sz="2200" dirty="0" err="1">
                <a:solidFill>
                  <a:schemeClr val="dk1"/>
                </a:solidFill>
              </a:rPr>
              <a:t>OpenAPI</a:t>
            </a: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The most commonly used objects and how they relate to each other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How to describe security requirements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endParaRPr lang="en"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dirty="0">
                <a:solidFill>
                  <a:schemeClr val="dk1"/>
                </a:solidFill>
              </a:rPr>
              <a:t>What Specification Extensions mean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HTTP, APIs and </a:t>
            </a:r>
            <a:r>
              <a:rPr lang="en-GB" dirty="0" err="1"/>
              <a:t>OpenAPI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58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HTTP, APIs and </a:t>
            </a:r>
            <a:r>
              <a:rPr lang="en-GB" dirty="0" err="1"/>
              <a:t>OpenAPI</a:t>
            </a: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11700" y="1215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Module 1 we explained the growth and features of API specification languages.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These languages represent the features of HTTP and APIs more generally, including: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URLs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Supported HTTP methods</a:t>
            </a:r>
            <a:endParaRPr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Request properties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Response properties</a:t>
            </a:r>
          </a:p>
          <a:p>
            <a:pPr>
              <a:lnSpc>
                <a:spcPct val="150000"/>
              </a:lnSpc>
            </a:pPr>
            <a:r>
              <a:rPr lang="en" dirty="0"/>
              <a:t>Security Requirements</a:t>
            </a:r>
          </a:p>
          <a:p>
            <a:pPr marL="3175" indent="0">
              <a:lnSpc>
                <a:spcPct val="150000"/>
              </a:lnSpc>
              <a:buNone/>
            </a:pPr>
            <a:r>
              <a:rPr lang="en-GB" dirty="0"/>
              <a:t>These features are present in </a:t>
            </a:r>
            <a:r>
              <a:rPr lang="en-GB" dirty="0" err="1"/>
              <a:t>OpenAPI</a:t>
            </a:r>
            <a:r>
              <a:rPr lang="en-GB" dirty="0"/>
              <a:t>.</a:t>
            </a: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62B006D2-8C13-0E34-3906-51233881221F}"/>
              </a:ext>
            </a:extLst>
          </p:cNvPr>
          <p:cNvSpPr/>
          <p:nvPr/>
        </p:nvSpPr>
        <p:spPr>
          <a:xfrm>
            <a:off x="6482509" y="109300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URLs</a:t>
            </a:r>
            <a:endParaRPr dirty="0"/>
          </a:p>
        </p:txBody>
      </p:sp>
      <p:sp>
        <p:nvSpPr>
          <p:cNvPr id="3" name="Google Shape;88;p17">
            <a:extLst>
              <a:ext uri="{FF2B5EF4-FFF2-40B4-BE49-F238E27FC236}">
                <a16:creationId xmlns:a16="http://schemas.microsoft.com/office/drawing/2014/main" id="{750877F4-D9B8-8B4D-0D47-342B42D5BB7A}"/>
              </a:ext>
            </a:extLst>
          </p:cNvPr>
          <p:cNvSpPr/>
          <p:nvPr/>
        </p:nvSpPr>
        <p:spPr>
          <a:xfrm>
            <a:off x="6482509" y="1867956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HTTP Methods</a:t>
            </a:r>
            <a:endParaRPr sz="900" dirty="0"/>
          </a:p>
        </p:txBody>
      </p:sp>
      <p:sp>
        <p:nvSpPr>
          <p:cNvPr id="4" name="Google Shape;88;p17">
            <a:extLst>
              <a:ext uri="{FF2B5EF4-FFF2-40B4-BE49-F238E27FC236}">
                <a16:creationId xmlns:a16="http://schemas.microsoft.com/office/drawing/2014/main" id="{5CE7F34E-F7C4-9AA9-8362-EABA58D86169}"/>
              </a:ext>
            </a:extLst>
          </p:cNvPr>
          <p:cNvSpPr/>
          <p:nvPr/>
        </p:nvSpPr>
        <p:spPr>
          <a:xfrm>
            <a:off x="5372401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 Properties</a:t>
            </a:r>
            <a:endParaRPr sz="800" dirty="0"/>
          </a:p>
        </p:txBody>
      </p:sp>
      <p:sp>
        <p:nvSpPr>
          <p:cNvPr id="6" name="Google Shape;88;p17">
            <a:extLst>
              <a:ext uri="{FF2B5EF4-FFF2-40B4-BE49-F238E27FC236}">
                <a16:creationId xmlns:a16="http://schemas.microsoft.com/office/drawing/2014/main" id="{56FEE8C3-4B40-B192-E74C-40E315EF0ED7}"/>
              </a:ext>
            </a:extLst>
          </p:cNvPr>
          <p:cNvSpPr/>
          <p:nvPr/>
        </p:nvSpPr>
        <p:spPr>
          <a:xfrm>
            <a:off x="7592616" y="2644658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Response Properties</a:t>
            </a:r>
            <a:endParaRPr sz="800" dirty="0"/>
          </a:p>
        </p:txBody>
      </p:sp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5AE50BCD-730A-EB72-57E3-277B240C4932}"/>
              </a:ext>
            </a:extLst>
          </p:cNvPr>
          <p:cNvSpPr/>
          <p:nvPr/>
        </p:nvSpPr>
        <p:spPr>
          <a:xfrm>
            <a:off x="7052617" y="3281751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HTTP Status Code</a:t>
            </a:r>
            <a:endParaRPr sz="800" dirty="0"/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A12EAE6C-62B0-6785-84CB-3CA9037209A4}"/>
              </a:ext>
            </a:extLst>
          </p:cNvPr>
          <p:cNvSpPr/>
          <p:nvPr/>
        </p:nvSpPr>
        <p:spPr>
          <a:xfrm>
            <a:off x="8120314" y="328869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33998BB-D210-BFAA-F284-B94780C727D0}"/>
              </a:ext>
            </a:extLst>
          </p:cNvPr>
          <p:cNvSpPr/>
          <p:nvPr/>
        </p:nvSpPr>
        <p:spPr>
          <a:xfrm>
            <a:off x="7592616" y="3835786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5049E-CFDB-DC56-24F1-5BAC384937F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6842509" y="1633006"/>
            <a:ext cx="0" cy="234950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BF8A208-59D5-5686-FF90-22395789FC37}"/>
              </a:ext>
            </a:extLst>
          </p:cNvPr>
          <p:cNvCxnSpPr>
            <a:stCxn id="3" idx="1"/>
            <a:endCxn id="4" idx="0"/>
          </p:cNvCxnSpPr>
          <p:nvPr/>
        </p:nvCxnSpPr>
        <p:spPr>
          <a:xfrm rot="10800000" flipV="1">
            <a:off x="5732401" y="2137956"/>
            <a:ext cx="750108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E3C3927-FEFD-1A04-28DD-2A80E68F9422}"/>
              </a:ext>
            </a:extLst>
          </p:cNvPr>
          <p:cNvCxnSpPr>
            <a:stCxn id="3" idx="3"/>
            <a:endCxn id="6" idx="0"/>
          </p:cNvCxnSpPr>
          <p:nvPr/>
        </p:nvCxnSpPr>
        <p:spPr>
          <a:xfrm>
            <a:off x="7202509" y="2137956"/>
            <a:ext cx="750107" cy="50670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8AB3BE-25D6-B1F2-5B4F-EECF2464731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7952616" y="3184658"/>
            <a:ext cx="0" cy="651128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7E8F92C-E033-53F9-232E-354420FFD45A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8312616" y="2914658"/>
            <a:ext cx="167698" cy="374035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A4257510-E70D-A787-25DB-3E93973155D9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7412618" y="2914657"/>
            <a:ext cx="179999" cy="367093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Google Shape;88;p17">
            <a:extLst>
              <a:ext uri="{FF2B5EF4-FFF2-40B4-BE49-F238E27FC236}">
                <a16:creationId xmlns:a16="http://schemas.microsoft.com/office/drawing/2014/main" id="{91E0559B-7E50-6080-E1BD-0D4BDB6474EE}"/>
              </a:ext>
            </a:extLst>
          </p:cNvPr>
          <p:cNvSpPr/>
          <p:nvPr/>
        </p:nvSpPr>
        <p:spPr>
          <a:xfrm>
            <a:off x="4832402" y="3272148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Query String</a:t>
            </a:r>
            <a:endParaRPr sz="800" dirty="0"/>
          </a:p>
        </p:txBody>
      </p:sp>
      <p:sp>
        <p:nvSpPr>
          <p:cNvPr id="45" name="Google Shape;88;p17">
            <a:extLst>
              <a:ext uri="{FF2B5EF4-FFF2-40B4-BE49-F238E27FC236}">
                <a16:creationId xmlns:a16="http://schemas.microsoft.com/office/drawing/2014/main" id="{39D5E0B2-1F63-D914-3513-D64A2B38E01B}"/>
              </a:ext>
            </a:extLst>
          </p:cNvPr>
          <p:cNvSpPr/>
          <p:nvPr/>
        </p:nvSpPr>
        <p:spPr>
          <a:xfrm>
            <a:off x="5900099" y="3279090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Payload</a:t>
            </a:r>
            <a:endParaRPr sz="800" dirty="0"/>
          </a:p>
        </p:txBody>
      </p:sp>
      <p:sp>
        <p:nvSpPr>
          <p:cNvPr id="46" name="Google Shape;88;p17">
            <a:extLst>
              <a:ext uri="{FF2B5EF4-FFF2-40B4-BE49-F238E27FC236}">
                <a16:creationId xmlns:a16="http://schemas.microsoft.com/office/drawing/2014/main" id="{90E72FD3-80A7-0E9B-C648-0392D3AFF964}"/>
              </a:ext>
            </a:extLst>
          </p:cNvPr>
          <p:cNvSpPr/>
          <p:nvPr/>
        </p:nvSpPr>
        <p:spPr>
          <a:xfrm>
            <a:off x="5372401" y="3826183"/>
            <a:ext cx="720000" cy="45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Headers</a:t>
            </a:r>
            <a:endParaRPr sz="800" dirty="0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9388386-58EC-3A22-E090-234BCF4476C8}"/>
              </a:ext>
            </a:extLst>
          </p:cNvPr>
          <p:cNvCxnSpPr>
            <a:stCxn id="4" idx="1"/>
            <a:endCxn id="44" idx="0"/>
          </p:cNvCxnSpPr>
          <p:nvPr/>
        </p:nvCxnSpPr>
        <p:spPr>
          <a:xfrm rot="10800000" flipV="1">
            <a:off x="5192403" y="2914658"/>
            <a:ext cx="179999" cy="357490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597FD5E0-4BE4-6D23-A93F-C0C1F5617214}"/>
              </a:ext>
            </a:extLst>
          </p:cNvPr>
          <p:cNvCxnSpPr>
            <a:stCxn id="4" idx="3"/>
            <a:endCxn id="45" idx="0"/>
          </p:cNvCxnSpPr>
          <p:nvPr/>
        </p:nvCxnSpPr>
        <p:spPr>
          <a:xfrm>
            <a:off x="6092401" y="2914658"/>
            <a:ext cx="167698" cy="364432"/>
          </a:xfrm>
          <a:prstGeom prst="bentConnector2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172092E-5087-0C78-7AD1-CD2000FCEB93}"/>
              </a:ext>
            </a:extLst>
          </p:cNvPr>
          <p:cNvCxnSpPr>
            <a:stCxn id="4" idx="2"/>
            <a:endCxn id="46" idx="0"/>
          </p:cNvCxnSpPr>
          <p:nvPr/>
        </p:nvCxnSpPr>
        <p:spPr>
          <a:xfrm>
            <a:off x="5732401" y="3184658"/>
            <a:ext cx="0" cy="641525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88;p17">
            <a:extLst>
              <a:ext uri="{FF2B5EF4-FFF2-40B4-BE49-F238E27FC236}">
                <a16:creationId xmlns:a16="http://schemas.microsoft.com/office/drawing/2014/main" id="{AEC476ED-9D97-DF44-4DE0-B307A5990D83}"/>
              </a:ext>
            </a:extLst>
          </p:cNvPr>
          <p:cNvSpPr/>
          <p:nvPr/>
        </p:nvSpPr>
        <p:spPr>
          <a:xfrm>
            <a:off x="6482509" y="4138405"/>
            <a:ext cx="720000" cy="54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Security</a:t>
            </a:r>
            <a:endParaRPr sz="9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F3C79-1376-F59D-0142-CC15575992C2}"/>
              </a:ext>
            </a:extLst>
          </p:cNvPr>
          <p:cNvCxnSpPr>
            <a:stCxn id="3" idx="2"/>
            <a:endCxn id="53" idx="0"/>
          </p:cNvCxnSpPr>
          <p:nvPr/>
        </p:nvCxnSpPr>
        <p:spPr>
          <a:xfrm>
            <a:off x="6842509" y="2407956"/>
            <a:ext cx="0" cy="1730449"/>
          </a:xfrm>
          <a:prstGeom prst="straightConnector1">
            <a:avLst/>
          </a:prstGeom>
          <a:ln>
            <a:solidFill>
              <a:srgbClr val="4C5D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21C4AF-9DC0-AD0A-C29E-1EDDB753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HTTP, APIs and </a:t>
            </a:r>
            <a:r>
              <a:rPr lang="en-GB" dirty="0" err="1"/>
              <a:t>OpenAPI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7F21E1-9457-82DA-EBD6-2454234C5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dirty="0"/>
              <a:t>If we map the features of HTTP: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URL: </a:t>
            </a:r>
            <a:r>
              <a:rPr lang="en-GB" b="1" dirty="0"/>
              <a:t>Paths </a:t>
            </a:r>
            <a:r>
              <a:rPr lang="en-GB" dirty="0"/>
              <a:t>and </a:t>
            </a:r>
            <a:r>
              <a:rPr lang="en-GB" b="1" dirty="0"/>
              <a:t>Path Item Object</a:t>
            </a:r>
          </a:p>
          <a:p>
            <a:r>
              <a:rPr lang="en-GB" dirty="0"/>
              <a:t>Methods: </a:t>
            </a:r>
            <a:r>
              <a:rPr lang="en-GB" b="1" dirty="0"/>
              <a:t>Operation Object</a:t>
            </a:r>
          </a:p>
          <a:p>
            <a:r>
              <a:rPr lang="en-GB" dirty="0"/>
              <a:t>Query String (and other parameter types): </a:t>
            </a:r>
            <a:r>
              <a:rPr lang="en-GB" b="1" dirty="0"/>
              <a:t>Parameters Object</a:t>
            </a:r>
          </a:p>
          <a:p>
            <a:r>
              <a:rPr lang="en-GB" dirty="0"/>
              <a:t>Request payload (where supported, encoded): </a:t>
            </a:r>
            <a:r>
              <a:rPr lang="en-GB" b="1" dirty="0"/>
              <a:t>Request Body Object</a:t>
            </a:r>
          </a:p>
          <a:p>
            <a:r>
              <a:rPr lang="en-GB" dirty="0"/>
              <a:t>Supported response codes: </a:t>
            </a:r>
            <a:r>
              <a:rPr lang="en-GB" b="1" dirty="0"/>
              <a:t>Responses Object</a:t>
            </a:r>
          </a:p>
          <a:p>
            <a:r>
              <a:rPr lang="en-GB" dirty="0"/>
              <a:t>Response payload (encoded, with headers): </a:t>
            </a:r>
            <a:r>
              <a:rPr lang="en-GB" b="1" dirty="0"/>
              <a:t>Response Object</a:t>
            </a:r>
          </a:p>
          <a:p>
            <a:endParaRPr lang="en-GB" b="1" dirty="0"/>
          </a:p>
          <a:p>
            <a:pPr marL="114300" indent="0" algn="ctr">
              <a:buNone/>
            </a:pPr>
            <a:r>
              <a:rPr lang="en-GB" b="1" dirty="0" err="1"/>
              <a:t>OpenAPI</a:t>
            </a:r>
            <a:r>
              <a:rPr lang="en-GB" b="1" dirty="0"/>
              <a:t> is (largely) a representation of HTTP APIs in a specification language</a:t>
            </a:r>
          </a:p>
        </p:txBody>
      </p:sp>
    </p:spTree>
    <p:extLst>
      <p:ext uri="{BB962C8B-B14F-4D97-AF65-F5344CB8AC3E}">
        <p14:creationId xmlns:p14="http://schemas.microsoft.com/office/powerpoint/2010/main" val="21669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59C3F8-CB95-1F98-A1BC-A41A394A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Basic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B89AF4-60FC-AE99-954A-49ED6C3D0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292125"/>
            <a:ext cx="8421992" cy="3416400"/>
          </a:xfrm>
        </p:spPr>
        <p:txBody>
          <a:bodyPr anchor="ctr"/>
          <a:lstStyle/>
          <a:p>
            <a:pPr marL="139700" indent="0">
              <a:buNone/>
            </a:pPr>
            <a:r>
              <a:rPr lang="en-GB" dirty="0"/>
              <a:t>Primary root-objects objects:</a:t>
            </a:r>
          </a:p>
          <a:p>
            <a:pPr marL="139700" indent="0">
              <a:buNone/>
            </a:pPr>
            <a:endParaRPr lang="en-GB" dirty="0"/>
          </a:p>
          <a:p>
            <a:r>
              <a:rPr lang="en-GB" dirty="0"/>
              <a:t>Info Object</a:t>
            </a:r>
          </a:p>
          <a:p>
            <a:r>
              <a:rPr lang="en-GB" dirty="0"/>
              <a:t>Paths Object</a:t>
            </a:r>
          </a:p>
          <a:p>
            <a:r>
              <a:rPr lang="en-GB" dirty="0"/>
              <a:t>Components Object</a:t>
            </a:r>
          </a:p>
          <a:p>
            <a:endParaRPr lang="en-GB" dirty="0"/>
          </a:p>
          <a:p>
            <a:pPr marL="139700" indent="0">
              <a:buNone/>
            </a:pPr>
            <a:r>
              <a:rPr lang="en-GB" dirty="0"/>
              <a:t>Supported by nested objects that support the function each.</a:t>
            </a:r>
          </a:p>
        </p:txBody>
      </p:sp>
    </p:spTree>
    <p:extLst>
      <p:ext uri="{BB962C8B-B14F-4D97-AF65-F5344CB8AC3E}">
        <p14:creationId xmlns:p14="http://schemas.microsoft.com/office/powerpoint/2010/main" val="386318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7E32-1DF5-D8E4-BFEA-36D20793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9998426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94C73D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94C7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1083</Words>
  <Application>Microsoft Macintosh PowerPoint</Application>
  <PresentationFormat>On-screen Show (16:9)</PresentationFormat>
  <Paragraphs>240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Roboto Mono for Powerline</vt:lpstr>
      <vt:lpstr>Roboto</vt:lpstr>
      <vt:lpstr>Simple Light</vt:lpstr>
      <vt:lpstr>OpenAPI Initiative Training Course</vt:lpstr>
      <vt:lpstr>Who is course this for?</vt:lpstr>
      <vt:lpstr>What we’ll cover</vt:lpstr>
      <vt:lpstr>HTTP, APIs and OpenAPI</vt:lpstr>
      <vt:lpstr>HTTP, APIs and OpenAPI</vt:lpstr>
      <vt:lpstr>HTTP, APIs and OpenAPI</vt:lpstr>
      <vt:lpstr>Basic Structure</vt:lpstr>
      <vt:lpstr>Basic Structure</vt:lpstr>
      <vt:lpstr>Providing Information</vt:lpstr>
      <vt:lpstr>Providing Information</vt:lpstr>
      <vt:lpstr>URLs, Paths and Methods</vt:lpstr>
      <vt:lpstr>URLs, Paths and Methods</vt:lpstr>
      <vt:lpstr>Providing Parameters</vt:lpstr>
      <vt:lpstr>Providing Parameters</vt:lpstr>
      <vt:lpstr>Creating Request and Response Objects</vt:lpstr>
      <vt:lpstr>Creating Request and Response Objects</vt:lpstr>
      <vt:lpstr>Creating Request and Response Objects</vt:lpstr>
      <vt:lpstr>Defining Reusable Objects</vt:lpstr>
      <vt:lpstr>Defining Reusable Objects</vt:lpstr>
      <vt:lpstr>Describing Security Requirements</vt:lpstr>
      <vt:lpstr>Describing Security Requirements</vt:lpstr>
      <vt:lpstr>Using Specification Extensions</vt:lpstr>
      <vt:lpstr>Using Specification Extensions</vt:lpstr>
      <vt:lpstr>What We’ve Covered</vt:lpstr>
      <vt:lpstr>Up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OpenAPI Initiative Training Course</dc:title>
  <cp:lastModifiedBy>Chris Wood</cp:lastModifiedBy>
  <cp:revision>20</cp:revision>
  <dcterms:modified xsi:type="dcterms:W3CDTF">2024-01-05T16:29:01Z</dcterms:modified>
</cp:coreProperties>
</file>