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72" r:id="rId16"/>
    <p:sldId id="269" r:id="rId17"/>
    <p:sldId id="270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/>
    <p:restoredTop sz="94670"/>
  </p:normalViewPr>
  <p:slideViewPr>
    <p:cSldViewPr snapToGrid="0">
      <p:cViewPr varScale="1">
        <p:scale>
          <a:sx n="315" d="100"/>
          <a:sy n="315" d="100"/>
        </p:scale>
        <p:origin x="200" y="2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5d95717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5d95717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5d95717b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5d95717b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5d95717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5d95717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5d95717b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5d95717b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d95717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d95717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5d95717b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5d95717b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5d95717b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5d95717b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5d95717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5d95717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5d95717b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5d95717b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5d95717b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5d95717b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d95717b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d95717b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d95717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d95717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5d95717b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5d95717b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5d95717b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5d95717b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792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2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60300"/>
            <a:ext cx="9144000" cy="2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37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3099" y="143451"/>
            <a:ext cx="130331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835775"/>
            <a:ext cx="9144000" cy="66900"/>
          </a:xfrm>
          <a:prstGeom prst="rect">
            <a:avLst/>
          </a:prstGeom>
          <a:solidFill>
            <a:srgbClr val="4C5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634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OpenAPI Initiative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Course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7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1: Introducing </a:t>
            </a:r>
            <a:r>
              <a:rPr lang="en" dirty="0" err="1"/>
              <a:t>OpenAPI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Specification Languages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15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specification languages for HTTP-based APIs typically describe: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URLs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Supported HTTP methods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Request properties: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Query string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HTTP headers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Payload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Response properties: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Status codes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HTTP headers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Payload</a:t>
            </a:r>
          </a:p>
          <a:p>
            <a:pPr>
              <a:lnSpc>
                <a:spcPct val="150000"/>
              </a:lnSpc>
            </a:pPr>
            <a:r>
              <a:rPr lang="en" dirty="0"/>
              <a:t>Security Requirements</a:t>
            </a:r>
          </a:p>
          <a:p>
            <a:pPr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  <a:buNone/>
            </a:pPr>
            <a:r>
              <a:rPr lang="en" dirty="0"/>
              <a:t>With varying approaches to modelling these properties</a:t>
            </a: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62B006D2-8C13-0E34-3906-51233881221F}"/>
              </a:ext>
            </a:extLst>
          </p:cNvPr>
          <p:cNvSpPr/>
          <p:nvPr/>
        </p:nvSpPr>
        <p:spPr>
          <a:xfrm>
            <a:off x="6482509" y="109300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URLs</a:t>
            </a:r>
            <a:endParaRPr dirty="0"/>
          </a:p>
        </p:txBody>
      </p:sp>
      <p:sp>
        <p:nvSpPr>
          <p:cNvPr id="3" name="Google Shape;88;p17">
            <a:extLst>
              <a:ext uri="{FF2B5EF4-FFF2-40B4-BE49-F238E27FC236}">
                <a16:creationId xmlns:a16="http://schemas.microsoft.com/office/drawing/2014/main" id="{750877F4-D9B8-8B4D-0D47-342B42D5BB7A}"/>
              </a:ext>
            </a:extLst>
          </p:cNvPr>
          <p:cNvSpPr/>
          <p:nvPr/>
        </p:nvSpPr>
        <p:spPr>
          <a:xfrm>
            <a:off x="6482509" y="186795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HTTP Methods</a:t>
            </a:r>
            <a:endParaRPr sz="900" dirty="0"/>
          </a:p>
        </p:txBody>
      </p:sp>
      <p:sp>
        <p:nvSpPr>
          <p:cNvPr id="4" name="Google Shape;88;p17">
            <a:extLst>
              <a:ext uri="{FF2B5EF4-FFF2-40B4-BE49-F238E27FC236}">
                <a16:creationId xmlns:a16="http://schemas.microsoft.com/office/drawing/2014/main" id="{5CE7F34E-F7C4-9AA9-8362-EABA58D86169}"/>
              </a:ext>
            </a:extLst>
          </p:cNvPr>
          <p:cNvSpPr/>
          <p:nvPr/>
        </p:nvSpPr>
        <p:spPr>
          <a:xfrm>
            <a:off x="5372401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Request Properties</a:t>
            </a:r>
            <a:endParaRPr sz="800" dirty="0"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56FEE8C3-4B40-B192-E74C-40E315EF0ED7}"/>
              </a:ext>
            </a:extLst>
          </p:cNvPr>
          <p:cNvSpPr/>
          <p:nvPr/>
        </p:nvSpPr>
        <p:spPr>
          <a:xfrm>
            <a:off x="7592616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Response Properties</a:t>
            </a:r>
            <a:endParaRPr sz="800" dirty="0"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5AE50BCD-730A-EB72-57E3-277B240C4932}"/>
              </a:ext>
            </a:extLst>
          </p:cNvPr>
          <p:cNvSpPr/>
          <p:nvPr/>
        </p:nvSpPr>
        <p:spPr>
          <a:xfrm>
            <a:off x="7052617" y="3281751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HTTP Status Code</a:t>
            </a:r>
            <a:endParaRPr sz="800" dirty="0"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A12EAE6C-62B0-6785-84CB-3CA9037209A4}"/>
              </a:ext>
            </a:extLst>
          </p:cNvPr>
          <p:cNvSpPr/>
          <p:nvPr/>
        </p:nvSpPr>
        <p:spPr>
          <a:xfrm>
            <a:off x="8120314" y="328869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F33998BB-D210-BFAA-F284-B94780C727D0}"/>
              </a:ext>
            </a:extLst>
          </p:cNvPr>
          <p:cNvSpPr/>
          <p:nvPr/>
        </p:nvSpPr>
        <p:spPr>
          <a:xfrm>
            <a:off x="7592616" y="3835786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D5049E-CFDB-DC56-24F1-5BAC384937F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842509" y="1633006"/>
            <a:ext cx="0" cy="234950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BF8A208-59D5-5686-FF90-22395789FC3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732401" y="2137956"/>
            <a:ext cx="750108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3C3927-FEFD-1A04-28DD-2A80E68F9422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7202509" y="2137956"/>
            <a:ext cx="750107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AB3BE-25D6-B1F2-5B4F-EECF2464731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952616" y="3184658"/>
            <a:ext cx="0" cy="651128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7E8F92C-E033-53F9-232E-354420FFD45A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8312616" y="2914658"/>
            <a:ext cx="167698" cy="374035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4257510-E70D-A787-25DB-3E93973155D9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7412618" y="2914657"/>
            <a:ext cx="179999" cy="367093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8;p17">
            <a:extLst>
              <a:ext uri="{FF2B5EF4-FFF2-40B4-BE49-F238E27FC236}">
                <a16:creationId xmlns:a16="http://schemas.microsoft.com/office/drawing/2014/main" id="{91E0559B-7E50-6080-E1BD-0D4BDB6474EE}"/>
              </a:ext>
            </a:extLst>
          </p:cNvPr>
          <p:cNvSpPr/>
          <p:nvPr/>
        </p:nvSpPr>
        <p:spPr>
          <a:xfrm>
            <a:off x="4832402" y="3272148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Query String</a:t>
            </a:r>
            <a:endParaRPr sz="800" dirty="0"/>
          </a:p>
        </p:txBody>
      </p:sp>
      <p:sp>
        <p:nvSpPr>
          <p:cNvPr id="45" name="Google Shape;88;p17">
            <a:extLst>
              <a:ext uri="{FF2B5EF4-FFF2-40B4-BE49-F238E27FC236}">
                <a16:creationId xmlns:a16="http://schemas.microsoft.com/office/drawing/2014/main" id="{39D5E0B2-1F63-D914-3513-D64A2B38E01B}"/>
              </a:ext>
            </a:extLst>
          </p:cNvPr>
          <p:cNvSpPr/>
          <p:nvPr/>
        </p:nvSpPr>
        <p:spPr>
          <a:xfrm>
            <a:off x="5900099" y="3279090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46" name="Google Shape;88;p17">
            <a:extLst>
              <a:ext uri="{FF2B5EF4-FFF2-40B4-BE49-F238E27FC236}">
                <a16:creationId xmlns:a16="http://schemas.microsoft.com/office/drawing/2014/main" id="{90E72FD3-80A7-0E9B-C648-0392D3AFF964}"/>
              </a:ext>
            </a:extLst>
          </p:cNvPr>
          <p:cNvSpPr/>
          <p:nvPr/>
        </p:nvSpPr>
        <p:spPr>
          <a:xfrm>
            <a:off x="5372401" y="382618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9388386-58EC-3A22-E090-234BCF4476C8}"/>
              </a:ext>
            </a:extLst>
          </p:cNvPr>
          <p:cNvCxnSpPr>
            <a:stCxn id="4" idx="1"/>
            <a:endCxn id="44" idx="0"/>
          </p:cNvCxnSpPr>
          <p:nvPr/>
        </p:nvCxnSpPr>
        <p:spPr>
          <a:xfrm rot="10800000" flipV="1">
            <a:off x="5192403" y="2914658"/>
            <a:ext cx="179999" cy="357490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FD5E0-4BE4-6D23-A93F-C0C1F5617214}"/>
              </a:ext>
            </a:extLst>
          </p:cNvPr>
          <p:cNvCxnSpPr>
            <a:stCxn id="4" idx="3"/>
            <a:endCxn id="45" idx="0"/>
          </p:cNvCxnSpPr>
          <p:nvPr/>
        </p:nvCxnSpPr>
        <p:spPr>
          <a:xfrm>
            <a:off x="6092401" y="2914658"/>
            <a:ext cx="167698" cy="36443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72092E-5087-0C78-7AD1-CD2000FCEB93}"/>
              </a:ext>
            </a:extLst>
          </p:cNvPr>
          <p:cNvCxnSpPr>
            <a:stCxn id="4" idx="2"/>
            <a:endCxn id="46" idx="0"/>
          </p:cNvCxnSpPr>
          <p:nvPr/>
        </p:nvCxnSpPr>
        <p:spPr>
          <a:xfrm>
            <a:off x="5732401" y="3184658"/>
            <a:ext cx="0" cy="641525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88;p17">
            <a:extLst>
              <a:ext uri="{FF2B5EF4-FFF2-40B4-BE49-F238E27FC236}">
                <a16:creationId xmlns:a16="http://schemas.microsoft.com/office/drawing/2014/main" id="{AEC476ED-9D97-DF44-4DE0-B307A5990D83}"/>
              </a:ext>
            </a:extLst>
          </p:cNvPr>
          <p:cNvSpPr/>
          <p:nvPr/>
        </p:nvSpPr>
        <p:spPr>
          <a:xfrm>
            <a:off x="6482509" y="4138405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Security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F3C79-1376-F59D-0142-CC15575992C2}"/>
              </a:ext>
            </a:extLst>
          </p:cNvPr>
          <p:cNvCxnSpPr>
            <a:stCxn id="3" idx="2"/>
            <a:endCxn id="53" idx="0"/>
          </p:cNvCxnSpPr>
          <p:nvPr/>
        </p:nvCxnSpPr>
        <p:spPr>
          <a:xfrm>
            <a:off x="6842509" y="2407956"/>
            <a:ext cx="0" cy="1730449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API Specification Languages</a:t>
            </a:r>
            <a:endParaRPr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/>
              <a:t>Primary goal of API specification languages is twofold…</a:t>
            </a:r>
            <a:endParaRPr sz="2200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Provide a document for a human to understand the structure of an API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Provide a specification for a machine to generate code to access or rep the API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D8BB-DB20-7D81-1AAB-F5248B0D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API Specification Languages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0DD0-3387-F795-AACE-F7C599917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39700" indent="0" algn="ctr">
              <a:buNone/>
            </a:pPr>
            <a:r>
              <a:rPr lang="en-GB" sz="2200" dirty="0"/>
              <a:t>A number of languages were built during the growth of the API economy…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E180-56CF-2512-D9BD-4145C06DFE0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292125"/>
            <a:ext cx="3999900" cy="1516389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Languages include: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/>
              <a:t>RAML (RESTful API </a:t>
            </a:r>
            <a:r>
              <a:rPr lang="en-GB" dirty="0" err="1"/>
              <a:t>Modeling</a:t>
            </a:r>
            <a:r>
              <a:rPr lang="en-GB" dirty="0"/>
              <a:t> Language)</a:t>
            </a:r>
          </a:p>
          <a:p>
            <a:r>
              <a:rPr lang="en-GB" dirty="0"/>
              <a:t>API Blueprint</a:t>
            </a:r>
          </a:p>
          <a:p>
            <a:r>
              <a:rPr lang="en-GB" dirty="0"/>
              <a:t>Swagger</a:t>
            </a:r>
          </a:p>
          <a:p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C1D6FD-EA3A-0F38-2804-FF3882872B39}"/>
              </a:ext>
            </a:extLst>
          </p:cNvPr>
          <p:cNvSpPr/>
          <p:nvPr/>
        </p:nvSpPr>
        <p:spPr>
          <a:xfrm>
            <a:off x="5127171" y="2948473"/>
            <a:ext cx="3540968" cy="1506894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17417-76AC-2963-9069-E843C5850C0D}"/>
              </a:ext>
            </a:extLst>
          </p:cNvPr>
          <p:cNvSpPr txBox="1"/>
          <p:nvPr/>
        </p:nvSpPr>
        <p:spPr>
          <a:xfrm>
            <a:off x="5178490" y="3101756"/>
            <a:ext cx="345232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ctr">
              <a:lnSpc>
                <a:spcPct val="115000"/>
              </a:lnSpc>
              <a:buClr>
                <a:schemeClr val="dk2"/>
              </a:buClr>
              <a:buSzPts val="1400"/>
              <a:buFont typeface="Roboto"/>
              <a:buNone/>
              <a:defRPr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1600" dirty="0"/>
              <a:t>Swagger arguably the most popular language</a:t>
            </a:r>
          </a:p>
          <a:p>
            <a:endParaRPr lang="en-GB" sz="1600" dirty="0"/>
          </a:p>
          <a:p>
            <a:r>
              <a:rPr lang="en-GB" sz="1600" dirty="0"/>
              <a:t>Swagger has become </a:t>
            </a:r>
            <a:r>
              <a:rPr lang="en-GB" sz="1600" dirty="0" err="1"/>
              <a:t>OpenAPI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08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OpenAPI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OpenAPI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1393327" y="1609530"/>
            <a:ext cx="6357346" cy="2058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A language that enables the transfer of knowledge from API providers to API consumers.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00A-571D-6875-1755-90D22A7C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Role of </a:t>
            </a:r>
            <a:r>
              <a:rPr lang="en-GB" dirty="0" err="1"/>
              <a:t>OpenAPI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D408E-A698-918B-2CA4-A03D21A0F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What is it?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Open standard</a:t>
            </a:r>
          </a:p>
          <a:p>
            <a:pPr>
              <a:lnSpc>
                <a:spcPct val="150000"/>
              </a:lnSpc>
            </a:pPr>
            <a:r>
              <a:rPr lang="en-GB" dirty="0"/>
              <a:t>API specification encoded in JSON or YAML</a:t>
            </a:r>
          </a:p>
          <a:p>
            <a:pPr>
              <a:lnSpc>
                <a:spcPct val="150000"/>
              </a:lnSpc>
            </a:pPr>
            <a:r>
              <a:rPr lang="en-GB" dirty="0"/>
              <a:t>Reflects fundamentals of HTTP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B371-44AE-5386-BBBF-6A89638524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Who is it?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Looked after by </a:t>
            </a:r>
            <a:r>
              <a:rPr lang="en-GB" dirty="0" err="1"/>
              <a:t>OpenAPI</a:t>
            </a:r>
            <a:r>
              <a:rPr lang="en-GB" dirty="0"/>
              <a:t> Initiative</a:t>
            </a:r>
          </a:p>
          <a:p>
            <a:pPr>
              <a:lnSpc>
                <a:spcPct val="150000"/>
              </a:lnSpc>
            </a:pPr>
            <a:r>
              <a:rPr lang="en-GB" dirty="0"/>
              <a:t>Consortium of member organisations</a:t>
            </a:r>
          </a:p>
          <a:p>
            <a:pPr>
              <a:lnSpc>
                <a:spcPct val="150000"/>
              </a:lnSpc>
            </a:pPr>
            <a:r>
              <a:rPr lang="en-GB" dirty="0"/>
              <a:t>Open governance structure under Linux Foundation</a:t>
            </a:r>
          </a:p>
          <a:p>
            <a:pPr>
              <a:lnSpc>
                <a:spcPct val="150000"/>
              </a:lnSpc>
            </a:pPr>
            <a:r>
              <a:rPr lang="en-GB" dirty="0"/>
              <a:t>Extended by Special Interest Groups (SIGs)</a:t>
            </a:r>
          </a:p>
        </p:txBody>
      </p:sp>
    </p:spTree>
    <p:extLst>
      <p:ext uri="{BB962C8B-B14F-4D97-AF65-F5344CB8AC3E}">
        <p14:creationId xmlns:p14="http://schemas.microsoft.com/office/powerpoint/2010/main" val="36117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Covered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background to the API Economy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need to describe APIs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How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r>
              <a:rPr lang="en" sz="2200" dirty="0">
                <a:solidFill>
                  <a:schemeClr val="dk1"/>
                </a:solidFill>
              </a:rPr>
              <a:t> came into existence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What and who is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874622"/>
            <a:ext cx="8520600" cy="1200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889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3600" dirty="0">
                <a:solidFill>
                  <a:schemeClr val="dk1"/>
                </a:solidFill>
              </a:rPr>
              <a:t>Module 2: </a:t>
            </a:r>
            <a:r>
              <a:rPr lang="en-GB" sz="3600" dirty="0" err="1">
                <a:solidFill>
                  <a:schemeClr val="dk1"/>
                </a:solidFill>
              </a:rPr>
              <a:t>OpenAPI</a:t>
            </a:r>
            <a:r>
              <a:rPr lang="en-GB" sz="3600" dirty="0">
                <a:solidFill>
                  <a:schemeClr val="dk1"/>
                </a:solidFill>
              </a:rPr>
              <a:t> Basics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course this for?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Anyone looking for a general introduction to OpenAPI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Anyone who (loosely) knows what an API is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What OpenAPI is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Why OpenAPI is important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context of OpenAPI in the API Economy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Economy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7"/>
          <p:cNvGrpSpPr/>
          <p:nvPr/>
        </p:nvGrpSpPr>
        <p:grpSpPr>
          <a:xfrm>
            <a:off x="5343550" y="1673332"/>
            <a:ext cx="2155850" cy="2049999"/>
            <a:chOff x="5343550" y="1673332"/>
            <a:chExt cx="2155850" cy="2049999"/>
          </a:xfrm>
        </p:grpSpPr>
        <p:sp>
          <p:nvSpPr>
            <p:cNvPr id="81" name="Google Shape;81;p17"/>
            <p:cNvSpPr/>
            <p:nvPr/>
          </p:nvSpPr>
          <p:spPr>
            <a:xfrm>
              <a:off x="5363400" y="2698332"/>
              <a:ext cx="2136000" cy="1025000"/>
            </a:xfrm>
            <a:prstGeom prst="triangle">
              <a:avLst>
                <a:gd name="adj" fmla="val 4954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rot="10800000" flipH="1">
              <a:off x="5343550" y="1673332"/>
              <a:ext cx="2136000" cy="1025000"/>
            </a:xfrm>
            <a:prstGeom prst="triangle">
              <a:avLst>
                <a:gd name="adj" fmla="val 5044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7"/>
            <p:cNvCxnSpPr>
              <a:stCxn id="82" idx="2"/>
              <a:endCxn id="81" idx="2"/>
            </p:cNvCxnSpPr>
            <p:nvPr/>
          </p:nvCxnSpPr>
          <p:spPr>
            <a:xfrm>
              <a:off x="5343550" y="1673332"/>
              <a:ext cx="19800" cy="204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7"/>
            <p:cNvCxnSpPr>
              <a:stCxn id="82" idx="4"/>
              <a:endCxn id="81" idx="4"/>
            </p:cNvCxnSpPr>
            <p:nvPr/>
          </p:nvCxnSpPr>
          <p:spPr>
            <a:xfrm>
              <a:off x="7479550" y="1673332"/>
              <a:ext cx="19800" cy="204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Economy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73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New products and operating models based on APIs</a:t>
            </a:r>
            <a:endParaRPr sz="30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987" y="2245100"/>
            <a:ext cx="881150" cy="8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805675" y="1254488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my location?</a:t>
            </a:r>
            <a:endParaRPr dirty="0"/>
          </a:p>
        </p:txBody>
      </p:sp>
      <p:sp>
        <p:nvSpPr>
          <p:cNvPr id="89" name="Google Shape;89;p17"/>
          <p:cNvSpPr/>
          <p:nvPr/>
        </p:nvSpPr>
        <p:spPr>
          <a:xfrm>
            <a:off x="6928350" y="1254500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need to chat with the driver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729475" y="3202450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traffic like?</a:t>
            </a:r>
            <a:endParaRPr dirty="0"/>
          </a:p>
        </p:txBody>
      </p:sp>
      <p:sp>
        <p:nvSpPr>
          <p:cNvPr id="91" name="Google Shape;91;p17"/>
          <p:cNvSpPr/>
          <p:nvPr/>
        </p:nvSpPr>
        <p:spPr>
          <a:xfrm>
            <a:off x="6928350" y="3202450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need to pay for my ride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Economy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32250" y="1726652"/>
            <a:ext cx="8479500" cy="1690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can we describe our APIs in a way that allows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external developers to create software clients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and also understand the APIs operations and functionality?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APIs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APIs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dirty="0"/>
              <a:t>Providing an accurate description of a software interface is not a unique problem</a:t>
            </a:r>
            <a:endParaRPr sz="2100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Interface Description Languages (IDLs)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Web Service Description Language (WSDL)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Describe HTTP/REST and JSON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Specification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94C73D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94C7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396</Words>
  <Application>Microsoft Macintosh PowerPoint</Application>
  <PresentationFormat>On-screen Show (16:9)</PresentationFormat>
  <Paragraphs>98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Simple Light</vt:lpstr>
      <vt:lpstr>OpenAPI Initiative Training Course</vt:lpstr>
      <vt:lpstr>Who is course this for?</vt:lpstr>
      <vt:lpstr>What we’ll cover</vt:lpstr>
      <vt:lpstr>The API Economy</vt:lpstr>
      <vt:lpstr>The API Economy</vt:lpstr>
      <vt:lpstr>The API Economy</vt:lpstr>
      <vt:lpstr>Describing APIs</vt:lpstr>
      <vt:lpstr>Describing APIs</vt:lpstr>
      <vt:lpstr>API Specification Languages</vt:lpstr>
      <vt:lpstr>API Specification Languages</vt:lpstr>
      <vt:lpstr>API Specification Languages</vt:lpstr>
      <vt:lpstr>API Specification Languages</vt:lpstr>
      <vt:lpstr>The Role of OpenAPI</vt:lpstr>
      <vt:lpstr>The Role of OpenAPI</vt:lpstr>
      <vt:lpstr>The Role of OpenAPI</vt:lpstr>
      <vt:lpstr>What We’ve Covered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Initiative Training Course</dc:title>
  <cp:lastModifiedBy>Chris Wood</cp:lastModifiedBy>
  <cp:revision>5</cp:revision>
  <dcterms:modified xsi:type="dcterms:W3CDTF">2024-01-03T15:21:39Z</dcterms:modified>
</cp:coreProperties>
</file>