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72" r:id="rId16"/>
    <p:sldId id="269" r:id="rId17"/>
    <p:sldId id="270" r:id="rId1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5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62"/>
    <p:restoredTop sz="94670"/>
  </p:normalViewPr>
  <p:slideViewPr>
    <p:cSldViewPr snapToGrid="0">
      <p:cViewPr varScale="1">
        <p:scale>
          <a:sx n="326" d="100"/>
          <a:sy n="326" d="100"/>
        </p:scale>
        <p:origin x="216" y="20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5d95717b0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85d95717b0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5d95717b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85d95717b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85d95717b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85d95717b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85d95717b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85d95717b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5d95717b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85d95717b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85d95717b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85d95717b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85d95717b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85d95717b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85d95717b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85d95717b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85d95717b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85d95717b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5d95717b0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85d95717b0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5d95717b0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5d95717b0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5d95717b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85d95717b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85d95717b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85d95717b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5d95717b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85d95717b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560375" y="4893302"/>
            <a:ext cx="5487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560375" y="4893302"/>
            <a:ext cx="5487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560375" y="4893302"/>
            <a:ext cx="5487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560375" y="4893302"/>
            <a:ext cx="5487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579250"/>
            <a:ext cx="85206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63674"/>
            <a:ext cx="8520600" cy="33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560375" y="4893302"/>
            <a:ext cx="5487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584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9212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9212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560375" y="4893302"/>
            <a:ext cx="5487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527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560375" y="4893302"/>
            <a:ext cx="5487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560375" y="4893302"/>
            <a:ext cx="5487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560375" y="4893302"/>
            <a:ext cx="5487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560375" y="4893302"/>
            <a:ext cx="5487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560375" y="4893302"/>
            <a:ext cx="5487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4860300"/>
            <a:ext cx="9144000" cy="28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537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60375" y="4893302"/>
            <a:ext cx="5487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800">
                <a:solidFill>
                  <a:schemeClr val="dk2"/>
                </a:solidFill>
              </a:defRPr>
            </a:lvl1pPr>
            <a:lvl2pPr lvl="1" algn="r">
              <a:buNone/>
              <a:defRPr sz="800">
                <a:solidFill>
                  <a:schemeClr val="dk2"/>
                </a:solidFill>
              </a:defRPr>
            </a:lvl2pPr>
            <a:lvl3pPr lvl="2" algn="r">
              <a:buNone/>
              <a:defRPr sz="800">
                <a:solidFill>
                  <a:schemeClr val="dk2"/>
                </a:solidFill>
              </a:defRPr>
            </a:lvl3pPr>
            <a:lvl4pPr lvl="3" algn="r">
              <a:buNone/>
              <a:defRPr sz="800">
                <a:solidFill>
                  <a:schemeClr val="dk2"/>
                </a:solidFill>
              </a:defRPr>
            </a:lvl4pPr>
            <a:lvl5pPr lvl="4" algn="r">
              <a:buNone/>
              <a:defRPr sz="800">
                <a:solidFill>
                  <a:schemeClr val="dk2"/>
                </a:solidFill>
              </a:defRPr>
            </a:lvl5pPr>
            <a:lvl6pPr lvl="5" algn="r">
              <a:buNone/>
              <a:defRPr sz="800">
                <a:solidFill>
                  <a:schemeClr val="dk2"/>
                </a:solidFill>
              </a:defRPr>
            </a:lvl6pPr>
            <a:lvl7pPr lvl="6" algn="r">
              <a:buNone/>
              <a:defRPr sz="800">
                <a:solidFill>
                  <a:schemeClr val="dk2"/>
                </a:solidFill>
              </a:defRPr>
            </a:lvl7pPr>
            <a:lvl8pPr lvl="7" algn="r">
              <a:buNone/>
              <a:defRPr sz="800">
                <a:solidFill>
                  <a:schemeClr val="dk2"/>
                </a:solidFill>
              </a:defRPr>
            </a:lvl8pPr>
            <a:lvl9pPr lvl="8" algn="r">
              <a:buNone/>
              <a:defRPr sz="8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33099" y="143451"/>
            <a:ext cx="1303316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0" y="4835775"/>
            <a:ext cx="9144000" cy="66900"/>
          </a:xfrm>
          <a:prstGeom prst="rect">
            <a:avLst/>
          </a:prstGeom>
          <a:solidFill>
            <a:srgbClr val="4C5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8" y="6349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OpenAPI </a:t>
            </a:r>
            <a:r>
              <a:rPr lang="en-GB" dirty="0"/>
              <a:t>v3.1</a:t>
            </a:r>
            <a:br>
              <a:rPr lang="en-GB" dirty="0"/>
            </a:br>
            <a:r>
              <a:rPr lang="en-GB" dirty="0"/>
              <a:t>Fundamentals</a:t>
            </a:r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31774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Module 1: Introducing </a:t>
            </a:r>
            <a:r>
              <a:rPr lang="en" dirty="0" err="1"/>
              <a:t>OpenAPI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584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Specification Languages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311700" y="121592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 specification languages for HTTP-based APIs typically describe:</a:t>
            </a:r>
            <a:endParaRPr dirty="0"/>
          </a:p>
          <a:p>
            <a:pPr marL="457200" lvl="0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URLs</a:t>
            </a:r>
            <a:endParaRPr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Supported HTTP methods</a:t>
            </a:r>
            <a:endParaRPr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Request properties:</a:t>
            </a:r>
          </a:p>
          <a:p>
            <a:pPr lvl="1" indent="-317500">
              <a:lnSpc>
                <a:spcPct val="150000"/>
              </a:lnSpc>
              <a:buSzPts val="1400"/>
              <a:buChar char="●"/>
            </a:pPr>
            <a:r>
              <a:rPr lang="en" dirty="0"/>
              <a:t>Query string</a:t>
            </a:r>
          </a:p>
          <a:p>
            <a:pPr lvl="1" indent="-317500">
              <a:lnSpc>
                <a:spcPct val="150000"/>
              </a:lnSpc>
              <a:buSzPts val="1400"/>
              <a:buChar char="●"/>
            </a:pPr>
            <a:r>
              <a:rPr lang="en" dirty="0"/>
              <a:t>HTTP headers</a:t>
            </a:r>
          </a:p>
          <a:p>
            <a:pPr lvl="1" indent="-317500">
              <a:lnSpc>
                <a:spcPct val="150000"/>
              </a:lnSpc>
              <a:buSzPts val="1400"/>
              <a:buChar char="●"/>
            </a:pPr>
            <a:r>
              <a:rPr lang="en" dirty="0"/>
              <a:t>Payload</a:t>
            </a:r>
            <a:endParaRPr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Response properties:</a:t>
            </a:r>
          </a:p>
          <a:p>
            <a:pPr lvl="1" indent="-317500">
              <a:lnSpc>
                <a:spcPct val="150000"/>
              </a:lnSpc>
              <a:buSzPts val="1400"/>
              <a:buChar char="●"/>
            </a:pPr>
            <a:r>
              <a:rPr lang="en" dirty="0"/>
              <a:t>Status codes</a:t>
            </a:r>
          </a:p>
          <a:p>
            <a:pPr lvl="1" indent="-317500">
              <a:lnSpc>
                <a:spcPct val="150000"/>
              </a:lnSpc>
              <a:buSzPts val="1400"/>
              <a:buChar char="●"/>
            </a:pPr>
            <a:r>
              <a:rPr lang="en" dirty="0"/>
              <a:t>HTTP headers</a:t>
            </a:r>
          </a:p>
          <a:p>
            <a:pPr lvl="1" indent="-317500">
              <a:lnSpc>
                <a:spcPct val="150000"/>
              </a:lnSpc>
              <a:buSzPts val="1400"/>
              <a:buChar char="●"/>
            </a:pPr>
            <a:r>
              <a:rPr lang="en" dirty="0"/>
              <a:t>Payload</a:t>
            </a:r>
          </a:p>
          <a:p>
            <a:pPr>
              <a:lnSpc>
                <a:spcPct val="150000"/>
              </a:lnSpc>
            </a:pPr>
            <a:r>
              <a:rPr lang="en" dirty="0"/>
              <a:t>Security Requirements</a:t>
            </a:r>
          </a:p>
          <a:p>
            <a:pPr>
              <a:lnSpc>
                <a:spcPct val="150000"/>
              </a:lnSpc>
            </a:pPr>
            <a:endParaRPr lang="en" dirty="0"/>
          </a:p>
          <a:p>
            <a:pPr marL="0" indent="0">
              <a:lnSpc>
                <a:spcPct val="150000"/>
              </a:lnSpc>
              <a:buNone/>
            </a:pPr>
            <a:r>
              <a:rPr lang="en" dirty="0"/>
              <a:t>With varying approaches to modelling these properties</a:t>
            </a:r>
          </a:p>
        </p:txBody>
      </p:sp>
      <p:sp>
        <p:nvSpPr>
          <p:cNvPr id="2" name="Google Shape;88;p17">
            <a:extLst>
              <a:ext uri="{FF2B5EF4-FFF2-40B4-BE49-F238E27FC236}">
                <a16:creationId xmlns:a16="http://schemas.microsoft.com/office/drawing/2014/main" id="{62B006D2-8C13-0E34-3906-51233881221F}"/>
              </a:ext>
            </a:extLst>
          </p:cNvPr>
          <p:cNvSpPr/>
          <p:nvPr/>
        </p:nvSpPr>
        <p:spPr>
          <a:xfrm>
            <a:off x="6482509" y="1093006"/>
            <a:ext cx="720000" cy="54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URLs</a:t>
            </a:r>
            <a:endParaRPr dirty="0"/>
          </a:p>
        </p:txBody>
      </p:sp>
      <p:sp>
        <p:nvSpPr>
          <p:cNvPr id="3" name="Google Shape;88;p17">
            <a:extLst>
              <a:ext uri="{FF2B5EF4-FFF2-40B4-BE49-F238E27FC236}">
                <a16:creationId xmlns:a16="http://schemas.microsoft.com/office/drawing/2014/main" id="{750877F4-D9B8-8B4D-0D47-342B42D5BB7A}"/>
              </a:ext>
            </a:extLst>
          </p:cNvPr>
          <p:cNvSpPr/>
          <p:nvPr/>
        </p:nvSpPr>
        <p:spPr>
          <a:xfrm>
            <a:off x="6482509" y="1867956"/>
            <a:ext cx="720000" cy="54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HTTP Methods</a:t>
            </a:r>
            <a:endParaRPr sz="900" dirty="0"/>
          </a:p>
        </p:txBody>
      </p:sp>
      <p:sp>
        <p:nvSpPr>
          <p:cNvPr id="4" name="Google Shape;88;p17">
            <a:extLst>
              <a:ext uri="{FF2B5EF4-FFF2-40B4-BE49-F238E27FC236}">
                <a16:creationId xmlns:a16="http://schemas.microsoft.com/office/drawing/2014/main" id="{5CE7F34E-F7C4-9AA9-8362-EABA58D86169}"/>
              </a:ext>
            </a:extLst>
          </p:cNvPr>
          <p:cNvSpPr/>
          <p:nvPr/>
        </p:nvSpPr>
        <p:spPr>
          <a:xfrm>
            <a:off x="5372401" y="2644658"/>
            <a:ext cx="720000" cy="54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Request Properties</a:t>
            </a:r>
            <a:endParaRPr sz="800" dirty="0"/>
          </a:p>
        </p:txBody>
      </p:sp>
      <p:sp>
        <p:nvSpPr>
          <p:cNvPr id="6" name="Google Shape;88;p17">
            <a:extLst>
              <a:ext uri="{FF2B5EF4-FFF2-40B4-BE49-F238E27FC236}">
                <a16:creationId xmlns:a16="http://schemas.microsoft.com/office/drawing/2014/main" id="{56FEE8C3-4B40-B192-E74C-40E315EF0ED7}"/>
              </a:ext>
            </a:extLst>
          </p:cNvPr>
          <p:cNvSpPr/>
          <p:nvPr/>
        </p:nvSpPr>
        <p:spPr>
          <a:xfrm>
            <a:off x="7592616" y="2644658"/>
            <a:ext cx="720000" cy="54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Response Properties</a:t>
            </a:r>
            <a:endParaRPr sz="800" dirty="0"/>
          </a:p>
        </p:txBody>
      </p:sp>
      <p:sp>
        <p:nvSpPr>
          <p:cNvPr id="7" name="Google Shape;88;p17">
            <a:extLst>
              <a:ext uri="{FF2B5EF4-FFF2-40B4-BE49-F238E27FC236}">
                <a16:creationId xmlns:a16="http://schemas.microsoft.com/office/drawing/2014/main" id="{5AE50BCD-730A-EB72-57E3-277B240C4932}"/>
              </a:ext>
            </a:extLst>
          </p:cNvPr>
          <p:cNvSpPr/>
          <p:nvPr/>
        </p:nvSpPr>
        <p:spPr>
          <a:xfrm>
            <a:off x="7052617" y="3281751"/>
            <a:ext cx="720000" cy="45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HTTP Status Code</a:t>
            </a:r>
            <a:endParaRPr sz="800" dirty="0"/>
          </a:p>
        </p:txBody>
      </p:sp>
      <p:sp>
        <p:nvSpPr>
          <p:cNvPr id="8" name="Google Shape;88;p17">
            <a:extLst>
              <a:ext uri="{FF2B5EF4-FFF2-40B4-BE49-F238E27FC236}">
                <a16:creationId xmlns:a16="http://schemas.microsoft.com/office/drawing/2014/main" id="{A12EAE6C-62B0-6785-84CB-3CA9037209A4}"/>
              </a:ext>
            </a:extLst>
          </p:cNvPr>
          <p:cNvSpPr/>
          <p:nvPr/>
        </p:nvSpPr>
        <p:spPr>
          <a:xfrm>
            <a:off x="8120314" y="3288693"/>
            <a:ext cx="720000" cy="45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Payload</a:t>
            </a:r>
            <a:endParaRPr sz="800" dirty="0"/>
          </a:p>
        </p:txBody>
      </p:sp>
      <p:sp>
        <p:nvSpPr>
          <p:cNvPr id="9" name="Google Shape;88;p17">
            <a:extLst>
              <a:ext uri="{FF2B5EF4-FFF2-40B4-BE49-F238E27FC236}">
                <a16:creationId xmlns:a16="http://schemas.microsoft.com/office/drawing/2014/main" id="{F33998BB-D210-BFAA-F284-B94780C727D0}"/>
              </a:ext>
            </a:extLst>
          </p:cNvPr>
          <p:cNvSpPr/>
          <p:nvPr/>
        </p:nvSpPr>
        <p:spPr>
          <a:xfrm>
            <a:off x="7592616" y="3835786"/>
            <a:ext cx="720000" cy="45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Headers</a:t>
            </a:r>
            <a:endParaRPr sz="8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D5049E-CFDB-DC56-24F1-5BAC384937F6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6842509" y="1633006"/>
            <a:ext cx="0" cy="234950"/>
          </a:xfrm>
          <a:prstGeom prst="straightConnector1">
            <a:avLst/>
          </a:prstGeom>
          <a:ln>
            <a:solidFill>
              <a:srgbClr val="4C5D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BBF8A208-59D5-5686-FF90-22395789FC37}"/>
              </a:ext>
            </a:extLst>
          </p:cNvPr>
          <p:cNvCxnSpPr>
            <a:stCxn id="3" idx="1"/>
            <a:endCxn id="4" idx="0"/>
          </p:cNvCxnSpPr>
          <p:nvPr/>
        </p:nvCxnSpPr>
        <p:spPr>
          <a:xfrm rot="10800000" flipV="1">
            <a:off x="5732401" y="2137956"/>
            <a:ext cx="750108" cy="506702"/>
          </a:xfrm>
          <a:prstGeom prst="bentConnector2">
            <a:avLst/>
          </a:prstGeom>
          <a:ln>
            <a:solidFill>
              <a:srgbClr val="4C5D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E3C3927-FEFD-1A04-28DD-2A80E68F9422}"/>
              </a:ext>
            </a:extLst>
          </p:cNvPr>
          <p:cNvCxnSpPr>
            <a:stCxn id="3" idx="3"/>
            <a:endCxn id="6" idx="0"/>
          </p:cNvCxnSpPr>
          <p:nvPr/>
        </p:nvCxnSpPr>
        <p:spPr>
          <a:xfrm>
            <a:off x="7202509" y="2137956"/>
            <a:ext cx="750107" cy="506702"/>
          </a:xfrm>
          <a:prstGeom prst="bentConnector2">
            <a:avLst/>
          </a:prstGeom>
          <a:ln>
            <a:solidFill>
              <a:srgbClr val="4C5D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8AB3BE-25D6-B1F2-5B4F-EECF24647317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7952616" y="3184658"/>
            <a:ext cx="0" cy="651128"/>
          </a:xfrm>
          <a:prstGeom prst="straightConnector1">
            <a:avLst/>
          </a:prstGeom>
          <a:ln>
            <a:solidFill>
              <a:srgbClr val="4C5D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7E8F92C-E033-53F9-232E-354420FFD45A}"/>
              </a:ext>
            </a:extLst>
          </p:cNvPr>
          <p:cNvCxnSpPr>
            <a:stCxn id="6" idx="3"/>
            <a:endCxn id="8" idx="0"/>
          </p:cNvCxnSpPr>
          <p:nvPr/>
        </p:nvCxnSpPr>
        <p:spPr>
          <a:xfrm>
            <a:off x="8312616" y="2914658"/>
            <a:ext cx="167698" cy="374035"/>
          </a:xfrm>
          <a:prstGeom prst="bentConnector2">
            <a:avLst/>
          </a:prstGeom>
          <a:ln>
            <a:solidFill>
              <a:srgbClr val="4C5D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A4257510-E70D-A787-25DB-3E93973155D9}"/>
              </a:ext>
            </a:extLst>
          </p:cNvPr>
          <p:cNvCxnSpPr>
            <a:stCxn id="6" idx="1"/>
            <a:endCxn id="7" idx="0"/>
          </p:cNvCxnSpPr>
          <p:nvPr/>
        </p:nvCxnSpPr>
        <p:spPr>
          <a:xfrm rot="10800000" flipV="1">
            <a:off x="7412618" y="2914657"/>
            <a:ext cx="179999" cy="367093"/>
          </a:xfrm>
          <a:prstGeom prst="bentConnector2">
            <a:avLst/>
          </a:prstGeom>
          <a:ln>
            <a:solidFill>
              <a:srgbClr val="4C5D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Google Shape;88;p17">
            <a:extLst>
              <a:ext uri="{FF2B5EF4-FFF2-40B4-BE49-F238E27FC236}">
                <a16:creationId xmlns:a16="http://schemas.microsoft.com/office/drawing/2014/main" id="{91E0559B-7E50-6080-E1BD-0D4BDB6474EE}"/>
              </a:ext>
            </a:extLst>
          </p:cNvPr>
          <p:cNvSpPr/>
          <p:nvPr/>
        </p:nvSpPr>
        <p:spPr>
          <a:xfrm>
            <a:off x="4832402" y="3272148"/>
            <a:ext cx="720000" cy="45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Query String</a:t>
            </a:r>
            <a:endParaRPr sz="800" dirty="0"/>
          </a:p>
        </p:txBody>
      </p:sp>
      <p:sp>
        <p:nvSpPr>
          <p:cNvPr id="45" name="Google Shape;88;p17">
            <a:extLst>
              <a:ext uri="{FF2B5EF4-FFF2-40B4-BE49-F238E27FC236}">
                <a16:creationId xmlns:a16="http://schemas.microsoft.com/office/drawing/2014/main" id="{39D5E0B2-1F63-D914-3513-D64A2B38E01B}"/>
              </a:ext>
            </a:extLst>
          </p:cNvPr>
          <p:cNvSpPr/>
          <p:nvPr/>
        </p:nvSpPr>
        <p:spPr>
          <a:xfrm>
            <a:off x="5900099" y="3279090"/>
            <a:ext cx="720000" cy="45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Payload</a:t>
            </a:r>
            <a:endParaRPr sz="800" dirty="0"/>
          </a:p>
        </p:txBody>
      </p:sp>
      <p:sp>
        <p:nvSpPr>
          <p:cNvPr id="46" name="Google Shape;88;p17">
            <a:extLst>
              <a:ext uri="{FF2B5EF4-FFF2-40B4-BE49-F238E27FC236}">
                <a16:creationId xmlns:a16="http://schemas.microsoft.com/office/drawing/2014/main" id="{90E72FD3-80A7-0E9B-C648-0392D3AFF964}"/>
              </a:ext>
            </a:extLst>
          </p:cNvPr>
          <p:cNvSpPr/>
          <p:nvPr/>
        </p:nvSpPr>
        <p:spPr>
          <a:xfrm>
            <a:off x="5372401" y="3826183"/>
            <a:ext cx="720000" cy="45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Headers</a:t>
            </a:r>
            <a:endParaRPr sz="800" dirty="0"/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C9388386-58EC-3A22-E090-234BCF4476C8}"/>
              </a:ext>
            </a:extLst>
          </p:cNvPr>
          <p:cNvCxnSpPr>
            <a:stCxn id="4" idx="1"/>
            <a:endCxn id="44" idx="0"/>
          </p:cNvCxnSpPr>
          <p:nvPr/>
        </p:nvCxnSpPr>
        <p:spPr>
          <a:xfrm rot="10800000" flipV="1">
            <a:off x="5192403" y="2914658"/>
            <a:ext cx="179999" cy="357490"/>
          </a:xfrm>
          <a:prstGeom prst="bentConnector2">
            <a:avLst/>
          </a:prstGeom>
          <a:ln>
            <a:solidFill>
              <a:srgbClr val="4C5D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597FD5E0-4BE4-6D23-A93F-C0C1F5617214}"/>
              </a:ext>
            </a:extLst>
          </p:cNvPr>
          <p:cNvCxnSpPr>
            <a:stCxn id="4" idx="3"/>
            <a:endCxn id="45" idx="0"/>
          </p:cNvCxnSpPr>
          <p:nvPr/>
        </p:nvCxnSpPr>
        <p:spPr>
          <a:xfrm>
            <a:off x="6092401" y="2914658"/>
            <a:ext cx="167698" cy="364432"/>
          </a:xfrm>
          <a:prstGeom prst="bentConnector2">
            <a:avLst/>
          </a:prstGeom>
          <a:ln>
            <a:solidFill>
              <a:srgbClr val="4C5D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172092E-5087-0C78-7AD1-CD2000FCEB93}"/>
              </a:ext>
            </a:extLst>
          </p:cNvPr>
          <p:cNvCxnSpPr>
            <a:stCxn id="4" idx="2"/>
            <a:endCxn id="46" idx="0"/>
          </p:cNvCxnSpPr>
          <p:nvPr/>
        </p:nvCxnSpPr>
        <p:spPr>
          <a:xfrm>
            <a:off x="5732401" y="3184658"/>
            <a:ext cx="0" cy="641525"/>
          </a:xfrm>
          <a:prstGeom prst="straightConnector1">
            <a:avLst/>
          </a:prstGeom>
          <a:ln>
            <a:solidFill>
              <a:srgbClr val="4C5D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Google Shape;88;p17">
            <a:extLst>
              <a:ext uri="{FF2B5EF4-FFF2-40B4-BE49-F238E27FC236}">
                <a16:creationId xmlns:a16="http://schemas.microsoft.com/office/drawing/2014/main" id="{AEC476ED-9D97-DF44-4DE0-B307A5990D83}"/>
              </a:ext>
            </a:extLst>
          </p:cNvPr>
          <p:cNvSpPr/>
          <p:nvPr/>
        </p:nvSpPr>
        <p:spPr>
          <a:xfrm>
            <a:off x="6482509" y="4138405"/>
            <a:ext cx="720000" cy="54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Security</a:t>
            </a:r>
            <a:endParaRPr sz="9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92F3C79-1376-F59D-0142-CC15575992C2}"/>
              </a:ext>
            </a:extLst>
          </p:cNvPr>
          <p:cNvCxnSpPr>
            <a:stCxn id="3" idx="2"/>
            <a:endCxn id="53" idx="0"/>
          </p:cNvCxnSpPr>
          <p:nvPr/>
        </p:nvCxnSpPr>
        <p:spPr>
          <a:xfrm>
            <a:off x="6842509" y="2407956"/>
            <a:ext cx="0" cy="1730449"/>
          </a:xfrm>
          <a:prstGeom prst="straightConnector1">
            <a:avLst/>
          </a:prstGeom>
          <a:ln>
            <a:solidFill>
              <a:srgbClr val="4C5D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311700" y="584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dirty="0"/>
              <a:t>API Specification Languages</a:t>
            </a:r>
            <a:endParaRPr dirty="0"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311700" y="129212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 dirty="0"/>
              <a:t>Primary goal of API specification languages is twofold…</a:t>
            </a:r>
            <a:endParaRPr sz="2200" dirty="0"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2"/>
          </p:nvPr>
        </p:nvSpPr>
        <p:spPr>
          <a:xfrm>
            <a:off x="4832400" y="129212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 dirty="0"/>
              <a:t>Provide a document for a human to understand the structure of an API</a:t>
            </a:r>
            <a:endParaRPr sz="20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Provide a specification for a machine to generate code to access or represent the API</a:t>
            </a:r>
            <a:endParaRPr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D8BB-DB20-7D81-1AAB-F5248B0D1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API Specification Languages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E0DD0-3387-F795-AACE-F7C5999178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marL="139700" indent="0" algn="ctr">
              <a:buNone/>
            </a:pPr>
            <a:r>
              <a:rPr lang="en-GB" sz="2200" dirty="0"/>
              <a:t>A number of languages were built during the growth of the API economy…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BE180-56CF-2512-D9BD-4145C06DFE0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32400" y="1292125"/>
            <a:ext cx="3999900" cy="1516389"/>
          </a:xfrm>
        </p:spPr>
        <p:txBody>
          <a:bodyPr/>
          <a:lstStyle/>
          <a:p>
            <a:pPr marL="139700" indent="0">
              <a:buNone/>
            </a:pPr>
            <a:r>
              <a:rPr lang="en-GB" dirty="0"/>
              <a:t>Languages include:</a:t>
            </a:r>
          </a:p>
          <a:p>
            <a:pPr marL="139700" indent="0">
              <a:buNone/>
            </a:pPr>
            <a:endParaRPr lang="en-GB" dirty="0"/>
          </a:p>
          <a:p>
            <a:r>
              <a:rPr lang="en-GB" dirty="0"/>
              <a:t>RAML (RESTful API </a:t>
            </a:r>
            <a:r>
              <a:rPr lang="en-GB" dirty="0" err="1"/>
              <a:t>Modeling</a:t>
            </a:r>
            <a:r>
              <a:rPr lang="en-GB" dirty="0"/>
              <a:t> Language)</a:t>
            </a:r>
          </a:p>
          <a:p>
            <a:r>
              <a:rPr lang="en-GB" dirty="0"/>
              <a:t>API Blueprint</a:t>
            </a:r>
          </a:p>
          <a:p>
            <a:r>
              <a:rPr lang="en-GB" dirty="0"/>
              <a:t>Swagger</a:t>
            </a:r>
          </a:p>
          <a:p>
            <a:endParaRPr lang="en-GB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DC1D6FD-EA3A-0F38-2804-FF3882872B39}"/>
              </a:ext>
            </a:extLst>
          </p:cNvPr>
          <p:cNvSpPr/>
          <p:nvPr/>
        </p:nvSpPr>
        <p:spPr>
          <a:xfrm>
            <a:off x="5127171" y="2948473"/>
            <a:ext cx="3540968" cy="1506894"/>
          </a:xfrm>
          <a:prstGeom prst="roundRect">
            <a:avLst/>
          </a:prstGeom>
          <a:noFill/>
          <a:ln>
            <a:solidFill>
              <a:srgbClr val="4C5D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B17417-76AC-2963-9069-E843C5850C0D}"/>
              </a:ext>
            </a:extLst>
          </p:cNvPr>
          <p:cNvSpPr txBox="1"/>
          <p:nvPr/>
        </p:nvSpPr>
        <p:spPr>
          <a:xfrm>
            <a:off x="5178490" y="3101756"/>
            <a:ext cx="345232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39700" indent="0" algn="ctr">
              <a:lnSpc>
                <a:spcPct val="115000"/>
              </a:lnSpc>
              <a:buClr>
                <a:schemeClr val="dk2"/>
              </a:buClr>
              <a:buSzPts val="1400"/>
              <a:buFont typeface="Roboto"/>
              <a:buNone/>
              <a:defRPr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indent="-304800">
              <a:lnSpc>
                <a:spcPct val="115000"/>
              </a:lnSpc>
              <a:buClr>
                <a:schemeClr val="dk2"/>
              </a:buClr>
              <a:buSzPts val="1200"/>
              <a:buFont typeface="Roboto"/>
              <a:buChar char="○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indent="-304800">
              <a:lnSpc>
                <a:spcPct val="115000"/>
              </a:lnSpc>
              <a:buClr>
                <a:schemeClr val="dk2"/>
              </a:buClr>
              <a:buSzPts val="1200"/>
              <a:buFont typeface="Roboto"/>
              <a:buChar char="■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indent="-304800">
              <a:lnSpc>
                <a:spcPct val="115000"/>
              </a:lnSpc>
              <a:buClr>
                <a:schemeClr val="dk2"/>
              </a:buClr>
              <a:buSzPts val="1200"/>
              <a:buFont typeface="Roboto"/>
              <a:buChar char="●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indent="-304800">
              <a:lnSpc>
                <a:spcPct val="115000"/>
              </a:lnSpc>
              <a:buClr>
                <a:schemeClr val="dk2"/>
              </a:buClr>
              <a:buSzPts val="1200"/>
              <a:buFont typeface="Roboto"/>
              <a:buChar char="○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indent="-304800">
              <a:lnSpc>
                <a:spcPct val="115000"/>
              </a:lnSpc>
              <a:buClr>
                <a:schemeClr val="dk2"/>
              </a:buClr>
              <a:buSzPts val="1200"/>
              <a:buFont typeface="Roboto"/>
              <a:buChar char="■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indent="-304800">
              <a:lnSpc>
                <a:spcPct val="115000"/>
              </a:lnSpc>
              <a:buClr>
                <a:schemeClr val="dk2"/>
              </a:buClr>
              <a:buSzPts val="1200"/>
              <a:buFont typeface="Roboto"/>
              <a:buChar char="●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indent="-304800">
              <a:lnSpc>
                <a:spcPct val="115000"/>
              </a:lnSpc>
              <a:buClr>
                <a:schemeClr val="dk2"/>
              </a:buClr>
              <a:buSzPts val="1200"/>
              <a:buFont typeface="Roboto"/>
              <a:buChar char="○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indent="-304800">
              <a:lnSpc>
                <a:spcPct val="115000"/>
              </a:lnSpc>
              <a:buClr>
                <a:schemeClr val="dk2"/>
              </a:buClr>
              <a:buSzPts val="1200"/>
              <a:buFont typeface="Roboto"/>
              <a:buChar char="■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GB" sz="1600" dirty="0"/>
              <a:t>Swagger arguably the most popular language</a:t>
            </a:r>
          </a:p>
          <a:p>
            <a:endParaRPr lang="en-GB" sz="1600" dirty="0"/>
          </a:p>
          <a:p>
            <a:r>
              <a:rPr lang="en-GB" sz="1600" dirty="0"/>
              <a:t>Swagger has become </a:t>
            </a:r>
            <a:r>
              <a:rPr lang="en-GB" sz="1600" dirty="0" err="1"/>
              <a:t>OpenAPI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4082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Role of OpenAPI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11700" y="584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Role of OpenAPI</a:t>
            </a:r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1393327" y="1609530"/>
            <a:ext cx="6357346" cy="2058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 dirty="0"/>
              <a:t>A language that enables the transfer of knowledge from API providers to API consumers.</a:t>
            </a:r>
            <a:endParaRPr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4000A-571D-6875-1755-90D22A7C6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Role of </a:t>
            </a:r>
            <a:r>
              <a:rPr lang="en-GB" dirty="0" err="1"/>
              <a:t>OpenAPI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D408E-A698-918B-2CA4-A03D21A0FB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GB" dirty="0"/>
              <a:t>What is it?</a:t>
            </a:r>
          </a:p>
          <a:p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Open standard</a:t>
            </a:r>
          </a:p>
          <a:p>
            <a:pPr>
              <a:lnSpc>
                <a:spcPct val="150000"/>
              </a:lnSpc>
            </a:pPr>
            <a:r>
              <a:rPr lang="en-GB" dirty="0"/>
              <a:t>API specification encoded in JSON or YAML</a:t>
            </a:r>
          </a:p>
          <a:p>
            <a:pPr>
              <a:lnSpc>
                <a:spcPct val="150000"/>
              </a:lnSpc>
            </a:pPr>
            <a:r>
              <a:rPr lang="en-GB" dirty="0"/>
              <a:t>Reflects fundamentals of HTTP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6B371-44AE-5386-BBBF-6A896385246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GB" dirty="0"/>
              <a:t>Who is it?</a:t>
            </a:r>
          </a:p>
          <a:p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Looked after by </a:t>
            </a:r>
            <a:r>
              <a:rPr lang="en-GB" dirty="0" err="1"/>
              <a:t>OpenAPI</a:t>
            </a:r>
            <a:r>
              <a:rPr lang="en-GB" dirty="0"/>
              <a:t> Initiative</a:t>
            </a:r>
          </a:p>
          <a:p>
            <a:pPr>
              <a:lnSpc>
                <a:spcPct val="150000"/>
              </a:lnSpc>
            </a:pPr>
            <a:r>
              <a:rPr lang="en-GB" dirty="0"/>
              <a:t>Consortium of member organisations</a:t>
            </a:r>
          </a:p>
          <a:p>
            <a:pPr>
              <a:lnSpc>
                <a:spcPct val="150000"/>
              </a:lnSpc>
            </a:pPr>
            <a:r>
              <a:rPr lang="en-GB" dirty="0"/>
              <a:t>Open governance structure under Linux Foundation</a:t>
            </a:r>
          </a:p>
          <a:p>
            <a:pPr>
              <a:lnSpc>
                <a:spcPct val="150000"/>
              </a:lnSpc>
            </a:pPr>
            <a:r>
              <a:rPr lang="en-GB" dirty="0"/>
              <a:t>Extended by Special Interest Groups (SIGs)</a:t>
            </a:r>
          </a:p>
        </p:txBody>
      </p:sp>
    </p:spTree>
    <p:extLst>
      <p:ext uri="{BB962C8B-B14F-4D97-AF65-F5344CB8AC3E}">
        <p14:creationId xmlns:p14="http://schemas.microsoft.com/office/powerpoint/2010/main" val="361170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311700" y="731650"/>
            <a:ext cx="85206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We’ve Covered</a:t>
            </a: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1"/>
          </p:nvPr>
        </p:nvSpPr>
        <p:spPr>
          <a:xfrm>
            <a:off x="311700" y="1263674"/>
            <a:ext cx="8520600" cy="33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 dirty="0">
                <a:solidFill>
                  <a:schemeClr val="dk1"/>
                </a:solidFill>
              </a:rPr>
              <a:t>The background to the API Economy</a:t>
            </a:r>
            <a:endParaRPr sz="2200" dirty="0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 dirty="0">
                <a:solidFill>
                  <a:schemeClr val="dk1"/>
                </a:solidFill>
              </a:rPr>
              <a:t>The need to describe APIs</a:t>
            </a:r>
            <a:endParaRPr sz="2200" dirty="0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 dirty="0">
                <a:solidFill>
                  <a:schemeClr val="dk1"/>
                </a:solidFill>
              </a:rPr>
              <a:t>How </a:t>
            </a:r>
            <a:r>
              <a:rPr lang="en" sz="2200" dirty="0" err="1">
                <a:solidFill>
                  <a:schemeClr val="dk1"/>
                </a:solidFill>
              </a:rPr>
              <a:t>OpenAPI</a:t>
            </a:r>
            <a:r>
              <a:rPr lang="en" sz="2200" dirty="0">
                <a:solidFill>
                  <a:schemeClr val="dk1"/>
                </a:solidFill>
              </a:rPr>
              <a:t> came into existence</a:t>
            </a:r>
            <a:endParaRPr sz="2200" dirty="0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 dirty="0">
                <a:solidFill>
                  <a:schemeClr val="dk1"/>
                </a:solidFill>
              </a:rPr>
              <a:t>What and who is </a:t>
            </a:r>
            <a:r>
              <a:rPr lang="en" sz="2200" dirty="0" err="1">
                <a:solidFill>
                  <a:schemeClr val="dk1"/>
                </a:solidFill>
              </a:rPr>
              <a:t>OpenAPI</a:t>
            </a:r>
            <a:endParaRPr sz="2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311700" y="731650"/>
            <a:ext cx="85206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Next</a:t>
            </a:r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311700" y="1874622"/>
            <a:ext cx="8520600" cy="12003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/>
          </a:bodyPr>
          <a:lstStyle/>
          <a:p>
            <a:pPr marL="8890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GB" sz="3600" dirty="0">
                <a:solidFill>
                  <a:schemeClr val="dk1"/>
                </a:solidFill>
              </a:rPr>
              <a:t>Module 2: </a:t>
            </a:r>
            <a:r>
              <a:rPr lang="en-GB" sz="3600" dirty="0" err="1">
                <a:solidFill>
                  <a:schemeClr val="dk1"/>
                </a:solidFill>
              </a:rPr>
              <a:t>OpenAPI</a:t>
            </a:r>
            <a:r>
              <a:rPr lang="en-GB" sz="3600" dirty="0">
                <a:solidFill>
                  <a:schemeClr val="dk1"/>
                </a:solidFill>
              </a:rPr>
              <a:t> Basics</a:t>
            </a:r>
            <a:endParaRPr sz="3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731650"/>
            <a:ext cx="85206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course this for?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263674"/>
            <a:ext cx="8520600" cy="33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Anyone looking for a general introduction to OpenAPI</a:t>
            </a: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Anyone who (loosely) knows what an API is</a:t>
            </a: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731650"/>
            <a:ext cx="85206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we’ll cover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263674"/>
            <a:ext cx="8520600" cy="33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What OpenAPI is</a:t>
            </a: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Why OpenAPI is important</a:t>
            </a:r>
            <a:endParaRPr sz="22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The context of OpenAPI in the API Economy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API Economy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17"/>
          <p:cNvGrpSpPr/>
          <p:nvPr/>
        </p:nvGrpSpPr>
        <p:grpSpPr>
          <a:xfrm>
            <a:off x="5343550" y="1673332"/>
            <a:ext cx="2155850" cy="2049999"/>
            <a:chOff x="5343550" y="1673332"/>
            <a:chExt cx="2155850" cy="2049999"/>
          </a:xfrm>
        </p:grpSpPr>
        <p:sp>
          <p:nvSpPr>
            <p:cNvPr id="81" name="Google Shape;81;p17"/>
            <p:cNvSpPr/>
            <p:nvPr/>
          </p:nvSpPr>
          <p:spPr>
            <a:xfrm>
              <a:off x="5363400" y="2698332"/>
              <a:ext cx="2136000" cy="1025000"/>
            </a:xfrm>
            <a:prstGeom prst="triangle">
              <a:avLst>
                <a:gd name="adj" fmla="val 49549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7"/>
            <p:cNvSpPr/>
            <p:nvPr/>
          </p:nvSpPr>
          <p:spPr>
            <a:xfrm rot="10800000" flipH="1">
              <a:off x="5343550" y="1673332"/>
              <a:ext cx="2136000" cy="1025000"/>
            </a:xfrm>
            <a:prstGeom prst="triangle">
              <a:avLst>
                <a:gd name="adj" fmla="val 50440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" name="Google Shape;83;p17"/>
            <p:cNvCxnSpPr>
              <a:stCxn id="82" idx="2"/>
              <a:endCxn id="81" idx="2"/>
            </p:cNvCxnSpPr>
            <p:nvPr/>
          </p:nvCxnSpPr>
          <p:spPr>
            <a:xfrm>
              <a:off x="5343550" y="1673332"/>
              <a:ext cx="19800" cy="204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17"/>
            <p:cNvCxnSpPr>
              <a:stCxn id="82" idx="4"/>
              <a:endCxn id="81" idx="4"/>
            </p:cNvCxnSpPr>
            <p:nvPr/>
          </p:nvCxnSpPr>
          <p:spPr>
            <a:xfrm>
              <a:off x="7479550" y="1673332"/>
              <a:ext cx="19800" cy="204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584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API Economy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73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/>
              <a:t>New products and operating models based on APIs</a:t>
            </a:r>
            <a:endParaRPr sz="3000"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0987" y="2245100"/>
            <a:ext cx="881150" cy="8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4805675" y="1254488"/>
            <a:ext cx="1143000" cy="914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my location?</a:t>
            </a:r>
            <a:endParaRPr dirty="0"/>
          </a:p>
        </p:txBody>
      </p:sp>
      <p:sp>
        <p:nvSpPr>
          <p:cNvPr id="89" name="Google Shape;89;p17"/>
          <p:cNvSpPr/>
          <p:nvPr/>
        </p:nvSpPr>
        <p:spPr>
          <a:xfrm>
            <a:off x="6928350" y="1254500"/>
            <a:ext cx="1143000" cy="914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need to chat with the driver</a:t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4729475" y="3202450"/>
            <a:ext cx="1143000" cy="914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the traffic like?</a:t>
            </a:r>
            <a:endParaRPr dirty="0"/>
          </a:p>
        </p:txBody>
      </p:sp>
      <p:sp>
        <p:nvSpPr>
          <p:cNvPr id="91" name="Google Shape;91;p17"/>
          <p:cNvSpPr/>
          <p:nvPr/>
        </p:nvSpPr>
        <p:spPr>
          <a:xfrm>
            <a:off x="6928350" y="3202450"/>
            <a:ext cx="1143000" cy="914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 need to pay for my ride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584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API Economy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32250" y="1726652"/>
            <a:ext cx="8479500" cy="16901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How can we describe our APIs in a way that allows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external developers to create software clients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and also understand the APIs operations and functionality?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Describing APIs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584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Describing APIs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1700" y="129212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 dirty="0"/>
              <a:t>Providing an accurate description of a software interface is not a unique problem</a:t>
            </a:r>
            <a:endParaRPr sz="2100" dirty="0"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2"/>
          </p:nvPr>
        </p:nvSpPr>
        <p:spPr>
          <a:xfrm>
            <a:off x="4832400" y="129212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Interface Description Languages (IDLs)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Web Service Description Language (WSDL)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Describe HTTP/REST and JSON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Specification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94C73D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94C7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396</Words>
  <Application>Microsoft Macintosh PowerPoint</Application>
  <PresentationFormat>On-screen Show (16:9)</PresentationFormat>
  <Paragraphs>97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Roboto</vt:lpstr>
      <vt:lpstr>Simple Light</vt:lpstr>
      <vt:lpstr>OpenAPI v3.1 Fundamentals</vt:lpstr>
      <vt:lpstr>Who is course this for?</vt:lpstr>
      <vt:lpstr>What we’ll cover</vt:lpstr>
      <vt:lpstr>The API Economy</vt:lpstr>
      <vt:lpstr>The API Economy</vt:lpstr>
      <vt:lpstr>The API Economy</vt:lpstr>
      <vt:lpstr>Describing APIs</vt:lpstr>
      <vt:lpstr>Describing APIs</vt:lpstr>
      <vt:lpstr>API Specification Languages</vt:lpstr>
      <vt:lpstr>API Specification Languages</vt:lpstr>
      <vt:lpstr>API Specification Languages</vt:lpstr>
      <vt:lpstr>API Specification Languages</vt:lpstr>
      <vt:lpstr>The Role of OpenAPI</vt:lpstr>
      <vt:lpstr>The Role of OpenAPI</vt:lpstr>
      <vt:lpstr>The Role of OpenAPI</vt:lpstr>
      <vt:lpstr>What We’ve Covered</vt:lpstr>
      <vt:lpstr>Up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OpenAPI Initiative Training Course</dc:title>
  <cp:lastModifiedBy>Chris Wood</cp:lastModifiedBy>
  <cp:revision>7</cp:revision>
  <dcterms:modified xsi:type="dcterms:W3CDTF">2024-01-25T15:07:00Z</dcterms:modified>
</cp:coreProperties>
</file>