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7.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6" r:id="rId1"/>
    <p:sldMasterId id="2147484026" r:id="rId2"/>
    <p:sldMasterId id="2147484043" r:id="rId3"/>
  </p:sldMasterIdLst>
  <p:notesMasterIdLst>
    <p:notesMasterId r:id="rId5"/>
  </p:notesMasterIdLst>
  <p:handoutMasterIdLst>
    <p:handoutMasterId r:id="rId6"/>
  </p:handoutMasterIdLst>
  <p:sldIdLst>
    <p:sldId id="705" r:id="rId4"/>
  </p:sldIdLst>
  <p:sldSz cx="12188825" cy="6858000"/>
  <p:notesSz cx="6797675" cy="9874250"/>
  <p:custDataLst>
    <p:tags r:id="rId7"/>
  </p:custDataLst>
  <p:defaultTextStyle>
    <a:defPPr>
      <a:defRPr lang="de-DE"/>
    </a:defPPr>
    <a:lvl1pPr marL="0" algn="l" defTabSz="1088076" rtl="0" eaLnBrk="1" latinLnBrk="0" hangingPunct="1">
      <a:defRPr sz="2100" kern="1200">
        <a:solidFill>
          <a:schemeClr val="tx1"/>
        </a:solidFill>
        <a:latin typeface="+mn-lt"/>
        <a:ea typeface="+mn-ea"/>
        <a:cs typeface="+mn-cs"/>
      </a:defRPr>
    </a:lvl1pPr>
    <a:lvl2pPr marL="544038" algn="l" defTabSz="1088076" rtl="0" eaLnBrk="1" latinLnBrk="0" hangingPunct="1">
      <a:defRPr sz="2100" kern="1200">
        <a:solidFill>
          <a:schemeClr val="tx1"/>
        </a:solidFill>
        <a:latin typeface="+mn-lt"/>
        <a:ea typeface="+mn-ea"/>
        <a:cs typeface="+mn-cs"/>
      </a:defRPr>
    </a:lvl2pPr>
    <a:lvl3pPr marL="1088076" algn="l" defTabSz="1088076" rtl="0" eaLnBrk="1" latinLnBrk="0" hangingPunct="1">
      <a:defRPr sz="2100" kern="1200">
        <a:solidFill>
          <a:schemeClr val="tx1"/>
        </a:solidFill>
        <a:latin typeface="+mn-lt"/>
        <a:ea typeface="+mn-ea"/>
        <a:cs typeface="+mn-cs"/>
      </a:defRPr>
    </a:lvl3pPr>
    <a:lvl4pPr marL="1632113" algn="l" defTabSz="1088076" rtl="0" eaLnBrk="1" latinLnBrk="0" hangingPunct="1">
      <a:defRPr sz="2100" kern="1200">
        <a:solidFill>
          <a:schemeClr val="tx1"/>
        </a:solidFill>
        <a:latin typeface="+mn-lt"/>
        <a:ea typeface="+mn-ea"/>
        <a:cs typeface="+mn-cs"/>
      </a:defRPr>
    </a:lvl4pPr>
    <a:lvl5pPr marL="2176150" algn="l" defTabSz="1088076" rtl="0" eaLnBrk="1" latinLnBrk="0" hangingPunct="1">
      <a:defRPr sz="2100" kern="1200">
        <a:solidFill>
          <a:schemeClr val="tx1"/>
        </a:solidFill>
        <a:latin typeface="+mn-lt"/>
        <a:ea typeface="+mn-ea"/>
        <a:cs typeface="+mn-cs"/>
      </a:defRPr>
    </a:lvl5pPr>
    <a:lvl6pPr marL="2720187" algn="l" defTabSz="1088076" rtl="0" eaLnBrk="1" latinLnBrk="0" hangingPunct="1">
      <a:defRPr sz="2100" kern="1200">
        <a:solidFill>
          <a:schemeClr val="tx1"/>
        </a:solidFill>
        <a:latin typeface="+mn-lt"/>
        <a:ea typeface="+mn-ea"/>
        <a:cs typeface="+mn-cs"/>
      </a:defRPr>
    </a:lvl6pPr>
    <a:lvl7pPr marL="3264223" algn="l" defTabSz="1088076" rtl="0" eaLnBrk="1" latinLnBrk="0" hangingPunct="1">
      <a:defRPr sz="2100" kern="1200">
        <a:solidFill>
          <a:schemeClr val="tx1"/>
        </a:solidFill>
        <a:latin typeface="+mn-lt"/>
        <a:ea typeface="+mn-ea"/>
        <a:cs typeface="+mn-cs"/>
      </a:defRPr>
    </a:lvl7pPr>
    <a:lvl8pPr marL="3808261" algn="l" defTabSz="1088076" rtl="0" eaLnBrk="1" latinLnBrk="0" hangingPunct="1">
      <a:defRPr sz="2100" kern="1200">
        <a:solidFill>
          <a:schemeClr val="tx1"/>
        </a:solidFill>
        <a:latin typeface="+mn-lt"/>
        <a:ea typeface="+mn-ea"/>
        <a:cs typeface="+mn-cs"/>
      </a:defRPr>
    </a:lvl8pPr>
    <a:lvl9pPr marL="4352300" algn="l" defTabSz="10880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943">
          <p15:clr>
            <a:srgbClr val="A4A3A4"/>
          </p15:clr>
        </p15:guide>
        <p15:guide id="3" orient="horz" pos="1087">
          <p15:clr>
            <a:srgbClr val="A4A3A4"/>
          </p15:clr>
        </p15:guide>
        <p15:guide id="4" orient="horz" pos="3483">
          <p15:clr>
            <a:srgbClr val="A4A3A4"/>
          </p15:clr>
        </p15:guide>
        <p15:guide id="5" orient="horz" pos="2375">
          <p15:clr>
            <a:srgbClr val="A4A3A4"/>
          </p15:clr>
        </p15:guide>
        <p15:guide id="6" orient="horz" pos="1231">
          <p15:clr>
            <a:srgbClr val="A4A3A4"/>
          </p15:clr>
        </p15:guide>
        <p15:guide id="7" orient="horz" pos="3315">
          <p15:clr>
            <a:srgbClr val="A4A3A4"/>
          </p15:clr>
        </p15:guide>
        <p15:guide id="8" orient="horz" pos="1471">
          <p15:clr>
            <a:srgbClr val="A4A3A4"/>
          </p15:clr>
        </p15:guide>
        <p15:guide id="9" orient="horz" pos="1941">
          <p15:clr>
            <a:srgbClr val="A4A3A4"/>
          </p15:clr>
        </p15:guide>
        <p15:guide id="10" pos="3839">
          <p15:clr>
            <a:srgbClr val="A4A3A4"/>
          </p15:clr>
        </p15:guide>
        <p15:guide id="11" pos="7431">
          <p15:clr>
            <a:srgbClr val="A4A3A4"/>
          </p15:clr>
        </p15:guide>
        <p15:guide id="12" pos="3743">
          <p15:clr>
            <a:srgbClr val="A4A3A4"/>
          </p15:clr>
        </p15:guide>
        <p15:guide id="13" pos="3935">
          <p15:clr>
            <a:srgbClr val="A4A3A4"/>
          </p15:clr>
        </p15:guide>
        <p15:guide id="14" pos="247">
          <p15:clr>
            <a:srgbClr val="A4A3A4"/>
          </p15:clr>
        </p15:guide>
        <p15:guide id="15" pos="478">
          <p15:clr>
            <a:srgbClr val="A4A3A4"/>
          </p15:clr>
        </p15:guide>
        <p15:guide id="16" pos="7204">
          <p15:clr>
            <a:srgbClr val="A4A3A4"/>
          </p15:clr>
        </p15:guide>
        <p15:guide id="17" pos="2623">
          <p15:clr>
            <a:srgbClr val="A4A3A4"/>
          </p15:clr>
        </p15:guide>
        <p15:guide id="18" pos="1646">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 Partington" initials="MP" lastIdx="28" clrIdx="0"/>
  <p:cmAuthor id="1" name="ramarao" initials="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FF1"/>
    <a:srgbClr val="FFDEE8"/>
    <a:srgbClr val="10813D"/>
    <a:srgbClr val="4C4B4C"/>
    <a:srgbClr val="000000"/>
    <a:srgbClr val="EFCFED"/>
    <a:srgbClr val="F9E1FF"/>
    <a:srgbClr val="F5D3FF"/>
    <a:srgbClr val="333333"/>
    <a:srgbClr val="FFF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6973" autoAdjust="0"/>
  </p:normalViewPr>
  <p:slideViewPr>
    <p:cSldViewPr snapToGrid="0">
      <p:cViewPr varScale="1">
        <p:scale>
          <a:sx n="128" d="100"/>
          <a:sy n="128" d="100"/>
        </p:scale>
        <p:origin x="1472" y="176"/>
      </p:cViewPr>
      <p:guideLst>
        <p:guide orient="horz" pos="3948"/>
        <p:guide orient="horz" pos="943"/>
        <p:guide orient="horz" pos="1087"/>
        <p:guide orient="horz" pos="3483"/>
        <p:guide orient="horz" pos="2375"/>
        <p:guide orient="horz" pos="1231"/>
        <p:guide orient="horz" pos="3315"/>
        <p:guide orient="horz" pos="1471"/>
        <p:guide orient="horz" pos="1941"/>
        <p:guide pos="3839"/>
        <p:guide pos="7431"/>
        <p:guide pos="3743"/>
        <p:guide pos="3935"/>
        <p:guide pos="247"/>
        <p:guide pos="478"/>
        <p:guide pos="7204"/>
        <p:guide pos="2623"/>
        <p:guide pos="1646"/>
      </p:guideLst>
    </p:cSldViewPr>
  </p:slideViewPr>
  <p:notesTextViewPr>
    <p:cViewPr>
      <p:scale>
        <a:sx n="100" d="100"/>
        <a:sy n="100" d="100"/>
      </p:scale>
      <p:origin x="0" y="0"/>
    </p:cViewPr>
  </p:notesTextViewPr>
  <p:sorterViewPr>
    <p:cViewPr>
      <p:scale>
        <a:sx n="66" d="100"/>
        <a:sy n="66" d="100"/>
      </p:scale>
      <p:origin x="0" y="528"/>
    </p:cViewPr>
  </p:sorterViewPr>
  <p:notesViewPr>
    <p:cSldViewPr snapToGrid="0">
      <p:cViewPr varScale="1">
        <p:scale>
          <a:sx n="72" d="100"/>
          <a:sy n="72" d="100"/>
        </p:scale>
        <p:origin x="-3246" y="-10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806311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10/20/21</a:t>
            </a:fld>
            <a:endParaRPr lang="en-US" dirty="0"/>
          </a:p>
        </p:txBody>
      </p:sp>
      <p:sp>
        <p:nvSpPr>
          <p:cNvPr id="4" name="Slide Image Placeholder 3"/>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483817545"/>
      </p:ext>
    </p:extLst>
  </p:cSld>
  <p:clrMap bg1="lt1" tx1="dk1" bg2="lt2" tx2="dk2" accent1="accent1" accent2="accent2" accent3="accent3" accent4="accent4" accent5="accent5" accent6="accent6" hlink="hlink" folHlink="folHlink"/>
  <p:notesStyle>
    <a:lvl1pPr marL="0" algn="l" defTabSz="1038754" rtl="0" eaLnBrk="1" latinLnBrk="0" hangingPunct="1">
      <a:defRPr sz="1300" kern="1200">
        <a:solidFill>
          <a:schemeClr val="tx1"/>
        </a:solidFill>
        <a:latin typeface="+mn-lt"/>
        <a:ea typeface="+mn-ea"/>
        <a:cs typeface="+mn-cs"/>
      </a:defRPr>
    </a:lvl1pPr>
    <a:lvl2pPr marL="519377" algn="l" defTabSz="1038754" rtl="0" eaLnBrk="1" latinLnBrk="0" hangingPunct="1">
      <a:defRPr sz="1300" kern="1200">
        <a:solidFill>
          <a:schemeClr val="tx1"/>
        </a:solidFill>
        <a:latin typeface="+mn-lt"/>
        <a:ea typeface="+mn-ea"/>
        <a:cs typeface="+mn-cs"/>
      </a:defRPr>
    </a:lvl2pPr>
    <a:lvl3pPr marL="1038754" algn="l" defTabSz="1038754" rtl="0" eaLnBrk="1" latinLnBrk="0" hangingPunct="1">
      <a:defRPr sz="1300" kern="1200">
        <a:solidFill>
          <a:schemeClr val="tx1"/>
        </a:solidFill>
        <a:latin typeface="+mn-lt"/>
        <a:ea typeface="+mn-ea"/>
        <a:cs typeface="+mn-cs"/>
      </a:defRPr>
    </a:lvl3pPr>
    <a:lvl4pPr marL="1558131" algn="l" defTabSz="1038754" rtl="0" eaLnBrk="1" latinLnBrk="0" hangingPunct="1">
      <a:defRPr sz="1300" kern="1200">
        <a:solidFill>
          <a:schemeClr val="tx1"/>
        </a:solidFill>
        <a:latin typeface="+mn-lt"/>
        <a:ea typeface="+mn-ea"/>
        <a:cs typeface="+mn-cs"/>
      </a:defRPr>
    </a:lvl4pPr>
    <a:lvl5pPr marL="2077510" algn="l" defTabSz="1038754" rtl="0" eaLnBrk="1" latinLnBrk="0" hangingPunct="1">
      <a:defRPr sz="1300" kern="1200">
        <a:solidFill>
          <a:schemeClr val="tx1"/>
        </a:solidFill>
        <a:latin typeface="+mn-lt"/>
        <a:ea typeface="+mn-ea"/>
        <a:cs typeface="+mn-cs"/>
      </a:defRPr>
    </a:lvl5pPr>
    <a:lvl6pPr marL="2596887" algn="l" defTabSz="1038754" rtl="0" eaLnBrk="1" latinLnBrk="0" hangingPunct="1">
      <a:defRPr sz="1300" kern="1200">
        <a:solidFill>
          <a:schemeClr val="tx1"/>
        </a:solidFill>
        <a:latin typeface="+mn-lt"/>
        <a:ea typeface="+mn-ea"/>
        <a:cs typeface="+mn-cs"/>
      </a:defRPr>
    </a:lvl6pPr>
    <a:lvl7pPr marL="3116264" algn="l" defTabSz="1038754" rtl="0" eaLnBrk="1" latinLnBrk="0" hangingPunct="1">
      <a:defRPr sz="1300" kern="1200">
        <a:solidFill>
          <a:schemeClr val="tx1"/>
        </a:solidFill>
        <a:latin typeface="+mn-lt"/>
        <a:ea typeface="+mn-ea"/>
        <a:cs typeface="+mn-cs"/>
      </a:defRPr>
    </a:lvl7pPr>
    <a:lvl8pPr marL="3635642" algn="l" defTabSz="1038754" rtl="0" eaLnBrk="1" latinLnBrk="0" hangingPunct="1">
      <a:defRPr sz="1300" kern="1200">
        <a:solidFill>
          <a:schemeClr val="tx1"/>
        </a:solidFill>
        <a:latin typeface="+mn-lt"/>
        <a:ea typeface="+mn-ea"/>
        <a:cs typeface="+mn-cs"/>
      </a:defRPr>
    </a:lvl8pPr>
    <a:lvl9pPr marL="4155019" algn="l" defTabSz="1038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4410517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1.xml"/><Relationship Id="rId7" Type="http://schemas.openxmlformats.org/officeDocument/2006/relationships/hyperlink" Target="http://www.capgemini.com/about/how-we-work/rightshorer" TargetMode="Externa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xml"/><Relationship Id="rId7" Type="http://schemas.openxmlformats.org/officeDocument/2006/relationships/oleObject" Target="../embeddings/oleObject5.bin"/><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slideMaster" Target="../slideMasters/slideMaster2.xml"/><Relationship Id="rId4" Type="http://schemas.openxmlformats.org/officeDocument/2006/relationships/tags" Target="../tags/tag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xml"/><Relationship Id="rId7" Type="http://schemas.openxmlformats.org/officeDocument/2006/relationships/oleObject" Target="../embeddings/oleObject6.bin"/><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5.jpeg"/><Relationship Id="rId5" Type="http://schemas.openxmlformats.org/officeDocument/2006/relationships/slideMaster" Target="../slideMasters/slideMaster2.xml"/><Relationship Id="rId4"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xml"/><Relationship Id="rId7" Type="http://schemas.openxmlformats.org/officeDocument/2006/relationships/oleObject" Target="../embeddings/oleObject7.bin"/><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6.jpeg"/><Relationship Id="rId5" Type="http://schemas.openxmlformats.org/officeDocument/2006/relationships/slideMaster" Target="../slideMasters/slideMaster2.xml"/><Relationship Id="rId4"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80952" cy="143985"/>
        </p:xfrm>
        <a:graphic>
          <a:graphicData uri="http://schemas.openxmlformats.org/presentationml/2006/ole">
            <mc:AlternateContent xmlns:mc="http://schemas.openxmlformats.org/markup-compatibility/2006">
              <mc:Choice xmlns:v="urn:schemas-microsoft-com:vml" Requires="v">
                <p:oleObj spid="_x0000_s512094"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nvSpPr>
        <p:spPr bwMode="gray">
          <a:xfrm>
            <a:off x="1098928" y="2805926"/>
            <a:ext cx="10337422" cy="219293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8"/>
              <a:gd name="connsiteX1" fmla="*/ 135562 w 4259840"/>
              <a:gd name="connsiteY1" fmla="*/ 2132778 h 2132778"/>
              <a:gd name="connsiteX2" fmla="*/ 48075 w 4259840"/>
              <a:gd name="connsiteY2" fmla="*/ 2084702 h 2132778"/>
              <a:gd name="connsiteX3" fmla="*/ 0 w 4259840"/>
              <a:gd name="connsiteY3" fmla="*/ 1968640 h 2132778"/>
              <a:gd name="connsiteX4" fmla="*/ 0 w 4259840"/>
              <a:gd name="connsiteY4" fmla="*/ 0 h 2132778"/>
              <a:gd name="connsiteX0" fmla="*/ 4259840 w 4259840"/>
              <a:gd name="connsiteY0" fmla="*/ 2132777 h 2134881"/>
              <a:gd name="connsiteX1" fmla="*/ 135562 w 4259840"/>
              <a:gd name="connsiteY1" fmla="*/ 2132778 h 2134881"/>
              <a:gd name="connsiteX2" fmla="*/ 48075 w 4259840"/>
              <a:gd name="connsiteY2" fmla="*/ 2084702 h 2134881"/>
              <a:gd name="connsiteX3" fmla="*/ 0 w 4259840"/>
              <a:gd name="connsiteY3" fmla="*/ 1968640 h 2134881"/>
              <a:gd name="connsiteX4" fmla="*/ 0 w 4259840"/>
              <a:gd name="connsiteY4" fmla="*/ 0 h 2134881"/>
              <a:gd name="connsiteX0" fmla="*/ 4834251 w 4834251"/>
              <a:gd name="connsiteY0" fmla="*/ 2132777 h 2324103"/>
              <a:gd name="connsiteX1" fmla="*/ 709973 w 4834251"/>
              <a:gd name="connsiteY1" fmla="*/ 2132778 h 2324103"/>
              <a:gd name="connsiteX2" fmla="*/ 574411 w 4834251"/>
              <a:gd name="connsiteY2" fmla="*/ 1968640 h 2324103"/>
              <a:gd name="connsiteX3" fmla="*/ 574411 w 4834251"/>
              <a:gd name="connsiteY3" fmla="*/ 0 h 2324103"/>
              <a:gd name="connsiteX0" fmla="*/ 4834251 w 4834251"/>
              <a:gd name="connsiteY0" fmla="*/ 2132777 h 2132778"/>
              <a:gd name="connsiteX1" fmla="*/ 709973 w 4834251"/>
              <a:gd name="connsiteY1" fmla="*/ 2132778 h 2132778"/>
              <a:gd name="connsiteX2" fmla="*/ 574411 w 4834251"/>
              <a:gd name="connsiteY2" fmla="*/ 1968640 h 2132778"/>
              <a:gd name="connsiteX3" fmla="*/ 574411 w 4834251"/>
              <a:gd name="connsiteY3" fmla="*/ 0 h 2132778"/>
              <a:gd name="connsiteX0" fmla="*/ 4263440 w 4263440"/>
              <a:gd name="connsiteY0" fmla="*/ 2132777 h 2132778"/>
              <a:gd name="connsiteX1" fmla="*/ 139162 w 4263440"/>
              <a:gd name="connsiteY1" fmla="*/ 2132778 h 2132778"/>
              <a:gd name="connsiteX2" fmla="*/ 3600 w 4263440"/>
              <a:gd name="connsiteY2" fmla="*/ 1968640 h 2132778"/>
              <a:gd name="connsiteX3" fmla="*/ 3600 w 4263440"/>
              <a:gd name="connsiteY3" fmla="*/ 0 h 2132778"/>
              <a:gd name="connsiteX0" fmla="*/ 4263440 w 4263440"/>
              <a:gd name="connsiteY0" fmla="*/ 2132777 h 2132778"/>
              <a:gd name="connsiteX1" fmla="*/ 139162 w 4263440"/>
              <a:gd name="connsiteY1" fmla="*/ 2132778 h 2132778"/>
              <a:gd name="connsiteX2" fmla="*/ 3600 w 4263440"/>
              <a:gd name="connsiteY2" fmla="*/ 1968640 h 2132778"/>
              <a:gd name="connsiteX3" fmla="*/ 3600 w 4263440"/>
              <a:gd name="connsiteY3" fmla="*/ 0 h 2132778"/>
              <a:gd name="connsiteX0" fmla="*/ 4259840 w 4259840"/>
              <a:gd name="connsiteY0" fmla="*/ 2132777 h 2132778"/>
              <a:gd name="connsiteX1" fmla="*/ 135562 w 4259840"/>
              <a:gd name="connsiteY1" fmla="*/ 2132778 h 2132778"/>
              <a:gd name="connsiteX2" fmla="*/ 0 w 4259840"/>
              <a:gd name="connsiteY2" fmla="*/ 1968640 h 2132778"/>
              <a:gd name="connsiteX3" fmla="*/ 0 w 4259840"/>
              <a:gd name="connsiteY3" fmla="*/ 0 h 2132778"/>
              <a:gd name="connsiteX0" fmla="*/ 4259840 w 4259840"/>
              <a:gd name="connsiteY0" fmla="*/ 2351207 h 2351208"/>
              <a:gd name="connsiteX1" fmla="*/ 135562 w 4259840"/>
              <a:gd name="connsiteY1" fmla="*/ 2351208 h 2351208"/>
              <a:gd name="connsiteX2" fmla="*/ 0 w 4259840"/>
              <a:gd name="connsiteY2" fmla="*/ 2187070 h 2351208"/>
              <a:gd name="connsiteX3" fmla="*/ 0 w 4259840"/>
              <a:gd name="connsiteY3" fmla="*/ 0 h 2351208"/>
              <a:gd name="connsiteX0" fmla="*/ 4259840 w 4259840"/>
              <a:gd name="connsiteY0" fmla="*/ 2477978 h 2477979"/>
              <a:gd name="connsiteX1" fmla="*/ 135562 w 4259840"/>
              <a:gd name="connsiteY1" fmla="*/ 2477979 h 2477979"/>
              <a:gd name="connsiteX2" fmla="*/ 0 w 4259840"/>
              <a:gd name="connsiteY2" fmla="*/ 2313841 h 2477979"/>
              <a:gd name="connsiteX3" fmla="*/ 1429 w 4259840"/>
              <a:gd name="connsiteY3" fmla="*/ 0 h 2477979"/>
              <a:gd name="connsiteX0" fmla="*/ 4259840 w 4259840"/>
              <a:gd name="connsiteY0" fmla="*/ 2477978 h 2477979"/>
              <a:gd name="connsiteX1" fmla="*/ 4117063 w 4259840"/>
              <a:gd name="connsiteY1" fmla="*/ 2477979 h 2477979"/>
              <a:gd name="connsiteX2" fmla="*/ 135562 w 4259840"/>
              <a:gd name="connsiteY2" fmla="*/ 2477979 h 2477979"/>
              <a:gd name="connsiteX3" fmla="*/ 0 w 4259840"/>
              <a:gd name="connsiteY3" fmla="*/ 2313841 h 2477979"/>
              <a:gd name="connsiteX4" fmla="*/ 1429 w 4259840"/>
              <a:gd name="connsiteY4" fmla="*/ 0 h 2477979"/>
              <a:gd name="connsiteX0" fmla="*/ 4259840 w 4259840"/>
              <a:gd name="connsiteY0" fmla="*/ 2477978 h 2477979"/>
              <a:gd name="connsiteX1" fmla="*/ 135562 w 4259840"/>
              <a:gd name="connsiteY1" fmla="*/ 2477979 h 2477979"/>
              <a:gd name="connsiteX2" fmla="*/ 0 w 4259840"/>
              <a:gd name="connsiteY2" fmla="*/ 2313841 h 2477979"/>
              <a:gd name="connsiteX3" fmla="*/ 1429 w 4259840"/>
              <a:gd name="connsiteY3" fmla="*/ 0 h 2477979"/>
              <a:gd name="connsiteX0" fmla="*/ 4117063 w 4117063"/>
              <a:gd name="connsiteY0" fmla="*/ 2477979 h 2477979"/>
              <a:gd name="connsiteX1" fmla="*/ 135562 w 4117063"/>
              <a:gd name="connsiteY1" fmla="*/ 2477979 h 2477979"/>
              <a:gd name="connsiteX2" fmla="*/ 0 w 4117063"/>
              <a:gd name="connsiteY2" fmla="*/ 2313841 h 2477979"/>
              <a:gd name="connsiteX3" fmla="*/ 1429 w 4117063"/>
              <a:gd name="connsiteY3" fmla="*/ 0 h 2477979"/>
              <a:gd name="connsiteX0" fmla="*/ 3888403 w 3888403"/>
              <a:gd name="connsiteY0" fmla="*/ 2477979 h 2477979"/>
              <a:gd name="connsiteX1" fmla="*/ 135562 w 3888403"/>
              <a:gd name="connsiteY1" fmla="*/ 2477979 h 2477979"/>
              <a:gd name="connsiteX2" fmla="*/ 0 w 3888403"/>
              <a:gd name="connsiteY2" fmla="*/ 2313841 h 2477979"/>
              <a:gd name="connsiteX3" fmla="*/ 1429 w 3888403"/>
              <a:gd name="connsiteY3" fmla="*/ 0 h 2477979"/>
              <a:gd name="connsiteX0" fmla="*/ 3888878 w 3888878"/>
              <a:gd name="connsiteY0" fmla="*/ 2336899 h 2336899"/>
              <a:gd name="connsiteX1" fmla="*/ 136037 w 3888878"/>
              <a:gd name="connsiteY1" fmla="*/ 2336899 h 2336899"/>
              <a:gd name="connsiteX2" fmla="*/ 475 w 3888878"/>
              <a:gd name="connsiteY2" fmla="*/ 2172761 h 2336899"/>
              <a:gd name="connsiteX3" fmla="*/ 476 w 3888878"/>
              <a:gd name="connsiteY3" fmla="*/ 0 h 2336899"/>
              <a:gd name="connsiteX0" fmla="*/ 3888878 w 3888878"/>
              <a:gd name="connsiteY0" fmla="*/ 2416257 h 2416257"/>
              <a:gd name="connsiteX1" fmla="*/ 136037 w 3888878"/>
              <a:gd name="connsiteY1" fmla="*/ 2416257 h 2416257"/>
              <a:gd name="connsiteX2" fmla="*/ 475 w 3888878"/>
              <a:gd name="connsiteY2" fmla="*/ 2252119 h 2416257"/>
              <a:gd name="connsiteX3" fmla="*/ 476 w 3888878"/>
              <a:gd name="connsiteY3" fmla="*/ 0 h 2416257"/>
              <a:gd name="connsiteX0" fmla="*/ 3888878 w 3888878"/>
              <a:gd name="connsiteY0" fmla="*/ 2354534 h 2354534"/>
              <a:gd name="connsiteX1" fmla="*/ 136037 w 3888878"/>
              <a:gd name="connsiteY1" fmla="*/ 2354534 h 2354534"/>
              <a:gd name="connsiteX2" fmla="*/ 475 w 3888878"/>
              <a:gd name="connsiteY2" fmla="*/ 2190396 h 2354534"/>
              <a:gd name="connsiteX3" fmla="*/ 476 w 3888878"/>
              <a:gd name="connsiteY3" fmla="*/ 0 h 2354534"/>
              <a:gd name="connsiteX0" fmla="*/ 3888878 w 3888878"/>
              <a:gd name="connsiteY0" fmla="*/ 2389805 h 2389805"/>
              <a:gd name="connsiteX1" fmla="*/ 136037 w 3888878"/>
              <a:gd name="connsiteY1" fmla="*/ 2389805 h 2389805"/>
              <a:gd name="connsiteX2" fmla="*/ 475 w 3888878"/>
              <a:gd name="connsiteY2" fmla="*/ 2225667 h 2389805"/>
              <a:gd name="connsiteX3" fmla="*/ 476 w 3888878"/>
              <a:gd name="connsiteY3" fmla="*/ 0 h 2389805"/>
              <a:gd name="connsiteX0" fmla="*/ 3888878 w 3888878"/>
              <a:gd name="connsiteY0" fmla="*/ 2389805 h 2391328"/>
              <a:gd name="connsiteX1" fmla="*/ 3741247 w 3888878"/>
              <a:gd name="connsiteY1" fmla="*/ 2391328 h 2391328"/>
              <a:gd name="connsiteX2" fmla="*/ 136037 w 3888878"/>
              <a:gd name="connsiteY2" fmla="*/ 2389805 h 2391328"/>
              <a:gd name="connsiteX3" fmla="*/ 475 w 3888878"/>
              <a:gd name="connsiteY3" fmla="*/ 2225667 h 2391328"/>
              <a:gd name="connsiteX4" fmla="*/ 476 w 3888878"/>
              <a:gd name="connsiteY4" fmla="*/ 0 h 2391328"/>
              <a:gd name="connsiteX0" fmla="*/ 3888878 w 3888878"/>
              <a:gd name="connsiteY0" fmla="*/ 2389805 h 2389805"/>
              <a:gd name="connsiteX1" fmla="*/ 136037 w 3888878"/>
              <a:gd name="connsiteY1" fmla="*/ 2389805 h 2389805"/>
              <a:gd name="connsiteX2" fmla="*/ 475 w 3888878"/>
              <a:gd name="connsiteY2" fmla="*/ 2225667 h 2389805"/>
              <a:gd name="connsiteX3" fmla="*/ 476 w 3888878"/>
              <a:gd name="connsiteY3" fmla="*/ 0 h 2389805"/>
              <a:gd name="connsiteX0" fmla="*/ 3626917 w 3626917"/>
              <a:gd name="connsiteY0" fmla="*/ 2389805 h 2389805"/>
              <a:gd name="connsiteX1" fmla="*/ 136037 w 3626917"/>
              <a:gd name="connsiteY1" fmla="*/ 2389805 h 2389805"/>
              <a:gd name="connsiteX2" fmla="*/ 475 w 3626917"/>
              <a:gd name="connsiteY2" fmla="*/ 2225667 h 2389805"/>
              <a:gd name="connsiteX3" fmla="*/ 476 w 3626917"/>
              <a:gd name="connsiteY3" fmla="*/ 0 h 2389805"/>
              <a:gd name="connsiteX0" fmla="*/ 3451618 w 3451618"/>
              <a:gd name="connsiteY0" fmla="*/ 2389805 h 2389805"/>
              <a:gd name="connsiteX1" fmla="*/ 136037 w 3451618"/>
              <a:gd name="connsiteY1" fmla="*/ 2389805 h 2389805"/>
              <a:gd name="connsiteX2" fmla="*/ 475 w 3451618"/>
              <a:gd name="connsiteY2" fmla="*/ 2225667 h 2389805"/>
              <a:gd name="connsiteX3" fmla="*/ 476 w 3451618"/>
              <a:gd name="connsiteY3" fmla="*/ 0 h 2389805"/>
              <a:gd name="connsiteX0" fmla="*/ 4384016 w 4384016"/>
              <a:gd name="connsiteY0" fmla="*/ 2380988 h 2389805"/>
              <a:gd name="connsiteX1" fmla="*/ 136037 w 4384016"/>
              <a:gd name="connsiteY1" fmla="*/ 2389805 h 2389805"/>
              <a:gd name="connsiteX2" fmla="*/ 475 w 4384016"/>
              <a:gd name="connsiteY2" fmla="*/ 2225667 h 2389805"/>
              <a:gd name="connsiteX3" fmla="*/ 476 w 4384016"/>
              <a:gd name="connsiteY3" fmla="*/ 0 h 2389805"/>
              <a:gd name="connsiteX0" fmla="*/ 4170896 w 4170896"/>
              <a:gd name="connsiteY0" fmla="*/ 2389805 h 2389805"/>
              <a:gd name="connsiteX1" fmla="*/ 136037 w 4170896"/>
              <a:gd name="connsiteY1" fmla="*/ 2389805 h 2389805"/>
              <a:gd name="connsiteX2" fmla="*/ 475 w 4170896"/>
              <a:gd name="connsiteY2" fmla="*/ 2225667 h 2389805"/>
              <a:gd name="connsiteX3" fmla="*/ 476 w 4170896"/>
              <a:gd name="connsiteY3" fmla="*/ 0 h 2389805"/>
              <a:gd name="connsiteX0" fmla="*/ 4170896 w 4170896"/>
              <a:gd name="connsiteY0" fmla="*/ 2389805 h 2389805"/>
              <a:gd name="connsiteX1" fmla="*/ 3626917 w 4170896"/>
              <a:gd name="connsiteY1" fmla="*/ 2389805 h 2389805"/>
              <a:gd name="connsiteX2" fmla="*/ 136037 w 4170896"/>
              <a:gd name="connsiteY2" fmla="*/ 2389805 h 2389805"/>
              <a:gd name="connsiteX3" fmla="*/ 475 w 4170896"/>
              <a:gd name="connsiteY3" fmla="*/ 2225667 h 2389805"/>
              <a:gd name="connsiteX4" fmla="*/ 476 w 4170896"/>
              <a:gd name="connsiteY4" fmla="*/ 0 h 2389805"/>
              <a:gd name="connsiteX0" fmla="*/ 4170896 w 4170896"/>
              <a:gd name="connsiteY0" fmla="*/ 2389805 h 2389805"/>
              <a:gd name="connsiteX1" fmla="*/ 136037 w 4170896"/>
              <a:gd name="connsiteY1" fmla="*/ 2389805 h 2389805"/>
              <a:gd name="connsiteX2" fmla="*/ 475 w 4170896"/>
              <a:gd name="connsiteY2" fmla="*/ 2225667 h 2389805"/>
              <a:gd name="connsiteX3" fmla="*/ 476 w 4170896"/>
              <a:gd name="connsiteY3" fmla="*/ 0 h 2389805"/>
              <a:gd name="connsiteX0" fmla="*/ 3626917 w 3626917"/>
              <a:gd name="connsiteY0" fmla="*/ 2389805 h 2389805"/>
              <a:gd name="connsiteX1" fmla="*/ 136037 w 3626917"/>
              <a:gd name="connsiteY1" fmla="*/ 2389805 h 2389805"/>
              <a:gd name="connsiteX2" fmla="*/ 475 w 3626917"/>
              <a:gd name="connsiteY2" fmla="*/ 2225667 h 2389805"/>
              <a:gd name="connsiteX3" fmla="*/ 476 w 3626917"/>
              <a:gd name="connsiteY3" fmla="*/ 0 h 2389805"/>
              <a:gd name="connsiteX0" fmla="*/ 3531538 w 3531538"/>
              <a:gd name="connsiteY0" fmla="*/ 2389805 h 2389805"/>
              <a:gd name="connsiteX1" fmla="*/ 136037 w 3531538"/>
              <a:gd name="connsiteY1" fmla="*/ 2389805 h 2389805"/>
              <a:gd name="connsiteX2" fmla="*/ 475 w 3531538"/>
              <a:gd name="connsiteY2" fmla="*/ 2225667 h 2389805"/>
              <a:gd name="connsiteX3" fmla="*/ 476 w 3531538"/>
              <a:gd name="connsiteY3" fmla="*/ 0 h 2389805"/>
              <a:gd name="connsiteX0" fmla="*/ 3111959 w 3111959"/>
              <a:gd name="connsiteY0" fmla="*/ 2389805 h 2389805"/>
              <a:gd name="connsiteX1" fmla="*/ 136037 w 3111959"/>
              <a:gd name="connsiteY1" fmla="*/ 2389805 h 2389805"/>
              <a:gd name="connsiteX2" fmla="*/ 475 w 3111959"/>
              <a:gd name="connsiteY2" fmla="*/ 2225667 h 2389805"/>
              <a:gd name="connsiteX3" fmla="*/ 476 w 3111959"/>
              <a:gd name="connsiteY3" fmla="*/ 0 h 2389805"/>
              <a:gd name="connsiteX0" fmla="*/ 3238499 w 3238499"/>
              <a:gd name="connsiteY0" fmla="*/ 2389805 h 2389805"/>
              <a:gd name="connsiteX1" fmla="*/ 136037 w 3238499"/>
              <a:gd name="connsiteY1" fmla="*/ 2389805 h 2389805"/>
              <a:gd name="connsiteX2" fmla="*/ 475 w 3238499"/>
              <a:gd name="connsiteY2" fmla="*/ 2225667 h 2389805"/>
              <a:gd name="connsiteX3" fmla="*/ 476 w 3238499"/>
              <a:gd name="connsiteY3" fmla="*/ 0 h 2389805"/>
              <a:gd name="connsiteX0" fmla="*/ 4637097 w 4637097"/>
              <a:gd name="connsiteY0" fmla="*/ 2389805 h 2389805"/>
              <a:gd name="connsiteX1" fmla="*/ 136037 w 4637097"/>
              <a:gd name="connsiteY1" fmla="*/ 2389805 h 2389805"/>
              <a:gd name="connsiteX2" fmla="*/ 475 w 4637097"/>
              <a:gd name="connsiteY2" fmla="*/ 2225667 h 2389805"/>
              <a:gd name="connsiteX3" fmla="*/ 476 w 4637097"/>
              <a:gd name="connsiteY3" fmla="*/ 0 h 2389805"/>
              <a:gd name="connsiteX0" fmla="*/ 4530538 w 4530538"/>
              <a:gd name="connsiteY0" fmla="*/ 2389805 h 2389805"/>
              <a:gd name="connsiteX1" fmla="*/ 136037 w 4530538"/>
              <a:gd name="connsiteY1" fmla="*/ 2389805 h 2389805"/>
              <a:gd name="connsiteX2" fmla="*/ 475 w 4530538"/>
              <a:gd name="connsiteY2" fmla="*/ 2225667 h 2389805"/>
              <a:gd name="connsiteX3" fmla="*/ 476 w 4530538"/>
              <a:gd name="connsiteY3" fmla="*/ 0 h 2389805"/>
              <a:gd name="connsiteX0" fmla="*/ 4403999 w 4403999"/>
              <a:gd name="connsiteY0" fmla="*/ 2389805 h 2389805"/>
              <a:gd name="connsiteX1" fmla="*/ 136037 w 4403999"/>
              <a:gd name="connsiteY1" fmla="*/ 2389805 h 2389805"/>
              <a:gd name="connsiteX2" fmla="*/ 475 w 4403999"/>
              <a:gd name="connsiteY2" fmla="*/ 2225667 h 2389805"/>
              <a:gd name="connsiteX3" fmla="*/ 476 w 4403999"/>
              <a:gd name="connsiteY3" fmla="*/ 0 h 2389805"/>
              <a:gd name="connsiteX0" fmla="*/ 4250820 w 4250820"/>
              <a:gd name="connsiteY0" fmla="*/ 2389805 h 2389805"/>
              <a:gd name="connsiteX1" fmla="*/ 136037 w 4250820"/>
              <a:gd name="connsiteY1" fmla="*/ 2389805 h 2389805"/>
              <a:gd name="connsiteX2" fmla="*/ 475 w 4250820"/>
              <a:gd name="connsiteY2" fmla="*/ 2225667 h 2389805"/>
              <a:gd name="connsiteX3" fmla="*/ 476 w 4250820"/>
              <a:gd name="connsiteY3" fmla="*/ 0 h 2389805"/>
              <a:gd name="connsiteX0" fmla="*/ 4290780 w 4290780"/>
              <a:gd name="connsiteY0" fmla="*/ 2389805 h 2389805"/>
              <a:gd name="connsiteX1" fmla="*/ 136037 w 4290780"/>
              <a:gd name="connsiteY1" fmla="*/ 2389805 h 2389805"/>
              <a:gd name="connsiteX2" fmla="*/ 475 w 4290780"/>
              <a:gd name="connsiteY2" fmla="*/ 2225667 h 2389805"/>
              <a:gd name="connsiteX3" fmla="*/ 476 w 4290780"/>
              <a:gd name="connsiteY3" fmla="*/ 0 h 2389805"/>
              <a:gd name="connsiteX0" fmla="*/ 4291256 w 4291256"/>
              <a:gd name="connsiteY0" fmla="*/ 2292811 h 2292811"/>
              <a:gd name="connsiteX1" fmla="*/ 136513 w 4291256"/>
              <a:gd name="connsiteY1" fmla="*/ 2292811 h 2292811"/>
              <a:gd name="connsiteX2" fmla="*/ 951 w 4291256"/>
              <a:gd name="connsiteY2" fmla="*/ 2128673 h 2292811"/>
              <a:gd name="connsiteX3" fmla="*/ 476 w 4291256"/>
              <a:gd name="connsiteY3" fmla="*/ 0 h 2292811"/>
              <a:gd name="connsiteX0" fmla="*/ 4291255 w 4291255"/>
              <a:gd name="connsiteY0" fmla="*/ 2160548 h 2160548"/>
              <a:gd name="connsiteX1" fmla="*/ 136512 w 4291255"/>
              <a:gd name="connsiteY1" fmla="*/ 2160548 h 2160548"/>
              <a:gd name="connsiteX2" fmla="*/ 950 w 4291255"/>
              <a:gd name="connsiteY2" fmla="*/ 1996410 h 2160548"/>
              <a:gd name="connsiteX3" fmla="*/ 476 w 4291255"/>
              <a:gd name="connsiteY3" fmla="*/ 0 h 2160548"/>
              <a:gd name="connsiteX0" fmla="*/ 4291255 w 4291255"/>
              <a:gd name="connsiteY0" fmla="*/ 2248723 h 2248723"/>
              <a:gd name="connsiteX1" fmla="*/ 136512 w 4291255"/>
              <a:gd name="connsiteY1" fmla="*/ 2248723 h 2248723"/>
              <a:gd name="connsiteX2" fmla="*/ 950 w 4291255"/>
              <a:gd name="connsiteY2" fmla="*/ 2084585 h 2248723"/>
              <a:gd name="connsiteX3" fmla="*/ 476 w 4291255"/>
              <a:gd name="connsiteY3" fmla="*/ 0 h 2248723"/>
              <a:gd name="connsiteX0" fmla="*/ 7754133 w 7754133"/>
              <a:gd name="connsiteY0" fmla="*/ 2248723 h 2248723"/>
              <a:gd name="connsiteX1" fmla="*/ 136512 w 7754133"/>
              <a:gd name="connsiteY1" fmla="*/ 2248723 h 2248723"/>
              <a:gd name="connsiteX2" fmla="*/ 950 w 7754133"/>
              <a:gd name="connsiteY2" fmla="*/ 2084585 h 2248723"/>
              <a:gd name="connsiteX3" fmla="*/ 476 w 7754133"/>
              <a:gd name="connsiteY3" fmla="*/ 0 h 2248723"/>
              <a:gd name="connsiteX0" fmla="*/ 7754609 w 7754609"/>
              <a:gd name="connsiteY0" fmla="*/ 2248723 h 2248723"/>
              <a:gd name="connsiteX1" fmla="*/ 136988 w 7754609"/>
              <a:gd name="connsiteY1" fmla="*/ 2248723 h 2248723"/>
              <a:gd name="connsiteX2" fmla="*/ 1426 w 7754609"/>
              <a:gd name="connsiteY2" fmla="*/ 2084585 h 2248723"/>
              <a:gd name="connsiteX3" fmla="*/ 476 w 7754609"/>
              <a:gd name="connsiteY3" fmla="*/ 0 h 2248723"/>
              <a:gd name="connsiteX0" fmla="*/ 7754609 w 7754609"/>
              <a:gd name="connsiteY0" fmla="*/ 2359726 h 2359726"/>
              <a:gd name="connsiteX1" fmla="*/ 136988 w 7754609"/>
              <a:gd name="connsiteY1" fmla="*/ 2359726 h 2359726"/>
              <a:gd name="connsiteX2" fmla="*/ 1426 w 7754609"/>
              <a:gd name="connsiteY2" fmla="*/ 2195588 h 2359726"/>
              <a:gd name="connsiteX3" fmla="*/ 476 w 7754609"/>
              <a:gd name="connsiteY3" fmla="*/ 0 h 2359726"/>
              <a:gd name="connsiteX0" fmla="*/ 7755085 w 7755085"/>
              <a:gd name="connsiteY0" fmla="*/ 2258814 h 2258814"/>
              <a:gd name="connsiteX1" fmla="*/ 137464 w 7755085"/>
              <a:gd name="connsiteY1" fmla="*/ 2258814 h 2258814"/>
              <a:gd name="connsiteX2" fmla="*/ 1902 w 7755085"/>
              <a:gd name="connsiteY2" fmla="*/ 2094676 h 2258814"/>
              <a:gd name="connsiteX3" fmla="*/ 476 w 7755085"/>
              <a:gd name="connsiteY3" fmla="*/ 0 h 2258814"/>
              <a:gd name="connsiteX0" fmla="*/ 7755084 w 7755084"/>
              <a:gd name="connsiteY0" fmla="*/ 2178084 h 2178084"/>
              <a:gd name="connsiteX1" fmla="*/ 137463 w 7755084"/>
              <a:gd name="connsiteY1" fmla="*/ 2178084 h 2178084"/>
              <a:gd name="connsiteX2" fmla="*/ 1901 w 7755084"/>
              <a:gd name="connsiteY2" fmla="*/ 2013946 h 2178084"/>
              <a:gd name="connsiteX3" fmla="*/ 476 w 7755084"/>
              <a:gd name="connsiteY3" fmla="*/ 0 h 2178084"/>
            </a:gdLst>
            <a:ahLst/>
            <a:cxnLst>
              <a:cxn ang="0">
                <a:pos x="connsiteX0" y="connsiteY0"/>
              </a:cxn>
              <a:cxn ang="0">
                <a:pos x="connsiteX1" y="connsiteY1"/>
              </a:cxn>
              <a:cxn ang="0">
                <a:pos x="connsiteX2" y="connsiteY2"/>
              </a:cxn>
              <a:cxn ang="0">
                <a:pos x="connsiteX3" y="connsiteY3"/>
              </a:cxn>
            </a:cxnLst>
            <a:rect l="l" t="t" r="r" b="b"/>
            <a:pathLst>
              <a:path w="7755084" h="2178084">
                <a:moveTo>
                  <a:pt x="7755084" y="2178084"/>
                </a:moveTo>
                <a:lnTo>
                  <a:pt x="137463" y="2178084"/>
                </a:lnTo>
                <a:cubicBezTo>
                  <a:pt x="75189" y="2177007"/>
                  <a:pt x="7826" y="2131847"/>
                  <a:pt x="1901" y="2013946"/>
                </a:cubicBezTo>
                <a:cubicBezTo>
                  <a:pt x="2377" y="1242666"/>
                  <a:pt x="0" y="771280"/>
                  <a:pt x="476" y="0"/>
                </a:cubicBezTo>
              </a:path>
            </a:pathLst>
          </a:custGeom>
          <a:noFill/>
          <a:ln w="19050" cap="rnd" cmpd="sng" algn="ctr">
            <a:solidFill>
              <a:schemeClr val="bg1"/>
            </a:solidFill>
            <a:prstDash val="solid"/>
            <a:round/>
          </a:ln>
          <a:effectLst/>
        </p:spPr>
        <p:txBody>
          <a:bodyPr wrap="square" lIns="274320" tIns="67923" rIns="4663440" bIns="0" rtlCol="0" anchor="t"/>
          <a:lstStyle/>
          <a:p>
            <a:pPr marL="0" marR="0" indent="0" algn="just" defTabSz="1390378" rtl="0" eaLnBrk="1" fontAlgn="auto" latinLnBrk="0" hangingPunct="1">
              <a:lnSpc>
                <a:spcPct val="100000"/>
              </a:lnSpc>
              <a:spcBef>
                <a:spcPts val="0"/>
              </a:spcBef>
              <a:spcAft>
                <a:spcPts val="600"/>
              </a:spcAft>
              <a:buClrTx/>
              <a:buSzTx/>
              <a:buFontTx/>
              <a:buNone/>
              <a:tabLst/>
              <a:defRPr/>
            </a:pPr>
            <a:r>
              <a:rPr lang="en-US" sz="1600" b="1" dirty="0">
                <a:solidFill>
                  <a:schemeClr val="bg1"/>
                </a:solidFill>
                <a:latin typeface="Arial"/>
                <a:cs typeface="Arial"/>
              </a:rPr>
              <a:t>About Capgemini and Sogeti</a:t>
            </a:r>
            <a:endParaRPr lang="en-US" sz="1600" dirty="0">
              <a:solidFill>
                <a:schemeClr val="bg1"/>
              </a:solidFill>
              <a:latin typeface="Arial" pitchFamily="34" charset="0"/>
              <a:cs typeface="Arial" pitchFamily="34" charset="0"/>
            </a:endParaRPr>
          </a:p>
          <a:p>
            <a:pPr marL="0" indent="0" algn="just">
              <a:spcBef>
                <a:spcPts val="800"/>
              </a:spcBef>
            </a:pPr>
            <a:r>
              <a:rPr lang="en-US" sz="1100" dirty="0">
                <a:solidFill>
                  <a:schemeClr val="bg1"/>
                </a:solidFill>
                <a:latin typeface="Arial" pitchFamily="34" charset="0"/>
                <a:cs typeface="Arial" pitchFamily="34" charset="0"/>
              </a:rPr>
              <a:t>With more than 180,000 people in over 40 countries, Capgemini is a global leader in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Have developed its own way of working, </a:t>
            </a:r>
            <a:r>
              <a:rPr lang="en-US" sz="1100" u="sng" dirty="0">
                <a:solidFill>
                  <a:schemeClr val="bg1"/>
                </a:solidFill>
                <a:latin typeface="Arial" pitchFamily="34" charset="0"/>
                <a:cs typeface="Arial" pitchFamily="34" charset="0"/>
              </a:rPr>
              <a:t>the Collaborative Business Experience™</a:t>
            </a:r>
            <a:r>
              <a:rPr lang="en-US" sz="1100" dirty="0">
                <a:solidFill>
                  <a:schemeClr val="bg1"/>
                </a:solidFill>
                <a:latin typeface="Arial" pitchFamily="34" charset="0"/>
                <a:cs typeface="Arial" pitchFamily="34" charset="0"/>
              </a:rPr>
              <a:t>, and draws on </a:t>
            </a:r>
            <a:r>
              <a:rPr lang="en-US" sz="1100" u="sng" dirty="0">
                <a:solidFill>
                  <a:schemeClr val="bg1"/>
                </a:solidFill>
                <a:latin typeface="Arial" pitchFamily="34" charset="0"/>
                <a:cs typeface="Arial" pitchFamily="34" charset="0"/>
              </a:rPr>
              <a:t>Rightshore</a:t>
            </a:r>
            <a:r>
              <a:rPr lang="en-US" sz="1100" u="sng" baseline="30000" dirty="0">
                <a:solidFill>
                  <a:schemeClr val="bg1"/>
                </a:solidFill>
                <a:latin typeface="Arial" pitchFamily="34" charset="0"/>
                <a:cs typeface="Arial" pitchFamily="34" charset="0"/>
              </a:rPr>
              <a:t>®</a:t>
            </a:r>
            <a:r>
              <a:rPr lang="en-US" sz="1100" dirty="0">
                <a:solidFill>
                  <a:schemeClr val="bg1"/>
                </a:solidFill>
                <a:latin typeface="Arial" pitchFamily="34" charset="0"/>
                <a:cs typeface="Arial" pitchFamily="34" charset="0"/>
              </a:rPr>
              <a:t>, its worldwide delivery model.</a:t>
            </a:r>
          </a:p>
          <a:p>
            <a:pPr marL="0" indent="0" algn="just">
              <a:spcBef>
                <a:spcPts val="800"/>
              </a:spcBef>
            </a:pPr>
            <a:r>
              <a:rPr lang="en-US" sz="1100" dirty="0">
                <a:solidFill>
                  <a:schemeClr val="bg1"/>
                </a:solidFill>
                <a:latin typeface="Arial" pitchFamily="34" charset="0"/>
                <a:cs typeface="Arial" pitchFamily="34" charset="0"/>
              </a:rPr>
              <a:t>Learn more about us at </a:t>
            </a:r>
            <a:r>
              <a:rPr lang="en-US" sz="1100" b="1" u="sng" dirty="0">
                <a:solidFill>
                  <a:schemeClr val="bg1"/>
                </a:solidFill>
                <a:latin typeface="Arial" pitchFamily="34" charset="0"/>
                <a:cs typeface="Arial" pitchFamily="34" charset="0"/>
              </a:rPr>
              <a:t>www.capgemini.com</a:t>
            </a:r>
            <a:r>
              <a:rPr lang="en-US" sz="1100" dirty="0">
                <a:solidFill>
                  <a:schemeClr val="bg1"/>
                </a:solidFill>
                <a:latin typeface="Arial" pitchFamily="34" charset="0"/>
                <a:cs typeface="Arial" pitchFamily="34" charset="0"/>
              </a:rPr>
              <a:t>.</a:t>
            </a:r>
            <a:endParaRPr lang="en-US" sz="1100" b="0" dirty="0">
              <a:solidFill>
                <a:schemeClr val="bg1"/>
              </a:solidFill>
              <a:latin typeface="Arial" pitchFamily="34" charset="0"/>
              <a:cs typeface="Arial" pitchFamily="34" charset="0"/>
            </a:endParaRPr>
          </a:p>
        </p:txBody>
      </p:sp>
      <p:sp>
        <p:nvSpPr>
          <p:cNvPr id="73" name="Rectangle 72">
            <a:hlinkClick r:id="rId6"/>
          </p:cNvPr>
          <p:cNvSpPr/>
          <p:nvPr userDrawn="1"/>
        </p:nvSpPr>
        <p:spPr>
          <a:xfrm>
            <a:off x="3764280" y="4152098"/>
            <a:ext cx="2654872" cy="143552"/>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ectangle 73">
            <a:hlinkClick r:id="rId7"/>
          </p:cNvPr>
          <p:cNvSpPr/>
          <p:nvPr userDrawn="1"/>
        </p:nvSpPr>
        <p:spPr>
          <a:xfrm>
            <a:off x="1951336" y="4301398"/>
            <a:ext cx="787197" cy="183449"/>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Rectangle 74">
            <a:hlinkClick r:id="rId8"/>
          </p:cNvPr>
          <p:cNvSpPr/>
          <p:nvPr userDrawn="1"/>
        </p:nvSpPr>
        <p:spPr>
          <a:xfrm>
            <a:off x="2834832" y="4581340"/>
            <a:ext cx="1396796" cy="154347"/>
          </a:xfrm>
          <a:prstGeom prst="rect">
            <a:avLst/>
          </a:prstGeom>
          <a:solidFill>
            <a:srgbClr val="FF3DA6">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9"/>
          <p:cNvSpPr>
            <a:spLocks noChangeArrowheads="1"/>
          </p:cNvSpPr>
          <p:nvPr userDrawn="1"/>
        </p:nvSpPr>
        <p:spPr bwMode="gray">
          <a:xfrm>
            <a:off x="7010400" y="3301221"/>
            <a:ext cx="4425950" cy="1585739"/>
          </a:xfrm>
          <a:prstGeom prst="rect">
            <a:avLst/>
          </a:prstGeom>
          <a:noFill/>
          <a:ln w="19050" cap="rnd" cmpd="sng" algn="ctr">
            <a:noFill/>
            <a:prstDash val="solid"/>
            <a:round/>
          </a:ln>
          <a:effectLst/>
        </p:spPr>
        <p:txBody>
          <a:bodyPr wrap="square" lIns="0" tIns="0" rIns="0" bIns="0" rtlCol="0" anchor="t"/>
          <a:lstStyle/>
          <a:p>
            <a:pPr marL="0" indent="0" algn="just">
              <a:spcBef>
                <a:spcPts val="800"/>
              </a:spcBef>
            </a:pPr>
            <a:r>
              <a:rPr lang="en-US" sz="1100" dirty="0">
                <a:solidFill>
                  <a:schemeClr val="bg1"/>
                </a:solidFill>
                <a:latin typeface="Arial" pitchFamily="34" charset="0"/>
                <a:cs typeface="Arial" pitchFamily="34" charset="0"/>
              </a:rPr>
              <a:t>Sogeti is a leading provider of technology and software testing, specializing in Application, Infrastructure and Engineering Services. Sogeti offers cutting-edge solutions around Testing, Business Intelligence &amp; Analytics, Mobile, Cloud and Cyber Security. Sogeti brings together more than 23,000 professionals in 15 countries and Have a strong local presence in over 100 locations in Europe, USA and India. Sogeti is a wholly-owned subsidiary of Cap Gemini S.A., listed on the Paris Stock Exchange.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513118"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extLst>
              <a:ext uri="{28A0092B-C50C-407E-A947-70E740481C1C}">
                <a14:useLocalDpi xmlns:a14="http://schemas.microsoft.com/office/drawing/2010/main"/>
              </a:ext>
            </a:extLst>
          </a:blip>
          <a:srcRect/>
          <a:stretch>
            <a:fillRect/>
          </a:stretch>
        </p:blipFill>
        <p:spPr>
          <a:xfrm>
            <a:off x="0" y="1"/>
            <a:ext cx="12188825"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4963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446" y="3384912"/>
            <a:ext cx="12190272"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2" name="Titre 1"/>
          <p:cNvSpPr>
            <a:spLocks noGrp="1"/>
          </p:cNvSpPr>
          <p:nvPr>
            <p:ph type="title" hasCustomPrompt="1"/>
            <p:custDataLst>
              <p:tags r:id="rId4"/>
            </p:custDataLst>
          </p:nvPr>
        </p:nvSpPr>
        <p:spPr>
          <a:xfrm>
            <a:off x="0" y="4882389"/>
            <a:ext cx="12188825"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11" descr="GraphicTablet_shutterstock_73936774.jpg"/>
          <p:cNvPicPr>
            <a:picLocks noChangeAspect="1"/>
          </p:cNvPicPr>
          <p:nvPr userDrawn="1"/>
        </p:nvPicPr>
        <p:blipFill>
          <a:blip r:embed="rId6" cstate="print">
            <a:extLst>
              <a:ext uri="{28A0092B-C50C-407E-A947-70E740481C1C}">
                <a14:useLocalDpi xmlns:a14="http://schemas.microsoft.com/office/drawing/2010/main"/>
              </a:ext>
            </a:extLst>
          </a:blip>
          <a:srcRect/>
          <a:stretch>
            <a:fillRect/>
          </a:stretch>
        </p:blipFill>
        <p:spPr>
          <a:xfrm>
            <a:off x="1953" y="2328"/>
            <a:ext cx="12186872" cy="5679967"/>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49742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446" y="3384912"/>
            <a:ext cx="12190272"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2" name="Titre 1"/>
          <p:cNvSpPr>
            <a:spLocks noGrp="1"/>
          </p:cNvSpPr>
          <p:nvPr>
            <p:ph type="title" hasCustomPrompt="1"/>
            <p:custDataLst>
              <p:tags r:id="rId4"/>
            </p:custDataLst>
          </p:nvPr>
        </p:nvSpPr>
        <p:spPr>
          <a:xfrm>
            <a:off x="0" y="4882389"/>
            <a:ext cx="12188825"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print">
            <a:lum bright="-31000" contrast="-40000"/>
            <a:extLst>
              <a:ext uri="{28A0092B-C50C-407E-A947-70E740481C1C}">
                <a14:useLocalDpi xmlns:a14="http://schemas.microsoft.com/office/drawing/2010/main"/>
              </a:ext>
            </a:extLst>
          </a:blip>
          <a:srcRect/>
          <a:stretch>
            <a:fillRect/>
          </a:stretch>
        </p:blipFill>
        <p:spPr>
          <a:xfrm>
            <a:off x="0" y="1307812"/>
            <a:ext cx="12188825"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49844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526" y="0"/>
            <a:ext cx="12191943"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2" name="Titre 1"/>
          <p:cNvSpPr>
            <a:spLocks noGrp="1"/>
          </p:cNvSpPr>
          <p:nvPr>
            <p:ph type="title" hasCustomPrompt="1"/>
            <p:custDataLst>
              <p:tags r:id="rId4"/>
            </p:custDataLst>
          </p:nvPr>
        </p:nvSpPr>
        <p:spPr>
          <a:xfrm>
            <a:off x="0" y="832190"/>
            <a:ext cx="12188825"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Picture 3" descr="D:\My Work\ODS\Portfolio\GC&amp;P\TEMPLATES\Oracle\OOW\2016\08-29\PPT\discoverSM.jpg"/>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1" y="0"/>
            <a:ext cx="12188826" cy="5703903"/>
          </a:xfrm>
          <a:prstGeom prst="rect">
            <a:avLst/>
          </a:prstGeom>
          <a:noFill/>
          <a:ln>
            <a:noFill/>
          </a:ln>
        </p:spPr>
      </p:pic>
      <p:sp>
        <p:nvSpPr>
          <p:cNvPr id="633867" name="Freeform 11"/>
          <p:cNvSpPr>
            <a:spLocks/>
          </p:cNvSpPr>
          <p:nvPr userDrawn="1"/>
        </p:nvSpPr>
        <p:spPr bwMode="auto">
          <a:xfrm>
            <a:off x="0" y="4205923"/>
            <a:ext cx="12188457" cy="2652065"/>
          </a:xfrm>
          <a:custGeom>
            <a:avLst/>
            <a:gdLst>
              <a:gd name="connsiteX0" fmla="*/ 10000 w 10000"/>
              <a:gd name="connsiteY0" fmla="*/ 0 h 17163"/>
              <a:gd name="connsiteX1" fmla="*/ 9021 w 10000"/>
              <a:gd name="connsiteY1" fmla="*/ 4049 h 17163"/>
              <a:gd name="connsiteX2" fmla="*/ 1771 w 10000"/>
              <a:gd name="connsiteY2" fmla="*/ 4049 h 17163"/>
              <a:gd name="connsiteX3" fmla="*/ 901 w 10000"/>
              <a:gd name="connsiteY3" fmla="*/ 8087 h 17163"/>
              <a:gd name="connsiteX4" fmla="*/ 0 w 10000"/>
              <a:gd name="connsiteY4" fmla="*/ 4049 h 17163"/>
              <a:gd name="connsiteX5" fmla="*/ 0 w 10000"/>
              <a:gd name="connsiteY5" fmla="*/ 17163 h 17163"/>
              <a:gd name="connsiteX6" fmla="*/ 10000 w 10000"/>
              <a:gd name="connsiteY6" fmla="*/ 10000 h 17163"/>
              <a:gd name="connsiteX7" fmla="*/ 10000 w 10000"/>
              <a:gd name="connsiteY7" fmla="*/ 0 h 17163"/>
              <a:gd name="connsiteX0" fmla="*/ 10000 w 10001"/>
              <a:gd name="connsiteY0" fmla="*/ 0 h 17163"/>
              <a:gd name="connsiteX1" fmla="*/ 9021 w 10001"/>
              <a:gd name="connsiteY1" fmla="*/ 4049 h 17163"/>
              <a:gd name="connsiteX2" fmla="*/ 1771 w 10001"/>
              <a:gd name="connsiteY2" fmla="*/ 4049 h 17163"/>
              <a:gd name="connsiteX3" fmla="*/ 901 w 10001"/>
              <a:gd name="connsiteY3" fmla="*/ 8087 h 17163"/>
              <a:gd name="connsiteX4" fmla="*/ 0 w 10001"/>
              <a:gd name="connsiteY4" fmla="*/ 4049 h 17163"/>
              <a:gd name="connsiteX5" fmla="*/ 0 w 10001"/>
              <a:gd name="connsiteY5" fmla="*/ 17163 h 17163"/>
              <a:gd name="connsiteX6" fmla="*/ 10001 w 10001"/>
              <a:gd name="connsiteY6" fmla="*/ 17163 h 17163"/>
              <a:gd name="connsiteX7" fmla="*/ 10000 w 10001"/>
              <a:gd name="connsiteY7" fmla="*/ 0 h 17163"/>
              <a:gd name="connsiteX0" fmla="*/ 10000 w 10001"/>
              <a:gd name="connsiteY0" fmla="*/ 0 h 17163"/>
              <a:gd name="connsiteX1" fmla="*/ 9021 w 10001"/>
              <a:gd name="connsiteY1" fmla="*/ 4049 h 17163"/>
              <a:gd name="connsiteX2" fmla="*/ 1771 w 10001"/>
              <a:gd name="connsiteY2" fmla="*/ 4049 h 17163"/>
              <a:gd name="connsiteX3" fmla="*/ 901 w 10001"/>
              <a:gd name="connsiteY3" fmla="*/ 8087 h 17163"/>
              <a:gd name="connsiteX4" fmla="*/ 0 w 10001"/>
              <a:gd name="connsiteY4" fmla="*/ 4049 h 17163"/>
              <a:gd name="connsiteX5" fmla="*/ 0 w 10001"/>
              <a:gd name="connsiteY5" fmla="*/ 17163 h 17163"/>
              <a:gd name="connsiteX6" fmla="*/ 10001 w 10001"/>
              <a:gd name="connsiteY6" fmla="*/ 17163 h 17163"/>
              <a:gd name="connsiteX7" fmla="*/ 10000 w 10001"/>
              <a:gd name="connsiteY7" fmla="*/ 0 h 17163"/>
              <a:gd name="connsiteX0" fmla="*/ 10000 w 10001"/>
              <a:gd name="connsiteY0" fmla="*/ 0 h 17163"/>
              <a:gd name="connsiteX1" fmla="*/ 9021 w 10001"/>
              <a:gd name="connsiteY1" fmla="*/ 4049 h 17163"/>
              <a:gd name="connsiteX2" fmla="*/ 1771 w 10001"/>
              <a:gd name="connsiteY2" fmla="*/ 4049 h 17163"/>
              <a:gd name="connsiteX3" fmla="*/ 901 w 10001"/>
              <a:gd name="connsiteY3" fmla="*/ 8087 h 17163"/>
              <a:gd name="connsiteX4" fmla="*/ 0 w 10001"/>
              <a:gd name="connsiteY4" fmla="*/ 4049 h 17163"/>
              <a:gd name="connsiteX5" fmla="*/ 167 w 10001"/>
              <a:gd name="connsiteY5" fmla="*/ 12972 h 17163"/>
              <a:gd name="connsiteX6" fmla="*/ 10001 w 10001"/>
              <a:gd name="connsiteY6" fmla="*/ 17163 h 17163"/>
              <a:gd name="connsiteX7" fmla="*/ 10000 w 10001"/>
              <a:gd name="connsiteY7" fmla="*/ 0 h 17163"/>
              <a:gd name="connsiteX0" fmla="*/ 10056 w 10057"/>
              <a:gd name="connsiteY0" fmla="*/ 0 h 17163"/>
              <a:gd name="connsiteX1" fmla="*/ 9077 w 10057"/>
              <a:gd name="connsiteY1" fmla="*/ 4049 h 17163"/>
              <a:gd name="connsiteX2" fmla="*/ 1827 w 10057"/>
              <a:gd name="connsiteY2" fmla="*/ 4049 h 17163"/>
              <a:gd name="connsiteX3" fmla="*/ 957 w 10057"/>
              <a:gd name="connsiteY3" fmla="*/ 8087 h 17163"/>
              <a:gd name="connsiteX4" fmla="*/ 56 w 10057"/>
              <a:gd name="connsiteY4" fmla="*/ 4049 h 17163"/>
              <a:gd name="connsiteX5" fmla="*/ 56 w 10057"/>
              <a:gd name="connsiteY5" fmla="*/ 14784 h 17163"/>
              <a:gd name="connsiteX6" fmla="*/ 10057 w 10057"/>
              <a:gd name="connsiteY6" fmla="*/ 17163 h 17163"/>
              <a:gd name="connsiteX7" fmla="*/ 10056 w 10057"/>
              <a:gd name="connsiteY7" fmla="*/ 0 h 17163"/>
              <a:gd name="connsiteX0" fmla="*/ 10056 w 10056"/>
              <a:gd name="connsiteY0" fmla="*/ 0 h 14784"/>
              <a:gd name="connsiteX1" fmla="*/ 9077 w 10056"/>
              <a:gd name="connsiteY1" fmla="*/ 4049 h 14784"/>
              <a:gd name="connsiteX2" fmla="*/ 1827 w 10056"/>
              <a:gd name="connsiteY2" fmla="*/ 4049 h 14784"/>
              <a:gd name="connsiteX3" fmla="*/ 957 w 10056"/>
              <a:gd name="connsiteY3" fmla="*/ 8087 h 14784"/>
              <a:gd name="connsiteX4" fmla="*/ 56 w 10056"/>
              <a:gd name="connsiteY4" fmla="*/ 4049 h 14784"/>
              <a:gd name="connsiteX5" fmla="*/ 56 w 10056"/>
              <a:gd name="connsiteY5" fmla="*/ 14784 h 14784"/>
              <a:gd name="connsiteX6" fmla="*/ 9440 w 10056"/>
              <a:gd name="connsiteY6" fmla="*/ 11492 h 14784"/>
              <a:gd name="connsiteX7" fmla="*/ 10056 w 10056"/>
              <a:gd name="connsiteY7" fmla="*/ 0 h 14784"/>
              <a:gd name="connsiteX0" fmla="*/ 10056 w 10057"/>
              <a:gd name="connsiteY0" fmla="*/ 0 h 14784"/>
              <a:gd name="connsiteX1" fmla="*/ 9077 w 10057"/>
              <a:gd name="connsiteY1" fmla="*/ 4049 h 14784"/>
              <a:gd name="connsiteX2" fmla="*/ 1827 w 10057"/>
              <a:gd name="connsiteY2" fmla="*/ 4049 h 14784"/>
              <a:gd name="connsiteX3" fmla="*/ 957 w 10057"/>
              <a:gd name="connsiteY3" fmla="*/ 8087 h 14784"/>
              <a:gd name="connsiteX4" fmla="*/ 56 w 10057"/>
              <a:gd name="connsiteY4" fmla="*/ 4049 h 14784"/>
              <a:gd name="connsiteX5" fmla="*/ 56 w 10057"/>
              <a:gd name="connsiteY5" fmla="*/ 14784 h 14784"/>
              <a:gd name="connsiteX6" fmla="*/ 10057 w 10057"/>
              <a:gd name="connsiteY6" fmla="*/ 14784 h 14784"/>
              <a:gd name="connsiteX7" fmla="*/ 10056 w 10057"/>
              <a:gd name="connsiteY7" fmla="*/ 0 h 14784"/>
              <a:gd name="connsiteX0" fmla="*/ 10056 w 10057"/>
              <a:gd name="connsiteY0" fmla="*/ 0 h 14784"/>
              <a:gd name="connsiteX1" fmla="*/ 9077 w 10057"/>
              <a:gd name="connsiteY1" fmla="*/ 4049 h 14784"/>
              <a:gd name="connsiteX2" fmla="*/ 1827 w 10057"/>
              <a:gd name="connsiteY2" fmla="*/ 4049 h 14784"/>
              <a:gd name="connsiteX3" fmla="*/ 957 w 10057"/>
              <a:gd name="connsiteY3" fmla="*/ 8087 h 14784"/>
              <a:gd name="connsiteX4" fmla="*/ 56 w 10057"/>
              <a:gd name="connsiteY4" fmla="*/ 4049 h 14784"/>
              <a:gd name="connsiteX5" fmla="*/ 56 w 10057"/>
              <a:gd name="connsiteY5" fmla="*/ 14784 h 14784"/>
              <a:gd name="connsiteX6" fmla="*/ 10057 w 10057"/>
              <a:gd name="connsiteY6" fmla="*/ 14784 h 14784"/>
              <a:gd name="connsiteX7" fmla="*/ 10056 w 10057"/>
              <a:gd name="connsiteY7" fmla="*/ 0 h 14784"/>
              <a:gd name="connsiteX0" fmla="*/ 10000 w 10001"/>
              <a:gd name="connsiteY0" fmla="*/ 0 h 14784"/>
              <a:gd name="connsiteX1" fmla="*/ 9021 w 10001"/>
              <a:gd name="connsiteY1" fmla="*/ 4049 h 14784"/>
              <a:gd name="connsiteX2" fmla="*/ 1771 w 10001"/>
              <a:gd name="connsiteY2" fmla="*/ 4049 h 14784"/>
              <a:gd name="connsiteX3" fmla="*/ 901 w 10001"/>
              <a:gd name="connsiteY3" fmla="*/ 8087 h 14784"/>
              <a:gd name="connsiteX4" fmla="*/ 0 w 10001"/>
              <a:gd name="connsiteY4" fmla="*/ 4049 h 14784"/>
              <a:gd name="connsiteX5" fmla="*/ 0 w 10001"/>
              <a:gd name="connsiteY5" fmla="*/ 14784 h 14784"/>
              <a:gd name="connsiteX6" fmla="*/ 10001 w 10001"/>
              <a:gd name="connsiteY6" fmla="*/ 14784 h 14784"/>
              <a:gd name="connsiteX7" fmla="*/ 10000 w 10001"/>
              <a:gd name="connsiteY7" fmla="*/ 0 h 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 h="14784">
                <a:moveTo>
                  <a:pt x="10000" y="0"/>
                </a:moveTo>
                <a:cubicBezTo>
                  <a:pt x="9759" y="3539"/>
                  <a:pt x="9348" y="3985"/>
                  <a:pt x="9021" y="4049"/>
                </a:cubicBezTo>
                <a:lnTo>
                  <a:pt x="1771" y="4049"/>
                </a:lnTo>
                <a:cubicBezTo>
                  <a:pt x="1331" y="4219"/>
                  <a:pt x="1048" y="5770"/>
                  <a:pt x="901" y="8087"/>
                </a:cubicBezTo>
                <a:cubicBezTo>
                  <a:pt x="676" y="4570"/>
                  <a:pt x="214" y="4049"/>
                  <a:pt x="0" y="4049"/>
                </a:cubicBezTo>
                <a:lnTo>
                  <a:pt x="0" y="14784"/>
                </a:lnTo>
                <a:lnTo>
                  <a:pt x="10001" y="14784"/>
                </a:lnTo>
                <a:cubicBezTo>
                  <a:pt x="10001" y="9856"/>
                  <a:pt x="10000" y="4928"/>
                  <a:pt x="10000" y="0"/>
                </a:cubicBezTo>
                <a:close/>
              </a:path>
            </a:pathLst>
          </a:custGeom>
          <a:solidFill>
            <a:schemeClr val="bg1"/>
          </a:solidFill>
          <a:ln w="9525">
            <a:noFill/>
            <a:round/>
            <a:headEnd/>
            <a:tailEnd/>
          </a:ln>
          <a:effectLst>
            <a:outerShdw blurRad="50800" dist="127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srgbClr val="2E2E2E"/>
              </a:solidFill>
            </a:endParaRPr>
          </a:p>
        </p:txBody>
      </p:sp>
      <p:graphicFrame>
        <p:nvGraphicFramePr>
          <p:cNvPr id="5" name="Object 4" hidden="1"/>
          <p:cNvGraphicFramePr>
            <a:graphicFrameLocks noChangeAspect="1"/>
          </p:cNvGraphicFramePr>
          <p:nvPr>
            <p:custDataLst>
              <p:tags r:id="rId2"/>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51064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758825" y="3017519"/>
            <a:ext cx="6058535" cy="945363"/>
          </a:xfrm>
          <a:prstGeom prst="rect">
            <a:avLst/>
          </a:prstGeom>
          <a:effectLst>
            <a:outerShdw blurRad="63500" dist="12700" dir="2700000" algn="tl" rotWithShape="0">
              <a:prstClr val="black">
                <a:alpha val="80000"/>
              </a:prstClr>
            </a:outerShdw>
          </a:effectLst>
        </p:spPr>
        <p:txBody>
          <a:bodyPr lIns="0" tIns="0" rIns="0" bIns="0" anchor="b"/>
          <a:lstStyle>
            <a:lvl1pPr>
              <a:buFontTx/>
              <a:buNone/>
              <a:defRPr sz="2600" b="1">
                <a:solidFill>
                  <a:schemeClr val="bg1"/>
                </a:solidFill>
              </a:defRPr>
            </a:lvl1pPr>
          </a:lstStyle>
          <a:p>
            <a:pPr lvl="0"/>
            <a:r>
              <a:rPr lang="en-US" dirty="0"/>
              <a:t>Click to edit Master text style</a:t>
            </a:r>
          </a:p>
        </p:txBody>
      </p:sp>
      <p:sp>
        <p:nvSpPr>
          <p:cNvPr id="7" name="Text Placeholder 10"/>
          <p:cNvSpPr>
            <a:spLocks noGrp="1"/>
          </p:cNvSpPr>
          <p:nvPr>
            <p:ph type="body" sz="quarter" idx="11"/>
          </p:nvPr>
        </p:nvSpPr>
        <p:spPr>
          <a:xfrm>
            <a:off x="758825" y="4003040"/>
            <a:ext cx="6058535" cy="599440"/>
          </a:xfrm>
          <a:prstGeom prst="rect">
            <a:avLst/>
          </a:prstGeom>
          <a:effectLst>
            <a:outerShdw blurRad="63500" dist="12700" dir="2700000" algn="tl" rotWithShape="0">
              <a:prstClr val="black">
                <a:alpha val="80000"/>
              </a:prstClr>
            </a:outerShdw>
          </a:effectLst>
        </p:spPr>
        <p:txBody>
          <a:bodyPr lIns="0" tIns="0" rIns="0" bIns="0" anchor="t"/>
          <a:lstStyle>
            <a:lvl1pPr>
              <a:buFontTx/>
              <a:buNone/>
              <a:defRPr sz="1800">
                <a:solidFill>
                  <a:schemeClr val="bg1"/>
                </a:solidFill>
              </a:defRPr>
            </a:lvl1pPr>
          </a:lstStyle>
          <a:p>
            <a:pPr lvl="0"/>
            <a:r>
              <a:rPr lang="en-US" dirty="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12" Type="http://schemas.openxmlformats.org/officeDocument/2006/relationships/hyperlink" Target="http://www.sogeti.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image" Target="../media/image3.png"/><Relationship Id="rId5" Type="http://schemas.openxmlformats.org/officeDocument/2006/relationships/tags" Target="../tags/tag2.xml"/><Relationship Id="rId10" Type="http://schemas.openxmlformats.org/officeDocument/2006/relationships/image" Target="../media/image2.png"/><Relationship Id="rId4" Type="http://schemas.openxmlformats.org/officeDocument/2006/relationships/vmlDrawing" Target="../drawings/vmlDrawing1.vml"/><Relationship Id="rId9" Type="http://schemas.openxmlformats.org/officeDocument/2006/relationships/hyperlink" Target="http://www.capgemini.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xml"/><Relationship Id="rId7" Type="http://schemas.openxmlformats.org/officeDocument/2006/relationships/tags" Target="../tags/tag6.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8.vm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7"/>
          <p:cNvSpPr/>
          <p:nvPr>
            <p:custDataLst>
              <p:tags r:id="rId5"/>
            </p:custDataLst>
          </p:nvPr>
        </p:nvSpPr>
        <p:spPr bwMode="auto">
          <a:xfrm flipV="1">
            <a:off x="0" y="1188720"/>
            <a:ext cx="12197289" cy="5669280"/>
          </a:xfrm>
          <a:prstGeom prst="rect">
            <a:avLst/>
          </a:prstGeom>
          <a:gradFill>
            <a:gsLst>
              <a:gs pos="10000">
                <a:schemeClr val="accent2"/>
              </a:gs>
              <a:gs pos="100000">
                <a:schemeClr val="accent1"/>
              </a:gs>
              <a:gs pos="100000">
                <a:schemeClr val="accent1"/>
              </a:gs>
            </a:gsLst>
            <a:lin ang="18900000" scaled="0"/>
          </a:gradFill>
          <a:ln w="12700" cmpd="sng" algn="ctr">
            <a:noFill/>
            <a:miter lim="800000"/>
            <a:headEnd/>
            <a:tailEnd/>
          </a:ln>
          <a:effectLst/>
        </p:spPr>
        <p:txBody>
          <a:bodyPr wrap="square" lIns="33059" tIns="42976" rIns="33059" bIns="42976" rtlCol="0" anchor="ctr"/>
          <a:lstStyle/>
          <a:p>
            <a:pPr marL="0" lv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6"/>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511070"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4724400" y="5880453"/>
            <a:ext cx="6711949" cy="458335"/>
          </a:xfrm>
          <a:prstGeom prst="rect">
            <a:avLst/>
          </a:prstGeom>
        </p:spPr>
        <p:txBody>
          <a:bodyPr wrap="square" lIns="44071" tIns="44071" rIns="0" bIns="44071" anchor="t" anchorCtr="0">
            <a:spAutoFit/>
          </a:bodyPr>
          <a:lstStyle/>
          <a:p>
            <a:pPr algn="r"/>
            <a:r>
              <a:rPr lang="en-US" sz="800" dirty="0">
                <a:solidFill>
                  <a:schemeClr val="bg1"/>
                </a:solidFill>
                <a:latin typeface="Arial"/>
                <a:cs typeface="Arial"/>
              </a:rPr>
              <a:t>The information contained in this presentation is proprietary.</a:t>
            </a:r>
            <a:br>
              <a:rPr lang="en-US" sz="800" dirty="0">
                <a:solidFill>
                  <a:schemeClr val="bg1"/>
                </a:solidFill>
                <a:latin typeface="Arial"/>
                <a:cs typeface="Arial"/>
              </a:rPr>
            </a:br>
            <a:r>
              <a:rPr lang="en-US" sz="800" dirty="0">
                <a:solidFill>
                  <a:schemeClr val="bg1"/>
                </a:solidFill>
                <a:latin typeface="Arial"/>
                <a:cs typeface="Arial"/>
              </a:rPr>
              <a:t>Copyright © 2016 Capgemini</a:t>
            </a:r>
            <a:r>
              <a:rPr lang="en-US" sz="800" baseline="0" dirty="0">
                <a:solidFill>
                  <a:schemeClr val="bg1"/>
                </a:solidFill>
                <a:latin typeface="Arial"/>
                <a:cs typeface="Arial"/>
              </a:rPr>
              <a:t> and Sogeti.</a:t>
            </a:r>
            <a:r>
              <a:rPr lang="en-US" sz="800" dirty="0">
                <a:solidFill>
                  <a:schemeClr val="bg1"/>
                </a:solidFill>
                <a:latin typeface="Arial"/>
                <a:cs typeface="Arial"/>
              </a:rPr>
              <a:t> All rights reserved.</a:t>
            </a:r>
          </a:p>
          <a:p>
            <a:pPr marL="0" marR="0" indent="0" algn="r" defTabSz="957756" rtl="0" eaLnBrk="1" fontAlgn="auto" latinLnBrk="0" hangingPunct="1">
              <a:lnSpc>
                <a:spcPct val="100000"/>
              </a:lnSpc>
              <a:spcBef>
                <a:spcPts val="0"/>
              </a:spcBef>
              <a:spcAft>
                <a:spcPts val="600"/>
              </a:spcAft>
              <a:buClrTx/>
              <a:buSzTx/>
              <a:buFontTx/>
              <a:buNone/>
              <a:tabLst/>
              <a:defRPr/>
            </a:pPr>
            <a:r>
              <a:rPr lang="en-US" sz="800" dirty="0">
                <a:solidFill>
                  <a:schemeClr val="bg1"/>
                </a:solidFill>
                <a:latin typeface="Arial"/>
                <a:cs typeface="Arial"/>
              </a:rPr>
              <a:t>Rightshore</a:t>
            </a:r>
            <a:r>
              <a:rPr lang="en-US" sz="800" baseline="30000" dirty="0">
                <a:solidFill>
                  <a:schemeClr val="bg1"/>
                </a:solidFill>
                <a:latin typeface="Arial"/>
                <a:cs typeface="Arial"/>
              </a:rPr>
              <a:t>®</a:t>
            </a:r>
            <a:r>
              <a:rPr lang="en-US" sz="800" dirty="0">
                <a:solidFill>
                  <a:schemeClr val="bg1"/>
                </a:solidFill>
                <a:latin typeface="Arial"/>
                <a:cs typeface="Arial"/>
              </a:rPr>
              <a:t> is a trademark belonging to Capgemini.</a:t>
            </a:r>
          </a:p>
        </p:txBody>
      </p:sp>
      <p:sp>
        <p:nvSpPr>
          <p:cNvPr id="21" name="Rectangle 20">
            <a:hlinkClick r:id="rId9"/>
          </p:cNvPr>
          <p:cNvSpPr/>
          <p:nvPr/>
        </p:nvSpPr>
        <p:spPr>
          <a:xfrm>
            <a:off x="8986014" y="5154114"/>
            <a:ext cx="2450336" cy="292388"/>
          </a:xfrm>
          <a:prstGeom prst="rect">
            <a:avLst/>
          </a:prstGeom>
          <a:solidFill>
            <a:srgbClr val="FF3DA6">
              <a:alpha val="0"/>
            </a:srgbClr>
          </a:solidFill>
        </p:spPr>
        <p:txBody>
          <a:bodyPr wrap="none" lIns="47992" tIns="0" rIns="0" bIns="0" anchor="b" anchorCtr="0">
            <a:spAutoFit/>
          </a:bodyPr>
          <a:lstStyle/>
          <a:p>
            <a:pPr algn="r"/>
            <a:r>
              <a:rPr lang="en-US" sz="1900" b="1" dirty="0">
                <a:solidFill>
                  <a:schemeClr val="bg1"/>
                </a:solidFill>
                <a:latin typeface="Arial" pitchFamily="34" charset="0"/>
                <a:cs typeface="Arial" pitchFamily="34" charset="0"/>
              </a:rPr>
              <a:t>www.capgemini.com</a:t>
            </a:r>
          </a:p>
        </p:txBody>
      </p:sp>
      <p:sp>
        <p:nvSpPr>
          <p:cNvPr id="19" name="Freeform 18"/>
          <p:cNvSpPr>
            <a:spLocks noChangeAspect="1"/>
          </p:cNvSpPr>
          <p:nvPr/>
        </p:nvSpPr>
        <p:spPr bwMode="auto">
          <a:xfrm>
            <a:off x="-1" y="0"/>
            <a:ext cx="12188826" cy="2659061"/>
          </a:xfrm>
          <a:custGeom>
            <a:avLst/>
            <a:gdLst/>
            <a:ahLst/>
            <a:cxnLst>
              <a:cxn ang="0">
                <a:pos x="0" y="0"/>
              </a:cxn>
              <a:cxn ang="0">
                <a:pos x="17456" y="0"/>
              </a:cxn>
              <a:cxn ang="0">
                <a:pos x="17456" y="1739"/>
              </a:cxn>
              <a:cxn ang="0">
                <a:pos x="15755" y="2784"/>
              </a:cxn>
              <a:cxn ang="0">
                <a:pos x="3094" y="2784"/>
              </a:cxn>
              <a:cxn ang="0">
                <a:pos x="1574" y="3824"/>
              </a:cxn>
              <a:cxn ang="0">
                <a:pos x="0" y="2784"/>
              </a:cxn>
              <a:cxn ang="0">
                <a:pos x="0" y="0"/>
              </a:cxn>
            </a:cxnLst>
            <a:rect l="0" t="0" r="r" b="b"/>
            <a:pathLst>
              <a:path w="17478" h="3824">
                <a:moveTo>
                  <a:pt x="0" y="0"/>
                </a:moveTo>
                <a:cubicBezTo>
                  <a:pt x="17456" y="0"/>
                  <a:pt x="17456" y="0"/>
                  <a:pt x="17456" y="0"/>
                </a:cubicBezTo>
                <a:cubicBezTo>
                  <a:pt x="17456" y="86"/>
                  <a:pt x="17478" y="1686"/>
                  <a:pt x="17456" y="1739"/>
                </a:cubicBezTo>
                <a:cubicBezTo>
                  <a:pt x="17035" y="2651"/>
                  <a:pt x="16326" y="2768"/>
                  <a:pt x="15755" y="2784"/>
                </a:cubicBezTo>
                <a:cubicBezTo>
                  <a:pt x="3094" y="2784"/>
                  <a:pt x="3094" y="2784"/>
                  <a:pt x="3094" y="2784"/>
                </a:cubicBezTo>
                <a:cubicBezTo>
                  <a:pt x="2326" y="2827"/>
                  <a:pt x="1830" y="3227"/>
                  <a:pt x="1574" y="3824"/>
                </a:cubicBezTo>
                <a:cubicBezTo>
                  <a:pt x="1179" y="2918"/>
                  <a:pt x="374" y="2784"/>
                  <a:pt x="0" y="2784"/>
                </a:cubicBezTo>
                <a:cubicBezTo>
                  <a:pt x="6" y="2736"/>
                  <a:pt x="0" y="0"/>
                  <a:pt x="0" y="0"/>
                </a:cubicBezTo>
              </a:path>
            </a:pathLst>
          </a:custGeom>
          <a:solidFill>
            <a:schemeClr val="bg1"/>
          </a:solidFill>
          <a:ln w="12700" cmpd="sng" algn="ctr">
            <a:noFill/>
            <a:miter lim="800000"/>
            <a:headEnd/>
            <a:tailEnd/>
          </a:ln>
          <a:effectLst>
            <a:outerShdw blurRad="50800" dist="25400" dir="2700000" algn="tl" rotWithShape="0">
              <a:prstClr val="black">
                <a:alpha val="40000"/>
              </a:prstClr>
            </a:outerShdw>
          </a:effectLst>
        </p:spPr>
        <p:txBody>
          <a:bodyPr wrap="square" lIns="33059" tIns="42976" rIns="33059" bIns="42976" rtlCol="0"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lang="en-US" sz="1000" kern="1200" noProof="0" dirty="0">
              <a:solidFill>
                <a:schemeClr val="bg1"/>
              </a:solidFill>
              <a:latin typeface="Arial"/>
              <a:ea typeface="+mn-ea"/>
              <a:cs typeface="Arial"/>
            </a:endParaRPr>
          </a:p>
        </p:txBody>
      </p:sp>
      <p:pic>
        <p:nvPicPr>
          <p:cNvPr id="14" name="Picture 4" descr="D:\My Work\Template\Logos\Capgemini\Capgemini_logo_300dpi.p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758825" y="634339"/>
            <a:ext cx="2926080" cy="676657"/>
          </a:xfrm>
          <a:prstGeom prst="rect">
            <a:avLst/>
          </a:prstGeom>
          <a:noFill/>
        </p:spPr>
      </p:pic>
      <p:pic>
        <p:nvPicPr>
          <p:cNvPr id="18" name="Picture 6" descr="D:\My Work\Template\Logos\Oracle\Oracle diamond cloud premier.pn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9133244" y="658495"/>
            <a:ext cx="2643188" cy="530225"/>
          </a:xfrm>
          <a:prstGeom prst="rect">
            <a:avLst/>
          </a:prstGeom>
          <a:noFill/>
        </p:spPr>
      </p:pic>
      <p:sp>
        <p:nvSpPr>
          <p:cNvPr id="29" name="Rectangle 28">
            <a:hlinkClick r:id="rId12"/>
          </p:cNvPr>
          <p:cNvSpPr/>
          <p:nvPr/>
        </p:nvSpPr>
        <p:spPr>
          <a:xfrm>
            <a:off x="9473327" y="5512809"/>
            <a:ext cx="1963023" cy="292388"/>
          </a:xfrm>
          <a:prstGeom prst="rect">
            <a:avLst/>
          </a:prstGeom>
          <a:solidFill>
            <a:srgbClr val="FF3DA6">
              <a:alpha val="0"/>
            </a:srgbClr>
          </a:solidFill>
        </p:spPr>
        <p:txBody>
          <a:bodyPr wrap="none" lIns="47992" tIns="0" rIns="0" bIns="0" anchor="b" anchorCtr="0">
            <a:spAutoFit/>
          </a:bodyPr>
          <a:lstStyle/>
          <a:p>
            <a:pPr algn="r"/>
            <a:r>
              <a:rPr lang="en-US" sz="1900" b="1" dirty="0">
                <a:solidFill>
                  <a:schemeClr val="bg1"/>
                </a:solidFill>
                <a:latin typeface="Arial" pitchFamily="34" charset="0"/>
                <a:cs typeface="Arial" pitchFamily="34" charset="0"/>
              </a:rPr>
              <a:t>www.sogeti.com</a:t>
            </a:r>
          </a:p>
        </p:txBody>
      </p:sp>
    </p:spTree>
  </p:cSld>
  <p:clrMap bg1="lt1" tx1="dk1" bg2="lt2" tx2="dk2" accent1="accent1" accent2="accent2" accent3="accent3" accent4="accent4" accent5="accent5" accent6="accent6" hlink="hlink" folHlink="folHlink"/>
  <p:sldLayoutIdLst>
    <p:sldLayoutId id="2147483977" r:id="rId1"/>
    <p:sldLayoutId id="2147483979" r:id="rId2"/>
  </p:sldLayoutIdLst>
  <p:txStyles>
    <p:titleStyle>
      <a:lvl1pPr algn="ctr" defTabSz="953949" rtl="0" eaLnBrk="1" latinLnBrk="0" hangingPunct="1">
        <a:spcBef>
          <a:spcPct val="0"/>
        </a:spcBef>
        <a:buNone/>
        <a:defRPr sz="4500" kern="1200">
          <a:solidFill>
            <a:schemeClr val="tx1"/>
          </a:solidFill>
          <a:latin typeface="+mj-lt"/>
          <a:ea typeface="+mj-ea"/>
          <a:cs typeface="+mj-cs"/>
        </a:defRPr>
      </a:lvl1pPr>
    </p:titleStyle>
    <p:bodyStyle>
      <a:lvl1pPr marL="357731" indent="-357731" algn="l" defTabSz="953949"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5083" indent="-298109" algn="l" defTabSz="953949"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2437" indent="-238486" algn="l" defTabSz="953949"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69410"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146384"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62335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100333"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57730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4054282"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53949" rtl="0" eaLnBrk="1" latinLnBrk="0" hangingPunct="1">
        <a:defRPr sz="1900" kern="1200">
          <a:solidFill>
            <a:schemeClr val="tx1"/>
          </a:solidFill>
          <a:latin typeface="+mn-lt"/>
          <a:ea typeface="+mn-ea"/>
          <a:cs typeface="+mn-cs"/>
        </a:defRPr>
      </a:lvl1pPr>
      <a:lvl2pPr marL="476975" algn="l" defTabSz="953949" rtl="0" eaLnBrk="1" latinLnBrk="0" hangingPunct="1">
        <a:defRPr sz="1900" kern="1200">
          <a:solidFill>
            <a:schemeClr val="tx1"/>
          </a:solidFill>
          <a:latin typeface="+mn-lt"/>
          <a:ea typeface="+mn-ea"/>
          <a:cs typeface="+mn-cs"/>
        </a:defRPr>
      </a:lvl2pPr>
      <a:lvl3pPr marL="953949" algn="l" defTabSz="953949" rtl="0" eaLnBrk="1" latinLnBrk="0" hangingPunct="1">
        <a:defRPr sz="1900" kern="1200">
          <a:solidFill>
            <a:schemeClr val="tx1"/>
          </a:solidFill>
          <a:latin typeface="+mn-lt"/>
          <a:ea typeface="+mn-ea"/>
          <a:cs typeface="+mn-cs"/>
        </a:defRPr>
      </a:lvl3pPr>
      <a:lvl4pPr marL="1430923" algn="l" defTabSz="953949" rtl="0" eaLnBrk="1" latinLnBrk="0" hangingPunct="1">
        <a:defRPr sz="1900" kern="1200">
          <a:solidFill>
            <a:schemeClr val="tx1"/>
          </a:solidFill>
          <a:latin typeface="+mn-lt"/>
          <a:ea typeface="+mn-ea"/>
          <a:cs typeface="+mn-cs"/>
        </a:defRPr>
      </a:lvl4pPr>
      <a:lvl5pPr marL="1907898" algn="l" defTabSz="953949" rtl="0" eaLnBrk="1" latinLnBrk="0" hangingPunct="1">
        <a:defRPr sz="1900" kern="1200">
          <a:solidFill>
            <a:schemeClr val="tx1"/>
          </a:solidFill>
          <a:latin typeface="+mn-lt"/>
          <a:ea typeface="+mn-ea"/>
          <a:cs typeface="+mn-cs"/>
        </a:defRPr>
      </a:lvl5pPr>
      <a:lvl6pPr marL="2384872" algn="l" defTabSz="953949" rtl="0" eaLnBrk="1" latinLnBrk="0" hangingPunct="1">
        <a:defRPr sz="1900" kern="1200">
          <a:solidFill>
            <a:schemeClr val="tx1"/>
          </a:solidFill>
          <a:latin typeface="+mn-lt"/>
          <a:ea typeface="+mn-ea"/>
          <a:cs typeface="+mn-cs"/>
        </a:defRPr>
      </a:lvl6pPr>
      <a:lvl7pPr marL="2861847" algn="l" defTabSz="953949" rtl="0" eaLnBrk="1" latinLnBrk="0" hangingPunct="1">
        <a:defRPr sz="1900" kern="1200">
          <a:solidFill>
            <a:schemeClr val="tx1"/>
          </a:solidFill>
          <a:latin typeface="+mn-lt"/>
          <a:ea typeface="+mn-ea"/>
          <a:cs typeface="+mn-cs"/>
        </a:defRPr>
      </a:lvl7pPr>
      <a:lvl8pPr marL="3338821" algn="l" defTabSz="953949" rtl="0" eaLnBrk="1" latinLnBrk="0" hangingPunct="1">
        <a:defRPr sz="1900" kern="1200">
          <a:solidFill>
            <a:schemeClr val="tx1"/>
          </a:solidFill>
          <a:latin typeface="+mn-lt"/>
          <a:ea typeface="+mn-ea"/>
          <a:cs typeface="+mn-cs"/>
        </a:defRPr>
      </a:lvl8pPr>
      <a:lvl9pPr marL="3815795" algn="l" defTabSz="953949"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806"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4203441"/>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50961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4043640"/>
      </p:ext>
    </p:extLst>
  </p:cSld>
  <p:clrMap bg1="lt1" tx1="dk1" bg2="lt2" tx2="dk2" accent1="accent1" accent2="accent2" accent3="accent3" accent4="accent4" accent5="accent5" accent6="accent6" hlink="hlink" folHlink="folHlink"/>
  <p:sldLayoutIdLst>
    <p:sldLayoutId id="2147484044" r:id="rId1"/>
  </p:sldLayoutIdLst>
  <p:txStyles>
    <p:titleStyle>
      <a:lvl1pPr algn="ctr" defTabSz="953949" rtl="0" eaLnBrk="1" latinLnBrk="0" hangingPunct="1">
        <a:spcBef>
          <a:spcPct val="0"/>
        </a:spcBef>
        <a:buNone/>
        <a:defRPr sz="4500" kern="1200">
          <a:solidFill>
            <a:schemeClr val="tx1"/>
          </a:solidFill>
          <a:latin typeface="+mj-lt"/>
          <a:ea typeface="+mj-ea"/>
          <a:cs typeface="+mj-cs"/>
        </a:defRPr>
      </a:lvl1pPr>
    </p:titleStyle>
    <p:bodyStyle>
      <a:lvl1pPr marL="357731" indent="-357731" algn="l" defTabSz="953949"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5083" indent="-298109" algn="l" defTabSz="953949"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2437" indent="-238486" algn="l" defTabSz="953949"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69410"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146384"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62335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100333"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577309"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4054282" indent="-238486" algn="l" defTabSz="9539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53949" rtl="0" eaLnBrk="1" latinLnBrk="0" hangingPunct="1">
        <a:defRPr sz="1900" kern="1200">
          <a:solidFill>
            <a:schemeClr val="tx1"/>
          </a:solidFill>
          <a:latin typeface="+mn-lt"/>
          <a:ea typeface="+mn-ea"/>
          <a:cs typeface="+mn-cs"/>
        </a:defRPr>
      </a:lvl1pPr>
      <a:lvl2pPr marL="476975" algn="l" defTabSz="953949" rtl="0" eaLnBrk="1" latinLnBrk="0" hangingPunct="1">
        <a:defRPr sz="1900" kern="1200">
          <a:solidFill>
            <a:schemeClr val="tx1"/>
          </a:solidFill>
          <a:latin typeface="+mn-lt"/>
          <a:ea typeface="+mn-ea"/>
          <a:cs typeface="+mn-cs"/>
        </a:defRPr>
      </a:lvl2pPr>
      <a:lvl3pPr marL="953949" algn="l" defTabSz="953949" rtl="0" eaLnBrk="1" latinLnBrk="0" hangingPunct="1">
        <a:defRPr sz="1900" kern="1200">
          <a:solidFill>
            <a:schemeClr val="tx1"/>
          </a:solidFill>
          <a:latin typeface="+mn-lt"/>
          <a:ea typeface="+mn-ea"/>
          <a:cs typeface="+mn-cs"/>
        </a:defRPr>
      </a:lvl3pPr>
      <a:lvl4pPr marL="1430923" algn="l" defTabSz="953949" rtl="0" eaLnBrk="1" latinLnBrk="0" hangingPunct="1">
        <a:defRPr sz="1900" kern="1200">
          <a:solidFill>
            <a:schemeClr val="tx1"/>
          </a:solidFill>
          <a:latin typeface="+mn-lt"/>
          <a:ea typeface="+mn-ea"/>
          <a:cs typeface="+mn-cs"/>
        </a:defRPr>
      </a:lvl4pPr>
      <a:lvl5pPr marL="1907898" algn="l" defTabSz="953949" rtl="0" eaLnBrk="1" latinLnBrk="0" hangingPunct="1">
        <a:defRPr sz="1900" kern="1200">
          <a:solidFill>
            <a:schemeClr val="tx1"/>
          </a:solidFill>
          <a:latin typeface="+mn-lt"/>
          <a:ea typeface="+mn-ea"/>
          <a:cs typeface="+mn-cs"/>
        </a:defRPr>
      </a:lvl5pPr>
      <a:lvl6pPr marL="2384872" algn="l" defTabSz="953949" rtl="0" eaLnBrk="1" latinLnBrk="0" hangingPunct="1">
        <a:defRPr sz="1900" kern="1200">
          <a:solidFill>
            <a:schemeClr val="tx1"/>
          </a:solidFill>
          <a:latin typeface="+mn-lt"/>
          <a:ea typeface="+mn-ea"/>
          <a:cs typeface="+mn-cs"/>
        </a:defRPr>
      </a:lvl6pPr>
      <a:lvl7pPr marL="2861847" algn="l" defTabSz="953949" rtl="0" eaLnBrk="1" latinLnBrk="0" hangingPunct="1">
        <a:defRPr sz="1900" kern="1200">
          <a:solidFill>
            <a:schemeClr val="tx1"/>
          </a:solidFill>
          <a:latin typeface="+mn-lt"/>
          <a:ea typeface="+mn-ea"/>
          <a:cs typeface="+mn-cs"/>
        </a:defRPr>
      </a:lvl7pPr>
      <a:lvl8pPr marL="3338821" algn="l" defTabSz="953949" rtl="0" eaLnBrk="1" latinLnBrk="0" hangingPunct="1">
        <a:defRPr sz="1900" kern="1200">
          <a:solidFill>
            <a:schemeClr val="tx1"/>
          </a:solidFill>
          <a:latin typeface="+mn-lt"/>
          <a:ea typeface="+mn-ea"/>
          <a:cs typeface="+mn-cs"/>
        </a:defRPr>
      </a:lvl8pPr>
      <a:lvl9pPr marL="3815795" algn="l" defTabSz="95394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reeform 138">
            <a:extLst>
              <a:ext uri="{FF2B5EF4-FFF2-40B4-BE49-F238E27FC236}">
                <a16:creationId xmlns:a16="http://schemas.microsoft.com/office/drawing/2014/main" id="{8C5238A2-FAC1-1142-BD22-483A6AD60A6F}"/>
              </a:ext>
            </a:extLst>
          </p:cNvPr>
          <p:cNvSpPr/>
          <p:nvPr/>
        </p:nvSpPr>
        <p:spPr>
          <a:xfrm>
            <a:off x="30653" y="2083693"/>
            <a:ext cx="11379035" cy="4009757"/>
          </a:xfrm>
          <a:custGeom>
            <a:avLst/>
            <a:gdLst>
              <a:gd name="connsiteX0" fmla="*/ 1502174 w 11028918"/>
              <a:gd name="connsiteY0" fmla="*/ 3189901 h 3588366"/>
              <a:gd name="connsiteX1" fmla="*/ 398931 w 11028918"/>
              <a:gd name="connsiteY1" fmla="*/ 2921544 h 3588366"/>
              <a:gd name="connsiteX2" fmla="*/ 1366 w 11028918"/>
              <a:gd name="connsiteY2" fmla="*/ 1649336 h 3588366"/>
              <a:gd name="connsiteX3" fmla="*/ 508261 w 11028918"/>
              <a:gd name="connsiteY3" fmla="*/ 834327 h 3588366"/>
              <a:gd name="connsiteX4" fmla="*/ 1671140 w 11028918"/>
              <a:gd name="connsiteY4" fmla="*/ 357249 h 3588366"/>
              <a:gd name="connsiteX5" fmla="*/ 4473974 w 11028918"/>
              <a:gd name="connsiteY5" fmla="*/ 19318 h 3588366"/>
              <a:gd name="connsiteX6" fmla="*/ 7843340 w 11028918"/>
              <a:gd name="connsiteY6" fmla="*/ 39197 h 3588366"/>
              <a:gd name="connsiteX7" fmla="*/ 9463418 w 11028918"/>
              <a:gd name="connsiteY7" fmla="*/ 19318 h 3588366"/>
              <a:gd name="connsiteX8" fmla="*/ 10258548 w 11028918"/>
              <a:gd name="connsiteY8" fmla="*/ 19318 h 3588366"/>
              <a:gd name="connsiteX9" fmla="*/ 10934409 w 11028918"/>
              <a:gd name="connsiteY9" fmla="*/ 148527 h 3588366"/>
              <a:gd name="connsiteX10" fmla="*/ 10904592 w 11028918"/>
              <a:gd name="connsiteY10" fmla="*/ 1301466 h 3588366"/>
              <a:gd name="connsiteX11" fmla="*/ 9831166 w 11028918"/>
              <a:gd name="connsiteY11" fmla="*/ 2752579 h 3588366"/>
              <a:gd name="connsiteX12" fmla="*/ 7614740 w 11028918"/>
              <a:gd name="connsiteY12" fmla="*/ 3408562 h 3588366"/>
              <a:gd name="connsiteX13" fmla="*/ 4672757 w 11028918"/>
              <a:gd name="connsiteY13" fmla="*/ 3587466 h 3588366"/>
              <a:gd name="connsiteX14" fmla="*/ 2496087 w 11028918"/>
              <a:gd name="connsiteY14" fmla="*/ 3358866 h 358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28918" h="3588366">
                <a:moveTo>
                  <a:pt x="1502174" y="3189901"/>
                </a:moveTo>
                <a:cubicBezTo>
                  <a:pt x="1075620" y="3184103"/>
                  <a:pt x="649066" y="3178305"/>
                  <a:pt x="398931" y="2921544"/>
                </a:cubicBezTo>
                <a:cubicBezTo>
                  <a:pt x="148796" y="2664783"/>
                  <a:pt x="-16856" y="1997205"/>
                  <a:pt x="1366" y="1649336"/>
                </a:cubicBezTo>
                <a:cubicBezTo>
                  <a:pt x="19588" y="1301467"/>
                  <a:pt x="229965" y="1049675"/>
                  <a:pt x="508261" y="834327"/>
                </a:cubicBezTo>
                <a:cubicBezTo>
                  <a:pt x="786557" y="618979"/>
                  <a:pt x="1010188" y="493084"/>
                  <a:pt x="1671140" y="357249"/>
                </a:cubicBezTo>
                <a:cubicBezTo>
                  <a:pt x="2332092" y="221414"/>
                  <a:pt x="3445274" y="72327"/>
                  <a:pt x="4473974" y="19318"/>
                </a:cubicBezTo>
                <a:cubicBezTo>
                  <a:pt x="5502674" y="-33691"/>
                  <a:pt x="7011766" y="39197"/>
                  <a:pt x="7843340" y="39197"/>
                </a:cubicBezTo>
                <a:cubicBezTo>
                  <a:pt x="8674914" y="39197"/>
                  <a:pt x="9463418" y="19318"/>
                  <a:pt x="9463418" y="19318"/>
                </a:cubicBezTo>
                <a:cubicBezTo>
                  <a:pt x="9865953" y="16005"/>
                  <a:pt x="10013383" y="-2217"/>
                  <a:pt x="10258548" y="19318"/>
                </a:cubicBezTo>
                <a:cubicBezTo>
                  <a:pt x="10503713" y="40853"/>
                  <a:pt x="10826735" y="-65164"/>
                  <a:pt x="10934409" y="148527"/>
                </a:cubicBezTo>
                <a:cubicBezTo>
                  <a:pt x="11042083" y="362218"/>
                  <a:pt x="11088466" y="867457"/>
                  <a:pt x="10904592" y="1301466"/>
                </a:cubicBezTo>
                <a:cubicBezTo>
                  <a:pt x="10720718" y="1735475"/>
                  <a:pt x="10379475" y="2401396"/>
                  <a:pt x="9831166" y="2752579"/>
                </a:cubicBezTo>
                <a:cubicBezTo>
                  <a:pt x="9282857" y="3103762"/>
                  <a:pt x="8474475" y="3269414"/>
                  <a:pt x="7614740" y="3408562"/>
                </a:cubicBezTo>
                <a:cubicBezTo>
                  <a:pt x="6755005" y="3547710"/>
                  <a:pt x="5525866" y="3595749"/>
                  <a:pt x="4672757" y="3587466"/>
                </a:cubicBezTo>
                <a:cubicBezTo>
                  <a:pt x="3819648" y="3579183"/>
                  <a:pt x="3157867" y="3469024"/>
                  <a:pt x="2496087" y="3358866"/>
                </a:cubicBezTo>
              </a:path>
            </a:pathLst>
          </a:custGeom>
          <a:solidFill>
            <a:srgbClr val="FFDEE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3204000" bIns="0" rtlCol="0" anchor="b"/>
          <a:lstStyle/>
          <a:p>
            <a:pPr algn="r"/>
            <a:r>
              <a:rPr lang="en-GB" sz="1400" b="1" dirty="0">
                <a:solidFill>
                  <a:schemeClr val="accent3">
                    <a:lumMod val="75000"/>
                  </a:schemeClr>
                </a:solidFill>
              </a:rPr>
              <a:t>Property Management</a:t>
            </a:r>
          </a:p>
        </p:txBody>
      </p:sp>
      <p:sp>
        <p:nvSpPr>
          <p:cNvPr id="44" name="Freeform 43">
            <a:extLst>
              <a:ext uri="{FF2B5EF4-FFF2-40B4-BE49-F238E27FC236}">
                <a16:creationId xmlns:a16="http://schemas.microsoft.com/office/drawing/2014/main" id="{DD26F9B1-6792-9243-91F7-55AF2821625A}"/>
              </a:ext>
            </a:extLst>
          </p:cNvPr>
          <p:cNvSpPr/>
          <p:nvPr/>
        </p:nvSpPr>
        <p:spPr>
          <a:xfrm>
            <a:off x="10354447" y="1845881"/>
            <a:ext cx="1681896" cy="1400890"/>
          </a:xfrm>
          <a:custGeom>
            <a:avLst/>
            <a:gdLst>
              <a:gd name="connsiteX0" fmla="*/ 866831 w 1681896"/>
              <a:gd name="connsiteY0" fmla="*/ 1344580 h 1400890"/>
              <a:gd name="connsiteX1" fmla="*/ 210849 w 1681896"/>
              <a:gd name="connsiteY1" fmla="*/ 976832 h 1400890"/>
              <a:gd name="connsiteX2" fmla="*/ 2127 w 1681896"/>
              <a:gd name="connsiteY2" fmla="*/ 251276 h 1400890"/>
              <a:gd name="connsiteX3" fmla="*/ 310240 w 1681896"/>
              <a:gd name="connsiteY3" fmla="*/ 12736 h 1400890"/>
              <a:gd name="connsiteX4" fmla="*/ 926466 w 1681896"/>
              <a:gd name="connsiteY4" fmla="*/ 32615 h 1400890"/>
              <a:gd name="connsiteX5" fmla="*/ 1532753 w 1681896"/>
              <a:gd name="connsiteY5" fmla="*/ 32615 h 1400890"/>
              <a:gd name="connsiteX6" fmla="*/ 1642083 w 1681896"/>
              <a:gd name="connsiteY6" fmla="*/ 410302 h 1400890"/>
              <a:gd name="connsiteX7" fmla="*/ 1652023 w 1681896"/>
              <a:gd name="connsiteY7" fmla="*/ 937076 h 1400890"/>
              <a:gd name="connsiteX8" fmla="*/ 1264396 w 1681896"/>
              <a:gd name="connsiteY8" fmla="*/ 1374397 h 1400890"/>
              <a:gd name="connsiteX9" fmla="*/ 807196 w 1681896"/>
              <a:gd name="connsiteY9" fmla="*/ 1354519 h 1400890"/>
              <a:gd name="connsiteX10" fmla="*/ 787318 w 1681896"/>
              <a:gd name="connsiteY10" fmla="*/ 1304823 h 14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1896" h="1400890">
                <a:moveTo>
                  <a:pt x="866831" y="1344580"/>
                </a:moveTo>
                <a:cubicBezTo>
                  <a:pt x="610898" y="1251814"/>
                  <a:pt x="354966" y="1159049"/>
                  <a:pt x="210849" y="976832"/>
                </a:cubicBezTo>
                <a:cubicBezTo>
                  <a:pt x="66732" y="794615"/>
                  <a:pt x="-14438" y="411959"/>
                  <a:pt x="2127" y="251276"/>
                </a:cubicBezTo>
                <a:cubicBezTo>
                  <a:pt x="18692" y="90593"/>
                  <a:pt x="156184" y="49179"/>
                  <a:pt x="310240" y="12736"/>
                </a:cubicBezTo>
                <a:cubicBezTo>
                  <a:pt x="464296" y="-23707"/>
                  <a:pt x="722714" y="29302"/>
                  <a:pt x="926466" y="32615"/>
                </a:cubicBezTo>
                <a:cubicBezTo>
                  <a:pt x="1130218" y="35928"/>
                  <a:pt x="1413484" y="-30333"/>
                  <a:pt x="1532753" y="32615"/>
                </a:cubicBezTo>
                <a:cubicBezTo>
                  <a:pt x="1652022" y="95563"/>
                  <a:pt x="1622205" y="259558"/>
                  <a:pt x="1642083" y="410302"/>
                </a:cubicBezTo>
                <a:cubicBezTo>
                  <a:pt x="1661961" y="561045"/>
                  <a:pt x="1714971" y="776393"/>
                  <a:pt x="1652023" y="937076"/>
                </a:cubicBezTo>
                <a:cubicBezTo>
                  <a:pt x="1589075" y="1097759"/>
                  <a:pt x="1405201" y="1304823"/>
                  <a:pt x="1264396" y="1374397"/>
                </a:cubicBezTo>
                <a:cubicBezTo>
                  <a:pt x="1123592" y="1443971"/>
                  <a:pt x="807196" y="1354519"/>
                  <a:pt x="807196" y="1354519"/>
                </a:cubicBezTo>
                <a:cubicBezTo>
                  <a:pt x="727683" y="1342923"/>
                  <a:pt x="803883" y="1316419"/>
                  <a:pt x="787318" y="1304823"/>
                </a:cubicBezTo>
              </a:path>
            </a:pathLst>
          </a:custGeom>
          <a:solidFill>
            <a:srgbClr val="92D050">
              <a:alpha val="5842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1400" b="1" dirty="0">
                <a:solidFill>
                  <a:srgbClr val="10813D"/>
                </a:solidFill>
              </a:rPr>
              <a:t>Payments</a:t>
            </a:r>
          </a:p>
        </p:txBody>
      </p:sp>
      <p:sp>
        <p:nvSpPr>
          <p:cNvPr id="657" name="Freeform 656">
            <a:extLst>
              <a:ext uri="{FF2B5EF4-FFF2-40B4-BE49-F238E27FC236}">
                <a16:creationId xmlns:a16="http://schemas.microsoft.com/office/drawing/2014/main" id="{EB95CC43-963C-0E44-BDEC-F63EF84B863F}"/>
              </a:ext>
            </a:extLst>
          </p:cNvPr>
          <p:cNvSpPr/>
          <p:nvPr/>
        </p:nvSpPr>
        <p:spPr>
          <a:xfrm>
            <a:off x="6586807" y="2691294"/>
            <a:ext cx="4853613" cy="3254145"/>
          </a:xfrm>
          <a:custGeom>
            <a:avLst/>
            <a:gdLst>
              <a:gd name="connsiteX0" fmla="*/ 2794585 w 4853613"/>
              <a:gd name="connsiteY0" fmla="*/ 3023706 h 3254145"/>
              <a:gd name="connsiteX1" fmla="*/ 1317478 w 4853613"/>
              <a:gd name="connsiteY1" fmla="*/ 1995006 h 3254145"/>
              <a:gd name="connsiteX2" fmla="*/ 570131 w 4853613"/>
              <a:gd name="connsiteY2" fmla="*/ 1063021 h 3254145"/>
              <a:gd name="connsiteX3" fmla="*/ 95347 w 4853613"/>
              <a:gd name="connsiteY3" fmla="*/ 781668 h 3254145"/>
              <a:gd name="connsiteX4" fmla="*/ 42593 w 4853613"/>
              <a:gd name="connsiteY4" fmla="*/ 368429 h 3254145"/>
              <a:gd name="connsiteX5" fmla="*/ 587716 w 4853613"/>
              <a:gd name="connsiteY5" fmla="*/ 25529 h 3254145"/>
              <a:gd name="connsiteX6" fmla="*/ 1528493 w 4853613"/>
              <a:gd name="connsiteY6" fmla="*/ 87075 h 3254145"/>
              <a:gd name="connsiteX7" fmla="*/ 1994485 w 4853613"/>
              <a:gd name="connsiteY7" fmla="*/ 579444 h 3254145"/>
              <a:gd name="connsiteX8" fmla="*/ 2469270 w 4853613"/>
              <a:gd name="connsiteY8" fmla="*/ 1186114 h 3254145"/>
              <a:gd name="connsiteX9" fmla="*/ 3111108 w 4853613"/>
              <a:gd name="connsiteY9" fmla="*/ 1625729 h 3254145"/>
              <a:gd name="connsiteX10" fmla="*/ 4060678 w 4853613"/>
              <a:gd name="connsiteY10" fmla="*/ 1783991 h 3254145"/>
              <a:gd name="connsiteX11" fmla="*/ 4737685 w 4853613"/>
              <a:gd name="connsiteY11" fmla="*/ 2135683 h 3254145"/>
              <a:gd name="connsiteX12" fmla="*/ 4834401 w 4853613"/>
              <a:gd name="connsiteY12" fmla="*/ 2566506 h 3254145"/>
              <a:gd name="connsiteX13" fmla="*/ 4526670 w 4853613"/>
              <a:gd name="connsiteY13" fmla="*/ 2979744 h 3254145"/>
              <a:gd name="connsiteX14" fmla="*/ 3814493 w 4853613"/>
              <a:gd name="connsiteY14" fmla="*/ 3234721 h 3254145"/>
              <a:gd name="connsiteX15" fmla="*/ 3190239 w 4853613"/>
              <a:gd name="connsiteY15" fmla="*/ 3217137 h 325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3613" h="3254145">
                <a:moveTo>
                  <a:pt x="2794585" y="3023706"/>
                </a:moveTo>
                <a:cubicBezTo>
                  <a:pt x="2241402" y="2672746"/>
                  <a:pt x="1688220" y="2321787"/>
                  <a:pt x="1317478" y="1995006"/>
                </a:cubicBezTo>
                <a:cubicBezTo>
                  <a:pt x="946736" y="1668225"/>
                  <a:pt x="773819" y="1265244"/>
                  <a:pt x="570131" y="1063021"/>
                </a:cubicBezTo>
                <a:cubicBezTo>
                  <a:pt x="366443" y="860798"/>
                  <a:pt x="183270" y="897433"/>
                  <a:pt x="95347" y="781668"/>
                </a:cubicBezTo>
                <a:cubicBezTo>
                  <a:pt x="7424" y="665903"/>
                  <a:pt x="-39468" y="494452"/>
                  <a:pt x="42593" y="368429"/>
                </a:cubicBezTo>
                <a:cubicBezTo>
                  <a:pt x="124654" y="242406"/>
                  <a:pt x="340066" y="72421"/>
                  <a:pt x="587716" y="25529"/>
                </a:cubicBezTo>
                <a:cubicBezTo>
                  <a:pt x="835366" y="-21363"/>
                  <a:pt x="1294032" y="-5244"/>
                  <a:pt x="1528493" y="87075"/>
                </a:cubicBezTo>
                <a:cubicBezTo>
                  <a:pt x="1762954" y="179394"/>
                  <a:pt x="1837689" y="396271"/>
                  <a:pt x="1994485" y="579444"/>
                </a:cubicBezTo>
                <a:cubicBezTo>
                  <a:pt x="2151281" y="762617"/>
                  <a:pt x="2283166" y="1011733"/>
                  <a:pt x="2469270" y="1186114"/>
                </a:cubicBezTo>
                <a:cubicBezTo>
                  <a:pt x="2655374" y="1360495"/>
                  <a:pt x="2845873" y="1526083"/>
                  <a:pt x="3111108" y="1625729"/>
                </a:cubicBezTo>
                <a:cubicBezTo>
                  <a:pt x="3376343" y="1725375"/>
                  <a:pt x="3789582" y="1698999"/>
                  <a:pt x="4060678" y="1783991"/>
                </a:cubicBezTo>
                <a:cubicBezTo>
                  <a:pt x="4331774" y="1868983"/>
                  <a:pt x="4608731" y="2005264"/>
                  <a:pt x="4737685" y="2135683"/>
                </a:cubicBezTo>
                <a:cubicBezTo>
                  <a:pt x="4866639" y="2266102"/>
                  <a:pt x="4869570" y="2425829"/>
                  <a:pt x="4834401" y="2566506"/>
                </a:cubicBezTo>
                <a:cubicBezTo>
                  <a:pt x="4799232" y="2707183"/>
                  <a:pt x="4696655" y="2868375"/>
                  <a:pt x="4526670" y="2979744"/>
                </a:cubicBezTo>
                <a:cubicBezTo>
                  <a:pt x="4356685" y="3091113"/>
                  <a:pt x="4037232" y="3195156"/>
                  <a:pt x="3814493" y="3234721"/>
                </a:cubicBezTo>
                <a:cubicBezTo>
                  <a:pt x="3591755" y="3274287"/>
                  <a:pt x="3390997" y="3245712"/>
                  <a:pt x="3190239" y="3217137"/>
                </a:cubicBezTo>
              </a:path>
            </a:pathLst>
          </a:custGeom>
          <a:solidFill>
            <a:schemeClr val="accent4">
              <a:lumMod val="20000"/>
              <a:lumOff val="80000"/>
              <a:alpha val="685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1400" b="1" dirty="0">
                <a:solidFill>
                  <a:schemeClr val="accent4">
                    <a:lumMod val="60000"/>
                    <a:lumOff val="40000"/>
                  </a:schemeClr>
                </a:solidFill>
              </a:rPr>
              <a:t>Customer</a:t>
            </a:r>
          </a:p>
          <a:p>
            <a:pPr algn="r"/>
            <a:r>
              <a:rPr lang="en-GB" sz="1400" b="1" dirty="0">
                <a:solidFill>
                  <a:schemeClr val="accent4">
                    <a:lumMod val="60000"/>
                    <a:lumOff val="40000"/>
                  </a:schemeClr>
                </a:solidFill>
              </a:rPr>
              <a:t>Relationship</a:t>
            </a:r>
          </a:p>
          <a:p>
            <a:pPr algn="r"/>
            <a:r>
              <a:rPr lang="en-GB" sz="1400" b="1" dirty="0">
                <a:solidFill>
                  <a:schemeClr val="accent4">
                    <a:lumMod val="60000"/>
                    <a:lumOff val="40000"/>
                  </a:schemeClr>
                </a:solidFill>
              </a:rPr>
              <a:t>Management</a:t>
            </a:r>
          </a:p>
        </p:txBody>
      </p:sp>
      <p:sp>
        <p:nvSpPr>
          <p:cNvPr id="647" name="Freeform 646">
            <a:extLst>
              <a:ext uri="{FF2B5EF4-FFF2-40B4-BE49-F238E27FC236}">
                <a16:creationId xmlns:a16="http://schemas.microsoft.com/office/drawing/2014/main" id="{452CB228-FC68-4043-A8EB-65BD4A32FF66}"/>
              </a:ext>
            </a:extLst>
          </p:cNvPr>
          <p:cNvSpPr/>
          <p:nvPr/>
        </p:nvSpPr>
        <p:spPr>
          <a:xfrm>
            <a:off x="56912" y="1699252"/>
            <a:ext cx="4798595" cy="4842408"/>
          </a:xfrm>
          <a:custGeom>
            <a:avLst/>
            <a:gdLst>
              <a:gd name="connsiteX0" fmla="*/ 1070139 w 4798595"/>
              <a:gd name="connsiteY0" fmla="*/ 87018 h 4842408"/>
              <a:gd name="connsiteX1" fmla="*/ 1963274 w 4798595"/>
              <a:gd name="connsiteY1" fmla="*/ 1957 h 4842408"/>
              <a:gd name="connsiteX2" fmla="*/ 3026530 w 4798595"/>
              <a:gd name="connsiteY2" fmla="*/ 161446 h 4842408"/>
              <a:gd name="connsiteX3" fmla="*/ 3898400 w 4798595"/>
              <a:gd name="connsiteY3" fmla="*/ 724971 h 4842408"/>
              <a:gd name="connsiteX4" fmla="*/ 4578883 w 4798595"/>
              <a:gd name="connsiteY4" fmla="*/ 1352292 h 4842408"/>
              <a:gd name="connsiteX5" fmla="*/ 4780902 w 4798595"/>
              <a:gd name="connsiteY5" fmla="*/ 2298590 h 4842408"/>
              <a:gd name="connsiteX6" fmla="*/ 4706474 w 4798595"/>
              <a:gd name="connsiteY6" fmla="*/ 3319315 h 4842408"/>
              <a:gd name="connsiteX7" fmla="*/ 4057888 w 4798595"/>
              <a:gd name="connsiteY7" fmla="*/ 4286878 h 4842408"/>
              <a:gd name="connsiteX8" fmla="*/ 2579962 w 4798595"/>
              <a:gd name="connsiteY8" fmla="*/ 4797241 h 4842408"/>
              <a:gd name="connsiteX9" fmla="*/ 740530 w 4798595"/>
              <a:gd name="connsiteY9" fmla="*/ 4701548 h 4842408"/>
              <a:gd name="connsiteX10" fmla="*/ 70679 w 4798595"/>
              <a:gd name="connsiteY10" fmla="*/ 3776515 h 4842408"/>
              <a:gd name="connsiteX11" fmla="*/ 17516 w 4798595"/>
              <a:gd name="connsiteY11" fmla="*/ 2596301 h 4842408"/>
              <a:gd name="connsiteX12" fmla="*/ 49414 w 4798595"/>
              <a:gd name="connsiteY12" fmla="*/ 1416088 h 4842408"/>
              <a:gd name="connsiteX13" fmla="*/ 230167 w 4798595"/>
              <a:gd name="connsiteY13" fmla="*/ 544218 h 4842408"/>
              <a:gd name="connsiteX14" fmla="*/ 474716 w 4798595"/>
              <a:gd name="connsiteY14" fmla="*/ 267771 h 484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8595" h="4842408">
                <a:moveTo>
                  <a:pt x="1070139" y="87018"/>
                </a:moveTo>
                <a:cubicBezTo>
                  <a:pt x="1353674" y="38285"/>
                  <a:pt x="1637209" y="-10448"/>
                  <a:pt x="1963274" y="1957"/>
                </a:cubicBezTo>
                <a:cubicBezTo>
                  <a:pt x="2289339" y="14362"/>
                  <a:pt x="2704009" y="40944"/>
                  <a:pt x="3026530" y="161446"/>
                </a:cubicBezTo>
                <a:cubicBezTo>
                  <a:pt x="3349051" y="281948"/>
                  <a:pt x="3639675" y="526497"/>
                  <a:pt x="3898400" y="724971"/>
                </a:cubicBezTo>
                <a:cubicBezTo>
                  <a:pt x="4157126" y="923445"/>
                  <a:pt x="4431799" y="1090022"/>
                  <a:pt x="4578883" y="1352292"/>
                </a:cubicBezTo>
                <a:cubicBezTo>
                  <a:pt x="4725967" y="1614562"/>
                  <a:pt x="4759637" y="1970753"/>
                  <a:pt x="4780902" y="2298590"/>
                </a:cubicBezTo>
                <a:cubicBezTo>
                  <a:pt x="4802167" y="2626427"/>
                  <a:pt x="4826976" y="2987934"/>
                  <a:pt x="4706474" y="3319315"/>
                </a:cubicBezTo>
                <a:cubicBezTo>
                  <a:pt x="4585972" y="3650696"/>
                  <a:pt x="4412307" y="4040557"/>
                  <a:pt x="4057888" y="4286878"/>
                </a:cubicBezTo>
                <a:cubicBezTo>
                  <a:pt x="3703469" y="4533199"/>
                  <a:pt x="3132855" y="4728129"/>
                  <a:pt x="2579962" y="4797241"/>
                </a:cubicBezTo>
                <a:cubicBezTo>
                  <a:pt x="2027069" y="4866353"/>
                  <a:pt x="1158744" y="4871669"/>
                  <a:pt x="740530" y="4701548"/>
                </a:cubicBezTo>
                <a:cubicBezTo>
                  <a:pt x="322316" y="4531427"/>
                  <a:pt x="191181" y="4127390"/>
                  <a:pt x="70679" y="3776515"/>
                </a:cubicBezTo>
                <a:cubicBezTo>
                  <a:pt x="-49823" y="3425640"/>
                  <a:pt x="21060" y="2989706"/>
                  <a:pt x="17516" y="2596301"/>
                </a:cubicBezTo>
                <a:cubicBezTo>
                  <a:pt x="13972" y="2202897"/>
                  <a:pt x="13972" y="1758102"/>
                  <a:pt x="49414" y="1416088"/>
                </a:cubicBezTo>
                <a:cubicBezTo>
                  <a:pt x="84856" y="1074074"/>
                  <a:pt x="159283" y="735604"/>
                  <a:pt x="230167" y="544218"/>
                </a:cubicBezTo>
                <a:cubicBezTo>
                  <a:pt x="301051" y="352832"/>
                  <a:pt x="387883" y="310301"/>
                  <a:pt x="474716" y="267771"/>
                </a:cubicBezTo>
              </a:path>
            </a:pathLst>
          </a:custGeom>
          <a:solidFill>
            <a:schemeClr val="accent5">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96000" rtlCol="0" anchor="t"/>
          <a:lstStyle/>
          <a:p>
            <a:r>
              <a:rPr lang="en-GB" sz="1400" b="1" dirty="0">
                <a:solidFill>
                  <a:schemeClr val="accent5">
                    <a:lumMod val="75000"/>
                  </a:schemeClr>
                </a:solidFill>
              </a:rPr>
              <a:t>Distribution</a:t>
            </a:r>
          </a:p>
        </p:txBody>
      </p:sp>
      <p:cxnSp>
        <p:nvCxnSpPr>
          <p:cNvPr id="566" name="Curved Connector 565">
            <a:extLst>
              <a:ext uri="{FF2B5EF4-FFF2-40B4-BE49-F238E27FC236}">
                <a16:creationId xmlns:a16="http://schemas.microsoft.com/office/drawing/2014/main" id="{E99B4675-5ACA-C543-BB35-9D1416726B3A}"/>
              </a:ext>
            </a:extLst>
          </p:cNvPr>
          <p:cNvCxnSpPr>
            <a:cxnSpLocks/>
            <a:stCxn id="66" idx="6"/>
            <a:endCxn id="485" idx="1"/>
          </p:cNvCxnSpPr>
          <p:nvPr/>
        </p:nvCxnSpPr>
        <p:spPr>
          <a:xfrm flipV="1">
            <a:off x="4333613" y="2362064"/>
            <a:ext cx="6230055" cy="733578"/>
          </a:xfrm>
          <a:prstGeom prst="curvedConnector3">
            <a:avLst>
              <a:gd name="adj1" fmla="val 41340"/>
            </a:avLst>
          </a:prstGeom>
          <a:noFill/>
          <a:ln w="22225" cap="flat" cmpd="sng" algn="ctr">
            <a:solidFill>
              <a:schemeClr val="tx1"/>
            </a:solidFill>
            <a:prstDash val="solid"/>
            <a:miter lim="800000"/>
            <a:headEnd type="none" w="med" len="med"/>
            <a:tailEnd type="triangle" w="lg" len="lg"/>
          </a:ln>
          <a:effectLst/>
        </p:spPr>
      </p:cxnSp>
      <p:sp>
        <p:nvSpPr>
          <p:cNvPr id="230" name="Rectangle: Rounded Corners 52">
            <a:extLst>
              <a:ext uri="{FF2B5EF4-FFF2-40B4-BE49-F238E27FC236}">
                <a16:creationId xmlns:a16="http://schemas.microsoft.com/office/drawing/2014/main" id="{8B023084-F0C3-8F4D-AB9F-89BD7D6A7011}"/>
              </a:ext>
            </a:extLst>
          </p:cNvPr>
          <p:cNvSpPr/>
          <p:nvPr/>
        </p:nvSpPr>
        <p:spPr>
          <a:xfrm>
            <a:off x="8540171" y="2974851"/>
            <a:ext cx="981418" cy="384887"/>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Rooms</a:t>
            </a:r>
            <a:endParaRPr lang="en-US" sz="1200" kern="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C76F6698-8D79-FF4C-96C4-7F402B6821C3}"/>
              </a:ext>
            </a:extLst>
          </p:cNvPr>
          <p:cNvSpPr/>
          <p:nvPr/>
        </p:nvSpPr>
        <p:spPr>
          <a:xfrm>
            <a:off x="2540303" y="4182070"/>
            <a:ext cx="1518661" cy="687946"/>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tIns="0" rIns="0" bIns="0" rtlCol="0" anchor="ctr"/>
          <a:lstStyle/>
          <a:p>
            <a:pPr algn="ctr" defTabSz="914126"/>
            <a:r>
              <a:rPr lang="en-GB" sz="1400" kern="0" dirty="0">
                <a:solidFill>
                  <a:prstClr val="white"/>
                </a:solidFill>
                <a:latin typeface="Calibri" panose="020F0502020204030204"/>
                <a:ea typeface=""/>
                <a:cs typeface=""/>
              </a:rPr>
              <a:t>Inventory</a:t>
            </a:r>
          </a:p>
        </p:txBody>
      </p:sp>
      <p:sp>
        <p:nvSpPr>
          <p:cNvPr id="66" name="Oval 65">
            <a:extLst>
              <a:ext uri="{FF2B5EF4-FFF2-40B4-BE49-F238E27FC236}">
                <a16:creationId xmlns:a16="http://schemas.microsoft.com/office/drawing/2014/main" id="{597C77E7-00E2-7343-8A08-C679C96B3236}"/>
              </a:ext>
            </a:extLst>
          </p:cNvPr>
          <p:cNvSpPr/>
          <p:nvPr/>
        </p:nvSpPr>
        <p:spPr>
          <a:xfrm>
            <a:off x="2814952" y="2751669"/>
            <a:ext cx="1518661" cy="687946"/>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tIns="0" rIns="0" bIns="0" rtlCol="0" anchor="ctr"/>
          <a:lstStyle/>
          <a:p>
            <a:pPr algn="ctr" defTabSz="914126"/>
            <a:r>
              <a:rPr lang="en-GB" sz="1400" kern="0" dirty="0">
                <a:solidFill>
                  <a:prstClr val="white"/>
                </a:solidFill>
                <a:latin typeface="Calibri" panose="020F0502020204030204"/>
                <a:ea typeface=""/>
                <a:cs typeface=""/>
              </a:rPr>
              <a:t>Reservations</a:t>
            </a:r>
          </a:p>
        </p:txBody>
      </p:sp>
      <p:sp>
        <p:nvSpPr>
          <p:cNvPr id="123" name="Oval 122">
            <a:extLst>
              <a:ext uri="{FF2B5EF4-FFF2-40B4-BE49-F238E27FC236}">
                <a16:creationId xmlns:a16="http://schemas.microsoft.com/office/drawing/2014/main" id="{D5A6CB24-18B3-1F4E-90B9-C24835A153B5}"/>
              </a:ext>
            </a:extLst>
          </p:cNvPr>
          <p:cNvSpPr/>
          <p:nvPr/>
        </p:nvSpPr>
        <p:spPr>
          <a:xfrm>
            <a:off x="318210" y="3632039"/>
            <a:ext cx="1518661" cy="687946"/>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tIns="0" rIns="0" bIns="0" rtlCol="0" anchor="ctr"/>
          <a:lstStyle/>
          <a:p>
            <a:pPr algn="ctr" defTabSz="914126"/>
            <a:r>
              <a:rPr lang="en-GB" sz="1400" kern="0" dirty="0">
                <a:solidFill>
                  <a:prstClr val="white"/>
                </a:solidFill>
                <a:latin typeface="Calibri" panose="020F0502020204030204"/>
                <a:ea typeface=""/>
                <a:cs typeface=""/>
              </a:rPr>
              <a:t>Offers</a:t>
            </a:r>
          </a:p>
        </p:txBody>
      </p:sp>
      <p:sp>
        <p:nvSpPr>
          <p:cNvPr id="132" name="Oval 131">
            <a:extLst>
              <a:ext uri="{FF2B5EF4-FFF2-40B4-BE49-F238E27FC236}">
                <a16:creationId xmlns:a16="http://schemas.microsoft.com/office/drawing/2014/main" id="{2F8F9490-83FD-9A4F-86B1-1E33CD55FA37}"/>
              </a:ext>
            </a:extLst>
          </p:cNvPr>
          <p:cNvSpPr/>
          <p:nvPr/>
        </p:nvSpPr>
        <p:spPr>
          <a:xfrm>
            <a:off x="6807824" y="2877293"/>
            <a:ext cx="1518661" cy="687946"/>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tIns="0" rIns="0" bIns="0" rtlCol="0" anchor="ctr"/>
          <a:lstStyle/>
          <a:p>
            <a:pPr algn="ctr" defTabSz="914126"/>
            <a:r>
              <a:rPr lang="en-GB" sz="1400" kern="0" dirty="0">
                <a:solidFill>
                  <a:prstClr val="white"/>
                </a:solidFill>
                <a:latin typeface="Calibri" panose="020F0502020204030204"/>
                <a:ea typeface=""/>
                <a:cs typeface=""/>
              </a:rPr>
              <a:t>Profiles</a:t>
            </a:r>
          </a:p>
        </p:txBody>
      </p:sp>
      <p:sp>
        <p:nvSpPr>
          <p:cNvPr id="135" name="Oval 134">
            <a:extLst>
              <a:ext uri="{FF2B5EF4-FFF2-40B4-BE49-F238E27FC236}">
                <a16:creationId xmlns:a16="http://schemas.microsoft.com/office/drawing/2014/main" id="{F60AB239-C68D-3642-A232-5652A2B4AE2E}"/>
              </a:ext>
            </a:extLst>
          </p:cNvPr>
          <p:cNvSpPr/>
          <p:nvPr/>
        </p:nvSpPr>
        <p:spPr>
          <a:xfrm>
            <a:off x="5209281" y="567557"/>
            <a:ext cx="1518661" cy="687946"/>
          </a:xfrm>
          <a:prstGeom prst="ellipse">
            <a:avLst/>
          </a:prstGeom>
          <a:solidFill>
            <a:schemeClr val="accent4">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400" kern="0" dirty="0">
                <a:solidFill>
                  <a:prstClr val="white"/>
                </a:solidFill>
                <a:latin typeface="Calibri" panose="020F0502020204030204"/>
                <a:ea typeface=""/>
                <a:cs typeface=""/>
              </a:rPr>
              <a:t>Guests</a:t>
            </a:r>
          </a:p>
        </p:txBody>
      </p:sp>
      <p:cxnSp>
        <p:nvCxnSpPr>
          <p:cNvPr id="221" name="Curved Connector 220">
            <a:extLst>
              <a:ext uri="{FF2B5EF4-FFF2-40B4-BE49-F238E27FC236}">
                <a16:creationId xmlns:a16="http://schemas.microsoft.com/office/drawing/2014/main" id="{08D53EA2-E845-1148-9DF0-BB4A198ABDFC}"/>
              </a:ext>
            </a:extLst>
          </p:cNvPr>
          <p:cNvCxnSpPr>
            <a:cxnSpLocks/>
            <a:stCxn id="389" idx="3"/>
            <a:endCxn id="230" idx="2"/>
          </p:cNvCxnSpPr>
          <p:nvPr/>
        </p:nvCxnSpPr>
        <p:spPr>
          <a:xfrm flipV="1">
            <a:off x="4990804" y="3359738"/>
            <a:ext cx="4040076" cy="2227403"/>
          </a:xfrm>
          <a:prstGeom prst="curvedConnector2">
            <a:avLst/>
          </a:prstGeom>
          <a:noFill/>
          <a:ln w="22225" cap="flat" cmpd="sng" algn="ctr">
            <a:solidFill>
              <a:schemeClr val="tx1"/>
            </a:solidFill>
            <a:prstDash val="solid"/>
            <a:miter lim="800000"/>
            <a:headEnd type="none" w="med" len="med"/>
            <a:tailEnd type="triangle" w="lg" len="lg"/>
          </a:ln>
          <a:effectLst/>
        </p:spPr>
      </p:cxnSp>
      <p:cxnSp>
        <p:nvCxnSpPr>
          <p:cNvPr id="266" name="Curved Connector 265">
            <a:extLst>
              <a:ext uri="{FF2B5EF4-FFF2-40B4-BE49-F238E27FC236}">
                <a16:creationId xmlns:a16="http://schemas.microsoft.com/office/drawing/2014/main" id="{8F59F2A1-2CF0-4F41-8612-9A4E4ADFCD49}"/>
              </a:ext>
            </a:extLst>
          </p:cNvPr>
          <p:cNvCxnSpPr>
            <a:cxnSpLocks/>
            <a:stCxn id="66" idx="5"/>
            <a:endCxn id="132" idx="3"/>
          </p:cNvCxnSpPr>
          <p:nvPr/>
        </p:nvCxnSpPr>
        <p:spPr>
          <a:xfrm rot="16200000" flipH="1">
            <a:off x="5507906" y="1942171"/>
            <a:ext cx="125624" cy="2919017"/>
          </a:xfrm>
          <a:prstGeom prst="curvedConnector3">
            <a:avLst>
              <a:gd name="adj1" fmla="val 362169"/>
            </a:avLst>
          </a:prstGeom>
          <a:noFill/>
          <a:ln w="22225" cap="flat" cmpd="sng" algn="ctr">
            <a:solidFill>
              <a:schemeClr val="tx1"/>
            </a:solidFill>
            <a:prstDash val="solid"/>
            <a:miter lim="800000"/>
            <a:headEnd type="triangle" w="lg" len="lg"/>
            <a:tailEnd type="triangle" w="lg" len="lg"/>
          </a:ln>
          <a:effectLst/>
        </p:spPr>
      </p:cxnSp>
      <p:cxnSp>
        <p:nvCxnSpPr>
          <p:cNvPr id="276" name="Curved Connector 275">
            <a:extLst>
              <a:ext uri="{FF2B5EF4-FFF2-40B4-BE49-F238E27FC236}">
                <a16:creationId xmlns:a16="http://schemas.microsoft.com/office/drawing/2014/main" id="{CE5C65E8-5C2D-8B45-978E-C3806035CFE3}"/>
              </a:ext>
            </a:extLst>
          </p:cNvPr>
          <p:cNvCxnSpPr>
            <a:cxnSpLocks/>
            <a:stCxn id="135" idx="4"/>
            <a:endCxn id="297" idx="0"/>
          </p:cNvCxnSpPr>
          <p:nvPr/>
        </p:nvCxnSpPr>
        <p:spPr>
          <a:xfrm rot="5400000">
            <a:off x="2979312" y="-435719"/>
            <a:ext cx="1298079" cy="4680522"/>
          </a:xfrm>
          <a:prstGeom prst="curvedConnector3">
            <a:avLst>
              <a:gd name="adj1" fmla="val 30485"/>
            </a:avLst>
          </a:prstGeom>
          <a:noFill/>
          <a:ln w="22225" cap="flat" cmpd="sng" algn="ctr">
            <a:solidFill>
              <a:schemeClr val="tx1"/>
            </a:solidFill>
            <a:prstDash val="solid"/>
            <a:miter lim="800000"/>
            <a:headEnd type="none" w="med" len="med"/>
            <a:tailEnd type="triangle" w="lg" len="lg"/>
          </a:ln>
          <a:effectLst/>
        </p:spPr>
      </p:cxnSp>
      <p:sp>
        <p:nvSpPr>
          <p:cNvPr id="281" name="TextBox 280">
            <a:extLst>
              <a:ext uri="{FF2B5EF4-FFF2-40B4-BE49-F238E27FC236}">
                <a16:creationId xmlns:a16="http://schemas.microsoft.com/office/drawing/2014/main" id="{BD1DD2F1-1D1A-714D-B114-32C6B48888AB}"/>
              </a:ext>
            </a:extLst>
          </p:cNvPr>
          <p:cNvSpPr txBox="1"/>
          <p:nvPr/>
        </p:nvSpPr>
        <p:spPr>
          <a:xfrm rot="21313362">
            <a:off x="3279786" y="1549689"/>
            <a:ext cx="730969"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1) Search for</a:t>
            </a:r>
          </a:p>
        </p:txBody>
      </p:sp>
      <p:sp>
        <p:nvSpPr>
          <p:cNvPr id="297" name="Rectangle: Rounded Corners 52">
            <a:extLst>
              <a:ext uri="{FF2B5EF4-FFF2-40B4-BE49-F238E27FC236}">
                <a16:creationId xmlns:a16="http://schemas.microsoft.com/office/drawing/2014/main" id="{D077D4F6-2FCA-5343-9C71-1282ACBBB317}"/>
              </a:ext>
            </a:extLst>
          </p:cNvPr>
          <p:cNvSpPr/>
          <p:nvPr/>
        </p:nvSpPr>
        <p:spPr>
          <a:xfrm>
            <a:off x="803677" y="2553582"/>
            <a:ext cx="968825" cy="378686"/>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Availability</a:t>
            </a:r>
            <a:endParaRPr lang="en-US" sz="1200" kern="0" dirty="0">
              <a:solidFill>
                <a:prstClr val="white"/>
              </a:solidFill>
              <a:latin typeface="Calibri" panose="020F0502020204030204"/>
            </a:endParaRPr>
          </a:p>
        </p:txBody>
      </p:sp>
      <p:cxnSp>
        <p:nvCxnSpPr>
          <p:cNvPr id="299" name="Curved Connector 298">
            <a:extLst>
              <a:ext uri="{FF2B5EF4-FFF2-40B4-BE49-F238E27FC236}">
                <a16:creationId xmlns:a16="http://schemas.microsoft.com/office/drawing/2014/main" id="{595DE2B8-E00B-074D-988C-32AD9B14924E}"/>
              </a:ext>
            </a:extLst>
          </p:cNvPr>
          <p:cNvCxnSpPr>
            <a:cxnSpLocks/>
            <a:stCxn id="66" idx="3"/>
            <a:endCxn id="59" idx="0"/>
          </p:cNvCxnSpPr>
          <p:nvPr/>
        </p:nvCxnSpPr>
        <p:spPr>
          <a:xfrm rot="16200000" flipH="1">
            <a:off x="2746893" y="3629329"/>
            <a:ext cx="843202" cy="26227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304" name="Curved Connector 303">
            <a:extLst>
              <a:ext uri="{FF2B5EF4-FFF2-40B4-BE49-F238E27FC236}">
                <a16:creationId xmlns:a16="http://schemas.microsoft.com/office/drawing/2014/main" id="{314FED6B-EFB3-7745-9337-C784B9231539}"/>
              </a:ext>
            </a:extLst>
          </p:cNvPr>
          <p:cNvCxnSpPr>
            <a:cxnSpLocks/>
            <a:stCxn id="123" idx="5"/>
            <a:endCxn id="59" idx="2"/>
          </p:cNvCxnSpPr>
          <p:nvPr/>
        </p:nvCxnSpPr>
        <p:spPr>
          <a:xfrm rot="16200000" flipH="1">
            <a:off x="1923983" y="3909722"/>
            <a:ext cx="306805" cy="925835"/>
          </a:xfrm>
          <a:prstGeom prst="curvedConnector2">
            <a:avLst/>
          </a:prstGeom>
          <a:noFill/>
          <a:ln w="22225" cap="flat" cmpd="sng" algn="ctr">
            <a:solidFill>
              <a:schemeClr val="tx1"/>
            </a:solidFill>
            <a:prstDash val="solid"/>
            <a:miter lim="800000"/>
            <a:headEnd type="none" w="med" len="med"/>
            <a:tailEnd type="triangle" w="lg" len="lg"/>
          </a:ln>
          <a:effectLst/>
        </p:spPr>
      </p:cxnSp>
      <p:cxnSp>
        <p:nvCxnSpPr>
          <p:cNvPr id="308" name="Curved Connector 307">
            <a:extLst>
              <a:ext uri="{FF2B5EF4-FFF2-40B4-BE49-F238E27FC236}">
                <a16:creationId xmlns:a16="http://schemas.microsoft.com/office/drawing/2014/main" id="{34EA0BF5-0289-8148-A7A9-7CD735B93221}"/>
              </a:ext>
            </a:extLst>
          </p:cNvPr>
          <p:cNvCxnSpPr>
            <a:cxnSpLocks/>
            <a:stCxn id="123" idx="0"/>
            <a:endCxn id="297" idx="2"/>
          </p:cNvCxnSpPr>
          <p:nvPr/>
        </p:nvCxnSpPr>
        <p:spPr>
          <a:xfrm rot="5400000" flipH="1" flipV="1">
            <a:off x="832930" y="3176880"/>
            <a:ext cx="699771" cy="21054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314" name="Curved Connector 313">
            <a:extLst>
              <a:ext uri="{FF2B5EF4-FFF2-40B4-BE49-F238E27FC236}">
                <a16:creationId xmlns:a16="http://schemas.microsoft.com/office/drawing/2014/main" id="{14B9D3D5-88C4-BE49-A5A1-81E5CF865155}"/>
              </a:ext>
            </a:extLst>
          </p:cNvPr>
          <p:cNvCxnSpPr>
            <a:cxnSpLocks/>
            <a:stCxn id="66" idx="3"/>
            <a:endCxn id="123" idx="7"/>
          </p:cNvCxnSpPr>
          <p:nvPr/>
        </p:nvCxnSpPr>
        <p:spPr>
          <a:xfrm rot="5400000">
            <a:off x="2128953" y="2824384"/>
            <a:ext cx="393918" cy="1422887"/>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319" name="TextBox 318">
            <a:extLst>
              <a:ext uri="{FF2B5EF4-FFF2-40B4-BE49-F238E27FC236}">
                <a16:creationId xmlns:a16="http://schemas.microsoft.com/office/drawing/2014/main" id="{C266A982-999F-AC44-BC04-C229644D65A9}"/>
              </a:ext>
            </a:extLst>
          </p:cNvPr>
          <p:cNvSpPr txBox="1"/>
          <p:nvPr/>
        </p:nvSpPr>
        <p:spPr>
          <a:xfrm>
            <a:off x="1000573" y="3225439"/>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327" name="TextBox 326">
            <a:extLst>
              <a:ext uri="{FF2B5EF4-FFF2-40B4-BE49-F238E27FC236}">
                <a16:creationId xmlns:a16="http://schemas.microsoft.com/office/drawing/2014/main" id="{10D0F5EC-7573-314C-802D-598CBBA2C4B0}"/>
              </a:ext>
            </a:extLst>
          </p:cNvPr>
          <p:cNvSpPr txBox="1"/>
          <p:nvPr/>
        </p:nvSpPr>
        <p:spPr>
          <a:xfrm>
            <a:off x="2962183" y="3653379"/>
            <a:ext cx="464871"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Deducts</a:t>
            </a:r>
          </a:p>
        </p:txBody>
      </p:sp>
      <p:cxnSp>
        <p:nvCxnSpPr>
          <p:cNvPr id="328" name="Curved Connector 327">
            <a:extLst>
              <a:ext uri="{FF2B5EF4-FFF2-40B4-BE49-F238E27FC236}">
                <a16:creationId xmlns:a16="http://schemas.microsoft.com/office/drawing/2014/main" id="{061F5A7B-7EA9-6041-BA36-D218D55CA382}"/>
              </a:ext>
            </a:extLst>
          </p:cNvPr>
          <p:cNvCxnSpPr>
            <a:cxnSpLocks/>
            <a:stCxn id="135" idx="4"/>
            <a:endCxn id="66" idx="0"/>
          </p:cNvCxnSpPr>
          <p:nvPr/>
        </p:nvCxnSpPr>
        <p:spPr>
          <a:xfrm rot="5400000">
            <a:off x="4023365" y="806422"/>
            <a:ext cx="1496166" cy="2394329"/>
          </a:xfrm>
          <a:prstGeom prst="curvedConnector3">
            <a:avLst>
              <a:gd name="adj1" fmla="val 42980"/>
            </a:avLst>
          </a:prstGeom>
          <a:noFill/>
          <a:ln w="22225" cap="flat" cmpd="sng" algn="ctr">
            <a:solidFill>
              <a:schemeClr val="tx1"/>
            </a:solidFill>
            <a:prstDash val="solid"/>
            <a:miter lim="800000"/>
            <a:headEnd type="none" w="med" len="med"/>
            <a:tailEnd type="triangle" w="lg" len="lg"/>
          </a:ln>
          <a:effectLst/>
        </p:spPr>
      </p:cxnSp>
      <p:sp>
        <p:nvSpPr>
          <p:cNvPr id="332" name="TextBox 331">
            <a:extLst>
              <a:ext uri="{FF2B5EF4-FFF2-40B4-BE49-F238E27FC236}">
                <a16:creationId xmlns:a16="http://schemas.microsoft.com/office/drawing/2014/main" id="{F86F1DC9-5FE0-C244-A553-022FDC2F87AF}"/>
              </a:ext>
            </a:extLst>
          </p:cNvPr>
          <p:cNvSpPr txBox="1"/>
          <p:nvPr/>
        </p:nvSpPr>
        <p:spPr>
          <a:xfrm rot="21422231">
            <a:off x="4124955" y="1698391"/>
            <a:ext cx="856925" cy="507831"/>
          </a:xfrm>
          <a:prstGeom prst="rect">
            <a:avLst/>
          </a:prstGeom>
          <a:solidFill>
            <a:schemeClr val="bg1">
              <a:alpha val="82000"/>
            </a:schemeClr>
          </a:solidFill>
        </p:spPr>
        <p:txBody>
          <a:bodyPr wrap="square" lIns="0" tIns="0" rIns="0" bIns="0" rtlCol="0">
            <a:spAutoFit/>
          </a:bodyPr>
          <a:lstStyle/>
          <a:p>
            <a:pPr lvl="0" algn="ctr" defTabSz="914126">
              <a:defRPr/>
            </a:pPr>
            <a:r>
              <a:rPr lang="en-GB" sz="1100" dirty="0">
                <a:solidFill>
                  <a:srgbClr val="1D1C1D"/>
                </a:solidFill>
                <a:latin typeface="Slack-Lato"/>
              </a:rPr>
              <a:t>2) Create, Update or Cancel</a:t>
            </a:r>
            <a:endParaRPr kumimoji="0" lang="en-GB" sz="1100" b="0" i="0" u="none" strike="noStrike" kern="0" cap="none" spc="0" normalizeH="0" baseline="0" noProof="0" dirty="0">
              <a:ln>
                <a:noFill/>
              </a:ln>
              <a:solidFill>
                <a:prstClr val="black"/>
              </a:solidFill>
              <a:effectLst/>
              <a:uLnTx/>
              <a:uFillTx/>
              <a:latin typeface="Calibri" panose="020F0502020204030204"/>
            </a:endParaRPr>
          </a:p>
        </p:txBody>
      </p:sp>
      <p:cxnSp>
        <p:nvCxnSpPr>
          <p:cNvPr id="349" name="Curved Connector 348">
            <a:extLst>
              <a:ext uri="{FF2B5EF4-FFF2-40B4-BE49-F238E27FC236}">
                <a16:creationId xmlns:a16="http://schemas.microsoft.com/office/drawing/2014/main" id="{D17FFB47-852E-924D-A2D2-B7BBC9705A99}"/>
              </a:ext>
            </a:extLst>
          </p:cNvPr>
          <p:cNvCxnSpPr>
            <a:cxnSpLocks/>
            <a:stCxn id="66" idx="4"/>
            <a:endCxn id="230" idx="2"/>
          </p:cNvCxnSpPr>
          <p:nvPr/>
        </p:nvCxnSpPr>
        <p:spPr>
          <a:xfrm rot="5400000" flipH="1" flipV="1">
            <a:off x="6262642" y="671378"/>
            <a:ext cx="79877" cy="5456597"/>
          </a:xfrm>
          <a:prstGeom prst="curvedConnector3">
            <a:avLst>
              <a:gd name="adj1" fmla="val -727869"/>
            </a:avLst>
          </a:prstGeom>
          <a:noFill/>
          <a:ln w="22225" cap="flat" cmpd="sng" algn="ctr">
            <a:solidFill>
              <a:schemeClr val="tx1"/>
            </a:solidFill>
            <a:prstDash val="solid"/>
            <a:miter lim="800000"/>
            <a:headEnd type="none" w="med" len="med"/>
            <a:tailEnd type="triangle" w="lg" len="lg"/>
          </a:ln>
          <a:effectLst/>
        </p:spPr>
      </p:cxnSp>
      <p:sp>
        <p:nvSpPr>
          <p:cNvPr id="353" name="TextBox 352">
            <a:extLst>
              <a:ext uri="{FF2B5EF4-FFF2-40B4-BE49-F238E27FC236}">
                <a16:creationId xmlns:a16="http://schemas.microsoft.com/office/drawing/2014/main" id="{C13D0D01-7E28-014A-BBEA-0B0326B3200C}"/>
              </a:ext>
            </a:extLst>
          </p:cNvPr>
          <p:cNvSpPr txBox="1"/>
          <p:nvPr/>
        </p:nvSpPr>
        <p:spPr>
          <a:xfrm>
            <a:off x="5289752" y="3909358"/>
            <a:ext cx="932605"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Is assigned a</a:t>
            </a:r>
          </a:p>
        </p:txBody>
      </p:sp>
      <p:cxnSp>
        <p:nvCxnSpPr>
          <p:cNvPr id="358" name="Curved Connector 357">
            <a:extLst>
              <a:ext uri="{FF2B5EF4-FFF2-40B4-BE49-F238E27FC236}">
                <a16:creationId xmlns:a16="http://schemas.microsoft.com/office/drawing/2014/main" id="{CC5499AB-6A23-4740-AC31-9C2DDC17810E}"/>
              </a:ext>
            </a:extLst>
          </p:cNvPr>
          <p:cNvCxnSpPr>
            <a:cxnSpLocks/>
            <a:stCxn id="389" idx="3"/>
            <a:endCxn id="380" idx="2"/>
          </p:cNvCxnSpPr>
          <p:nvPr/>
        </p:nvCxnSpPr>
        <p:spPr>
          <a:xfrm flipV="1">
            <a:off x="4990804" y="4895666"/>
            <a:ext cx="770575" cy="691475"/>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361" name="TextBox 360">
            <a:extLst>
              <a:ext uri="{FF2B5EF4-FFF2-40B4-BE49-F238E27FC236}">
                <a16:creationId xmlns:a16="http://schemas.microsoft.com/office/drawing/2014/main" id="{9964D8D9-38AD-E249-9775-17B22A2661FB}"/>
              </a:ext>
            </a:extLst>
          </p:cNvPr>
          <p:cNvSpPr txBox="1"/>
          <p:nvPr/>
        </p:nvSpPr>
        <p:spPr>
          <a:xfrm>
            <a:off x="5091719" y="5480714"/>
            <a:ext cx="489747"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be</a:t>
            </a:r>
          </a:p>
        </p:txBody>
      </p:sp>
      <p:cxnSp>
        <p:nvCxnSpPr>
          <p:cNvPr id="363" name="Curved Connector 362">
            <a:extLst>
              <a:ext uri="{FF2B5EF4-FFF2-40B4-BE49-F238E27FC236}">
                <a16:creationId xmlns:a16="http://schemas.microsoft.com/office/drawing/2014/main" id="{718037EA-6BE9-434F-BCA0-61C3EF391A48}"/>
              </a:ext>
            </a:extLst>
          </p:cNvPr>
          <p:cNvCxnSpPr>
            <a:cxnSpLocks/>
            <a:stCxn id="66" idx="4"/>
            <a:endCxn id="380" idx="1"/>
          </p:cNvCxnSpPr>
          <p:nvPr/>
        </p:nvCxnSpPr>
        <p:spPr>
          <a:xfrm rot="16200000" flipH="1">
            <a:off x="3802007" y="3211891"/>
            <a:ext cx="1254157" cy="1709604"/>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370" name="TextBox 369">
            <a:extLst>
              <a:ext uri="{FF2B5EF4-FFF2-40B4-BE49-F238E27FC236}">
                <a16:creationId xmlns:a16="http://schemas.microsoft.com/office/drawing/2014/main" id="{7336FAAA-2A5D-3448-B7AC-386F340A47F2}"/>
              </a:ext>
            </a:extLst>
          </p:cNvPr>
          <p:cNvSpPr txBox="1"/>
          <p:nvPr/>
        </p:nvSpPr>
        <p:spPr>
          <a:xfrm>
            <a:off x="2115142" y="3439615"/>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380" name="Rectangle: Rounded Corners 52">
            <a:extLst>
              <a:ext uri="{FF2B5EF4-FFF2-40B4-BE49-F238E27FC236}">
                <a16:creationId xmlns:a16="http://schemas.microsoft.com/office/drawing/2014/main" id="{DAF2379B-2538-8149-9C04-F43B4963C2EC}"/>
              </a:ext>
            </a:extLst>
          </p:cNvPr>
          <p:cNvSpPr/>
          <p:nvPr/>
        </p:nvSpPr>
        <p:spPr>
          <a:xfrm>
            <a:off x="5283887" y="4491878"/>
            <a:ext cx="954983" cy="40378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Non-Room</a:t>
            </a:r>
            <a:endParaRPr lang="en-US" sz="1200" kern="0" dirty="0">
              <a:solidFill>
                <a:prstClr val="white"/>
              </a:solidFill>
              <a:latin typeface="Calibri" panose="020F0502020204030204"/>
            </a:endParaRPr>
          </a:p>
        </p:txBody>
      </p:sp>
      <p:sp>
        <p:nvSpPr>
          <p:cNvPr id="383" name="TextBox 382">
            <a:extLst>
              <a:ext uri="{FF2B5EF4-FFF2-40B4-BE49-F238E27FC236}">
                <a16:creationId xmlns:a16="http://schemas.microsoft.com/office/drawing/2014/main" id="{E15467B8-EC50-F248-BE7B-7D486F7C7E33}"/>
              </a:ext>
            </a:extLst>
          </p:cNvPr>
          <p:cNvSpPr txBox="1"/>
          <p:nvPr/>
        </p:nvSpPr>
        <p:spPr>
          <a:xfrm>
            <a:off x="4440519" y="4465288"/>
            <a:ext cx="524182"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have</a:t>
            </a:r>
          </a:p>
        </p:txBody>
      </p:sp>
      <p:sp>
        <p:nvSpPr>
          <p:cNvPr id="389" name="Rectangle: Rounded Corners 52">
            <a:extLst>
              <a:ext uri="{FF2B5EF4-FFF2-40B4-BE49-F238E27FC236}">
                <a16:creationId xmlns:a16="http://schemas.microsoft.com/office/drawing/2014/main" id="{382FA6FE-C532-6247-B72E-592185D1D3FC}"/>
              </a:ext>
            </a:extLst>
          </p:cNvPr>
          <p:cNvSpPr/>
          <p:nvPr/>
        </p:nvSpPr>
        <p:spPr>
          <a:xfrm>
            <a:off x="4021441" y="5378896"/>
            <a:ext cx="969363" cy="416489"/>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Type</a:t>
            </a:r>
            <a:endParaRPr lang="en-US" sz="1200" kern="0" dirty="0">
              <a:solidFill>
                <a:prstClr val="white"/>
              </a:solidFill>
              <a:latin typeface="Calibri" panose="020F0502020204030204"/>
            </a:endParaRPr>
          </a:p>
        </p:txBody>
      </p:sp>
      <p:cxnSp>
        <p:nvCxnSpPr>
          <p:cNvPr id="114" name="Straight Arrow Connector 113">
            <a:extLst>
              <a:ext uri="{FF2B5EF4-FFF2-40B4-BE49-F238E27FC236}">
                <a16:creationId xmlns:a16="http://schemas.microsoft.com/office/drawing/2014/main" id="{67915B3A-DB90-4D7D-B8E1-CF200755C15C}"/>
              </a:ext>
            </a:extLst>
          </p:cNvPr>
          <p:cNvCxnSpPr>
            <a:cxnSpLocks/>
          </p:cNvCxnSpPr>
          <p:nvPr/>
        </p:nvCxnSpPr>
        <p:spPr>
          <a:xfrm>
            <a:off x="11191124" y="1452748"/>
            <a:ext cx="734727" cy="0"/>
          </a:xfrm>
          <a:prstGeom prst="straightConnector1">
            <a:avLst/>
          </a:prstGeom>
          <a:noFill/>
          <a:ln w="22225" cap="flat" cmpd="sng" algn="ctr">
            <a:solidFill>
              <a:schemeClr val="tx1"/>
            </a:solidFill>
            <a:prstDash val="solid"/>
            <a:miter lim="800000"/>
            <a:headEnd type="none" w="med" len="med"/>
            <a:tailEnd type="triangle" w="lg" len="lg"/>
          </a:ln>
          <a:effectLst/>
        </p:spPr>
      </p:cxnSp>
      <p:sp>
        <p:nvSpPr>
          <p:cNvPr id="115" name="TextBox 114">
            <a:extLst>
              <a:ext uri="{FF2B5EF4-FFF2-40B4-BE49-F238E27FC236}">
                <a16:creationId xmlns:a16="http://schemas.microsoft.com/office/drawing/2014/main" id="{459A2432-0540-4998-BD14-79AD42215CD6}"/>
              </a:ext>
            </a:extLst>
          </p:cNvPr>
          <p:cNvSpPr txBox="1"/>
          <p:nvPr/>
        </p:nvSpPr>
        <p:spPr>
          <a:xfrm>
            <a:off x="11261404" y="1404559"/>
            <a:ext cx="502179" cy="92333"/>
          </a:xfrm>
          <a:prstGeom prst="rect">
            <a:avLst/>
          </a:prstGeom>
          <a:solidFill>
            <a:schemeClr val="bg1"/>
          </a:solidFill>
        </p:spPr>
        <p:txBody>
          <a:bodyPr wrap="square" lIns="0" tIns="0" rIns="0" bIns="0" rtlCol="0">
            <a:spAutoFit/>
          </a:bodyPr>
          <a:lstStyle>
            <a:defPPr>
              <a:defRPr lang="de-DE"/>
            </a:defPPr>
            <a:lvl1pPr marR="0" lvl="0" indent="0" algn="ctr" defTabSz="914126"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r>
              <a:rPr lang="en-GB" sz="600" dirty="0"/>
              <a:t>Relationship </a:t>
            </a:r>
          </a:p>
        </p:txBody>
      </p:sp>
      <p:sp>
        <p:nvSpPr>
          <p:cNvPr id="106" name="Oval 105"/>
          <p:cNvSpPr/>
          <p:nvPr/>
        </p:nvSpPr>
        <p:spPr>
          <a:xfrm>
            <a:off x="11185883" y="415300"/>
            <a:ext cx="734727" cy="249015"/>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800" kern="0" dirty="0">
                <a:solidFill>
                  <a:prstClr val="white"/>
                </a:solidFill>
                <a:latin typeface="Calibri" panose="020F0502020204030204"/>
                <a:ea typeface=""/>
                <a:cs typeface=""/>
              </a:rPr>
              <a:t>Entity</a:t>
            </a:r>
          </a:p>
        </p:txBody>
      </p:sp>
      <p:sp>
        <p:nvSpPr>
          <p:cNvPr id="57" name="Rectangle: Rounded Corners 52">
            <a:extLst>
              <a:ext uri="{FF2B5EF4-FFF2-40B4-BE49-F238E27FC236}">
                <a16:creationId xmlns:a16="http://schemas.microsoft.com/office/drawing/2014/main" id="{896CCCF3-C2F5-7D49-801F-138E4BE98998}"/>
              </a:ext>
            </a:extLst>
          </p:cNvPr>
          <p:cNvSpPr/>
          <p:nvPr/>
        </p:nvSpPr>
        <p:spPr>
          <a:xfrm>
            <a:off x="11186747" y="743826"/>
            <a:ext cx="734726" cy="213849"/>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800" kern="0" dirty="0">
                <a:solidFill>
                  <a:prstClr val="white"/>
                </a:solidFill>
                <a:latin typeface="Calibri" panose="020F0502020204030204"/>
              </a:rPr>
              <a:t>Sub-entity</a:t>
            </a:r>
            <a:endParaRPr lang="en-US" sz="800" kern="0" dirty="0">
              <a:solidFill>
                <a:prstClr val="white"/>
              </a:solidFill>
              <a:latin typeface="Calibri" panose="020F0502020204030204"/>
            </a:endParaRPr>
          </a:p>
        </p:txBody>
      </p:sp>
      <p:sp>
        <p:nvSpPr>
          <p:cNvPr id="397" name="Oval 396">
            <a:extLst>
              <a:ext uri="{FF2B5EF4-FFF2-40B4-BE49-F238E27FC236}">
                <a16:creationId xmlns:a16="http://schemas.microsoft.com/office/drawing/2014/main" id="{698627E3-30EA-774A-826A-07EDD582A090}"/>
              </a:ext>
            </a:extLst>
          </p:cNvPr>
          <p:cNvSpPr/>
          <p:nvPr/>
        </p:nvSpPr>
        <p:spPr>
          <a:xfrm>
            <a:off x="11185883" y="104328"/>
            <a:ext cx="734727" cy="249015"/>
          </a:xfrm>
          <a:prstGeom prst="ellipse">
            <a:avLst/>
          </a:prstGeom>
          <a:solidFill>
            <a:schemeClr val="accent4">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800" kern="0" dirty="0">
                <a:solidFill>
                  <a:prstClr val="white"/>
                </a:solidFill>
                <a:latin typeface="Calibri" panose="020F0502020204030204"/>
                <a:ea typeface=""/>
                <a:cs typeface=""/>
              </a:rPr>
              <a:t>Actor</a:t>
            </a:r>
          </a:p>
        </p:txBody>
      </p:sp>
      <p:sp>
        <p:nvSpPr>
          <p:cNvPr id="471" name="TextBox 470">
            <a:extLst>
              <a:ext uri="{FF2B5EF4-FFF2-40B4-BE49-F238E27FC236}">
                <a16:creationId xmlns:a16="http://schemas.microsoft.com/office/drawing/2014/main" id="{A9FA27B8-51C6-214D-9FD9-A59B4CEBEFD6}"/>
              </a:ext>
            </a:extLst>
          </p:cNvPr>
          <p:cNvSpPr txBox="1"/>
          <p:nvPr/>
        </p:nvSpPr>
        <p:spPr>
          <a:xfrm>
            <a:off x="5280025" y="3679445"/>
            <a:ext cx="443233"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 a</a:t>
            </a:r>
          </a:p>
        </p:txBody>
      </p:sp>
      <p:sp>
        <p:nvSpPr>
          <p:cNvPr id="475" name="Rectangle: Rounded Corners 52">
            <a:extLst>
              <a:ext uri="{FF2B5EF4-FFF2-40B4-BE49-F238E27FC236}">
                <a16:creationId xmlns:a16="http://schemas.microsoft.com/office/drawing/2014/main" id="{C43B3A7C-321C-394C-A4ED-AAE8320BF2AB}"/>
              </a:ext>
            </a:extLst>
          </p:cNvPr>
          <p:cNvSpPr/>
          <p:nvPr/>
        </p:nvSpPr>
        <p:spPr>
          <a:xfrm>
            <a:off x="5060727" y="2259084"/>
            <a:ext cx="981418" cy="39809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Folio</a:t>
            </a:r>
            <a:endParaRPr lang="en-US" sz="1200" kern="0" dirty="0">
              <a:solidFill>
                <a:prstClr val="white"/>
              </a:solidFill>
              <a:latin typeface="Calibri" panose="020F0502020204030204"/>
            </a:endParaRPr>
          </a:p>
        </p:txBody>
      </p:sp>
      <p:cxnSp>
        <p:nvCxnSpPr>
          <p:cNvPr id="476" name="Curved Connector 475">
            <a:extLst>
              <a:ext uri="{FF2B5EF4-FFF2-40B4-BE49-F238E27FC236}">
                <a16:creationId xmlns:a16="http://schemas.microsoft.com/office/drawing/2014/main" id="{B0F20307-7284-3741-B7AB-050D9661D838}"/>
              </a:ext>
            </a:extLst>
          </p:cNvPr>
          <p:cNvCxnSpPr>
            <a:cxnSpLocks/>
            <a:stCxn id="66" idx="6"/>
            <a:endCxn id="475" idx="1"/>
          </p:cNvCxnSpPr>
          <p:nvPr/>
        </p:nvCxnSpPr>
        <p:spPr>
          <a:xfrm flipV="1">
            <a:off x="4333613" y="2458133"/>
            <a:ext cx="727114" cy="63750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481" name="TextBox 480">
            <a:extLst>
              <a:ext uri="{FF2B5EF4-FFF2-40B4-BE49-F238E27FC236}">
                <a16:creationId xmlns:a16="http://schemas.microsoft.com/office/drawing/2014/main" id="{6CE8A885-5818-AE46-924A-2F55319A5EEF}"/>
              </a:ext>
            </a:extLst>
          </p:cNvPr>
          <p:cNvSpPr txBox="1"/>
          <p:nvPr/>
        </p:nvSpPr>
        <p:spPr>
          <a:xfrm rot="21181547">
            <a:off x="4495532" y="2723626"/>
            <a:ext cx="339837"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485" name="Rectangle: Rounded Corners 52">
            <a:extLst>
              <a:ext uri="{FF2B5EF4-FFF2-40B4-BE49-F238E27FC236}">
                <a16:creationId xmlns:a16="http://schemas.microsoft.com/office/drawing/2014/main" id="{4458A086-0DEE-7146-9745-EBF0C3371705}"/>
              </a:ext>
            </a:extLst>
          </p:cNvPr>
          <p:cNvSpPr/>
          <p:nvPr/>
        </p:nvSpPr>
        <p:spPr>
          <a:xfrm>
            <a:off x="10563668" y="2166858"/>
            <a:ext cx="981418" cy="390412"/>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Payments</a:t>
            </a:r>
            <a:endParaRPr lang="en-US" sz="1200" kern="0" dirty="0">
              <a:solidFill>
                <a:prstClr val="white"/>
              </a:solidFill>
              <a:latin typeface="Calibri" panose="020F0502020204030204"/>
            </a:endParaRPr>
          </a:p>
        </p:txBody>
      </p:sp>
      <p:cxnSp>
        <p:nvCxnSpPr>
          <p:cNvPr id="486" name="Curved Connector 485">
            <a:extLst>
              <a:ext uri="{FF2B5EF4-FFF2-40B4-BE49-F238E27FC236}">
                <a16:creationId xmlns:a16="http://schemas.microsoft.com/office/drawing/2014/main" id="{5EA1DB33-AB74-BA4F-9D10-775CE6DF024F}"/>
              </a:ext>
            </a:extLst>
          </p:cNvPr>
          <p:cNvCxnSpPr>
            <a:cxnSpLocks/>
            <a:stCxn id="475" idx="3"/>
            <a:endCxn id="485" idx="1"/>
          </p:cNvCxnSpPr>
          <p:nvPr/>
        </p:nvCxnSpPr>
        <p:spPr>
          <a:xfrm flipV="1">
            <a:off x="6042145" y="2362064"/>
            <a:ext cx="4521523" cy="9606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490" name="Curved Connector 489">
            <a:extLst>
              <a:ext uri="{FF2B5EF4-FFF2-40B4-BE49-F238E27FC236}">
                <a16:creationId xmlns:a16="http://schemas.microsoft.com/office/drawing/2014/main" id="{D62F9E39-A580-164D-9EA3-36FE6CE15322}"/>
              </a:ext>
            </a:extLst>
          </p:cNvPr>
          <p:cNvCxnSpPr>
            <a:cxnSpLocks/>
            <a:stCxn id="135" idx="4"/>
            <a:endCxn id="485" idx="0"/>
          </p:cNvCxnSpPr>
          <p:nvPr/>
        </p:nvCxnSpPr>
        <p:spPr>
          <a:xfrm rot="16200000" flipH="1">
            <a:off x="8055817" y="-831703"/>
            <a:ext cx="911355" cy="5085765"/>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498" name="TextBox 497">
            <a:extLst>
              <a:ext uri="{FF2B5EF4-FFF2-40B4-BE49-F238E27FC236}">
                <a16:creationId xmlns:a16="http://schemas.microsoft.com/office/drawing/2014/main" id="{C6AD19FF-19D4-5647-B37D-78270778F5C9}"/>
              </a:ext>
            </a:extLst>
          </p:cNvPr>
          <p:cNvSpPr txBox="1"/>
          <p:nvPr/>
        </p:nvSpPr>
        <p:spPr>
          <a:xfrm>
            <a:off x="8534749" y="1619463"/>
            <a:ext cx="469680"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6) Make</a:t>
            </a:r>
          </a:p>
        </p:txBody>
      </p:sp>
      <p:sp>
        <p:nvSpPr>
          <p:cNvPr id="500" name="Rectangle 499">
            <a:extLst>
              <a:ext uri="{FF2B5EF4-FFF2-40B4-BE49-F238E27FC236}">
                <a16:creationId xmlns:a16="http://schemas.microsoft.com/office/drawing/2014/main" id="{620FD8ED-B9C2-3E44-B311-279EFCA459D2}"/>
              </a:ext>
            </a:extLst>
          </p:cNvPr>
          <p:cNvSpPr/>
          <p:nvPr/>
        </p:nvSpPr>
        <p:spPr>
          <a:xfrm rot="2254393">
            <a:off x="8549272" y="2360854"/>
            <a:ext cx="283419" cy="108588"/>
          </a:xfrm>
          <a:prstGeom prst="rect">
            <a:avLst/>
          </a:prstGeom>
          <a:solidFill>
            <a:srgbClr val="FFDE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cxnSp>
        <p:nvCxnSpPr>
          <p:cNvPr id="337" name="Curved Connector 336">
            <a:extLst>
              <a:ext uri="{FF2B5EF4-FFF2-40B4-BE49-F238E27FC236}">
                <a16:creationId xmlns:a16="http://schemas.microsoft.com/office/drawing/2014/main" id="{6EE4C612-1998-E841-98DC-BFC3FB53FBD2}"/>
              </a:ext>
            </a:extLst>
          </p:cNvPr>
          <p:cNvCxnSpPr>
            <a:cxnSpLocks/>
            <a:stCxn id="135" idx="4"/>
            <a:endCxn id="230" idx="0"/>
          </p:cNvCxnSpPr>
          <p:nvPr/>
        </p:nvCxnSpPr>
        <p:spPr>
          <a:xfrm rot="16200000" flipH="1">
            <a:off x="6640072" y="584043"/>
            <a:ext cx="1719348" cy="3062268"/>
          </a:xfrm>
          <a:prstGeom prst="curvedConnector3">
            <a:avLst>
              <a:gd name="adj1" fmla="val 43300"/>
            </a:avLst>
          </a:prstGeom>
          <a:noFill/>
          <a:ln w="22225" cap="flat" cmpd="sng" algn="ctr">
            <a:solidFill>
              <a:schemeClr val="tx1"/>
            </a:solidFill>
            <a:prstDash val="solid"/>
            <a:miter lim="800000"/>
            <a:headEnd type="none" w="med" len="med"/>
            <a:tailEnd type="triangle" w="lg" len="lg"/>
          </a:ln>
          <a:effectLst/>
        </p:spPr>
      </p:cxnSp>
      <p:sp>
        <p:nvSpPr>
          <p:cNvPr id="501" name="TextBox 500">
            <a:extLst>
              <a:ext uri="{FF2B5EF4-FFF2-40B4-BE49-F238E27FC236}">
                <a16:creationId xmlns:a16="http://schemas.microsoft.com/office/drawing/2014/main" id="{7BE7425A-E954-AD4A-B6F5-9E7F7B5DC8A4}"/>
              </a:ext>
            </a:extLst>
          </p:cNvPr>
          <p:cNvSpPr txBox="1"/>
          <p:nvPr/>
        </p:nvSpPr>
        <p:spPr>
          <a:xfrm rot="164772">
            <a:off x="7736909" y="1910797"/>
            <a:ext cx="789335" cy="338554"/>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4) Select, Modify a</a:t>
            </a:r>
          </a:p>
        </p:txBody>
      </p:sp>
      <p:sp>
        <p:nvSpPr>
          <p:cNvPr id="519" name="TextBox 518">
            <a:extLst>
              <a:ext uri="{FF2B5EF4-FFF2-40B4-BE49-F238E27FC236}">
                <a16:creationId xmlns:a16="http://schemas.microsoft.com/office/drawing/2014/main" id="{B04C2CB9-5D58-4440-B42D-A74655A4BF9F}"/>
              </a:ext>
            </a:extLst>
          </p:cNvPr>
          <p:cNvSpPr txBox="1"/>
          <p:nvPr/>
        </p:nvSpPr>
        <p:spPr>
          <a:xfrm>
            <a:off x="6121063" y="2377171"/>
            <a:ext cx="443784"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Needs</a:t>
            </a:r>
          </a:p>
        </p:txBody>
      </p:sp>
      <p:sp>
        <p:nvSpPr>
          <p:cNvPr id="521" name="Oval 520">
            <a:extLst>
              <a:ext uri="{FF2B5EF4-FFF2-40B4-BE49-F238E27FC236}">
                <a16:creationId xmlns:a16="http://schemas.microsoft.com/office/drawing/2014/main" id="{FCFF3393-160F-D549-8BCC-F7C18A0D23F0}"/>
              </a:ext>
            </a:extLst>
          </p:cNvPr>
          <p:cNvSpPr/>
          <p:nvPr/>
        </p:nvSpPr>
        <p:spPr>
          <a:xfrm>
            <a:off x="8500088" y="4513109"/>
            <a:ext cx="1518661" cy="687946"/>
          </a:xfrm>
          <a:prstGeom prst="ellipse">
            <a:avLst/>
          </a:prstGeom>
          <a:solidFill>
            <a:srgbClr val="4472C4"/>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tIns="0" rIns="0" bIns="0" rtlCol="0" anchor="ctr"/>
          <a:lstStyle/>
          <a:p>
            <a:pPr algn="ctr" defTabSz="914126"/>
            <a:r>
              <a:rPr lang="en-GB" sz="1400" kern="0" dirty="0">
                <a:solidFill>
                  <a:prstClr val="white"/>
                </a:solidFill>
                <a:latin typeface="Calibri" panose="020F0502020204030204"/>
                <a:ea typeface=""/>
                <a:cs typeface=""/>
              </a:rPr>
              <a:t>Loyalty Accounts</a:t>
            </a:r>
          </a:p>
        </p:txBody>
      </p:sp>
      <p:sp>
        <p:nvSpPr>
          <p:cNvPr id="526" name="Rectangle 525">
            <a:extLst>
              <a:ext uri="{FF2B5EF4-FFF2-40B4-BE49-F238E27FC236}">
                <a16:creationId xmlns:a16="http://schemas.microsoft.com/office/drawing/2014/main" id="{86B9A840-A530-A347-83F0-DABE9CBBD044}"/>
              </a:ext>
            </a:extLst>
          </p:cNvPr>
          <p:cNvSpPr/>
          <p:nvPr/>
        </p:nvSpPr>
        <p:spPr>
          <a:xfrm rot="2797397">
            <a:off x="8179097" y="3729591"/>
            <a:ext cx="132248" cy="106051"/>
          </a:xfrm>
          <a:prstGeom prst="rect">
            <a:avLst/>
          </a:prstGeom>
          <a:solidFill>
            <a:srgbClr val="EFCFED"/>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sp>
        <p:nvSpPr>
          <p:cNvPr id="533" name="Rectangle 532">
            <a:extLst>
              <a:ext uri="{FF2B5EF4-FFF2-40B4-BE49-F238E27FC236}">
                <a16:creationId xmlns:a16="http://schemas.microsoft.com/office/drawing/2014/main" id="{98E9A2D7-3939-A248-8665-1F64ED309BE9}"/>
              </a:ext>
            </a:extLst>
          </p:cNvPr>
          <p:cNvSpPr/>
          <p:nvPr/>
        </p:nvSpPr>
        <p:spPr>
          <a:xfrm rot="994210">
            <a:off x="8635559" y="3938188"/>
            <a:ext cx="261262" cy="121427"/>
          </a:xfrm>
          <a:prstGeom prst="rect">
            <a:avLst/>
          </a:prstGeom>
          <a:solidFill>
            <a:srgbClr val="EFCFED"/>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cxnSp>
        <p:nvCxnSpPr>
          <p:cNvPr id="523" name="Curved Connector 522">
            <a:extLst>
              <a:ext uri="{FF2B5EF4-FFF2-40B4-BE49-F238E27FC236}">
                <a16:creationId xmlns:a16="http://schemas.microsoft.com/office/drawing/2014/main" id="{57F57D42-E707-FC4C-9FE9-44E3D736056A}"/>
              </a:ext>
            </a:extLst>
          </p:cNvPr>
          <p:cNvCxnSpPr>
            <a:cxnSpLocks/>
            <a:stCxn id="132" idx="5"/>
            <a:endCxn id="521" idx="0"/>
          </p:cNvCxnSpPr>
          <p:nvPr/>
        </p:nvCxnSpPr>
        <p:spPr>
          <a:xfrm rot="16200000" flipH="1">
            <a:off x="8157442" y="3411131"/>
            <a:ext cx="1048617" cy="1155337"/>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534" name="TextBox 533">
            <a:extLst>
              <a:ext uri="{FF2B5EF4-FFF2-40B4-BE49-F238E27FC236}">
                <a16:creationId xmlns:a16="http://schemas.microsoft.com/office/drawing/2014/main" id="{510CF57D-E6AF-4445-9B48-2131A7917CD0}"/>
              </a:ext>
            </a:extLst>
          </p:cNvPr>
          <p:cNvSpPr txBox="1"/>
          <p:nvPr/>
        </p:nvSpPr>
        <p:spPr>
          <a:xfrm rot="20079654">
            <a:off x="8774678" y="4061627"/>
            <a:ext cx="667912"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have</a:t>
            </a:r>
          </a:p>
        </p:txBody>
      </p:sp>
      <p:sp>
        <p:nvSpPr>
          <p:cNvPr id="535" name="Rectangle: Rounded Corners 52">
            <a:extLst>
              <a:ext uri="{FF2B5EF4-FFF2-40B4-BE49-F238E27FC236}">
                <a16:creationId xmlns:a16="http://schemas.microsoft.com/office/drawing/2014/main" id="{249F00AF-98F9-384F-BC0C-028552C0D642}"/>
              </a:ext>
            </a:extLst>
          </p:cNvPr>
          <p:cNvSpPr/>
          <p:nvPr/>
        </p:nvSpPr>
        <p:spPr>
          <a:xfrm>
            <a:off x="10473611" y="3752042"/>
            <a:ext cx="981418" cy="40883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Rewards</a:t>
            </a:r>
            <a:endParaRPr lang="en-US" sz="1200" kern="0" dirty="0">
              <a:solidFill>
                <a:prstClr val="white"/>
              </a:solidFill>
              <a:latin typeface="Calibri" panose="020F0502020204030204"/>
            </a:endParaRPr>
          </a:p>
        </p:txBody>
      </p:sp>
      <p:cxnSp>
        <p:nvCxnSpPr>
          <p:cNvPr id="536" name="Curved Connector 535">
            <a:extLst>
              <a:ext uri="{FF2B5EF4-FFF2-40B4-BE49-F238E27FC236}">
                <a16:creationId xmlns:a16="http://schemas.microsoft.com/office/drawing/2014/main" id="{098644EE-7E3F-A241-8F93-A48B876D5272}"/>
              </a:ext>
            </a:extLst>
          </p:cNvPr>
          <p:cNvCxnSpPr>
            <a:cxnSpLocks/>
            <a:stCxn id="521" idx="6"/>
            <a:endCxn id="535" idx="2"/>
          </p:cNvCxnSpPr>
          <p:nvPr/>
        </p:nvCxnSpPr>
        <p:spPr>
          <a:xfrm flipV="1">
            <a:off x="10018749" y="4160880"/>
            <a:ext cx="945571" cy="696202"/>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541" name="TextBox 540">
            <a:extLst>
              <a:ext uri="{FF2B5EF4-FFF2-40B4-BE49-F238E27FC236}">
                <a16:creationId xmlns:a16="http://schemas.microsoft.com/office/drawing/2014/main" id="{15C04C3F-0D3A-014B-9287-89A45DAC28C3}"/>
              </a:ext>
            </a:extLst>
          </p:cNvPr>
          <p:cNvSpPr txBox="1"/>
          <p:nvPr/>
        </p:nvSpPr>
        <p:spPr>
          <a:xfrm rot="1416539">
            <a:off x="10449418" y="4599252"/>
            <a:ext cx="449907"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cxnSp>
        <p:nvCxnSpPr>
          <p:cNvPr id="542" name="Curved Connector 541">
            <a:extLst>
              <a:ext uri="{FF2B5EF4-FFF2-40B4-BE49-F238E27FC236}">
                <a16:creationId xmlns:a16="http://schemas.microsoft.com/office/drawing/2014/main" id="{339787A5-17BB-A54D-966A-5995DE4BE8DF}"/>
              </a:ext>
            </a:extLst>
          </p:cNvPr>
          <p:cNvCxnSpPr>
            <a:cxnSpLocks/>
            <a:stCxn id="485" idx="2"/>
            <a:endCxn id="535" idx="0"/>
          </p:cNvCxnSpPr>
          <p:nvPr/>
        </p:nvCxnSpPr>
        <p:spPr>
          <a:xfrm rot="5400000">
            <a:off x="10411963" y="3109628"/>
            <a:ext cx="1194772" cy="90057"/>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545" name="TextBox 544">
            <a:extLst>
              <a:ext uri="{FF2B5EF4-FFF2-40B4-BE49-F238E27FC236}">
                <a16:creationId xmlns:a16="http://schemas.microsoft.com/office/drawing/2014/main" id="{47B3EE99-DB7B-714E-AAD5-14AD1917B4C0}"/>
              </a:ext>
            </a:extLst>
          </p:cNvPr>
          <p:cNvSpPr txBox="1"/>
          <p:nvPr/>
        </p:nvSpPr>
        <p:spPr>
          <a:xfrm>
            <a:off x="10757821" y="2728853"/>
            <a:ext cx="593111"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Generates</a:t>
            </a:r>
          </a:p>
        </p:txBody>
      </p:sp>
      <p:cxnSp>
        <p:nvCxnSpPr>
          <p:cNvPr id="550" name="Curved Connector 549">
            <a:extLst>
              <a:ext uri="{FF2B5EF4-FFF2-40B4-BE49-F238E27FC236}">
                <a16:creationId xmlns:a16="http://schemas.microsoft.com/office/drawing/2014/main" id="{E04190F3-65B8-4148-B9B6-78D2E2D5B968}"/>
              </a:ext>
            </a:extLst>
          </p:cNvPr>
          <p:cNvCxnSpPr>
            <a:cxnSpLocks/>
            <a:stCxn id="535" idx="3"/>
            <a:endCxn id="485" idx="3"/>
          </p:cNvCxnSpPr>
          <p:nvPr/>
        </p:nvCxnSpPr>
        <p:spPr>
          <a:xfrm flipV="1">
            <a:off x="11455029" y="2362064"/>
            <a:ext cx="90057" cy="1594397"/>
          </a:xfrm>
          <a:prstGeom prst="curvedConnector3">
            <a:avLst>
              <a:gd name="adj1" fmla="val 353839"/>
            </a:avLst>
          </a:prstGeom>
          <a:noFill/>
          <a:ln w="22225" cap="flat" cmpd="sng" algn="ctr">
            <a:solidFill>
              <a:schemeClr val="tx1"/>
            </a:solidFill>
            <a:prstDash val="solid"/>
            <a:miter lim="800000"/>
            <a:headEnd type="none" w="med" len="med"/>
            <a:tailEnd type="triangle" w="lg" len="lg"/>
          </a:ln>
          <a:effectLst/>
        </p:spPr>
      </p:cxnSp>
      <p:sp>
        <p:nvSpPr>
          <p:cNvPr id="555" name="TextBox 554">
            <a:extLst>
              <a:ext uri="{FF2B5EF4-FFF2-40B4-BE49-F238E27FC236}">
                <a16:creationId xmlns:a16="http://schemas.microsoft.com/office/drawing/2014/main" id="{DB3C88AB-6E03-7143-8EFA-AFC6CD23ECB8}"/>
              </a:ext>
            </a:extLst>
          </p:cNvPr>
          <p:cNvSpPr txBox="1"/>
          <p:nvPr/>
        </p:nvSpPr>
        <p:spPr>
          <a:xfrm>
            <a:off x="11443196" y="3277712"/>
            <a:ext cx="525977" cy="338554"/>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be used for</a:t>
            </a:r>
          </a:p>
        </p:txBody>
      </p:sp>
      <p:cxnSp>
        <p:nvCxnSpPr>
          <p:cNvPr id="556" name="Curved Connector 555">
            <a:extLst>
              <a:ext uri="{FF2B5EF4-FFF2-40B4-BE49-F238E27FC236}">
                <a16:creationId xmlns:a16="http://schemas.microsoft.com/office/drawing/2014/main" id="{DFD5564E-28F9-544C-AA9C-A95FE07ABB59}"/>
              </a:ext>
            </a:extLst>
          </p:cNvPr>
          <p:cNvCxnSpPr>
            <a:cxnSpLocks/>
            <a:stCxn id="135" idx="4"/>
            <a:endCxn id="475" idx="0"/>
          </p:cNvCxnSpPr>
          <p:nvPr/>
        </p:nvCxnSpPr>
        <p:spPr>
          <a:xfrm rot="5400000">
            <a:off x="5258234" y="1548705"/>
            <a:ext cx="1003581" cy="417176"/>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562" name="TextBox 561">
            <a:extLst>
              <a:ext uri="{FF2B5EF4-FFF2-40B4-BE49-F238E27FC236}">
                <a16:creationId xmlns:a16="http://schemas.microsoft.com/office/drawing/2014/main" id="{DE20317D-CC87-8A48-9800-F360C8E09FA0}"/>
              </a:ext>
            </a:extLst>
          </p:cNvPr>
          <p:cNvSpPr txBox="1"/>
          <p:nvPr/>
        </p:nvSpPr>
        <p:spPr>
          <a:xfrm>
            <a:off x="5202068" y="1899027"/>
            <a:ext cx="876842"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5) Add items to</a:t>
            </a:r>
          </a:p>
        </p:txBody>
      </p:sp>
      <p:sp>
        <p:nvSpPr>
          <p:cNvPr id="572" name="TextBox 571">
            <a:extLst>
              <a:ext uri="{FF2B5EF4-FFF2-40B4-BE49-F238E27FC236}">
                <a16:creationId xmlns:a16="http://schemas.microsoft.com/office/drawing/2014/main" id="{393A1266-56AC-E044-A6CF-7DE2D7D7509A}"/>
              </a:ext>
            </a:extLst>
          </p:cNvPr>
          <p:cNvSpPr txBox="1"/>
          <p:nvPr/>
        </p:nvSpPr>
        <p:spPr>
          <a:xfrm rot="21400187">
            <a:off x="5279927" y="2945925"/>
            <a:ext cx="662037" cy="169277"/>
          </a:xfrm>
          <a:prstGeom prst="rect">
            <a:avLst/>
          </a:prstGeom>
          <a:solidFill>
            <a:schemeClr val="bg1">
              <a:alpha val="82000"/>
            </a:schemeClr>
          </a:solidFill>
        </p:spPr>
        <p:txBody>
          <a:bodyPr wrap="square" lIns="0" tIns="0" rIns="0" bIns="0" rtlCol="0">
            <a:spAutoFit/>
          </a:bodyPr>
          <a:lstStyle/>
          <a:p>
            <a:pPr lvl="0" algn="ctr" defTabSz="914126">
              <a:defRPr/>
            </a:pPr>
            <a:r>
              <a:rPr lang="en-GB" sz="1100" kern="0" dirty="0">
                <a:solidFill>
                  <a:prstClr val="black"/>
                </a:solidFill>
                <a:latin typeface="Calibri" panose="020F0502020204030204"/>
              </a:rPr>
              <a:t>Requires</a:t>
            </a:r>
          </a:p>
        </p:txBody>
      </p:sp>
      <p:sp>
        <p:nvSpPr>
          <p:cNvPr id="573" name="Rectangle 572">
            <a:extLst>
              <a:ext uri="{FF2B5EF4-FFF2-40B4-BE49-F238E27FC236}">
                <a16:creationId xmlns:a16="http://schemas.microsoft.com/office/drawing/2014/main" id="{7AF5B421-4891-1741-9DF2-18DD7E878BA9}"/>
              </a:ext>
            </a:extLst>
          </p:cNvPr>
          <p:cNvSpPr/>
          <p:nvPr/>
        </p:nvSpPr>
        <p:spPr>
          <a:xfrm rot="3811469">
            <a:off x="7304844" y="2398332"/>
            <a:ext cx="266560" cy="150393"/>
          </a:xfrm>
          <a:prstGeom prst="rect">
            <a:avLst/>
          </a:prstGeom>
          <a:solidFill>
            <a:srgbClr val="FFDE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cxnSp>
        <p:nvCxnSpPr>
          <p:cNvPr id="333" name="Curved Connector 332">
            <a:extLst>
              <a:ext uri="{FF2B5EF4-FFF2-40B4-BE49-F238E27FC236}">
                <a16:creationId xmlns:a16="http://schemas.microsoft.com/office/drawing/2014/main" id="{04979766-BC89-AF4E-B085-29EA015BE340}"/>
              </a:ext>
            </a:extLst>
          </p:cNvPr>
          <p:cNvCxnSpPr>
            <a:cxnSpLocks/>
            <a:stCxn id="135" idx="4"/>
            <a:endCxn id="132" idx="0"/>
          </p:cNvCxnSpPr>
          <p:nvPr/>
        </p:nvCxnSpPr>
        <p:spPr>
          <a:xfrm rot="16200000" flipH="1">
            <a:off x="5956988" y="1267126"/>
            <a:ext cx="1621790" cy="1598543"/>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574" name="TextBox 573">
            <a:extLst>
              <a:ext uri="{FF2B5EF4-FFF2-40B4-BE49-F238E27FC236}">
                <a16:creationId xmlns:a16="http://schemas.microsoft.com/office/drawing/2014/main" id="{BB614D7A-1BBC-2A43-A1D1-EBC5B6D7A0CC}"/>
              </a:ext>
            </a:extLst>
          </p:cNvPr>
          <p:cNvSpPr txBox="1"/>
          <p:nvPr/>
        </p:nvSpPr>
        <p:spPr>
          <a:xfrm>
            <a:off x="6664542" y="2015708"/>
            <a:ext cx="773083" cy="338554"/>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3) </a:t>
            </a:r>
            <a:r>
              <a:rPr lang="en-GB" sz="1100" kern="0" dirty="0">
                <a:solidFill>
                  <a:prstClr val="black"/>
                </a:solidFill>
                <a:latin typeface="Calibri" panose="020F0502020204030204"/>
              </a:rPr>
              <a:t>Create, Update, Del</a:t>
            </a:r>
            <a:endParaRPr kumimoji="0" lang="en-GB" sz="1100" b="0" i="0" u="none" strike="noStrike" kern="0" cap="none" spc="0" normalizeH="0" baseline="0" noProof="0" dirty="0">
              <a:ln>
                <a:noFill/>
              </a:ln>
              <a:solidFill>
                <a:prstClr val="black"/>
              </a:solidFill>
              <a:effectLst/>
              <a:uLnTx/>
              <a:uFillTx/>
              <a:latin typeface="Calibri" panose="020F0502020204030204"/>
            </a:endParaRPr>
          </a:p>
        </p:txBody>
      </p:sp>
      <p:sp>
        <p:nvSpPr>
          <p:cNvPr id="575" name="TextBox 574">
            <a:extLst>
              <a:ext uri="{FF2B5EF4-FFF2-40B4-BE49-F238E27FC236}">
                <a16:creationId xmlns:a16="http://schemas.microsoft.com/office/drawing/2014/main" id="{5C05C458-3D70-D344-A8FF-03C858481D47}"/>
              </a:ext>
            </a:extLst>
          </p:cNvPr>
          <p:cNvSpPr txBox="1"/>
          <p:nvPr/>
        </p:nvSpPr>
        <p:spPr>
          <a:xfrm>
            <a:off x="8253700" y="5947548"/>
            <a:ext cx="3935125" cy="854742"/>
          </a:xfrm>
          <a:prstGeom prst="rect">
            <a:avLst/>
          </a:prstGeom>
          <a:noFill/>
        </p:spPr>
        <p:txBody>
          <a:bodyPr wrap="square" lIns="0" tIns="0" rIns="0" bIns="0" numCol="2" rtlCol="0">
            <a:noAutofit/>
          </a:bodyPr>
          <a:lstStyle/>
          <a:p>
            <a:r>
              <a:rPr lang="en-GB" sz="900" b="1" dirty="0"/>
              <a:t>Excludes</a:t>
            </a:r>
            <a:r>
              <a:rPr lang="en-GB" sz="900" dirty="0"/>
              <a:t>:</a:t>
            </a:r>
          </a:p>
          <a:p>
            <a:pPr marL="171450" indent="-171450">
              <a:buFont typeface="Arial" panose="020B0604020202020204" pitchFamily="34" charset="0"/>
              <a:buChar char="•"/>
            </a:pPr>
            <a:r>
              <a:rPr lang="en-GB" sz="900" dirty="0"/>
              <a:t>Upgrades</a:t>
            </a:r>
          </a:p>
          <a:p>
            <a:pPr marL="171450" indent="-171450">
              <a:buFont typeface="Arial" panose="020B0604020202020204" pitchFamily="34" charset="0"/>
              <a:buChar char="•"/>
            </a:pPr>
            <a:r>
              <a:rPr lang="en-GB" sz="900" dirty="0"/>
              <a:t>Blocks</a:t>
            </a:r>
          </a:p>
          <a:p>
            <a:pPr marL="171450" indent="-171450">
              <a:buFont typeface="Arial" panose="020B0604020202020204" pitchFamily="34" charset="0"/>
              <a:buChar char="•"/>
            </a:pPr>
            <a:r>
              <a:rPr lang="en-GB" sz="900" dirty="0"/>
              <a:t>Packages</a:t>
            </a:r>
          </a:p>
          <a:p>
            <a:pPr marL="171450" indent="-171450">
              <a:buFont typeface="Arial" panose="020B0604020202020204" pitchFamily="34" charset="0"/>
              <a:buChar char="•"/>
            </a:pPr>
            <a:r>
              <a:rPr lang="en-GB" sz="900" dirty="0"/>
              <a:t>Channel management</a:t>
            </a:r>
          </a:p>
          <a:p>
            <a:pPr marL="171450" indent="-171450">
              <a:buFont typeface="Arial" panose="020B0604020202020204" pitchFamily="34" charset="0"/>
              <a:buChar char="•"/>
            </a:pPr>
            <a:r>
              <a:rPr lang="en-GB" sz="900" dirty="0"/>
              <a:t>Events management</a:t>
            </a:r>
          </a:p>
          <a:p>
            <a:pPr marL="171450" indent="-171450">
              <a:buFont typeface="Arial" panose="020B0604020202020204" pitchFamily="34" charset="0"/>
              <a:buChar char="•"/>
            </a:pPr>
            <a:r>
              <a:rPr lang="en-GB" sz="900" dirty="0"/>
              <a:t>Back office</a:t>
            </a:r>
          </a:p>
          <a:p>
            <a:pPr marL="171450" indent="-171450">
              <a:buFont typeface="Arial" panose="020B0604020202020204" pitchFamily="34" charset="0"/>
              <a:buChar char="•"/>
            </a:pPr>
            <a:r>
              <a:rPr lang="en-GB" sz="900" dirty="0"/>
              <a:t>Housekeeping</a:t>
            </a:r>
          </a:p>
          <a:p>
            <a:pPr marL="171450" indent="-171450">
              <a:buFont typeface="Arial" panose="020B0604020202020204" pitchFamily="34" charset="0"/>
              <a:buChar char="•"/>
            </a:pPr>
            <a:r>
              <a:rPr lang="en-GB" sz="900" dirty="0"/>
              <a:t>Activity</a:t>
            </a:r>
          </a:p>
          <a:p>
            <a:pPr marL="171450" indent="-171450">
              <a:buFont typeface="Arial" panose="020B0604020202020204" pitchFamily="34" charset="0"/>
              <a:buChar char="•"/>
            </a:pPr>
            <a:r>
              <a:rPr lang="en-GB" sz="900" dirty="0"/>
              <a:t>Enterprise configuration</a:t>
            </a:r>
          </a:p>
          <a:p>
            <a:pPr marL="171450" indent="-171450">
              <a:buFont typeface="Arial" panose="020B0604020202020204" pitchFamily="34" charset="0"/>
              <a:buChar char="•"/>
            </a:pPr>
            <a:r>
              <a:rPr lang="en-GB" sz="900" dirty="0"/>
              <a:t>Leisure</a:t>
            </a:r>
          </a:p>
          <a:p>
            <a:pPr marL="171450" indent="-171450">
              <a:buFont typeface="Arial" panose="020B0604020202020204" pitchFamily="34" charset="0"/>
              <a:buChar char="•"/>
            </a:pPr>
            <a:r>
              <a:rPr lang="en-GB" sz="900" dirty="0"/>
              <a:t>And others…</a:t>
            </a:r>
          </a:p>
        </p:txBody>
      </p:sp>
      <p:sp>
        <p:nvSpPr>
          <p:cNvPr id="587" name="Rectangle: Rounded Corners 52">
            <a:extLst>
              <a:ext uri="{FF2B5EF4-FFF2-40B4-BE49-F238E27FC236}">
                <a16:creationId xmlns:a16="http://schemas.microsoft.com/office/drawing/2014/main" id="{70EC0D8F-F9D5-5148-BA7B-766E36D8AB74}"/>
              </a:ext>
            </a:extLst>
          </p:cNvPr>
          <p:cNvSpPr/>
          <p:nvPr/>
        </p:nvSpPr>
        <p:spPr>
          <a:xfrm>
            <a:off x="566793" y="4679554"/>
            <a:ext cx="969363" cy="380921"/>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Plans</a:t>
            </a:r>
            <a:endParaRPr lang="en-US" sz="1200" kern="0" dirty="0">
              <a:solidFill>
                <a:prstClr val="white"/>
              </a:solidFill>
              <a:latin typeface="Calibri" panose="020F0502020204030204"/>
            </a:endParaRPr>
          </a:p>
        </p:txBody>
      </p:sp>
      <p:cxnSp>
        <p:nvCxnSpPr>
          <p:cNvPr id="590" name="Curved Connector 589">
            <a:extLst>
              <a:ext uri="{FF2B5EF4-FFF2-40B4-BE49-F238E27FC236}">
                <a16:creationId xmlns:a16="http://schemas.microsoft.com/office/drawing/2014/main" id="{45E21C41-A530-D740-8E1D-30162A654BCB}"/>
              </a:ext>
            </a:extLst>
          </p:cNvPr>
          <p:cNvCxnSpPr>
            <a:cxnSpLocks/>
            <a:stCxn id="123" idx="4"/>
            <a:endCxn id="587" idx="0"/>
          </p:cNvCxnSpPr>
          <p:nvPr/>
        </p:nvCxnSpPr>
        <p:spPr>
          <a:xfrm rot="5400000">
            <a:off x="884724" y="4486736"/>
            <a:ext cx="359569" cy="26066"/>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636" name="Rectangle: Rounded Corners 52">
            <a:extLst>
              <a:ext uri="{FF2B5EF4-FFF2-40B4-BE49-F238E27FC236}">
                <a16:creationId xmlns:a16="http://schemas.microsoft.com/office/drawing/2014/main" id="{28840717-7A29-F54C-8767-3FECD7396E4B}"/>
              </a:ext>
            </a:extLst>
          </p:cNvPr>
          <p:cNvSpPr/>
          <p:nvPr/>
        </p:nvSpPr>
        <p:spPr>
          <a:xfrm>
            <a:off x="5357033" y="3259261"/>
            <a:ext cx="981418" cy="39809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Deposit</a:t>
            </a:r>
            <a:endParaRPr lang="en-US" sz="1200" kern="0" dirty="0">
              <a:solidFill>
                <a:prstClr val="white"/>
              </a:solidFill>
              <a:latin typeface="Calibri" panose="020F0502020204030204"/>
            </a:endParaRPr>
          </a:p>
        </p:txBody>
      </p:sp>
      <p:cxnSp>
        <p:nvCxnSpPr>
          <p:cNvPr id="637" name="Curved Connector 636">
            <a:extLst>
              <a:ext uri="{FF2B5EF4-FFF2-40B4-BE49-F238E27FC236}">
                <a16:creationId xmlns:a16="http://schemas.microsoft.com/office/drawing/2014/main" id="{09419B18-A001-734F-864A-9D5E54C51F4E}"/>
              </a:ext>
            </a:extLst>
          </p:cNvPr>
          <p:cNvCxnSpPr>
            <a:cxnSpLocks/>
            <a:stCxn id="66" idx="6"/>
            <a:endCxn id="636" idx="1"/>
          </p:cNvCxnSpPr>
          <p:nvPr/>
        </p:nvCxnSpPr>
        <p:spPr>
          <a:xfrm>
            <a:off x="4333613" y="3095642"/>
            <a:ext cx="1023420" cy="362668"/>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641" name="TextBox 640">
            <a:extLst>
              <a:ext uri="{FF2B5EF4-FFF2-40B4-BE49-F238E27FC236}">
                <a16:creationId xmlns:a16="http://schemas.microsoft.com/office/drawing/2014/main" id="{A44A7675-AE49-8F4D-9F13-E9819F55990B}"/>
              </a:ext>
            </a:extLst>
          </p:cNvPr>
          <p:cNvSpPr txBox="1"/>
          <p:nvPr/>
        </p:nvSpPr>
        <p:spPr>
          <a:xfrm>
            <a:off x="4537065" y="3197501"/>
            <a:ext cx="699054"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Accepts</a:t>
            </a:r>
          </a:p>
        </p:txBody>
      </p:sp>
      <p:sp>
        <p:nvSpPr>
          <p:cNvPr id="658" name="Freeform 657">
            <a:extLst>
              <a:ext uri="{FF2B5EF4-FFF2-40B4-BE49-F238E27FC236}">
                <a16:creationId xmlns:a16="http://schemas.microsoft.com/office/drawing/2014/main" id="{2A9A27C6-2F6F-184A-876F-04AD55C76D94}"/>
              </a:ext>
            </a:extLst>
          </p:cNvPr>
          <p:cNvSpPr/>
          <p:nvPr/>
        </p:nvSpPr>
        <p:spPr>
          <a:xfrm>
            <a:off x="11071776" y="1072824"/>
            <a:ext cx="1037967" cy="234023"/>
          </a:xfrm>
          <a:custGeom>
            <a:avLst/>
            <a:gdLst>
              <a:gd name="connsiteX0" fmla="*/ 132946 w 932866"/>
              <a:gd name="connsiteY0" fmla="*/ 122693 h 371335"/>
              <a:gd name="connsiteX1" fmla="*/ 329893 w 932866"/>
              <a:gd name="connsiteY1" fmla="*/ 773 h 371335"/>
              <a:gd name="connsiteX2" fmla="*/ 536219 w 932866"/>
              <a:gd name="connsiteY2" fmla="*/ 71112 h 371335"/>
              <a:gd name="connsiteX3" fmla="*/ 812884 w 932866"/>
              <a:gd name="connsiteY3" fmla="*/ 80490 h 371335"/>
              <a:gd name="connsiteX4" fmla="*/ 930115 w 932866"/>
              <a:gd name="connsiteY4" fmla="*/ 225856 h 371335"/>
              <a:gd name="connsiteX5" fmla="*/ 845709 w 932866"/>
              <a:gd name="connsiteY5" fmla="*/ 333709 h 371335"/>
              <a:gd name="connsiteX6" fmla="*/ 348650 w 932866"/>
              <a:gd name="connsiteY6" fmla="*/ 371223 h 371335"/>
              <a:gd name="connsiteX7" fmla="*/ 20404 w 932866"/>
              <a:gd name="connsiteY7" fmla="*/ 324330 h 371335"/>
              <a:gd name="connsiteX8" fmla="*/ 62607 w 932866"/>
              <a:gd name="connsiteY8" fmla="*/ 174275 h 37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866" h="371335">
                <a:moveTo>
                  <a:pt x="132946" y="122693"/>
                </a:moveTo>
                <a:cubicBezTo>
                  <a:pt x="197813" y="66031"/>
                  <a:pt x="262681" y="9370"/>
                  <a:pt x="329893" y="773"/>
                </a:cubicBezTo>
                <a:cubicBezTo>
                  <a:pt x="397105" y="-7824"/>
                  <a:pt x="455721" y="57826"/>
                  <a:pt x="536219" y="71112"/>
                </a:cubicBezTo>
                <a:cubicBezTo>
                  <a:pt x="616718" y="84398"/>
                  <a:pt x="747235" y="54699"/>
                  <a:pt x="812884" y="80490"/>
                </a:cubicBezTo>
                <a:cubicBezTo>
                  <a:pt x="878533" y="106281"/>
                  <a:pt x="924644" y="183653"/>
                  <a:pt x="930115" y="225856"/>
                </a:cubicBezTo>
                <a:cubicBezTo>
                  <a:pt x="935586" y="268059"/>
                  <a:pt x="942620" y="309481"/>
                  <a:pt x="845709" y="333709"/>
                </a:cubicBezTo>
                <a:cubicBezTo>
                  <a:pt x="748798" y="357937"/>
                  <a:pt x="486201" y="372786"/>
                  <a:pt x="348650" y="371223"/>
                </a:cubicBezTo>
                <a:cubicBezTo>
                  <a:pt x="211099" y="369660"/>
                  <a:pt x="68078" y="357155"/>
                  <a:pt x="20404" y="324330"/>
                </a:cubicBezTo>
                <a:cubicBezTo>
                  <a:pt x="-27270" y="291505"/>
                  <a:pt x="17668" y="232890"/>
                  <a:pt x="62607" y="174275"/>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4C4B4C"/>
                </a:solidFill>
              </a:rPr>
              <a:t>Sub-domain</a:t>
            </a:r>
          </a:p>
        </p:txBody>
      </p:sp>
      <p:sp>
        <p:nvSpPr>
          <p:cNvPr id="659" name="TextBox 658">
            <a:extLst>
              <a:ext uri="{FF2B5EF4-FFF2-40B4-BE49-F238E27FC236}">
                <a16:creationId xmlns:a16="http://schemas.microsoft.com/office/drawing/2014/main" id="{E8C0C43F-B2C5-C744-BE1D-E361E7F369B2}"/>
              </a:ext>
            </a:extLst>
          </p:cNvPr>
          <p:cNvSpPr txBox="1"/>
          <p:nvPr/>
        </p:nvSpPr>
        <p:spPr>
          <a:xfrm>
            <a:off x="5193197" y="55926"/>
            <a:ext cx="1507144" cy="338554"/>
          </a:xfrm>
          <a:prstGeom prst="rect">
            <a:avLst/>
          </a:prstGeom>
          <a:noFill/>
        </p:spPr>
        <p:txBody>
          <a:bodyPr wrap="none" rtlCol="0">
            <a:spAutoFit/>
          </a:bodyPr>
          <a:lstStyle/>
          <a:p>
            <a:pPr algn="ctr"/>
            <a:r>
              <a:rPr lang="en-GB" sz="1600" b="1" dirty="0">
                <a:solidFill>
                  <a:srgbClr val="000000"/>
                </a:solidFill>
              </a:rPr>
              <a:t>Hotel Domain</a:t>
            </a:r>
          </a:p>
        </p:txBody>
      </p:sp>
      <p:sp>
        <p:nvSpPr>
          <p:cNvPr id="89" name="Rectangle: Rounded Corners 52">
            <a:extLst>
              <a:ext uri="{FF2B5EF4-FFF2-40B4-BE49-F238E27FC236}">
                <a16:creationId xmlns:a16="http://schemas.microsoft.com/office/drawing/2014/main" id="{5DFBD7D7-3F60-AA4C-8A36-8F2A35DFD120}"/>
              </a:ext>
            </a:extLst>
          </p:cNvPr>
          <p:cNvSpPr/>
          <p:nvPr/>
        </p:nvSpPr>
        <p:spPr>
          <a:xfrm>
            <a:off x="2318638" y="6171366"/>
            <a:ext cx="969363" cy="416489"/>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Quantity</a:t>
            </a:r>
            <a:endParaRPr lang="en-US" sz="1200" kern="0" dirty="0">
              <a:solidFill>
                <a:prstClr val="white"/>
              </a:solidFill>
              <a:latin typeface="Calibri" panose="020F0502020204030204"/>
            </a:endParaRPr>
          </a:p>
        </p:txBody>
      </p:sp>
      <p:sp>
        <p:nvSpPr>
          <p:cNvPr id="98" name="Rectangle: Rounded Corners 52">
            <a:extLst>
              <a:ext uri="{FF2B5EF4-FFF2-40B4-BE49-F238E27FC236}">
                <a16:creationId xmlns:a16="http://schemas.microsoft.com/office/drawing/2014/main" id="{B95DA5E1-77F9-5249-9C87-6FFFC53AEB20}"/>
              </a:ext>
            </a:extLst>
          </p:cNvPr>
          <p:cNvSpPr/>
          <p:nvPr/>
        </p:nvSpPr>
        <p:spPr>
          <a:xfrm>
            <a:off x="1747982" y="5438209"/>
            <a:ext cx="969363" cy="416489"/>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Restrictions</a:t>
            </a:r>
            <a:endParaRPr lang="en-US" sz="1200" kern="0" dirty="0">
              <a:solidFill>
                <a:prstClr val="white"/>
              </a:solidFill>
              <a:latin typeface="Calibri" panose="020F0502020204030204"/>
            </a:endParaRPr>
          </a:p>
        </p:txBody>
      </p:sp>
      <p:sp>
        <p:nvSpPr>
          <p:cNvPr id="107" name="Rectangle: Rounded Corners 52">
            <a:extLst>
              <a:ext uri="{FF2B5EF4-FFF2-40B4-BE49-F238E27FC236}">
                <a16:creationId xmlns:a16="http://schemas.microsoft.com/office/drawing/2014/main" id="{B5B81D2D-C7F4-5847-87A7-1A73911E73C2}"/>
              </a:ext>
            </a:extLst>
          </p:cNvPr>
          <p:cNvSpPr/>
          <p:nvPr/>
        </p:nvSpPr>
        <p:spPr>
          <a:xfrm>
            <a:off x="3521993" y="6171366"/>
            <a:ext cx="969363" cy="416489"/>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Location</a:t>
            </a:r>
            <a:endParaRPr lang="en-US" sz="1200" kern="0" dirty="0">
              <a:solidFill>
                <a:prstClr val="white"/>
              </a:solidFill>
              <a:latin typeface="Calibri" panose="020F0502020204030204"/>
            </a:endParaRPr>
          </a:p>
        </p:txBody>
      </p:sp>
      <p:sp>
        <p:nvSpPr>
          <p:cNvPr id="92" name="Rectangle: Rounded Corners 52">
            <a:extLst>
              <a:ext uri="{FF2B5EF4-FFF2-40B4-BE49-F238E27FC236}">
                <a16:creationId xmlns:a16="http://schemas.microsoft.com/office/drawing/2014/main" id="{44E70B3B-3218-C940-9844-466B1A284551}"/>
              </a:ext>
            </a:extLst>
          </p:cNvPr>
          <p:cNvSpPr/>
          <p:nvPr/>
        </p:nvSpPr>
        <p:spPr>
          <a:xfrm>
            <a:off x="2020532" y="2309394"/>
            <a:ext cx="981418" cy="39809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Occupants</a:t>
            </a:r>
            <a:endParaRPr lang="en-US" sz="1200" kern="0" dirty="0">
              <a:solidFill>
                <a:prstClr val="white"/>
              </a:solidFill>
              <a:latin typeface="Calibri" panose="020F0502020204030204"/>
            </a:endParaRPr>
          </a:p>
        </p:txBody>
      </p:sp>
      <p:cxnSp>
        <p:nvCxnSpPr>
          <p:cNvPr id="93" name="Curved Connector 92">
            <a:extLst>
              <a:ext uri="{FF2B5EF4-FFF2-40B4-BE49-F238E27FC236}">
                <a16:creationId xmlns:a16="http://schemas.microsoft.com/office/drawing/2014/main" id="{5513DF9B-BA34-9D46-8F52-AEFC6291DF8E}"/>
              </a:ext>
            </a:extLst>
          </p:cNvPr>
          <p:cNvCxnSpPr>
            <a:cxnSpLocks/>
            <a:stCxn id="66" idx="2"/>
            <a:endCxn id="92" idx="2"/>
          </p:cNvCxnSpPr>
          <p:nvPr/>
        </p:nvCxnSpPr>
        <p:spPr>
          <a:xfrm rot="10800000">
            <a:off x="2511242" y="2707492"/>
            <a:ext cx="303711" cy="388150"/>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96" name="TextBox 95">
            <a:extLst>
              <a:ext uri="{FF2B5EF4-FFF2-40B4-BE49-F238E27FC236}">
                <a16:creationId xmlns:a16="http://schemas.microsoft.com/office/drawing/2014/main" id="{964F3397-AD38-BC4F-9A8B-296081DD7DB3}"/>
              </a:ext>
            </a:extLst>
          </p:cNvPr>
          <p:cNvSpPr txBox="1"/>
          <p:nvPr/>
        </p:nvSpPr>
        <p:spPr>
          <a:xfrm>
            <a:off x="2482882" y="2902564"/>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97" name="Rectangle: Rounded Corners 52">
            <a:extLst>
              <a:ext uri="{FF2B5EF4-FFF2-40B4-BE49-F238E27FC236}">
                <a16:creationId xmlns:a16="http://schemas.microsoft.com/office/drawing/2014/main" id="{660BA1FB-2845-CF42-AAE5-6763529CDB1D}"/>
              </a:ext>
            </a:extLst>
          </p:cNvPr>
          <p:cNvSpPr/>
          <p:nvPr/>
        </p:nvSpPr>
        <p:spPr>
          <a:xfrm>
            <a:off x="9419136" y="3505356"/>
            <a:ext cx="981418" cy="39809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Capacity</a:t>
            </a:r>
            <a:endParaRPr lang="en-US" sz="1200" kern="0" dirty="0">
              <a:solidFill>
                <a:prstClr val="white"/>
              </a:solidFill>
              <a:latin typeface="Calibri" panose="020F0502020204030204"/>
            </a:endParaRPr>
          </a:p>
        </p:txBody>
      </p:sp>
      <p:cxnSp>
        <p:nvCxnSpPr>
          <p:cNvPr id="109" name="Curved Connector 108">
            <a:extLst>
              <a:ext uri="{FF2B5EF4-FFF2-40B4-BE49-F238E27FC236}">
                <a16:creationId xmlns:a16="http://schemas.microsoft.com/office/drawing/2014/main" id="{80FB81AB-6EFF-9A48-BED7-88D0885D857A}"/>
              </a:ext>
            </a:extLst>
          </p:cNvPr>
          <p:cNvCxnSpPr>
            <a:cxnSpLocks/>
            <a:stCxn id="230" idx="3"/>
            <a:endCxn id="97" idx="0"/>
          </p:cNvCxnSpPr>
          <p:nvPr/>
        </p:nvCxnSpPr>
        <p:spPr>
          <a:xfrm>
            <a:off x="9521589" y="3167295"/>
            <a:ext cx="388256" cy="338061"/>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116" name="Rectangle: Rounded Corners 52">
            <a:extLst>
              <a:ext uri="{FF2B5EF4-FFF2-40B4-BE49-F238E27FC236}">
                <a16:creationId xmlns:a16="http://schemas.microsoft.com/office/drawing/2014/main" id="{1CABB4BC-EFBB-FF4D-AAFA-FC465E510F32}"/>
              </a:ext>
            </a:extLst>
          </p:cNvPr>
          <p:cNvSpPr/>
          <p:nvPr/>
        </p:nvSpPr>
        <p:spPr>
          <a:xfrm>
            <a:off x="9499702" y="2524027"/>
            <a:ext cx="981418" cy="398098"/>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Physical Attributes</a:t>
            </a:r>
            <a:endParaRPr lang="en-US" sz="1200" kern="0" dirty="0">
              <a:solidFill>
                <a:prstClr val="white"/>
              </a:solidFill>
              <a:latin typeface="Calibri" panose="020F0502020204030204"/>
            </a:endParaRPr>
          </a:p>
        </p:txBody>
      </p:sp>
      <p:cxnSp>
        <p:nvCxnSpPr>
          <p:cNvPr id="126" name="Curved Connector 125">
            <a:extLst>
              <a:ext uri="{FF2B5EF4-FFF2-40B4-BE49-F238E27FC236}">
                <a16:creationId xmlns:a16="http://schemas.microsoft.com/office/drawing/2014/main" id="{4746E0AD-0A9A-1348-89BD-6268E816AC4C}"/>
              </a:ext>
            </a:extLst>
          </p:cNvPr>
          <p:cNvCxnSpPr>
            <a:cxnSpLocks/>
            <a:stCxn id="230" idx="3"/>
            <a:endCxn id="116" idx="2"/>
          </p:cNvCxnSpPr>
          <p:nvPr/>
        </p:nvCxnSpPr>
        <p:spPr>
          <a:xfrm flipV="1">
            <a:off x="9521589" y="2922125"/>
            <a:ext cx="468822" cy="245170"/>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129" name="TextBox 128">
            <a:extLst>
              <a:ext uri="{FF2B5EF4-FFF2-40B4-BE49-F238E27FC236}">
                <a16:creationId xmlns:a16="http://schemas.microsoft.com/office/drawing/2014/main" id="{B4A50347-1FC7-D447-9D5E-8B9C5581073B}"/>
              </a:ext>
            </a:extLst>
          </p:cNvPr>
          <p:cNvSpPr txBox="1"/>
          <p:nvPr/>
        </p:nvSpPr>
        <p:spPr>
          <a:xfrm>
            <a:off x="9596661" y="3088064"/>
            <a:ext cx="339837"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100" name="Rectangle: Rounded Corners 52">
            <a:extLst>
              <a:ext uri="{FF2B5EF4-FFF2-40B4-BE49-F238E27FC236}">
                <a16:creationId xmlns:a16="http://schemas.microsoft.com/office/drawing/2014/main" id="{2B60051D-229E-6F4E-8B0C-9D4BAD04922C}"/>
              </a:ext>
            </a:extLst>
          </p:cNvPr>
          <p:cNvSpPr/>
          <p:nvPr/>
        </p:nvSpPr>
        <p:spPr>
          <a:xfrm>
            <a:off x="7174002" y="4195786"/>
            <a:ext cx="981418" cy="384887"/>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Preferences</a:t>
            </a:r>
            <a:endParaRPr lang="en-US" sz="1200" kern="0" dirty="0">
              <a:solidFill>
                <a:prstClr val="white"/>
              </a:solidFill>
              <a:latin typeface="Calibri" panose="020F0502020204030204"/>
            </a:endParaRPr>
          </a:p>
        </p:txBody>
      </p:sp>
      <p:sp>
        <p:nvSpPr>
          <p:cNvPr id="110" name="Rectangle 109">
            <a:extLst>
              <a:ext uri="{FF2B5EF4-FFF2-40B4-BE49-F238E27FC236}">
                <a16:creationId xmlns:a16="http://schemas.microsoft.com/office/drawing/2014/main" id="{72F0EED5-860D-B54E-9C5E-ABD6AFF5C089}"/>
              </a:ext>
            </a:extLst>
          </p:cNvPr>
          <p:cNvSpPr/>
          <p:nvPr/>
        </p:nvSpPr>
        <p:spPr>
          <a:xfrm rot="4844918">
            <a:off x="7542258" y="3852020"/>
            <a:ext cx="166615" cy="102170"/>
          </a:xfrm>
          <a:prstGeom prst="rect">
            <a:avLst/>
          </a:prstGeom>
          <a:solidFill>
            <a:srgbClr val="EFCFED"/>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cxnSp>
        <p:nvCxnSpPr>
          <p:cNvPr id="101" name="Curved Connector 100">
            <a:extLst>
              <a:ext uri="{FF2B5EF4-FFF2-40B4-BE49-F238E27FC236}">
                <a16:creationId xmlns:a16="http://schemas.microsoft.com/office/drawing/2014/main" id="{D7A5564A-4DF9-9447-90AD-F03323AEC657}"/>
              </a:ext>
            </a:extLst>
          </p:cNvPr>
          <p:cNvCxnSpPr>
            <a:cxnSpLocks/>
            <a:stCxn id="132" idx="4"/>
            <a:endCxn id="100" idx="0"/>
          </p:cNvCxnSpPr>
          <p:nvPr/>
        </p:nvCxnSpPr>
        <p:spPr>
          <a:xfrm rot="16200000" flipH="1">
            <a:off x="7300660" y="3831734"/>
            <a:ext cx="630547" cy="97556"/>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117" name="Rectangle 116">
            <a:extLst>
              <a:ext uri="{FF2B5EF4-FFF2-40B4-BE49-F238E27FC236}">
                <a16:creationId xmlns:a16="http://schemas.microsoft.com/office/drawing/2014/main" id="{5C5A8517-A018-E04D-BA7F-7D954963A3B0}"/>
              </a:ext>
            </a:extLst>
          </p:cNvPr>
          <p:cNvSpPr/>
          <p:nvPr/>
        </p:nvSpPr>
        <p:spPr>
          <a:xfrm rot="2978447">
            <a:off x="8260302" y="4481045"/>
            <a:ext cx="102814" cy="126156"/>
          </a:xfrm>
          <a:prstGeom prst="rect">
            <a:avLst/>
          </a:prstGeom>
          <a:solidFill>
            <a:srgbClr val="EFCFED"/>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pPr algn="ctr"/>
            <a:endParaRPr lang="en-GB" sz="2000"/>
          </a:p>
        </p:txBody>
      </p:sp>
      <p:cxnSp>
        <p:nvCxnSpPr>
          <p:cNvPr id="105" name="Curved Connector 104">
            <a:extLst>
              <a:ext uri="{FF2B5EF4-FFF2-40B4-BE49-F238E27FC236}">
                <a16:creationId xmlns:a16="http://schemas.microsoft.com/office/drawing/2014/main" id="{09AFD93C-C453-E743-B8CB-3890A6B946C6}"/>
              </a:ext>
            </a:extLst>
          </p:cNvPr>
          <p:cNvCxnSpPr>
            <a:cxnSpLocks/>
            <a:stCxn id="521" idx="2"/>
            <a:endCxn id="100" idx="3"/>
          </p:cNvCxnSpPr>
          <p:nvPr/>
        </p:nvCxnSpPr>
        <p:spPr>
          <a:xfrm rot="10800000">
            <a:off x="8155420" y="4388230"/>
            <a:ext cx="344668" cy="468852"/>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118" name="TextBox 117">
            <a:extLst>
              <a:ext uri="{FF2B5EF4-FFF2-40B4-BE49-F238E27FC236}">
                <a16:creationId xmlns:a16="http://schemas.microsoft.com/office/drawing/2014/main" id="{4C97BEC7-5C83-FC4C-A4EC-19B7E2725606}"/>
              </a:ext>
            </a:extLst>
          </p:cNvPr>
          <p:cNvSpPr txBox="1"/>
          <p:nvPr/>
        </p:nvSpPr>
        <p:spPr>
          <a:xfrm rot="19208350">
            <a:off x="8016604" y="4619365"/>
            <a:ext cx="724944"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Have</a:t>
            </a:r>
          </a:p>
        </p:txBody>
      </p:sp>
      <p:sp>
        <p:nvSpPr>
          <p:cNvPr id="119" name="TextBox 118">
            <a:extLst>
              <a:ext uri="{FF2B5EF4-FFF2-40B4-BE49-F238E27FC236}">
                <a16:creationId xmlns:a16="http://schemas.microsoft.com/office/drawing/2014/main" id="{22AA7836-2002-E844-9CEA-FCC73979502C}"/>
              </a:ext>
            </a:extLst>
          </p:cNvPr>
          <p:cNvSpPr txBox="1"/>
          <p:nvPr/>
        </p:nvSpPr>
        <p:spPr>
          <a:xfrm>
            <a:off x="7254352" y="3659187"/>
            <a:ext cx="586894"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Can have</a:t>
            </a:r>
          </a:p>
        </p:txBody>
      </p:sp>
      <p:cxnSp>
        <p:nvCxnSpPr>
          <p:cNvPr id="120" name="Curved Connector 119">
            <a:extLst>
              <a:ext uri="{FF2B5EF4-FFF2-40B4-BE49-F238E27FC236}">
                <a16:creationId xmlns:a16="http://schemas.microsoft.com/office/drawing/2014/main" id="{18F3B865-4CE3-A441-9918-9B1D35BA5943}"/>
              </a:ext>
            </a:extLst>
          </p:cNvPr>
          <p:cNvCxnSpPr>
            <a:cxnSpLocks/>
            <a:stCxn id="66" idx="4"/>
            <a:endCxn id="100" idx="1"/>
          </p:cNvCxnSpPr>
          <p:nvPr/>
        </p:nvCxnSpPr>
        <p:spPr>
          <a:xfrm rot="16200000" flipH="1">
            <a:off x="4899835" y="2114062"/>
            <a:ext cx="948615" cy="3599719"/>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121" name="TextBox 120">
            <a:extLst>
              <a:ext uri="{FF2B5EF4-FFF2-40B4-BE49-F238E27FC236}">
                <a16:creationId xmlns:a16="http://schemas.microsoft.com/office/drawing/2014/main" id="{E4397AC8-CC62-0C48-AAEB-1A7604A10C16}"/>
              </a:ext>
            </a:extLst>
          </p:cNvPr>
          <p:cNvSpPr txBox="1"/>
          <p:nvPr/>
        </p:nvSpPr>
        <p:spPr>
          <a:xfrm>
            <a:off x="6440997" y="4283438"/>
            <a:ext cx="390556"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cxnSp>
        <p:nvCxnSpPr>
          <p:cNvPr id="122" name="Curved Connector 121">
            <a:extLst>
              <a:ext uri="{FF2B5EF4-FFF2-40B4-BE49-F238E27FC236}">
                <a16:creationId xmlns:a16="http://schemas.microsoft.com/office/drawing/2014/main" id="{B11E4DF2-37A7-9548-A738-862E7EB24F86}"/>
              </a:ext>
            </a:extLst>
          </p:cNvPr>
          <p:cNvCxnSpPr>
            <a:cxnSpLocks/>
            <a:stCxn id="587" idx="2"/>
            <a:endCxn id="98" idx="1"/>
          </p:cNvCxnSpPr>
          <p:nvPr/>
        </p:nvCxnSpPr>
        <p:spPr>
          <a:xfrm rot="16200000" flipH="1">
            <a:off x="1106739" y="5005210"/>
            <a:ext cx="585979" cy="696507"/>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125" name="TextBox 124">
            <a:extLst>
              <a:ext uri="{FF2B5EF4-FFF2-40B4-BE49-F238E27FC236}">
                <a16:creationId xmlns:a16="http://schemas.microsoft.com/office/drawing/2014/main" id="{1B973208-6F5E-AA48-98E6-1041B828864C}"/>
              </a:ext>
            </a:extLst>
          </p:cNvPr>
          <p:cNvSpPr txBox="1"/>
          <p:nvPr/>
        </p:nvSpPr>
        <p:spPr>
          <a:xfrm>
            <a:off x="906403" y="4356078"/>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cxnSp>
        <p:nvCxnSpPr>
          <p:cNvPr id="136" name="Curved Connector 135">
            <a:extLst>
              <a:ext uri="{FF2B5EF4-FFF2-40B4-BE49-F238E27FC236}">
                <a16:creationId xmlns:a16="http://schemas.microsoft.com/office/drawing/2014/main" id="{32E1C5A6-540A-4D41-B07A-97A3E086EC82}"/>
              </a:ext>
            </a:extLst>
          </p:cNvPr>
          <p:cNvCxnSpPr>
            <a:cxnSpLocks/>
            <a:stCxn id="587" idx="2"/>
            <a:endCxn id="89" idx="1"/>
          </p:cNvCxnSpPr>
          <p:nvPr/>
        </p:nvCxnSpPr>
        <p:spPr>
          <a:xfrm rot="16200000" flipH="1">
            <a:off x="1025488" y="5086461"/>
            <a:ext cx="1319136" cy="1267163"/>
          </a:xfrm>
          <a:prstGeom prst="curvedConnector2">
            <a:avLst/>
          </a:prstGeom>
          <a:noFill/>
          <a:ln w="22225" cap="flat" cmpd="sng" algn="ctr">
            <a:solidFill>
              <a:schemeClr val="tx1"/>
            </a:solidFill>
            <a:prstDash val="solid"/>
            <a:miter lim="800000"/>
            <a:headEnd type="none" w="med" len="med"/>
            <a:tailEnd type="triangle" w="lg" len="lg"/>
          </a:ln>
          <a:effectLst/>
        </p:spPr>
      </p:cxnSp>
      <p:sp>
        <p:nvSpPr>
          <p:cNvPr id="140" name="Rectangle: Rounded Corners 52">
            <a:extLst>
              <a:ext uri="{FF2B5EF4-FFF2-40B4-BE49-F238E27FC236}">
                <a16:creationId xmlns:a16="http://schemas.microsoft.com/office/drawing/2014/main" id="{C70767A2-1E62-3441-A070-91752ED4F93D}"/>
              </a:ext>
            </a:extLst>
          </p:cNvPr>
          <p:cNvSpPr/>
          <p:nvPr/>
        </p:nvSpPr>
        <p:spPr>
          <a:xfrm>
            <a:off x="25484" y="5381328"/>
            <a:ext cx="969363" cy="380921"/>
          </a:xfrm>
          <a:prstGeom prst="roundRect">
            <a:avLst/>
          </a:prstGeom>
          <a:solidFill>
            <a:schemeClr val="accent5">
              <a:lumMod val="75000"/>
            </a:schemeClr>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0" tIns="0" rIns="0" bIns="0" rtlCol="0" anchor="ctr"/>
          <a:lstStyle/>
          <a:p>
            <a:pPr algn="ctr" defTabSz="914126"/>
            <a:r>
              <a:rPr lang="en-GB" sz="1200" kern="0" dirty="0">
                <a:solidFill>
                  <a:prstClr val="white"/>
                </a:solidFill>
                <a:latin typeface="Calibri" panose="020F0502020204030204"/>
              </a:rPr>
              <a:t>Price</a:t>
            </a:r>
            <a:endParaRPr lang="en-US" sz="1200" kern="0" dirty="0">
              <a:solidFill>
                <a:prstClr val="white"/>
              </a:solidFill>
              <a:latin typeface="Calibri" panose="020F0502020204030204"/>
            </a:endParaRPr>
          </a:p>
        </p:txBody>
      </p:sp>
      <p:cxnSp>
        <p:nvCxnSpPr>
          <p:cNvPr id="141" name="Curved Connector 140">
            <a:extLst>
              <a:ext uri="{FF2B5EF4-FFF2-40B4-BE49-F238E27FC236}">
                <a16:creationId xmlns:a16="http://schemas.microsoft.com/office/drawing/2014/main" id="{DE4C7D90-217E-F648-B4F1-1D9DF4CECE21}"/>
              </a:ext>
            </a:extLst>
          </p:cNvPr>
          <p:cNvCxnSpPr>
            <a:cxnSpLocks/>
            <a:stCxn id="587" idx="2"/>
            <a:endCxn id="140" idx="0"/>
          </p:cNvCxnSpPr>
          <p:nvPr/>
        </p:nvCxnSpPr>
        <p:spPr>
          <a:xfrm rot="5400000">
            <a:off x="620395" y="4950247"/>
            <a:ext cx="320853" cy="54130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143" name="TextBox 142">
            <a:extLst>
              <a:ext uri="{FF2B5EF4-FFF2-40B4-BE49-F238E27FC236}">
                <a16:creationId xmlns:a16="http://schemas.microsoft.com/office/drawing/2014/main" id="{4512DCAD-9524-A74F-8F01-20902C7C4EA4}"/>
              </a:ext>
            </a:extLst>
          </p:cNvPr>
          <p:cNvSpPr txBox="1"/>
          <p:nvPr/>
        </p:nvSpPr>
        <p:spPr>
          <a:xfrm>
            <a:off x="761082" y="5122664"/>
            <a:ext cx="489747"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148" name="TextBox 147">
            <a:extLst>
              <a:ext uri="{FF2B5EF4-FFF2-40B4-BE49-F238E27FC236}">
                <a16:creationId xmlns:a16="http://schemas.microsoft.com/office/drawing/2014/main" id="{8ED33F77-44C0-DD4A-A058-DFFD9F5ECD9B}"/>
              </a:ext>
            </a:extLst>
          </p:cNvPr>
          <p:cNvSpPr txBox="1"/>
          <p:nvPr/>
        </p:nvSpPr>
        <p:spPr>
          <a:xfrm>
            <a:off x="1830881" y="4351634"/>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cxnSp>
        <p:nvCxnSpPr>
          <p:cNvPr id="111" name="Curved Connector 110">
            <a:extLst>
              <a:ext uri="{FF2B5EF4-FFF2-40B4-BE49-F238E27FC236}">
                <a16:creationId xmlns:a16="http://schemas.microsoft.com/office/drawing/2014/main" id="{D1D1FA31-E1CA-D547-AD5B-8326777949E3}"/>
              </a:ext>
            </a:extLst>
          </p:cNvPr>
          <p:cNvCxnSpPr>
            <a:cxnSpLocks/>
            <a:stCxn id="521" idx="3"/>
            <a:endCxn id="123" idx="5"/>
          </p:cNvCxnSpPr>
          <p:nvPr/>
        </p:nvCxnSpPr>
        <p:spPr>
          <a:xfrm rot="5400000" flipH="1">
            <a:off x="4727945" y="1105762"/>
            <a:ext cx="881070" cy="7108023"/>
          </a:xfrm>
          <a:prstGeom prst="curvedConnector3">
            <a:avLst>
              <a:gd name="adj1" fmla="val -96160"/>
            </a:avLst>
          </a:prstGeom>
          <a:noFill/>
          <a:ln w="22225" cap="flat" cmpd="sng" algn="ctr">
            <a:solidFill>
              <a:schemeClr val="tx1"/>
            </a:solidFill>
            <a:prstDash val="solid"/>
            <a:miter lim="800000"/>
            <a:headEnd type="triangle" w="lg" len="lg"/>
            <a:tailEnd type="none" w="lg" len="lg"/>
          </a:ln>
          <a:effectLst/>
        </p:spPr>
      </p:cxnSp>
      <p:sp>
        <p:nvSpPr>
          <p:cNvPr id="5" name="Rectangle 4">
            <a:extLst>
              <a:ext uri="{FF2B5EF4-FFF2-40B4-BE49-F238E27FC236}">
                <a16:creationId xmlns:a16="http://schemas.microsoft.com/office/drawing/2014/main" id="{0C14A441-334C-3D42-8AD7-9C62A4F08446}"/>
              </a:ext>
            </a:extLst>
          </p:cNvPr>
          <p:cNvSpPr/>
          <p:nvPr/>
        </p:nvSpPr>
        <p:spPr>
          <a:xfrm rot="3955226">
            <a:off x="3865235" y="5768673"/>
            <a:ext cx="158718" cy="97691"/>
          </a:xfrm>
          <a:prstGeom prst="rect">
            <a:avLst/>
          </a:prstGeom>
          <a:solidFill>
            <a:srgbClr val="D7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B93279AA-8BD9-5943-934D-7D3DF562D6B5}"/>
              </a:ext>
            </a:extLst>
          </p:cNvPr>
          <p:cNvSpPr/>
          <p:nvPr/>
        </p:nvSpPr>
        <p:spPr>
          <a:xfrm rot="19959736">
            <a:off x="2941758" y="5498401"/>
            <a:ext cx="158718" cy="97691"/>
          </a:xfrm>
          <a:prstGeom prst="rect">
            <a:avLst/>
          </a:prstGeom>
          <a:solidFill>
            <a:srgbClr val="D7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BAA66476-6650-3D40-85BB-B74E38A8BED2}"/>
              </a:ext>
            </a:extLst>
          </p:cNvPr>
          <p:cNvSpPr/>
          <p:nvPr/>
        </p:nvSpPr>
        <p:spPr>
          <a:xfrm rot="19959736">
            <a:off x="2339398" y="5197142"/>
            <a:ext cx="158718" cy="97691"/>
          </a:xfrm>
          <a:prstGeom prst="rect">
            <a:avLst/>
          </a:prstGeom>
          <a:solidFill>
            <a:srgbClr val="D7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Curved Connector 286">
            <a:extLst>
              <a:ext uri="{FF2B5EF4-FFF2-40B4-BE49-F238E27FC236}">
                <a16:creationId xmlns:a16="http://schemas.microsoft.com/office/drawing/2014/main" id="{3A48090A-CC51-6C48-80F3-7B796A098049}"/>
              </a:ext>
            </a:extLst>
          </p:cNvPr>
          <p:cNvCxnSpPr>
            <a:cxnSpLocks/>
            <a:stCxn id="59" idx="4"/>
            <a:endCxn id="389" idx="0"/>
          </p:cNvCxnSpPr>
          <p:nvPr/>
        </p:nvCxnSpPr>
        <p:spPr>
          <a:xfrm rot="16200000" flipH="1">
            <a:off x="3648438" y="4521211"/>
            <a:ext cx="508880" cy="1206489"/>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91" name="Curved Connector 90">
            <a:extLst>
              <a:ext uri="{FF2B5EF4-FFF2-40B4-BE49-F238E27FC236}">
                <a16:creationId xmlns:a16="http://schemas.microsoft.com/office/drawing/2014/main" id="{369E0B90-1E6D-6440-8870-E7ABFF60497F}"/>
              </a:ext>
            </a:extLst>
          </p:cNvPr>
          <p:cNvCxnSpPr>
            <a:cxnSpLocks/>
            <a:stCxn id="59" idx="4"/>
            <a:endCxn id="98" idx="0"/>
          </p:cNvCxnSpPr>
          <p:nvPr/>
        </p:nvCxnSpPr>
        <p:spPr>
          <a:xfrm rot="5400000">
            <a:off x="2482053" y="4620627"/>
            <a:ext cx="568193" cy="1066970"/>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99" name="Curved Connector 98">
            <a:extLst>
              <a:ext uri="{FF2B5EF4-FFF2-40B4-BE49-F238E27FC236}">
                <a16:creationId xmlns:a16="http://schemas.microsoft.com/office/drawing/2014/main" id="{A02AAE27-1022-D045-85AA-955DEC695FA5}"/>
              </a:ext>
            </a:extLst>
          </p:cNvPr>
          <p:cNvCxnSpPr>
            <a:cxnSpLocks/>
            <a:stCxn id="59" idx="4"/>
            <a:endCxn id="89" idx="0"/>
          </p:cNvCxnSpPr>
          <p:nvPr/>
        </p:nvCxnSpPr>
        <p:spPr>
          <a:xfrm rot="5400000">
            <a:off x="2400802" y="5272534"/>
            <a:ext cx="1301350" cy="496314"/>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cxnSp>
        <p:nvCxnSpPr>
          <p:cNvPr id="108" name="Curved Connector 107">
            <a:extLst>
              <a:ext uri="{FF2B5EF4-FFF2-40B4-BE49-F238E27FC236}">
                <a16:creationId xmlns:a16="http://schemas.microsoft.com/office/drawing/2014/main" id="{43BC1B9E-1B50-184C-A5BF-3E0479DB1853}"/>
              </a:ext>
            </a:extLst>
          </p:cNvPr>
          <p:cNvCxnSpPr>
            <a:cxnSpLocks/>
            <a:stCxn id="59" idx="4"/>
            <a:endCxn id="107" idx="0"/>
          </p:cNvCxnSpPr>
          <p:nvPr/>
        </p:nvCxnSpPr>
        <p:spPr>
          <a:xfrm rot="16200000" flipH="1">
            <a:off x="3002479" y="5167170"/>
            <a:ext cx="1301350" cy="707041"/>
          </a:xfrm>
          <a:prstGeom prst="curvedConnector3">
            <a:avLst>
              <a:gd name="adj1" fmla="val 50000"/>
            </a:avLst>
          </a:prstGeom>
          <a:noFill/>
          <a:ln w="22225" cap="flat" cmpd="sng" algn="ctr">
            <a:solidFill>
              <a:schemeClr val="tx1"/>
            </a:solidFill>
            <a:prstDash val="solid"/>
            <a:miter lim="800000"/>
            <a:headEnd type="none" w="med" len="med"/>
            <a:tailEnd type="triangle" w="lg" len="lg"/>
          </a:ln>
          <a:effectLst/>
        </p:spPr>
      </p:cxnSp>
      <p:sp>
        <p:nvSpPr>
          <p:cNvPr id="113" name="TextBox 112">
            <a:extLst>
              <a:ext uri="{FF2B5EF4-FFF2-40B4-BE49-F238E27FC236}">
                <a16:creationId xmlns:a16="http://schemas.microsoft.com/office/drawing/2014/main" id="{A3330E41-B168-1848-80C2-D0FCAB62C615}"/>
              </a:ext>
            </a:extLst>
          </p:cNvPr>
          <p:cNvSpPr txBox="1"/>
          <p:nvPr/>
        </p:nvSpPr>
        <p:spPr>
          <a:xfrm>
            <a:off x="3155912" y="4923003"/>
            <a:ext cx="290144" cy="169277"/>
          </a:xfrm>
          <a:prstGeom prst="rect">
            <a:avLst/>
          </a:prstGeom>
          <a:solidFill>
            <a:schemeClr val="bg1">
              <a:alpha val="82000"/>
            </a:schemeClr>
          </a:solidFill>
        </p:spPr>
        <p:txBody>
          <a:bodyPr wrap="non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Have</a:t>
            </a:r>
          </a:p>
        </p:txBody>
      </p:sp>
      <p:sp>
        <p:nvSpPr>
          <p:cNvPr id="128" name="TextBox 127">
            <a:extLst>
              <a:ext uri="{FF2B5EF4-FFF2-40B4-BE49-F238E27FC236}">
                <a16:creationId xmlns:a16="http://schemas.microsoft.com/office/drawing/2014/main" id="{37C6A6CB-7CC5-D74C-9D43-21D6197A2D84}"/>
              </a:ext>
            </a:extLst>
          </p:cNvPr>
          <p:cNvSpPr txBox="1"/>
          <p:nvPr/>
        </p:nvSpPr>
        <p:spPr>
          <a:xfrm rot="2731929">
            <a:off x="1606670" y="4758683"/>
            <a:ext cx="724944" cy="169277"/>
          </a:xfrm>
          <a:prstGeom prst="rect">
            <a:avLst/>
          </a:prstGeom>
          <a:solidFill>
            <a:schemeClr val="bg1">
              <a:alpha val="82000"/>
            </a:schemeClr>
          </a:solidFill>
        </p:spPr>
        <p:txBody>
          <a:bodyPr wrap="square" lIns="0" tIns="0" rIns="0" bIns="0" rtlCol="0">
            <a:spAutoFit/>
          </a:bodyP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rPr>
              <a:t>Tailored for</a:t>
            </a:r>
          </a:p>
        </p:txBody>
      </p:sp>
    </p:spTree>
    <p:extLst>
      <p:ext uri="{BB962C8B-B14F-4D97-AF65-F5344CB8AC3E}">
        <p14:creationId xmlns:p14="http://schemas.microsoft.com/office/powerpoint/2010/main" val="1933106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OOW 2016 with Sogeti_16x9_13.33x7.5 (External)_Closing Slides">
  <a:themeElements>
    <a:clrScheme name="OOW_hyperlink">
      <a:dk1>
        <a:srgbClr val="2E2E2E"/>
      </a:dk1>
      <a:lt1>
        <a:srgbClr val="FFFFFF"/>
      </a:lt1>
      <a:dk2>
        <a:srgbClr val="00234B"/>
      </a:dk2>
      <a:lt2>
        <a:srgbClr val="FFFFFF"/>
      </a:lt2>
      <a:accent1>
        <a:srgbClr val="00234B"/>
      </a:accent1>
      <a:accent2>
        <a:srgbClr val="0098CC"/>
      </a:accent2>
      <a:accent3>
        <a:srgbClr val="BDBD00"/>
      </a:accent3>
      <a:accent4>
        <a:srgbClr val="598E20"/>
      </a:accent4>
      <a:accent5>
        <a:srgbClr val="ED771A"/>
      </a:accent5>
      <a:accent6>
        <a:srgbClr val="BA0065"/>
      </a:accent6>
      <a:hlink>
        <a:srgbClr val="598E20"/>
      </a:hlink>
      <a:folHlink>
        <a:srgbClr val="E56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OW 2016 with Sogeti_16x9_13.33x7.5 (External)_Section break">
  <a:themeElements>
    <a:clrScheme name="OOW_hyperlink">
      <a:dk1>
        <a:srgbClr val="2E2E2E"/>
      </a:dk1>
      <a:lt1>
        <a:srgbClr val="FFFFFF"/>
      </a:lt1>
      <a:dk2>
        <a:srgbClr val="00234B"/>
      </a:dk2>
      <a:lt2>
        <a:srgbClr val="FFFFFF"/>
      </a:lt2>
      <a:accent1>
        <a:srgbClr val="00234B"/>
      </a:accent1>
      <a:accent2>
        <a:srgbClr val="0098CC"/>
      </a:accent2>
      <a:accent3>
        <a:srgbClr val="BDBD00"/>
      </a:accent3>
      <a:accent4>
        <a:srgbClr val="598E20"/>
      </a:accent4>
      <a:accent5>
        <a:srgbClr val="ED771A"/>
      </a:accent5>
      <a:accent6>
        <a:srgbClr val="BA0065"/>
      </a:accent6>
      <a:hlink>
        <a:srgbClr val="598E20"/>
      </a:hlink>
      <a:folHlink>
        <a:srgbClr val="E560A0"/>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OOW 2016 with Sogeti (16x9)_13.33x7.5 (External)</Template>
  <TotalTime>30063</TotalTime>
  <Words>128</Words>
  <Application>Microsoft Macintosh PowerPoint</Application>
  <PresentationFormat>Custom</PresentationFormat>
  <Paragraphs>79</Paragraphs>
  <Slides>1</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Slack-Lato</vt:lpstr>
      <vt:lpstr>OOW 2016 with Sogeti_16x9_13.33x7.5 (External)_Closing Slides</vt:lpstr>
      <vt:lpstr>Section break</vt:lpstr>
      <vt:lpstr>OOW 2016 with Sogeti_16x9_13.33x7.5 (External)_Section break</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Enterprise API Management In the Oracle Cloud  Oracle OpenWorld</dc:title>
  <dc:creator>anindyda</dc:creator>
  <cp:lastModifiedBy>Luis Weir</cp:lastModifiedBy>
  <cp:revision>908</cp:revision>
  <cp:lastPrinted>2017-05-05T17:48:04Z</cp:lastPrinted>
  <dcterms:created xsi:type="dcterms:W3CDTF">2016-09-08T13:17:01Z</dcterms:created>
  <dcterms:modified xsi:type="dcterms:W3CDTF">2021-10-20T15:29:27Z</dcterms:modified>
</cp:coreProperties>
</file>