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Lst>
  <p:notesMasterIdLst>
    <p:notesMasterId r:id="rId26"/>
  </p:notesMasterIdLst>
  <p:handoutMasterIdLst>
    <p:handoutMasterId r:id="rId27"/>
  </p:handoutMasterIdLst>
  <p:sldIdLst>
    <p:sldId id="330" r:id="rId6"/>
    <p:sldId id="648" r:id="rId7"/>
    <p:sldId id="656" r:id="rId8"/>
    <p:sldId id="662" r:id="rId9"/>
    <p:sldId id="663" r:id="rId10"/>
    <p:sldId id="646" r:id="rId11"/>
    <p:sldId id="650" r:id="rId12"/>
    <p:sldId id="664" r:id="rId13"/>
    <p:sldId id="652" r:id="rId14"/>
    <p:sldId id="661" r:id="rId15"/>
    <p:sldId id="655" r:id="rId16"/>
    <p:sldId id="649" r:id="rId17"/>
    <p:sldId id="657" r:id="rId18"/>
    <p:sldId id="647" r:id="rId19"/>
    <p:sldId id="658" r:id="rId20"/>
    <p:sldId id="387" r:id="rId21"/>
    <p:sldId id="612" r:id="rId22"/>
    <p:sldId id="660" r:id="rId23"/>
    <p:sldId id="665" r:id="rId24"/>
    <p:sldId id="613" r:id="rId25"/>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 id="2" name="齐 季" initials="齐"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AEEF"/>
    <a:srgbClr val="5BADFF"/>
    <a:srgbClr val="9A009A"/>
    <a:srgbClr val="92D050"/>
    <a:srgbClr val="FFFFFF"/>
    <a:srgbClr val="000000"/>
    <a:srgbClr val="A6A6A6"/>
    <a:srgbClr val="FF330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83867" autoAdjust="0"/>
  </p:normalViewPr>
  <p:slideViewPr>
    <p:cSldViewPr snapToGrid="0">
      <p:cViewPr varScale="1">
        <p:scale>
          <a:sx n="53" d="100"/>
          <a:sy n="53" d="100"/>
        </p:scale>
        <p:origin x="-784" y="-64"/>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8" d="100"/>
          <a:sy n="78" d="100"/>
        </p:scale>
        <p:origin x="-2622" y="-10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a:latin typeface="Segoe UI" pitchFamily="34" charset="0"/>
              </a:rPr>
              <a:t>Windows Azure Overview</a:t>
            </a: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pPr/>
              <a:t>7/5/2021</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a:t>Windows Azure Overview</a:t>
            </a:r>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7/5/2021</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2974751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zh-CN" altLang="en-US" dirty="0"/>
              <a:t>一部电影在上映前</a:t>
            </a:r>
            <a:r>
              <a:rPr lang="en-US" altLang="zh-CN" dirty="0"/>
              <a:t>7</a:t>
            </a:r>
            <a:r>
              <a:rPr lang="zh-CN" altLang="en-US" dirty="0"/>
              <a:t>天可以发起链评。发起者需选择电影库中的电影</a:t>
            </a:r>
            <a:r>
              <a:rPr lang="en-US" altLang="zh-CN" dirty="0"/>
              <a:t>ID</a:t>
            </a:r>
            <a:r>
              <a:rPr lang="zh-CN" altLang="en-US" dirty="0"/>
              <a:t>并提供</a:t>
            </a:r>
            <a:r>
              <a:rPr lang="en-US" altLang="zh-CN" dirty="0"/>
              <a:t>RC</a:t>
            </a:r>
            <a:r>
              <a:rPr lang="zh-CN" altLang="en-US" dirty="0"/>
              <a:t>币手续费和奖励金，在发起期内当新的链评发起者提供的奖励金大于当前奖励金时更换发起责任人。</a:t>
            </a:r>
            <a:endParaRPr lang="en-US" altLang="zh-CN"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3240741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333333"/>
                </a:solidFill>
                <a:effectLst/>
                <a:latin typeface="Open Sans" panose="020B0604020202020204" pitchFamily="34" charset="0"/>
              </a:rPr>
              <a:t>一部电影的链评发起成功后进入评分期，在上映前</a:t>
            </a:r>
            <a:r>
              <a:rPr lang="en-US" altLang="zh-CN" b="0" i="0" dirty="0">
                <a:solidFill>
                  <a:srgbClr val="333333"/>
                </a:solidFill>
                <a:effectLst/>
                <a:latin typeface="Open Sans" panose="020B0604020202020204" pitchFamily="34" charset="0"/>
              </a:rPr>
              <a:t>2</a:t>
            </a:r>
            <a:r>
              <a:rPr lang="zh-CN" altLang="en-US" b="0" i="0" dirty="0">
                <a:solidFill>
                  <a:srgbClr val="333333"/>
                </a:solidFill>
                <a:effectLst/>
                <a:latin typeface="Open Sans" panose="020B0604020202020204" pitchFamily="34" charset="0"/>
              </a:rPr>
              <a:t>天可以参与评分。</a:t>
            </a:r>
          </a:p>
          <a:p>
            <a:pPr algn="l"/>
            <a:r>
              <a:rPr lang="zh-CN" altLang="en-US" b="0" i="0" dirty="0">
                <a:solidFill>
                  <a:srgbClr val="333333"/>
                </a:solidFill>
                <a:effectLst/>
                <a:latin typeface="Open Sans" panose="020B0604020202020204" pitchFamily="34" charset="0"/>
              </a:rPr>
              <a:t>参与者需给出电影的评分和预测票房，并且提供手续费和抵押金进行投票；</a:t>
            </a:r>
            <a:endParaRPr lang="en-US" i="1"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4076134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i="1"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4158565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3942997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175" lvl="1" indent="0">
              <a:buFont typeface="Wingdings" panose="05000000000000000000" pitchFamily="2" charset="2"/>
              <a:buNone/>
            </a:pPr>
            <a:r>
              <a:rPr lang="zh-CN" altLang="en-US" sz="1600" spc="-100" dirty="0" smtClean="0">
                <a:latin typeface="Segoe UI Light" pitchFamily="34" charset="0"/>
              </a:rPr>
              <a:t>小结：</a:t>
            </a:r>
            <a:r>
              <a:rPr lang="en-US" altLang="zh-CN" sz="1600" spc="-100" dirty="0" smtClean="0">
                <a:latin typeface="Segoe UI Light" pitchFamily="34" charset="0"/>
              </a:rPr>
              <a:t>1</a:t>
            </a:r>
            <a:r>
              <a:rPr lang="zh-CN" altLang="en-US" sz="1600" spc="-100" dirty="0">
                <a:latin typeface="Segoe UI Light" pitchFamily="34" charset="0"/>
              </a:rPr>
              <a:t>、不是单纯的金融炒作，而是实实在在利用了区块链去中心化、透明化的特点解决现实生活中有价值的问题与中心化相比具有不可替代性。</a:t>
            </a:r>
            <a:endParaRPr lang="en-US" altLang="zh-CN" sz="1600" spc="-100" dirty="0">
              <a:latin typeface="Segoe UI Light" pitchFamily="34" charset="0"/>
            </a:endParaRPr>
          </a:p>
          <a:p>
            <a:pPr marL="3175" marR="0" lvl="1" indent="0" algn="l" defTabSz="1218987"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sz="1600" spc="-100" dirty="0">
                <a:latin typeface="Segoe UI Light" pitchFamily="34" charset="0"/>
              </a:rPr>
              <a:t>2</a:t>
            </a:r>
            <a:r>
              <a:rPr lang="zh-CN" altLang="en-US" sz="1600" spc="-100" dirty="0">
                <a:latin typeface="Segoe UI Light" pitchFamily="34" charset="0"/>
              </a:rPr>
              <a:t>、对用户来说操作足够简单，无需研究各种复杂的套路、只需自己在观影后对影视进行客观评定，给出一个主观分和票房预测即可</a:t>
            </a:r>
            <a:endParaRPr lang="en-US" altLang="zh-CN" dirty="0"/>
          </a:p>
          <a:p>
            <a:pPr marL="3175" lvl="1" indent="0">
              <a:buFont typeface="Wingdings" panose="05000000000000000000" pitchFamily="2" charset="2"/>
              <a:buNone/>
            </a:pPr>
            <a:r>
              <a:rPr lang="en-US" altLang="zh-CN" sz="1600" spc="-100" dirty="0">
                <a:latin typeface="Segoe UI Light" pitchFamily="34" charset="0"/>
              </a:rPr>
              <a:t>3</a:t>
            </a:r>
            <a:r>
              <a:rPr lang="zh-CN" altLang="en-US" sz="1600" spc="-100" dirty="0">
                <a:latin typeface="Segoe UI Light" pitchFamily="34" charset="0"/>
              </a:rPr>
              <a:t>、项目本身天然处在一个巨大流量的入口、推广及接受起也会更加容易。</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2560593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330471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232853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首先通过一个例子来阐述下项目背景。逐梦演艺圈和银翼杀手这两部电影在做的很多人可能都看过，这里先不评判电影本身的好坏与否。</a:t>
            </a:r>
            <a:endParaRPr lang="en-US" altLang="zh-CN" dirty="0"/>
          </a:p>
          <a:p>
            <a:r>
              <a:rPr lang="zh-CN" altLang="en-US" dirty="0"/>
              <a:t>从评分来看确实令人感到差异，在猫眼评分可以打到</a:t>
            </a:r>
            <a:r>
              <a:rPr lang="en-US" altLang="zh-CN" dirty="0"/>
              <a:t>6.8</a:t>
            </a:r>
            <a:r>
              <a:rPr lang="zh-CN" altLang="en-US" dirty="0"/>
              <a:t>的电影逐梦演艺圈，在豆瓣只能打到</a:t>
            </a:r>
            <a:r>
              <a:rPr lang="en-US" altLang="zh-CN" dirty="0"/>
              <a:t>2.2</a:t>
            </a:r>
            <a:r>
              <a:rPr lang="zh-CN" altLang="en-US" dirty="0"/>
              <a:t>分；而比它低的银翼杀手，在豆瓣却可以打到</a:t>
            </a:r>
            <a:r>
              <a:rPr lang="en-US" altLang="zh-CN" dirty="0"/>
              <a:t>8.3</a:t>
            </a:r>
            <a:r>
              <a:rPr lang="zh-CN" altLang="en-US" dirty="0"/>
              <a:t>分！</a:t>
            </a:r>
            <a:endParaRPr lang="en-US" altLang="zh-CN" dirty="0"/>
          </a:p>
          <a:p>
            <a:r>
              <a:rPr lang="zh-CN" altLang="en-US" dirty="0" smtClean="0"/>
              <a:t>从这些现象来看这些中心化给出影视评定</a:t>
            </a:r>
            <a:endParaRPr lang="zh-CN" altLang="en-US" dirty="0"/>
          </a:p>
        </p:txBody>
      </p:sp>
      <p:sp>
        <p:nvSpPr>
          <p:cNvPr id="4" name="灯片编号占位符 3"/>
          <p:cNvSpPr>
            <a:spLocks noGrp="1"/>
          </p:cNvSpPr>
          <p:nvPr>
            <p:ph type="sldNum" sz="quarter" idx="5"/>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121707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2881069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986134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015720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我们项目要解决的核心问题就是如何做到评分的公正性，并避免刷分这类现象，</a:t>
            </a:r>
            <a:endParaRPr lang="en-US" altLang="zh-CN" dirty="0"/>
          </a:p>
          <a:p>
            <a:r>
              <a:rPr lang="zh-CN" altLang="en-US" dirty="0"/>
              <a:t>为解决这个问题，我们在算法模型中引入了一个客观的价值因子（票房），将用户的最终打分有票房预测和主观评分两个部分综合得到。不管是哪个部分过于偏离实际值，最终结算收益都会降低，这就避免了无脑刷分和恶意打分的现象。</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015720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3269110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8559588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a:t>Name</a:t>
            </a:r>
          </a:p>
          <a:p>
            <a:pPr lvl="0"/>
            <a:r>
              <a:rPr lang="en-US" dirty="0"/>
              <a:t>Title</a:t>
            </a:r>
          </a:p>
          <a:p>
            <a:pPr lvl="0"/>
            <a:r>
              <a:rPr lang="en-US" dirty="0"/>
              <a:t>Microsoft Corporation</a:t>
            </a:r>
          </a:p>
        </p:txBody>
      </p:sp>
    </p:spTree>
    <p:extLst>
      <p:ext uri="{BB962C8B-B14F-4D97-AF65-F5344CB8AC3E}">
        <p14:creationId xmlns:p14="http://schemas.microsoft.com/office/powerpoint/2010/main" val="15449157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527936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grpSp>
        <p:nvGrpSpPr>
          <p:cNvPr id="10" name="组合 9">
            <a:extLst>
              <a:ext uri="{FF2B5EF4-FFF2-40B4-BE49-F238E27FC236}">
                <a16:creationId xmlns="" xmlns:a16="http://schemas.microsoft.com/office/drawing/2014/main" id="{11E2F880-F380-4C4A-86E7-D8241A4CCAAB}"/>
              </a:ext>
            </a:extLst>
          </p:cNvPr>
          <p:cNvGrpSpPr/>
          <p:nvPr userDrawn="1"/>
        </p:nvGrpSpPr>
        <p:grpSpPr>
          <a:xfrm>
            <a:off x="10358377" y="6394167"/>
            <a:ext cx="1680300" cy="270000"/>
            <a:chOff x="10348852" y="6079839"/>
            <a:chExt cx="1680300" cy="270000"/>
          </a:xfrm>
        </p:grpSpPr>
        <p:pic>
          <p:nvPicPr>
            <p:cNvPr id="11" name="图片 10" descr="卡通人物&#10;&#10;中度可信度描述已自动生成">
              <a:extLst>
                <a:ext uri="{FF2B5EF4-FFF2-40B4-BE49-F238E27FC236}">
                  <a16:creationId xmlns="" xmlns:a16="http://schemas.microsoft.com/office/drawing/2014/main" id="{BBD9FBC2-E946-4085-8706-17D3232E22A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48852" y="6079839"/>
              <a:ext cx="270000" cy="270000"/>
            </a:xfrm>
            <a:prstGeom prst="rect">
              <a:avLst/>
            </a:prstGeom>
          </p:spPr>
        </p:pic>
        <p:sp>
          <p:nvSpPr>
            <p:cNvPr id="12" name="文本框 11">
              <a:extLst>
                <a:ext uri="{FF2B5EF4-FFF2-40B4-BE49-F238E27FC236}">
                  <a16:creationId xmlns="" xmlns:a16="http://schemas.microsoft.com/office/drawing/2014/main" id="{358A8DEF-F51D-4D2F-9A33-C7D182677F90}"/>
                </a:ext>
              </a:extLst>
            </p:cNvPr>
            <p:cNvSpPr txBox="1"/>
            <p:nvPr userDrawn="1"/>
          </p:nvSpPr>
          <p:spPr>
            <a:xfrm>
              <a:off x="10667077" y="6117889"/>
              <a:ext cx="1362075" cy="193899"/>
            </a:xfrm>
            <a:prstGeom prst="rect">
              <a:avLst/>
            </a:prstGeom>
            <a:noFill/>
          </p:spPr>
          <p:txBody>
            <a:bodyPr wrap="square" lIns="0" tIns="0" rIns="0" bIns="0" rtlCol="0">
              <a:spAutoFit/>
            </a:bodyPr>
            <a:lstStyle/>
            <a:p>
              <a:pPr marL="0" indent="0">
                <a:lnSpc>
                  <a:spcPct val="90000"/>
                </a:lnSpc>
                <a:spcBef>
                  <a:spcPct val="20000"/>
                </a:spcBef>
                <a:buSzPct val="80000"/>
                <a:buNone/>
              </a:pPr>
              <a:r>
                <a:rPr lang="en-US" altLang="zh-CN" sz="1400" dirty="0">
                  <a:solidFill>
                    <a:schemeClr val="bg1"/>
                  </a:solidFill>
                </a:rPr>
                <a:t>Ranking Chain</a:t>
              </a:r>
              <a:endParaRPr lang="zh-CN" altLang="en-US" sz="1400" dirty="0">
                <a:solidFill>
                  <a:schemeClr val="bg1"/>
                </a:solidFill>
              </a:endParaRPr>
            </a:p>
          </p:txBody>
        </p:sp>
      </p:grpSp>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4" name="组合 3">
            <a:extLst>
              <a:ext uri="{FF2B5EF4-FFF2-40B4-BE49-F238E27FC236}">
                <a16:creationId xmlns="" xmlns:a16="http://schemas.microsoft.com/office/drawing/2014/main" id="{2253DE02-513E-4A0F-AA77-E261A64E2CC2}"/>
              </a:ext>
            </a:extLst>
          </p:cNvPr>
          <p:cNvGrpSpPr/>
          <p:nvPr userDrawn="1"/>
        </p:nvGrpSpPr>
        <p:grpSpPr>
          <a:xfrm>
            <a:off x="10358377" y="6394167"/>
            <a:ext cx="1680300" cy="270000"/>
            <a:chOff x="10348852" y="6079839"/>
            <a:chExt cx="1680300" cy="270000"/>
          </a:xfrm>
        </p:grpSpPr>
        <p:pic>
          <p:nvPicPr>
            <p:cNvPr id="5" name="图片 4" descr="卡通人物&#10;&#10;中度可信度描述已自动生成">
              <a:extLst>
                <a:ext uri="{FF2B5EF4-FFF2-40B4-BE49-F238E27FC236}">
                  <a16:creationId xmlns="" xmlns:a16="http://schemas.microsoft.com/office/drawing/2014/main" id="{19CBCFBE-C0A6-4196-9C07-0C08983692A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48852" y="6079839"/>
              <a:ext cx="270000" cy="270000"/>
            </a:xfrm>
            <a:prstGeom prst="rect">
              <a:avLst/>
            </a:prstGeom>
          </p:spPr>
        </p:pic>
        <p:sp>
          <p:nvSpPr>
            <p:cNvPr id="6" name="文本框 5">
              <a:extLst>
                <a:ext uri="{FF2B5EF4-FFF2-40B4-BE49-F238E27FC236}">
                  <a16:creationId xmlns="" xmlns:a16="http://schemas.microsoft.com/office/drawing/2014/main" id="{483C56FA-9671-4163-B6C7-019E29EA2F36}"/>
                </a:ext>
              </a:extLst>
            </p:cNvPr>
            <p:cNvSpPr txBox="1"/>
            <p:nvPr userDrawn="1"/>
          </p:nvSpPr>
          <p:spPr>
            <a:xfrm>
              <a:off x="10667077" y="6117889"/>
              <a:ext cx="1362075" cy="193899"/>
            </a:xfrm>
            <a:prstGeom prst="rect">
              <a:avLst/>
            </a:prstGeom>
            <a:noFill/>
          </p:spPr>
          <p:txBody>
            <a:bodyPr wrap="square" lIns="0" tIns="0" rIns="0" bIns="0" rtlCol="0">
              <a:spAutoFit/>
            </a:bodyPr>
            <a:lstStyle/>
            <a:p>
              <a:pPr marL="0" indent="0">
                <a:lnSpc>
                  <a:spcPct val="90000"/>
                </a:lnSpc>
                <a:spcBef>
                  <a:spcPct val="20000"/>
                </a:spcBef>
                <a:buSzPct val="80000"/>
                <a:buNone/>
              </a:pPr>
              <a:r>
                <a:rPr lang="en-US" altLang="zh-CN" sz="1400" dirty="0">
                  <a:solidFill>
                    <a:schemeClr val="bg1"/>
                  </a:solidFill>
                </a:rPr>
                <a:t>Ranking Chain</a:t>
              </a:r>
              <a:endParaRPr lang="zh-CN" altLang="en-US" sz="1400" dirty="0">
                <a:solidFill>
                  <a:schemeClr val="bg1"/>
                </a:solidFill>
              </a:endParaRPr>
            </a:p>
          </p:txBody>
        </p:sp>
      </p:grpSp>
    </p:spTree>
    <p:extLst>
      <p:ext uri="{BB962C8B-B14F-4D97-AF65-F5344CB8AC3E}">
        <p14:creationId xmlns:p14="http://schemas.microsoft.com/office/powerpoint/2010/main" val="2105911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grpSp>
        <p:nvGrpSpPr>
          <p:cNvPr id="6" name="组合 5">
            <a:extLst>
              <a:ext uri="{FF2B5EF4-FFF2-40B4-BE49-F238E27FC236}">
                <a16:creationId xmlns="" xmlns:a16="http://schemas.microsoft.com/office/drawing/2014/main" id="{513BC1D4-A5AE-4BD6-B37F-BC0E20ECC2EF}"/>
              </a:ext>
            </a:extLst>
          </p:cNvPr>
          <p:cNvGrpSpPr/>
          <p:nvPr userDrawn="1"/>
        </p:nvGrpSpPr>
        <p:grpSpPr>
          <a:xfrm>
            <a:off x="10358377" y="6394167"/>
            <a:ext cx="1680300" cy="270000"/>
            <a:chOff x="10348852" y="6079839"/>
            <a:chExt cx="1680300" cy="270000"/>
          </a:xfrm>
        </p:grpSpPr>
        <p:pic>
          <p:nvPicPr>
            <p:cNvPr id="5" name="图片 4" descr="卡通人物&#10;&#10;中度可信度描述已自动生成">
              <a:extLst>
                <a:ext uri="{FF2B5EF4-FFF2-40B4-BE49-F238E27FC236}">
                  <a16:creationId xmlns="" xmlns:a16="http://schemas.microsoft.com/office/drawing/2014/main" id="{03A2C6D8-C666-4CDF-B1C2-7E2EA12909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48852" y="6079839"/>
              <a:ext cx="270000" cy="270000"/>
            </a:xfrm>
            <a:prstGeom prst="rect">
              <a:avLst/>
            </a:prstGeom>
          </p:spPr>
        </p:pic>
        <p:sp>
          <p:nvSpPr>
            <p:cNvPr id="7" name="文本框 6">
              <a:extLst>
                <a:ext uri="{FF2B5EF4-FFF2-40B4-BE49-F238E27FC236}">
                  <a16:creationId xmlns="" xmlns:a16="http://schemas.microsoft.com/office/drawing/2014/main" id="{11BAA3FF-7422-4C69-A717-8DC06FD80CC7}"/>
                </a:ext>
              </a:extLst>
            </p:cNvPr>
            <p:cNvSpPr txBox="1"/>
            <p:nvPr userDrawn="1"/>
          </p:nvSpPr>
          <p:spPr>
            <a:xfrm>
              <a:off x="10667077" y="6117889"/>
              <a:ext cx="1362075" cy="193899"/>
            </a:xfrm>
            <a:prstGeom prst="rect">
              <a:avLst/>
            </a:prstGeom>
            <a:noFill/>
          </p:spPr>
          <p:txBody>
            <a:bodyPr wrap="square" lIns="0" tIns="0" rIns="0" bIns="0" rtlCol="0">
              <a:spAutoFit/>
            </a:bodyPr>
            <a:lstStyle/>
            <a:p>
              <a:pPr marL="0" indent="0">
                <a:lnSpc>
                  <a:spcPct val="90000"/>
                </a:lnSpc>
                <a:spcBef>
                  <a:spcPct val="20000"/>
                </a:spcBef>
                <a:buSzPct val="80000"/>
                <a:buNone/>
              </a:pPr>
              <a:r>
                <a:rPr lang="en-US" altLang="zh-CN" sz="1400" dirty="0">
                  <a:solidFill>
                    <a:schemeClr val="bg1"/>
                  </a:solidFill>
                </a:rPr>
                <a:t>Ranking Chain</a:t>
              </a:r>
              <a:endParaRPr lang="zh-CN" altLang="en-US" sz="1400" dirty="0">
                <a:solidFill>
                  <a:schemeClr val="bg1"/>
                </a:solidFill>
              </a:endParaRPr>
            </a:p>
          </p:txBody>
        </p:sp>
      </p:grpSp>
    </p:spTree>
    <p:extLst>
      <p:ext uri="{BB962C8B-B14F-4D97-AF65-F5344CB8AC3E}">
        <p14:creationId xmlns:p14="http://schemas.microsoft.com/office/powerpoint/2010/main" val="49506088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grpSp>
        <p:nvGrpSpPr>
          <p:cNvPr id="9" name="组合 8">
            <a:extLst>
              <a:ext uri="{FF2B5EF4-FFF2-40B4-BE49-F238E27FC236}">
                <a16:creationId xmlns="" xmlns:a16="http://schemas.microsoft.com/office/drawing/2014/main" id="{257156E5-DBB4-4E09-95A5-32E694E4C725}"/>
              </a:ext>
            </a:extLst>
          </p:cNvPr>
          <p:cNvGrpSpPr/>
          <p:nvPr userDrawn="1"/>
        </p:nvGrpSpPr>
        <p:grpSpPr>
          <a:xfrm>
            <a:off x="10358377" y="6394167"/>
            <a:ext cx="1680300" cy="270000"/>
            <a:chOff x="10348852" y="6079839"/>
            <a:chExt cx="1680300" cy="270000"/>
          </a:xfrm>
        </p:grpSpPr>
        <p:pic>
          <p:nvPicPr>
            <p:cNvPr id="11" name="图片 10" descr="卡通人物&#10;&#10;中度可信度描述已自动生成">
              <a:extLst>
                <a:ext uri="{FF2B5EF4-FFF2-40B4-BE49-F238E27FC236}">
                  <a16:creationId xmlns="" xmlns:a16="http://schemas.microsoft.com/office/drawing/2014/main" id="{62B92E81-366F-41AE-B48F-740855CE795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48852" y="6079839"/>
              <a:ext cx="270000" cy="270000"/>
            </a:xfrm>
            <a:prstGeom prst="rect">
              <a:avLst/>
            </a:prstGeom>
          </p:spPr>
        </p:pic>
        <p:sp>
          <p:nvSpPr>
            <p:cNvPr id="14" name="文本框 13">
              <a:extLst>
                <a:ext uri="{FF2B5EF4-FFF2-40B4-BE49-F238E27FC236}">
                  <a16:creationId xmlns="" xmlns:a16="http://schemas.microsoft.com/office/drawing/2014/main" id="{A6B3DDB9-10AF-420F-810B-6BB17A869B2B}"/>
                </a:ext>
              </a:extLst>
            </p:cNvPr>
            <p:cNvSpPr txBox="1"/>
            <p:nvPr userDrawn="1"/>
          </p:nvSpPr>
          <p:spPr>
            <a:xfrm>
              <a:off x="10667077" y="6117889"/>
              <a:ext cx="1362075" cy="193899"/>
            </a:xfrm>
            <a:prstGeom prst="rect">
              <a:avLst/>
            </a:prstGeom>
            <a:noFill/>
          </p:spPr>
          <p:txBody>
            <a:bodyPr wrap="square" lIns="0" tIns="0" rIns="0" bIns="0" rtlCol="0">
              <a:spAutoFit/>
            </a:bodyPr>
            <a:lstStyle/>
            <a:p>
              <a:pPr marL="0" indent="0">
                <a:lnSpc>
                  <a:spcPct val="90000"/>
                </a:lnSpc>
                <a:spcBef>
                  <a:spcPct val="20000"/>
                </a:spcBef>
                <a:buSzPct val="80000"/>
                <a:buNone/>
              </a:pPr>
              <a:r>
                <a:rPr lang="en-US" altLang="zh-CN" sz="1400" dirty="0">
                  <a:solidFill>
                    <a:schemeClr val="bg1"/>
                  </a:solidFill>
                </a:rPr>
                <a:t>Ranking Chain</a:t>
              </a:r>
              <a:endParaRPr lang="zh-CN" altLang="en-US" sz="1400" dirty="0">
                <a:solidFill>
                  <a:schemeClr val="bg1"/>
                </a:solidFill>
              </a:endParaRPr>
            </a:p>
          </p:txBody>
        </p:sp>
      </p:grpSp>
    </p:spTree>
    <p:extLst>
      <p:ext uri="{BB962C8B-B14F-4D97-AF65-F5344CB8AC3E}">
        <p14:creationId xmlns:p14="http://schemas.microsoft.com/office/powerpoint/2010/main" val="1090136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grpSp>
        <p:nvGrpSpPr>
          <p:cNvPr id="8" name="组合 7">
            <a:extLst>
              <a:ext uri="{FF2B5EF4-FFF2-40B4-BE49-F238E27FC236}">
                <a16:creationId xmlns="" xmlns:a16="http://schemas.microsoft.com/office/drawing/2014/main" id="{41425F0B-8D11-4849-80F6-27F5B6787E10}"/>
              </a:ext>
            </a:extLst>
          </p:cNvPr>
          <p:cNvGrpSpPr/>
          <p:nvPr userDrawn="1"/>
        </p:nvGrpSpPr>
        <p:grpSpPr>
          <a:xfrm>
            <a:off x="10358377" y="6394167"/>
            <a:ext cx="1680300" cy="270000"/>
            <a:chOff x="10348852" y="6079839"/>
            <a:chExt cx="1680300" cy="270000"/>
          </a:xfrm>
        </p:grpSpPr>
        <p:pic>
          <p:nvPicPr>
            <p:cNvPr id="9" name="图片 8" descr="卡通人物&#10;&#10;中度可信度描述已自动生成">
              <a:extLst>
                <a:ext uri="{FF2B5EF4-FFF2-40B4-BE49-F238E27FC236}">
                  <a16:creationId xmlns="" xmlns:a16="http://schemas.microsoft.com/office/drawing/2014/main" id="{965E2FA1-A058-463E-B80D-832D53105A2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48852" y="6079839"/>
              <a:ext cx="270000" cy="270000"/>
            </a:xfrm>
            <a:prstGeom prst="rect">
              <a:avLst/>
            </a:prstGeom>
          </p:spPr>
        </p:pic>
        <p:sp>
          <p:nvSpPr>
            <p:cNvPr id="10" name="文本框 9">
              <a:extLst>
                <a:ext uri="{FF2B5EF4-FFF2-40B4-BE49-F238E27FC236}">
                  <a16:creationId xmlns="" xmlns:a16="http://schemas.microsoft.com/office/drawing/2014/main" id="{495D1757-E732-40DF-87D9-A789A27C6CEA}"/>
                </a:ext>
              </a:extLst>
            </p:cNvPr>
            <p:cNvSpPr txBox="1"/>
            <p:nvPr userDrawn="1"/>
          </p:nvSpPr>
          <p:spPr>
            <a:xfrm>
              <a:off x="10667077" y="6117889"/>
              <a:ext cx="1362075" cy="193899"/>
            </a:xfrm>
            <a:prstGeom prst="rect">
              <a:avLst/>
            </a:prstGeom>
            <a:noFill/>
          </p:spPr>
          <p:txBody>
            <a:bodyPr wrap="square" lIns="0" tIns="0" rIns="0" bIns="0" rtlCol="0">
              <a:spAutoFit/>
            </a:bodyPr>
            <a:lstStyle/>
            <a:p>
              <a:pPr marL="0" indent="0">
                <a:lnSpc>
                  <a:spcPct val="90000"/>
                </a:lnSpc>
                <a:spcBef>
                  <a:spcPct val="20000"/>
                </a:spcBef>
                <a:buSzPct val="80000"/>
                <a:buNone/>
              </a:pPr>
              <a:r>
                <a:rPr lang="en-US" altLang="zh-CN" sz="1400" dirty="0">
                  <a:solidFill>
                    <a:schemeClr val="bg1"/>
                  </a:solidFill>
                </a:rPr>
                <a:t>Ranking Chain</a:t>
              </a:r>
              <a:endParaRPr lang="zh-CN" altLang="en-US" sz="1400" dirty="0">
                <a:solidFill>
                  <a:schemeClr val="bg1"/>
                </a:solidFill>
              </a:endParaRPr>
            </a:p>
          </p:txBody>
        </p:sp>
      </p:grpSp>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
        <p:nvSpPr>
          <p:cNvPr id="6" name="Footer Placeholder 2"/>
          <p:cNvSpPr txBox="1">
            <a:spLocks/>
          </p:cNvSpPr>
          <p:nvPr userDrawn="1"/>
        </p:nvSpPr>
        <p:spPr>
          <a:xfrm>
            <a:off x="1048599" y="6441941"/>
            <a:ext cx="4631312" cy="173219"/>
          </a:xfrm>
          <a:prstGeom prst="rect">
            <a:avLst/>
          </a:prstGeom>
        </p:spPr>
        <p:txBody>
          <a:bodyPr vert="horz" lIns="119461" tIns="59730" rIns="119461" bIns="59730" rtlCol="0" anchor="ctr"/>
          <a:lstStyle>
            <a:defPPr>
              <a:defRPr lang="en-US"/>
            </a:defPPr>
            <a:lvl1pPr marL="0" algn="r" defTabSz="914400" rtl="0" eaLnBrk="1" latinLnBrk="0" hangingPunct="1">
              <a:defRPr sz="80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76" dirty="0">
                <a:solidFill>
                  <a:schemeClr val="accent6">
                    <a:lumMod val="20000"/>
                    <a:lumOff val="80000"/>
                  </a:schemeClr>
                </a:solidFill>
                <a:latin typeface="Segoe UI"/>
              </a:rPr>
              <a:t>MICROSOFT CONFIDENTIAL –  SUBJECT TO NDA </a:t>
            </a:r>
          </a:p>
        </p:txBody>
      </p:sp>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nvGrpSpPr>
          <p:cNvPr id="8" name="组合 7">
            <a:extLst>
              <a:ext uri="{FF2B5EF4-FFF2-40B4-BE49-F238E27FC236}">
                <a16:creationId xmlns="" xmlns:a16="http://schemas.microsoft.com/office/drawing/2014/main" id="{EA4181BB-12FE-49D1-8DF6-8D932A421DAC}"/>
              </a:ext>
            </a:extLst>
          </p:cNvPr>
          <p:cNvGrpSpPr/>
          <p:nvPr userDrawn="1"/>
        </p:nvGrpSpPr>
        <p:grpSpPr>
          <a:xfrm>
            <a:off x="10358377" y="6394167"/>
            <a:ext cx="1680300" cy="270000"/>
            <a:chOff x="10348852" y="6079839"/>
            <a:chExt cx="1680300" cy="270000"/>
          </a:xfrm>
        </p:grpSpPr>
        <p:pic>
          <p:nvPicPr>
            <p:cNvPr id="10" name="图片 9" descr="卡通人物&#10;&#10;中度可信度描述已自动生成">
              <a:extLst>
                <a:ext uri="{FF2B5EF4-FFF2-40B4-BE49-F238E27FC236}">
                  <a16:creationId xmlns="" xmlns:a16="http://schemas.microsoft.com/office/drawing/2014/main" id="{6A6833B3-12CA-450E-B49E-31D3CAC0510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48852" y="6079839"/>
              <a:ext cx="270000" cy="270000"/>
            </a:xfrm>
            <a:prstGeom prst="rect">
              <a:avLst/>
            </a:prstGeom>
          </p:spPr>
        </p:pic>
        <p:sp>
          <p:nvSpPr>
            <p:cNvPr id="11" name="文本框 10">
              <a:extLst>
                <a:ext uri="{FF2B5EF4-FFF2-40B4-BE49-F238E27FC236}">
                  <a16:creationId xmlns="" xmlns:a16="http://schemas.microsoft.com/office/drawing/2014/main" id="{537CAAB6-43C9-48DF-87DA-051DD9EA4CE0}"/>
                </a:ext>
              </a:extLst>
            </p:cNvPr>
            <p:cNvSpPr txBox="1"/>
            <p:nvPr userDrawn="1"/>
          </p:nvSpPr>
          <p:spPr>
            <a:xfrm>
              <a:off x="10667077" y="6117889"/>
              <a:ext cx="1362075" cy="193899"/>
            </a:xfrm>
            <a:prstGeom prst="rect">
              <a:avLst/>
            </a:prstGeom>
            <a:noFill/>
          </p:spPr>
          <p:txBody>
            <a:bodyPr wrap="square" lIns="0" tIns="0" rIns="0" bIns="0" rtlCol="0">
              <a:spAutoFit/>
            </a:bodyPr>
            <a:lstStyle/>
            <a:p>
              <a:pPr marL="0" indent="0">
                <a:lnSpc>
                  <a:spcPct val="90000"/>
                </a:lnSpc>
                <a:spcBef>
                  <a:spcPct val="20000"/>
                </a:spcBef>
                <a:buSzPct val="80000"/>
                <a:buNone/>
              </a:pPr>
              <a:r>
                <a:rPr lang="en-US" altLang="zh-CN" sz="1400" dirty="0">
                  <a:solidFill>
                    <a:schemeClr val="bg1"/>
                  </a:solidFill>
                </a:rPr>
                <a:t>Ranking Chain</a:t>
              </a:r>
              <a:endParaRPr lang="zh-CN" altLang="en-US" sz="1400" dirty="0">
                <a:solidFill>
                  <a:schemeClr val="bg1"/>
                </a:solidFill>
              </a:endParaRPr>
            </a:p>
          </p:txBody>
        </p:sp>
      </p:grpSp>
    </p:spTree>
    <p:extLst>
      <p:ext uri="{BB962C8B-B14F-4D97-AF65-F5344CB8AC3E}">
        <p14:creationId xmlns:p14="http://schemas.microsoft.com/office/powerpoint/2010/main" val="28878797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59" r:id="rId6"/>
    <p:sldLayoutId id="2147483768" r:id="rId7"/>
    <p:sldLayoutId id="2147483770" r:id="rId8"/>
    <p:sldLayoutId id="2147483771"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wsjq5477"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5.xml"/><Relationship Id="rId5" Type="http://schemas.openxmlformats.org/officeDocument/2006/relationships/image" Target="../media/image160.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11.xml"/><Relationship Id="rId7" Type="http://schemas.openxmlformats.org/officeDocument/2006/relationships/image" Target="../media/image19.png"/><Relationship Id="rId2" Type="http://schemas.openxmlformats.org/officeDocument/2006/relationships/slideLayout" Target="../slideLayouts/slideLayout3.xml"/><Relationship Id="rId1" Type="http://schemas.openxmlformats.org/officeDocument/2006/relationships/tags" Target="../tags/tag6.xml"/><Relationship Id="rId6" Type="http://schemas.openxmlformats.org/officeDocument/2006/relationships/image" Target="../media/image18.png"/><Relationship Id="rId5" Type="http://schemas.microsoft.com/office/2007/relationships/hdphoto" Target="../media/hdphoto1.wdp"/><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12.xml"/><Relationship Id="rId7" Type="http://schemas.openxmlformats.org/officeDocument/2006/relationships/image" Target="../media/image21.png"/><Relationship Id="rId2" Type="http://schemas.openxmlformats.org/officeDocument/2006/relationships/slideLayout" Target="../slideLayouts/slideLayout3.xml"/><Relationship Id="rId1" Type="http://schemas.openxmlformats.org/officeDocument/2006/relationships/tags" Target="../tags/tag7.xml"/><Relationship Id="rId6" Type="http://schemas.openxmlformats.org/officeDocument/2006/relationships/image" Target="../media/image19.png"/><Relationship Id="rId5" Type="http://schemas.microsoft.com/office/2007/relationships/hdphoto" Target="../media/hdphoto1.wdp"/><Relationship Id="rId10"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13.xml"/><Relationship Id="rId7" Type="http://schemas.openxmlformats.org/officeDocument/2006/relationships/image" Target="../media/image21.png"/><Relationship Id="rId2" Type="http://schemas.openxmlformats.org/officeDocument/2006/relationships/slideLayout" Target="../slideLayouts/slideLayout3.xml"/><Relationship Id="rId1" Type="http://schemas.openxmlformats.org/officeDocument/2006/relationships/tags" Target="../tags/tag8.xml"/><Relationship Id="rId6" Type="http://schemas.openxmlformats.org/officeDocument/2006/relationships/image" Target="../media/image19.png"/><Relationship Id="rId5" Type="http://schemas.microsoft.com/office/2007/relationships/hdphoto" Target="../media/hdphoto1.wdp"/><Relationship Id="rId10"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3.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3.xml"/><Relationship Id="rId5" Type="http://schemas.openxmlformats.org/officeDocument/2006/relationships/image" Target="../media/image1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4.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08578" y="1091105"/>
            <a:ext cx="10921961" cy="1187222"/>
          </a:xfrm>
        </p:spPr>
        <p:txBody>
          <a:bodyPr/>
          <a:lstStyle/>
          <a:p>
            <a:r>
              <a:rPr lang="en-US" altLang="zh-CN" sz="8800" b="1" dirty="0"/>
              <a:t/>
            </a:r>
            <a:br>
              <a:rPr lang="en-US" altLang="zh-CN" sz="8800" b="1" dirty="0"/>
            </a:br>
            <a:r>
              <a:rPr lang="en-US" altLang="zh-CN" sz="8800" b="1" dirty="0"/>
              <a:t/>
            </a:r>
            <a:br>
              <a:rPr lang="en-US" altLang="zh-CN" sz="8800" b="1" dirty="0"/>
            </a:br>
            <a:r>
              <a:rPr lang="en-US" altLang="zh-CN" sz="8800" b="1" dirty="0" smtClean="0"/>
              <a:t>				</a:t>
            </a:r>
            <a:r>
              <a:rPr lang="zh-CN" altLang="en-US" sz="8800" b="1" dirty="0" smtClean="0"/>
              <a:t>众</a:t>
            </a:r>
            <a:r>
              <a:rPr lang="zh-CN" altLang="en-US" sz="8800" b="1" dirty="0"/>
              <a:t>评链 </a:t>
            </a:r>
            <a:r>
              <a:rPr lang="en-US" altLang="zh-CN" sz="8800" b="1" dirty="0" smtClean="0"/>
              <a:t>					     </a:t>
            </a:r>
            <a:r>
              <a:rPr lang="en-US" altLang="zh-CN" b="1" i="1" dirty="0" err="1" smtClean="0"/>
              <a:t>PubCommentsChain</a:t>
            </a:r>
            <a:r>
              <a:rPr lang="zh-CN" altLang="en-US" sz="8800" b="1" dirty="0" smtClean="0"/>
              <a:t> </a:t>
            </a:r>
            <a:endParaRPr lang="en-US" sz="7200" cap="all" dirty="0"/>
          </a:p>
        </p:txBody>
      </p:sp>
      <p:sp>
        <p:nvSpPr>
          <p:cNvPr id="2" name="Text Placeholder 1"/>
          <p:cNvSpPr>
            <a:spLocks noGrp="1"/>
          </p:cNvSpPr>
          <p:nvPr>
            <p:ph type="body" sz="quarter" idx="11"/>
          </p:nvPr>
        </p:nvSpPr>
        <p:spPr>
          <a:xfrm>
            <a:off x="6734492" y="5006296"/>
            <a:ext cx="5454333" cy="1877437"/>
          </a:xfrm>
        </p:spPr>
        <p:txBody>
          <a:bodyPr/>
          <a:lstStyle/>
          <a:p>
            <a:endParaRPr lang="en-US" sz="2800" dirty="0">
              <a:latin typeface="Segoe UI Semibold" panose="020B0702040204020203" pitchFamily="34" charset="0"/>
              <a:cs typeface="Segoe UI Semibold" panose="020B0702040204020203" pitchFamily="34" charset="0"/>
            </a:endParaRPr>
          </a:p>
          <a:p>
            <a:r>
              <a:rPr lang="en-US" sz="2800" dirty="0" smtClean="0">
                <a:latin typeface="Segoe UI Semibold" panose="020B0702040204020203" pitchFamily="34" charset="0"/>
                <a:cs typeface="Segoe UI Semibold" panose="020B0702040204020203" pitchFamily="34" charset="0"/>
              </a:rPr>
              <a:t>Team </a:t>
            </a:r>
            <a:r>
              <a:rPr lang="en-US" sz="2800" dirty="0">
                <a:latin typeface="Segoe UI Semibold" panose="020B0702040204020203" pitchFamily="34" charset="0"/>
                <a:cs typeface="Segoe UI Semibold" panose="020B0702040204020203" pitchFamily="34" charset="0"/>
              </a:rPr>
              <a:t>: </a:t>
            </a:r>
            <a:r>
              <a:rPr lang="en-US" sz="2800" dirty="0" smtClean="0">
                <a:latin typeface="Segoe UI Semibold" panose="020B0702040204020203" pitchFamily="34" charset="0"/>
                <a:cs typeface="Segoe UI Semibold" panose="020B0702040204020203" pitchFamily="34" charset="0"/>
              </a:rPr>
              <a:t>Butterfly</a:t>
            </a:r>
            <a:endParaRPr lang="en-US" sz="2000" dirty="0">
              <a:solidFill>
                <a:schemeClr val="accent6">
                  <a:lumMod val="40000"/>
                  <a:lumOff val="60000"/>
                  <a:alpha val="98000"/>
                </a:schemeClr>
              </a:solidFill>
            </a:endParaRPr>
          </a:p>
          <a:p>
            <a:r>
              <a:rPr lang="zh-CN" altLang="en-US" sz="2000" dirty="0">
                <a:solidFill>
                  <a:schemeClr val="accent6">
                    <a:lumMod val="40000"/>
                    <a:lumOff val="60000"/>
                    <a:alpha val="98000"/>
                  </a:schemeClr>
                </a:solidFill>
              </a:rPr>
              <a:t>前端</a:t>
            </a:r>
            <a:r>
              <a:rPr lang="en-US" altLang="zh-CN" sz="2000" dirty="0">
                <a:solidFill>
                  <a:schemeClr val="accent6">
                    <a:lumMod val="40000"/>
                    <a:lumOff val="60000"/>
                    <a:alpha val="98000"/>
                  </a:schemeClr>
                </a:solidFill>
              </a:rPr>
              <a:t>+</a:t>
            </a:r>
            <a:r>
              <a:rPr lang="zh-CN" altLang="en-US" sz="2000" dirty="0">
                <a:solidFill>
                  <a:schemeClr val="accent6">
                    <a:lumMod val="40000"/>
                    <a:lumOff val="60000"/>
                    <a:alpha val="98000"/>
                  </a:schemeClr>
                </a:solidFill>
              </a:rPr>
              <a:t>设计：</a:t>
            </a:r>
            <a:r>
              <a:rPr lang="en-US" altLang="zh-CN" sz="2000" dirty="0">
                <a:solidFill>
                  <a:schemeClr val="accent6">
                    <a:lumMod val="40000"/>
                    <a:lumOff val="60000"/>
                    <a:alpha val="98000"/>
                  </a:schemeClr>
                </a:solidFill>
              </a:rPr>
              <a:t>TLF https://github.com/tlf1234</a:t>
            </a:r>
          </a:p>
          <a:p>
            <a:r>
              <a:rPr lang="zh-CN" altLang="en-US" sz="2000" dirty="0">
                <a:solidFill>
                  <a:schemeClr val="accent6">
                    <a:lumMod val="40000"/>
                    <a:lumOff val="60000"/>
                    <a:alpha val="98000"/>
                  </a:schemeClr>
                </a:solidFill>
              </a:rPr>
              <a:t>后端</a:t>
            </a:r>
            <a:r>
              <a:rPr lang="en-US" altLang="zh-CN" sz="2000" dirty="0">
                <a:solidFill>
                  <a:schemeClr val="accent6">
                    <a:lumMod val="40000"/>
                    <a:lumOff val="60000"/>
                    <a:alpha val="98000"/>
                  </a:schemeClr>
                </a:solidFill>
              </a:rPr>
              <a:t>+PPT </a:t>
            </a:r>
            <a:r>
              <a:rPr lang="zh-CN" altLang="en-US" sz="2000" dirty="0">
                <a:solidFill>
                  <a:schemeClr val="accent6">
                    <a:lumMod val="40000"/>
                    <a:lumOff val="60000"/>
                    <a:alpha val="98000"/>
                  </a:schemeClr>
                </a:solidFill>
              </a:rPr>
              <a:t>：</a:t>
            </a:r>
            <a:r>
              <a:rPr lang="en-US" altLang="zh-CN" sz="2000" dirty="0">
                <a:solidFill>
                  <a:schemeClr val="accent6">
                    <a:lumMod val="40000"/>
                    <a:lumOff val="60000"/>
                    <a:alpha val="98000"/>
                  </a:schemeClr>
                </a:solidFill>
              </a:rPr>
              <a:t>777 </a:t>
            </a:r>
            <a:r>
              <a:rPr lang="en-US" altLang="zh-CN" sz="2000" dirty="0">
                <a:solidFill>
                  <a:schemeClr val="accent6">
                    <a:lumMod val="40000"/>
                    <a:lumOff val="60000"/>
                    <a:alpha val="98000"/>
                  </a:schemeClr>
                </a:solidFill>
                <a:hlinkClick r:id="rId3"/>
              </a:rPr>
              <a:t>https://</a:t>
            </a:r>
            <a:r>
              <a:rPr lang="en-US" altLang="zh-CN" sz="2000" dirty="0" smtClean="0">
                <a:solidFill>
                  <a:schemeClr val="accent6">
                    <a:lumMod val="40000"/>
                    <a:lumOff val="60000"/>
                    <a:alpha val="98000"/>
                  </a:schemeClr>
                </a:solidFill>
                <a:hlinkClick r:id="rId3"/>
              </a:rPr>
              <a:t>github.com/wsjq5477</a:t>
            </a:r>
            <a:endParaRPr lang="en-US" altLang="zh-CN" sz="2000" dirty="0" smtClean="0">
              <a:solidFill>
                <a:schemeClr val="accent6">
                  <a:lumMod val="40000"/>
                  <a:lumOff val="60000"/>
                  <a:alpha val="98000"/>
                </a:schemeClr>
              </a:solidFill>
            </a:endParaRPr>
          </a:p>
          <a:p>
            <a:r>
              <a:rPr lang="zh-CN" altLang="en-US" sz="2000" dirty="0" smtClean="0">
                <a:solidFill>
                  <a:schemeClr val="accent6">
                    <a:lumMod val="40000"/>
                    <a:lumOff val="60000"/>
                    <a:alpha val="98000"/>
                  </a:schemeClr>
                </a:solidFill>
              </a:rPr>
              <a:t>后端 ：黄龙</a:t>
            </a:r>
            <a:endParaRPr lang="en-US" sz="2000" dirty="0">
              <a:solidFill>
                <a:schemeClr val="accent6">
                  <a:lumMod val="40000"/>
                  <a:lumOff val="60000"/>
                  <a:alpha val="98000"/>
                </a:schemeClr>
              </a:solidFill>
            </a:endParaRPr>
          </a:p>
        </p:txBody>
      </p:sp>
    </p:spTree>
    <p:extLst>
      <p:ext uri="{BB962C8B-B14F-4D97-AF65-F5344CB8AC3E}">
        <p14:creationId xmlns:p14="http://schemas.microsoft.com/office/powerpoint/2010/main" val="402916855"/>
      </p:ext>
    </p:extLst>
  </p:cSld>
  <p:clrMapOvr>
    <a:masterClrMapping/>
  </p:clrMapOvr>
  <p:transition advTm="1018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 xmlns:a16="http://schemas.microsoft.com/office/drawing/2014/main" id="{F9D8DE50-414D-4645-B83A-7B786D6DDDC8}"/>
              </a:ext>
            </a:extLst>
          </p:cNvPr>
          <p:cNvSpPr txBox="1">
            <a:spLocks/>
          </p:cNvSpPr>
          <p:nvPr/>
        </p:nvSpPr>
        <p:spPr>
          <a:xfrm>
            <a:off x="682688" y="434775"/>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zh-CN" altLang="en-US" b="1" dirty="0"/>
              <a:t>影视评定算法模型</a:t>
            </a:r>
            <a:endParaRPr lang="en-US" altLang="zh-CN"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 xmlns:a16="http://schemas.microsoft.com/office/drawing/2014/main" id="{8300C8E8-BD6C-4800-83CC-63A7AC449A34}"/>
                  </a:ext>
                </a:extLst>
              </p:cNvPr>
              <p:cNvSpPr txBox="1"/>
              <p:nvPr/>
            </p:nvSpPr>
            <p:spPr>
              <a:xfrm>
                <a:off x="851999" y="1917354"/>
                <a:ext cx="10798931" cy="4492064"/>
              </a:xfrm>
              <a:prstGeom prst="rect">
                <a:avLst/>
              </a:prstGeom>
            </p:spPr>
            <p:txBody>
              <a:bodyPr vert="horz" wrap="square" lIns="0" tIns="0" rIns="0" bIns="0" rtlCol="0">
                <a:spAutoFit/>
              </a:bodyPr>
              <a:lstStyle>
                <a:defPPr>
                  <a:defRPr lang="en-US"/>
                </a:defPPr>
                <a:lvl1pPr marL="460375" indent="-457200" defTabSz="914363">
                  <a:lnSpc>
                    <a:spcPct val="100000"/>
                  </a:lnSpc>
                  <a:spcBef>
                    <a:spcPts val="0"/>
                  </a:spcBef>
                  <a:spcAft>
                    <a:spcPts val="900"/>
                  </a:spcAft>
                  <a:buClr>
                    <a:srgbClr val="92D050"/>
                  </a:buClr>
                  <a:buSzPct val="80000"/>
                  <a:buFont typeface="Wingdings" pitchFamily="2" charset="2"/>
                  <a:buChar char="ß"/>
                  <a:defRPr sz="2800" spc="-100" baseline="0">
                    <a:solidFill>
                      <a:schemeClr val="bg1"/>
                    </a:solidFill>
                    <a:latin typeface="Segoe UI Light" pitchFamily="34" charset="0"/>
                  </a:defRPr>
                </a:lvl1pPr>
                <a:lvl2pPr marL="3175" lvl="1" indent="0" defTabSz="914363">
                  <a:lnSpc>
                    <a:spcPct val="100000"/>
                  </a:lnSpc>
                  <a:spcBef>
                    <a:spcPts val="0"/>
                  </a:spcBef>
                  <a:spcAft>
                    <a:spcPts val="900"/>
                  </a:spcAft>
                  <a:buClr>
                    <a:srgbClr val="92D050"/>
                  </a:buClr>
                  <a:buSzPct val="80000"/>
                  <a:buFont typeface="Arial" pitchFamily="34" charset="0"/>
                  <a:buNone/>
                  <a:defRPr sz="3200" spc="-100" baseline="0">
                    <a:solidFill>
                      <a:schemeClr val="bg1"/>
                    </a:solidFill>
                    <a:latin typeface="Segoe UI Light" pitchFamily="34" charset="0"/>
                  </a:defRPr>
                </a:lvl2pPr>
                <a:lvl3pPr marL="1258888" indent="-403225" defTabSz="914363">
                  <a:lnSpc>
                    <a:spcPct val="90000"/>
                  </a:lnSpc>
                  <a:spcBef>
                    <a:spcPct val="20000"/>
                  </a:spcBef>
                  <a:buClr>
                    <a:srgbClr val="92D050"/>
                  </a:buClr>
                  <a:buSzPct val="80000"/>
                  <a:buFontTx/>
                  <a:buBlip>
                    <a:blip r:embed="rId4"/>
                  </a:buBlip>
                  <a:defRPr sz="3600">
                    <a:gradFill>
                      <a:gsLst>
                        <a:gs pos="0">
                          <a:schemeClr val="tx1">
                            <a:lumMod val="90000"/>
                            <a:lumOff val="10000"/>
                          </a:schemeClr>
                        </a:gs>
                        <a:gs pos="86000">
                          <a:schemeClr val="tx1">
                            <a:lumMod val="90000"/>
                            <a:lumOff val="10000"/>
                          </a:schemeClr>
                        </a:gs>
                      </a:gsLst>
                      <a:lin ang="5400000" scaled="0"/>
                    </a:gradFill>
                  </a:defRPr>
                </a:lvl3pPr>
                <a:lvl4pPr marL="1604963" indent="-346075" defTabSz="914363">
                  <a:lnSpc>
                    <a:spcPct val="90000"/>
                  </a:lnSpc>
                  <a:spcBef>
                    <a:spcPct val="20000"/>
                  </a:spcBef>
                  <a:buClr>
                    <a:srgbClr val="92D050"/>
                  </a:buClr>
                  <a:buSzPct val="80000"/>
                  <a:buFontTx/>
                  <a:buBlip>
                    <a:blip r:embed="rId4"/>
                  </a:buBlip>
                  <a:defRPr sz="3200">
                    <a:gradFill>
                      <a:gsLst>
                        <a:gs pos="0">
                          <a:schemeClr val="tx1">
                            <a:lumMod val="90000"/>
                            <a:lumOff val="10000"/>
                          </a:schemeClr>
                        </a:gs>
                        <a:gs pos="86000">
                          <a:schemeClr val="tx1">
                            <a:lumMod val="90000"/>
                            <a:lumOff val="10000"/>
                          </a:schemeClr>
                        </a:gs>
                      </a:gsLst>
                      <a:lin ang="5400000" scaled="0"/>
                    </a:gradFill>
                  </a:defRPr>
                </a:lvl4pPr>
                <a:lvl5pPr marL="1941513" indent="-336550" defTabSz="914363">
                  <a:lnSpc>
                    <a:spcPct val="90000"/>
                  </a:lnSpc>
                  <a:spcBef>
                    <a:spcPct val="20000"/>
                  </a:spcBef>
                  <a:buClr>
                    <a:srgbClr val="92D050"/>
                  </a:buClr>
                  <a:buSzPct val="80000"/>
                  <a:buFontTx/>
                  <a:buBlip>
                    <a:blip r:embed="rId4"/>
                  </a:buBlip>
                  <a:defRPr sz="3200">
                    <a:gradFill>
                      <a:gsLst>
                        <a:gs pos="0">
                          <a:schemeClr val="tx1">
                            <a:lumMod val="90000"/>
                            <a:lumOff val="10000"/>
                          </a:schemeClr>
                        </a:gs>
                        <a:gs pos="86000">
                          <a:schemeClr val="tx1">
                            <a:lumMod val="90000"/>
                            <a:lumOff val="10000"/>
                          </a:schemeClr>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marL="3175" indent="0">
                  <a:buNone/>
                </a:pPr>
                <a14:m>
                  <m:oMathPara xmlns:m="http://schemas.openxmlformats.org/officeDocument/2006/math">
                    <m:oMathParaPr>
                      <m:jc m:val="left"/>
                    </m:oMathParaPr>
                    <m:oMath xmlns:m="http://schemas.openxmlformats.org/officeDocument/2006/math">
                      <m:r>
                        <m:rPr>
                          <m:sty m:val="p"/>
                        </m:rPr>
                        <a:rPr lang="en-US" altLang="zh-CN" sz="3200">
                          <a:latin typeface="Cambria Math" panose="02040503050406030204" pitchFamily="18" charset="0"/>
                        </a:rPr>
                        <m:t>W</m:t>
                      </m:r>
                      <m:r>
                        <a:rPr lang="en-US" altLang="zh-CN" sz="3200">
                          <a:latin typeface="Cambria Math" panose="02040503050406030204" pitchFamily="18" charset="0"/>
                        </a:rPr>
                        <m:t>=</m:t>
                      </m:r>
                      <m:r>
                        <m:rPr>
                          <m:sty m:val="p"/>
                        </m:rPr>
                        <a:rPr lang="en-US" altLang="zh-CN" sz="3200">
                          <a:latin typeface="Cambria Math" panose="02040503050406030204" pitchFamily="18" charset="0"/>
                        </a:rPr>
                        <m:t>A</m:t>
                      </m:r>
                      <m:r>
                        <a:rPr lang="en-US" altLang="zh-CN" sz="3200">
                          <a:latin typeface="Cambria Math" panose="02040503050406030204" pitchFamily="18" charset="0"/>
                        </a:rPr>
                        <m:t>∗</m:t>
                      </m:r>
                      <m:d>
                        <m:dPr>
                          <m:begChr m:val="{"/>
                          <m:endChr m:val="}"/>
                          <m:ctrlPr>
                            <a:rPr lang="zh-CN" altLang="zh-CN" sz="3200" i="1">
                              <a:latin typeface="Cambria Math"/>
                            </a:rPr>
                          </m:ctrlPr>
                        </m:dPr>
                        <m:e>
                          <m:d>
                            <m:dPr>
                              <m:ctrlPr>
                                <a:rPr lang="zh-CN" altLang="zh-CN" sz="3200" i="1">
                                  <a:latin typeface="Cambria Math"/>
                                </a:rPr>
                              </m:ctrlPr>
                            </m:dPr>
                            <m:e>
                              <m:sSub>
                                <m:sSubPr>
                                  <m:ctrlPr>
                                    <a:rPr lang="zh-CN" altLang="zh-CN" sz="3200" i="1">
                                      <a:latin typeface="Cambria Math"/>
                                    </a:rPr>
                                  </m:ctrlPr>
                                </m:sSubPr>
                                <m:e>
                                  <m:r>
                                    <a:rPr lang="en-US" altLang="zh-CN" sz="3200">
                                      <a:latin typeface="Cambria Math" panose="02040503050406030204" pitchFamily="18" charset="0"/>
                                    </a:rPr>
                                    <m:t>𝜔</m:t>
                                  </m:r>
                                </m:e>
                                <m:sub>
                                  <m:r>
                                    <a:rPr lang="en-US" altLang="zh-CN" sz="3200">
                                      <a:latin typeface="Cambria Math" panose="02040503050406030204" pitchFamily="18" charset="0"/>
                                    </a:rPr>
                                    <m:t>1</m:t>
                                  </m:r>
                                </m:sub>
                              </m:sSub>
                              <m:r>
                                <a:rPr lang="zh-CN" altLang="en-US" sz="3200">
                                  <a:latin typeface="Cambria Math" panose="02040503050406030204" pitchFamily="18" charset="0"/>
                                </a:rPr>
                                <m:t>∗</m:t>
                              </m:r>
                              <m:r>
                                <m:rPr>
                                  <m:sty m:val="p"/>
                                </m:rPr>
                                <a:rPr lang="en-US" altLang="zh-CN" sz="3200">
                                  <a:latin typeface="Cambria Math" panose="02040503050406030204" pitchFamily="18" charset="0"/>
                                </a:rPr>
                                <m:t>f</m:t>
                              </m:r>
                              <m:d>
                                <m:dPr>
                                  <m:ctrlPr>
                                    <a:rPr lang="zh-CN" altLang="zh-CN" sz="3200" i="1">
                                      <a:latin typeface="Cambria Math"/>
                                    </a:rPr>
                                  </m:ctrlPr>
                                </m:dPr>
                                <m:e>
                                  <m:f>
                                    <m:fPr>
                                      <m:ctrlPr>
                                        <a:rPr lang="zh-CN" altLang="zh-CN" sz="3200" i="1">
                                          <a:latin typeface="Cambria Math"/>
                                        </a:rPr>
                                      </m:ctrlPr>
                                    </m:fPr>
                                    <m:num>
                                      <m:r>
                                        <a:rPr lang="en-US" altLang="zh-CN" sz="3200">
                                          <a:latin typeface="Cambria Math" panose="02040503050406030204" pitchFamily="18" charset="0"/>
                                        </a:rPr>
                                        <m:t>𝑍</m:t>
                                      </m:r>
                                    </m:num>
                                    <m:den>
                                      <m:acc>
                                        <m:accPr>
                                          <m:chr m:val="̅"/>
                                          <m:ctrlPr>
                                            <a:rPr lang="zh-CN" altLang="zh-CN" sz="3200" i="1">
                                              <a:latin typeface="Cambria Math"/>
                                            </a:rPr>
                                          </m:ctrlPr>
                                        </m:accPr>
                                        <m:e>
                                          <m:r>
                                            <a:rPr lang="en-US" altLang="zh-CN" sz="3200">
                                              <a:latin typeface="Cambria Math" panose="02040503050406030204" pitchFamily="18" charset="0"/>
                                            </a:rPr>
                                            <m:t>𝑍</m:t>
                                          </m:r>
                                        </m:e>
                                      </m:acc>
                                    </m:den>
                                  </m:f>
                                </m:e>
                              </m:d>
                              <m:r>
                                <a:rPr lang="en-US" altLang="zh-CN" sz="3200">
                                  <a:latin typeface="Cambria Math" panose="02040503050406030204" pitchFamily="18" charset="0"/>
                                </a:rPr>
                                <m:t>+</m:t>
                              </m:r>
                              <m:d>
                                <m:dPr>
                                  <m:ctrlPr>
                                    <a:rPr lang="zh-CN" altLang="zh-CN" sz="3200" i="1">
                                      <a:latin typeface="Cambria Math"/>
                                    </a:rPr>
                                  </m:ctrlPr>
                                </m:dPr>
                                <m:e>
                                  <m:r>
                                    <a:rPr lang="en-US" altLang="zh-CN" sz="3200">
                                      <a:latin typeface="Cambria Math" panose="02040503050406030204" pitchFamily="18" charset="0"/>
                                    </a:rPr>
                                    <m:t>1−</m:t>
                                  </m:r>
                                  <m:sSub>
                                    <m:sSubPr>
                                      <m:ctrlPr>
                                        <a:rPr lang="zh-CN" altLang="zh-CN" sz="3200" i="1">
                                          <a:latin typeface="Cambria Math"/>
                                        </a:rPr>
                                      </m:ctrlPr>
                                    </m:sSubPr>
                                    <m:e>
                                      <m:r>
                                        <a:rPr lang="en-US" altLang="zh-CN" sz="3200">
                                          <a:latin typeface="Cambria Math" panose="02040503050406030204" pitchFamily="18" charset="0"/>
                                        </a:rPr>
                                        <m:t>𝜔</m:t>
                                      </m:r>
                                    </m:e>
                                    <m:sub>
                                      <m:r>
                                        <a:rPr lang="en-US" altLang="zh-CN" sz="3200">
                                          <a:latin typeface="Cambria Math" panose="02040503050406030204" pitchFamily="18" charset="0"/>
                                        </a:rPr>
                                        <m:t>1</m:t>
                                      </m:r>
                                    </m:sub>
                                  </m:sSub>
                                  <m:r>
                                    <a:rPr lang="zh-CN" altLang="en-US" sz="3200">
                                      <a:latin typeface="Cambria Math" panose="02040503050406030204" pitchFamily="18" charset="0"/>
                                    </a:rPr>
                                    <m:t>−</m:t>
                                  </m:r>
                                  <m:sSub>
                                    <m:sSubPr>
                                      <m:ctrlPr>
                                        <a:rPr lang="zh-CN" altLang="zh-CN" sz="3200" i="1">
                                          <a:latin typeface="Cambria Math"/>
                                        </a:rPr>
                                      </m:ctrlPr>
                                    </m:sSubPr>
                                    <m:e>
                                      <m:r>
                                        <a:rPr lang="en-US" altLang="zh-CN" sz="3200">
                                          <a:latin typeface="Cambria Math" panose="02040503050406030204" pitchFamily="18" charset="0"/>
                                        </a:rPr>
                                        <m:t>𝜔</m:t>
                                      </m:r>
                                    </m:e>
                                    <m:sub>
                                      <m:r>
                                        <a:rPr lang="en-US" altLang="zh-CN" sz="3200">
                                          <a:latin typeface="Cambria Math" panose="02040503050406030204" pitchFamily="18" charset="0"/>
                                        </a:rPr>
                                        <m:t>2</m:t>
                                      </m:r>
                                    </m:sub>
                                  </m:sSub>
                                </m:e>
                              </m:d>
                              <m:r>
                                <a:rPr lang="en-US" altLang="zh-CN" sz="3200">
                                  <a:latin typeface="Cambria Math" panose="02040503050406030204" pitchFamily="18" charset="0"/>
                                </a:rPr>
                                <m:t>∗</m:t>
                              </m:r>
                              <m:r>
                                <m:rPr>
                                  <m:sty m:val="p"/>
                                </m:rPr>
                                <a:rPr lang="en-US" altLang="zh-CN" sz="3200">
                                  <a:latin typeface="Cambria Math" panose="02040503050406030204" pitchFamily="18" charset="0"/>
                                </a:rPr>
                                <m:t>f</m:t>
                              </m:r>
                              <m:d>
                                <m:dPr>
                                  <m:ctrlPr>
                                    <a:rPr lang="zh-CN" altLang="zh-CN" sz="3200" i="1">
                                      <a:latin typeface="Cambria Math"/>
                                    </a:rPr>
                                  </m:ctrlPr>
                                </m:dPr>
                                <m:e>
                                  <m:f>
                                    <m:fPr>
                                      <m:ctrlPr>
                                        <a:rPr lang="zh-CN" altLang="zh-CN" sz="3200" i="1">
                                          <a:latin typeface="Cambria Math"/>
                                        </a:rPr>
                                      </m:ctrlPr>
                                    </m:fPr>
                                    <m:num>
                                      <m:r>
                                        <a:rPr lang="en-US" altLang="zh-CN" sz="3200">
                                          <a:latin typeface="Cambria Math" panose="02040503050406030204" pitchFamily="18" charset="0"/>
                                        </a:rPr>
                                        <m:t>𝑃</m:t>
                                      </m:r>
                                    </m:num>
                                    <m:den>
                                      <m:r>
                                        <a:rPr lang="en-US" altLang="zh-CN" sz="3200">
                                          <a:latin typeface="Cambria Math" panose="02040503050406030204" pitchFamily="18" charset="0"/>
                                        </a:rPr>
                                        <m:t>𝑇</m:t>
                                      </m:r>
                                    </m:den>
                                  </m:f>
                                </m:e>
                              </m:d>
                            </m:e>
                          </m:d>
                          <m:r>
                            <a:rPr lang="en-US" altLang="zh-CN" sz="3200">
                              <a:latin typeface="Cambria Math" panose="02040503050406030204" pitchFamily="18" charset="0"/>
                            </a:rPr>
                            <m:t>+</m:t>
                          </m:r>
                          <m:sSub>
                            <m:sSubPr>
                              <m:ctrlPr>
                                <a:rPr lang="zh-CN" altLang="zh-CN" sz="3200" i="1">
                                  <a:latin typeface="Cambria Math"/>
                                </a:rPr>
                              </m:ctrlPr>
                            </m:sSubPr>
                            <m:e>
                              <m:r>
                                <a:rPr lang="en-US" altLang="zh-CN" sz="3200">
                                  <a:latin typeface="Cambria Math" panose="02040503050406030204" pitchFamily="18" charset="0"/>
                                </a:rPr>
                                <m:t>𝜔</m:t>
                              </m:r>
                            </m:e>
                            <m:sub>
                              <m:r>
                                <a:rPr lang="en-US" altLang="zh-CN" sz="3200">
                                  <a:latin typeface="Cambria Math" panose="02040503050406030204" pitchFamily="18" charset="0"/>
                                </a:rPr>
                                <m:t>2</m:t>
                              </m:r>
                            </m:sub>
                          </m:sSub>
                          <m:r>
                            <a:rPr lang="zh-CN" altLang="en-US" sz="3200">
                              <a:latin typeface="Cambria Math" panose="02040503050406030204" pitchFamily="18" charset="0"/>
                            </a:rPr>
                            <m:t>∗</m:t>
                          </m:r>
                          <m:r>
                            <a:rPr lang="en-US" altLang="zh-CN" sz="3200">
                              <a:latin typeface="Cambria Math" panose="02040503050406030204" pitchFamily="18" charset="0"/>
                            </a:rPr>
                            <m:t>∅(</m:t>
                          </m:r>
                          <m:f>
                            <m:fPr>
                              <m:ctrlPr>
                                <a:rPr lang="zh-CN" altLang="zh-CN" sz="3200" i="1">
                                  <a:latin typeface="Cambria Math"/>
                                </a:rPr>
                              </m:ctrlPr>
                            </m:fPr>
                            <m:num>
                              <m:r>
                                <a:rPr lang="en-US" altLang="zh-CN" sz="3200">
                                  <a:latin typeface="Cambria Math" panose="02040503050406030204" pitchFamily="18" charset="0"/>
                                </a:rPr>
                                <m:t>𝑍</m:t>
                              </m:r>
                            </m:num>
                            <m:den>
                              <m:r>
                                <a:rPr lang="en-US" altLang="zh-CN" sz="3200">
                                  <a:latin typeface="Cambria Math" panose="02040503050406030204" pitchFamily="18" charset="0"/>
                                </a:rPr>
                                <m:t>𝑇</m:t>
                              </m:r>
                            </m:den>
                          </m:f>
                          <m:r>
                            <a:rPr lang="en-US" altLang="zh-CN" sz="3200">
                              <a:latin typeface="Cambria Math" panose="02040503050406030204" pitchFamily="18" charset="0"/>
                            </a:rPr>
                            <m:t>)</m:t>
                          </m:r>
                        </m:e>
                      </m:d>
                    </m:oMath>
                  </m:oMathPara>
                </a14:m>
                <a:endParaRPr lang="zh-CN" altLang="zh-CN" dirty="0"/>
              </a:p>
              <a:p>
                <a:pPr>
                  <a:buFont typeface="Wingdings" panose="05000000000000000000" pitchFamily="2" charset="2"/>
                  <a:buChar char="l"/>
                </a:pPr>
                <a:r>
                  <a:rPr lang="en-US" altLang="zh-CN" sz="2000" dirty="0"/>
                  <a:t>A</a:t>
                </a:r>
                <a:r>
                  <a:rPr lang="zh-CN" altLang="zh-CN" sz="2000" dirty="0"/>
                  <a:t>为放大因子；</a:t>
                </a:r>
              </a:p>
              <a:p>
                <a:pPr>
                  <a:buFont typeface="Wingdings" panose="05000000000000000000" pitchFamily="2" charset="2"/>
                  <a:buChar char="l"/>
                </a:pPr>
                <a14:m>
                  <m:oMath xmlns:m="http://schemas.openxmlformats.org/officeDocument/2006/math">
                    <m:sSub>
                      <m:sSubPr>
                        <m:ctrlPr>
                          <a:rPr lang="zh-CN" altLang="zh-CN" sz="2000" i="1">
                            <a:latin typeface="Cambria Math"/>
                          </a:rPr>
                        </m:ctrlPr>
                      </m:sSubPr>
                      <m:e>
                        <m:r>
                          <a:rPr lang="en-US" altLang="zh-CN" sz="2000">
                            <a:latin typeface="Cambria Math" panose="02040503050406030204" pitchFamily="18" charset="0"/>
                          </a:rPr>
                          <m:t>𝜔</m:t>
                        </m:r>
                      </m:e>
                      <m:sub>
                        <m:r>
                          <a:rPr lang="en-US" altLang="zh-CN" sz="2000">
                            <a:latin typeface="Cambria Math" panose="02040503050406030204" pitchFamily="18" charset="0"/>
                          </a:rPr>
                          <m:t>1</m:t>
                        </m:r>
                      </m:sub>
                    </m:sSub>
                  </m:oMath>
                </a14:m>
                <a:r>
                  <a:rPr lang="zh-CN" altLang="zh-CN" sz="2000" dirty="0"/>
                  <a:t>、</a:t>
                </a:r>
                <a14:m>
                  <m:oMath xmlns:m="http://schemas.openxmlformats.org/officeDocument/2006/math">
                    <m:sSub>
                      <m:sSubPr>
                        <m:ctrlPr>
                          <a:rPr lang="zh-CN" altLang="zh-CN" sz="2000" i="1">
                            <a:latin typeface="Cambria Math"/>
                          </a:rPr>
                        </m:ctrlPr>
                      </m:sSubPr>
                      <m:e>
                        <m:r>
                          <a:rPr lang="en-US" altLang="zh-CN" sz="2000">
                            <a:latin typeface="Cambria Math" panose="02040503050406030204" pitchFamily="18" charset="0"/>
                          </a:rPr>
                          <m:t>𝜔</m:t>
                        </m:r>
                      </m:e>
                      <m:sub>
                        <m:r>
                          <a:rPr lang="en-US" altLang="zh-CN" sz="2000">
                            <a:latin typeface="Cambria Math" panose="02040503050406030204" pitchFamily="18" charset="0"/>
                          </a:rPr>
                          <m:t>2</m:t>
                        </m:r>
                      </m:sub>
                    </m:sSub>
                  </m:oMath>
                </a14:m>
                <a:r>
                  <a:rPr lang="zh-CN" altLang="zh-CN" sz="2000" dirty="0"/>
                  <a:t>为权重：权重采用</a:t>
                </a:r>
                <a:r>
                  <a:rPr lang="en-US" altLang="zh-CN" sz="2000" dirty="0"/>
                  <a:t>4:2:4</a:t>
                </a:r>
                <a:r>
                  <a:rPr lang="zh-CN" altLang="zh-CN" sz="2000" dirty="0"/>
                  <a:t>规则。主观占据</a:t>
                </a:r>
                <a:r>
                  <a:rPr lang="en-US" altLang="zh-CN" sz="2000" dirty="0"/>
                  <a:t>4</a:t>
                </a:r>
                <a:r>
                  <a:rPr lang="zh-CN" altLang="zh-CN" sz="2000" dirty="0"/>
                  <a:t>，票房占据</a:t>
                </a:r>
                <a:r>
                  <a:rPr lang="en-US" altLang="zh-CN" sz="2000" dirty="0"/>
                  <a:t>2</a:t>
                </a:r>
                <a:r>
                  <a:rPr lang="zh-CN" altLang="zh-CN" sz="2000" dirty="0"/>
                  <a:t>，主客差占据</a:t>
                </a:r>
                <a:r>
                  <a:rPr lang="en-US" altLang="zh-CN" sz="2000" dirty="0"/>
                  <a:t>4</a:t>
                </a:r>
              </a:p>
              <a:p>
                <a:pPr>
                  <a:buFont typeface="Wingdings" panose="05000000000000000000" pitchFamily="2" charset="2"/>
                  <a:buChar char="l"/>
                </a:pPr>
                <a:r>
                  <a:rPr lang="en-US" altLang="zh-CN" sz="2000" dirty="0"/>
                  <a:t>Z</a:t>
                </a:r>
                <a:r>
                  <a:rPr lang="zh-CN" altLang="zh-CN" sz="2000" dirty="0"/>
                  <a:t>为主观评分；</a:t>
                </a:r>
              </a:p>
              <a:p>
                <a:pPr>
                  <a:buFont typeface="Wingdings" panose="05000000000000000000" pitchFamily="2" charset="2"/>
                  <a:buChar char="l"/>
                </a:pPr>
                <a14:m>
                  <m:oMath xmlns:m="http://schemas.openxmlformats.org/officeDocument/2006/math">
                    <m:acc>
                      <m:accPr>
                        <m:chr m:val="̅"/>
                        <m:ctrlPr>
                          <a:rPr lang="zh-CN" altLang="zh-CN" sz="2000" i="1" smtClean="0">
                            <a:latin typeface="Cambria Math"/>
                          </a:rPr>
                        </m:ctrlPr>
                      </m:accPr>
                      <m:e>
                        <m:r>
                          <a:rPr lang="en-US" altLang="zh-CN" sz="2000">
                            <a:latin typeface="Cambria Math" panose="02040503050406030204" pitchFamily="18" charset="0"/>
                          </a:rPr>
                          <m:t>𝑍</m:t>
                        </m:r>
                      </m:e>
                    </m:acc>
                  </m:oMath>
                </a14:m>
                <a:r>
                  <a:rPr lang="zh-CN" altLang="zh-CN" sz="2000" dirty="0"/>
                  <a:t>为主观评分均值；</a:t>
                </a:r>
                <a:r>
                  <a:rPr lang="en-US" altLang="zh-CN" sz="2000" dirty="0"/>
                  <a:t>	</a:t>
                </a:r>
              </a:p>
              <a:p>
                <a:pPr>
                  <a:buFont typeface="Wingdings" panose="05000000000000000000" pitchFamily="2" charset="2"/>
                  <a:buChar char="l"/>
                </a:pPr>
                <a:r>
                  <a:rPr lang="en-US" altLang="zh-CN" sz="2000" dirty="0"/>
                  <a:t>P</a:t>
                </a:r>
                <a:r>
                  <a:rPr lang="zh-CN" altLang="zh-CN" sz="2000" dirty="0"/>
                  <a:t>为预测票房对应</a:t>
                </a:r>
                <a:r>
                  <a:rPr lang="zh-CN" altLang="zh-CN" sz="2000" dirty="0" smtClean="0"/>
                  <a:t>的</a:t>
                </a:r>
                <a:r>
                  <a:rPr lang="zh-CN" altLang="en-US" sz="2000" dirty="0" smtClean="0"/>
                  <a:t>等级</a:t>
                </a:r>
                <a:r>
                  <a:rPr lang="zh-CN" altLang="zh-CN" sz="2000" dirty="0" smtClean="0"/>
                  <a:t>分</a:t>
                </a:r>
                <a:r>
                  <a:rPr lang="zh-CN" altLang="zh-CN" sz="2000" dirty="0"/>
                  <a:t>；</a:t>
                </a:r>
              </a:p>
              <a:p>
                <a:pPr>
                  <a:buFont typeface="Wingdings" panose="05000000000000000000" pitchFamily="2" charset="2"/>
                  <a:buChar char="l"/>
                </a:pPr>
                <a:r>
                  <a:rPr lang="en-US" altLang="zh-CN" sz="2000" dirty="0"/>
                  <a:t>T</a:t>
                </a:r>
                <a:r>
                  <a:rPr lang="zh-CN" altLang="zh-CN" sz="2000" dirty="0"/>
                  <a:t>为实际票房对应</a:t>
                </a:r>
                <a:r>
                  <a:rPr lang="zh-CN" altLang="zh-CN" sz="2000" dirty="0" smtClean="0"/>
                  <a:t>的</a:t>
                </a:r>
                <a:r>
                  <a:rPr lang="zh-CN" altLang="en-US" sz="2000" dirty="0" smtClean="0"/>
                  <a:t>等级</a:t>
                </a:r>
                <a:r>
                  <a:rPr lang="zh-CN" altLang="zh-CN" sz="2000" dirty="0" smtClean="0"/>
                  <a:t>分</a:t>
                </a:r>
                <a:r>
                  <a:rPr lang="zh-CN" altLang="zh-CN" sz="2000" dirty="0"/>
                  <a:t>；</a:t>
                </a:r>
              </a:p>
              <a:p>
                <a:pPr>
                  <a:buFont typeface="Wingdings" panose="05000000000000000000" pitchFamily="2" charset="2"/>
                  <a:buChar char="l"/>
                </a:pPr>
                <a:r>
                  <a:rPr lang="en-US" altLang="zh-CN" sz="2000" dirty="0"/>
                  <a:t>f(x)</a:t>
                </a:r>
                <a:r>
                  <a:rPr lang="zh-CN" altLang="zh-CN" sz="2000" dirty="0"/>
                  <a:t>为误差处理函数。</a:t>
                </a:r>
              </a:p>
              <a:p>
                <a:pPr>
                  <a:buFont typeface="Wingdings" panose="05000000000000000000" pitchFamily="2" charset="2"/>
                  <a:buChar char="l"/>
                </a:pPr>
                <a14:m>
                  <m:oMath xmlns:m="http://schemas.openxmlformats.org/officeDocument/2006/math">
                    <m:r>
                      <a:rPr lang="en-US" altLang="zh-CN" sz="2000">
                        <a:latin typeface="Cambria Math" panose="02040503050406030204" pitchFamily="18" charset="0"/>
                      </a:rPr>
                      <m:t>∅(</m:t>
                    </m:r>
                    <m:r>
                      <m:rPr>
                        <m:sty m:val="p"/>
                      </m:rPr>
                      <a:rPr lang="en-US" altLang="zh-CN" sz="2000">
                        <a:latin typeface="Cambria Math" panose="02040503050406030204" pitchFamily="18" charset="0"/>
                      </a:rPr>
                      <m:t>x</m:t>
                    </m:r>
                    <m:r>
                      <a:rPr lang="en-US" altLang="zh-CN" sz="2000">
                        <a:latin typeface="Cambria Math" panose="02040503050406030204" pitchFamily="18" charset="0"/>
                      </a:rPr>
                      <m:t>)</m:t>
                    </m:r>
                  </m:oMath>
                </a14:m>
                <a:r>
                  <a:rPr lang="zh-CN" altLang="zh-CN" sz="2000" dirty="0"/>
                  <a:t>为实际票房与个人影评产生的误差函数</a:t>
                </a:r>
                <a:endParaRPr lang="zh-CN" altLang="en-US" sz="2000" dirty="0"/>
              </a:p>
            </p:txBody>
          </p:sp>
        </mc:Choice>
        <mc:Fallback xmlns="">
          <p:sp>
            <p:nvSpPr>
              <p:cNvPr id="7" name="文本框 6">
                <a:extLst>
                  <a:ext uri="{FF2B5EF4-FFF2-40B4-BE49-F238E27FC236}">
                    <a16:creationId xmlns:a16="http://schemas.microsoft.com/office/drawing/2014/main" xmlns="" xmlns:a14="http://schemas.microsoft.com/office/drawing/2010/main" id="{8300C8E8-BD6C-4800-83CC-63A7AC449A34}"/>
                  </a:ext>
                </a:extLst>
              </p:cNvPr>
              <p:cNvSpPr txBox="1">
                <a:spLocks noRot="1" noChangeAspect="1" noMove="1" noResize="1" noEditPoints="1" noAdjustHandles="1" noChangeArrowheads="1" noChangeShapeType="1" noTextEdit="1"/>
              </p:cNvSpPr>
              <p:nvPr/>
            </p:nvSpPr>
            <p:spPr>
              <a:xfrm>
                <a:off x="851999" y="1917354"/>
                <a:ext cx="10798931" cy="4492064"/>
              </a:xfrm>
              <a:prstGeom prst="rect">
                <a:avLst/>
              </a:prstGeom>
              <a:blipFill rotWithShape="1">
                <a:blip r:embed="rId5"/>
                <a:stretch>
                  <a:fillRect l="-1016" b="-2310"/>
                </a:stretch>
              </a:blipFill>
            </p:spPr>
            <p:txBody>
              <a:bodyPr/>
              <a:lstStyle/>
              <a:p>
                <a:r>
                  <a:rPr lang="zh-CN" altLang="en-US">
                    <a:noFill/>
                  </a:rPr>
                  <a:t> </a:t>
                </a:r>
              </a:p>
            </p:txBody>
          </p:sp>
        </mc:Fallback>
      </mc:AlternateContent>
      <p:sp>
        <p:nvSpPr>
          <p:cNvPr id="4" name="Title 1">
            <a:extLst>
              <a:ext uri="{FF2B5EF4-FFF2-40B4-BE49-F238E27FC236}">
                <a16:creationId xmlns="" xmlns:a16="http://schemas.microsoft.com/office/drawing/2014/main" id="{F9D8DE50-414D-4645-B83A-7B786D6DDDC8}"/>
              </a:ext>
            </a:extLst>
          </p:cNvPr>
          <p:cNvSpPr txBox="1">
            <a:spLocks/>
          </p:cNvSpPr>
          <p:nvPr/>
        </p:nvSpPr>
        <p:spPr>
          <a:xfrm>
            <a:off x="851999" y="1462233"/>
            <a:ext cx="6369515"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altLang="zh-CN" sz="3200" b="1" dirty="0"/>
              <a:t>2</a:t>
            </a:r>
            <a:r>
              <a:rPr lang="zh-CN" altLang="en-US" sz="3200" b="1" dirty="0" smtClean="0"/>
              <a:t>、奖励算法</a:t>
            </a:r>
            <a:endParaRPr lang="en-US" sz="3200" dirty="0"/>
          </a:p>
        </p:txBody>
      </p:sp>
      <p:sp>
        <p:nvSpPr>
          <p:cNvPr id="2" name="矩形 1"/>
          <p:cNvSpPr/>
          <p:nvPr/>
        </p:nvSpPr>
        <p:spPr>
          <a:xfrm>
            <a:off x="9448800" y="4734034"/>
            <a:ext cx="1670010" cy="707886"/>
          </a:xfrm>
          <a:prstGeom prst="rect">
            <a:avLst/>
          </a:prstGeom>
        </p:spPr>
        <p:txBody>
          <a:bodyPr wrap="square">
            <a:spAutoFit/>
          </a:bodyPr>
          <a:lstStyle/>
          <a:p>
            <a:r>
              <a:rPr lang="zh-CN" altLang="en-US" sz="4000" b="1" dirty="0">
                <a:solidFill>
                  <a:schemeClr val="bg1"/>
                </a:solidFill>
              </a:rPr>
              <a:t>“博弈”</a:t>
            </a:r>
          </a:p>
        </p:txBody>
      </p:sp>
    </p:spTree>
    <p:custDataLst>
      <p:tags r:id="rId1"/>
    </p:custDataLst>
    <p:extLst>
      <p:ext uri="{BB962C8B-B14F-4D97-AF65-F5344CB8AC3E}">
        <p14:creationId xmlns:p14="http://schemas.microsoft.com/office/powerpoint/2010/main" val="2107240470"/>
      </p:ext>
    </p:extLst>
  </p:cSld>
  <p:clrMapOvr>
    <a:masterClrMapping/>
  </p:clrMapOvr>
  <p:transition advTm="41039">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5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500"/>
                                        <p:tgtEl>
                                          <p:spTgt spid="7">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500"/>
                                        <p:tgtEl>
                                          <p:spTgt spid="7">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fade">
                                      <p:cBhvr>
                                        <p:cTn id="25" dur="500"/>
                                        <p:tgtEl>
                                          <p:spTgt spid="7">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500"/>
                                        <p:tgtEl>
                                          <p:spTgt spid="7">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fade">
                                      <p:cBhvr>
                                        <p:cTn id="31" dur="500"/>
                                        <p:tgtEl>
                                          <p:spTgt spid="7">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
                                            <p:txEl>
                                              <p:pRg st="8" end="8"/>
                                            </p:txEl>
                                          </p:spTgt>
                                        </p:tgtEl>
                                        <p:attrNameLst>
                                          <p:attrName>style.visibility</p:attrName>
                                        </p:attrNameLst>
                                      </p:cBhvr>
                                      <p:to>
                                        <p:strVal val="visible"/>
                                      </p:to>
                                    </p:set>
                                    <p:animEffect transition="in" filter="fade">
                                      <p:cBhvr>
                                        <p:cTn id="34" dur="500"/>
                                        <p:tgtEl>
                                          <p:spTgt spid="7">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 xmlns:a16="http://schemas.microsoft.com/office/drawing/2014/main" id="{A84E38EA-D77A-4A31-8649-67597815ADE4}"/>
              </a:ext>
            </a:extLst>
          </p:cNvPr>
          <p:cNvSpPr txBox="1">
            <a:spLocks/>
          </p:cNvSpPr>
          <p:nvPr/>
        </p:nvSpPr>
        <p:spPr>
          <a:xfrm>
            <a:off x="682688" y="434775"/>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zh-CN" altLang="en-US" b="1" dirty="0" smtClean="0"/>
              <a:t>其它</a:t>
            </a:r>
            <a:endParaRPr lang="en-US" dirty="0"/>
          </a:p>
        </p:txBody>
      </p:sp>
      <p:sp>
        <p:nvSpPr>
          <p:cNvPr id="4" name="文本框 3">
            <a:extLst>
              <a:ext uri="{FF2B5EF4-FFF2-40B4-BE49-F238E27FC236}">
                <a16:creationId xmlns="" xmlns:a16="http://schemas.microsoft.com/office/drawing/2014/main" id="{3AB2A9B4-70C2-4010-97E3-C0D2C87000BB}"/>
              </a:ext>
            </a:extLst>
          </p:cNvPr>
          <p:cNvSpPr txBox="1"/>
          <p:nvPr/>
        </p:nvSpPr>
        <p:spPr>
          <a:xfrm>
            <a:off x="682688" y="1767776"/>
            <a:ext cx="4743623" cy="4599721"/>
          </a:xfrm>
          <a:prstGeom prst="rect">
            <a:avLst/>
          </a:prstGeom>
        </p:spPr>
        <p:txBody>
          <a:bodyPr vert="horz" wrap="square" lIns="0" tIns="0" rIns="0" bIns="0" rtlCol="0">
            <a:spAutoFit/>
          </a:bodyPr>
          <a:lstStyle>
            <a:lvl1pPr marL="460375" indent="-457200" defTabSz="914363">
              <a:lnSpc>
                <a:spcPct val="100000"/>
              </a:lnSpc>
              <a:spcBef>
                <a:spcPts val="0"/>
              </a:spcBef>
              <a:spcAft>
                <a:spcPts val="900"/>
              </a:spcAft>
              <a:buClr>
                <a:srgbClr val="92D050"/>
              </a:buClr>
              <a:buSzPct val="80000"/>
              <a:buFont typeface="Wingdings" pitchFamily="2" charset="2"/>
              <a:buChar char="ß"/>
              <a:defRPr sz="2800" spc="-100" baseline="0">
                <a:solidFill>
                  <a:schemeClr val="bg1"/>
                </a:solidFill>
                <a:latin typeface="Segoe UI Light" pitchFamily="34" charset="0"/>
              </a:defRPr>
            </a:lvl1pPr>
            <a:lvl2pPr marL="3175" indent="0" defTabSz="914363">
              <a:lnSpc>
                <a:spcPct val="90000"/>
              </a:lnSpc>
              <a:spcBef>
                <a:spcPts val="0"/>
              </a:spcBef>
              <a:buClr>
                <a:srgbClr val="92D050"/>
              </a:buClr>
              <a:buSzPct val="80000"/>
              <a:buFont typeface="Arial" pitchFamily="34" charset="0"/>
              <a:buNone/>
              <a:defRPr sz="2000" spc="-50" baseline="0">
                <a:solidFill>
                  <a:schemeClr val="bg1"/>
                </a:solidFill>
              </a:defRPr>
            </a:lvl2pPr>
            <a:lvl3pPr marL="1258888" indent="-403225" defTabSz="914363">
              <a:lnSpc>
                <a:spcPct val="90000"/>
              </a:lnSpc>
              <a:spcBef>
                <a:spcPct val="20000"/>
              </a:spcBef>
              <a:buClr>
                <a:srgbClr val="92D050"/>
              </a:buClr>
              <a:buSzPct val="80000"/>
              <a:buFontTx/>
              <a:buBlip>
                <a:blip r:embed="rId3"/>
              </a:buBlip>
              <a:defRPr sz="3600">
                <a:gradFill>
                  <a:gsLst>
                    <a:gs pos="0">
                      <a:schemeClr val="tx1">
                        <a:lumMod val="90000"/>
                        <a:lumOff val="10000"/>
                      </a:schemeClr>
                    </a:gs>
                    <a:gs pos="86000">
                      <a:schemeClr val="tx1">
                        <a:lumMod val="90000"/>
                        <a:lumOff val="10000"/>
                      </a:schemeClr>
                    </a:gs>
                  </a:gsLst>
                  <a:lin ang="5400000" scaled="0"/>
                </a:gradFill>
              </a:defRPr>
            </a:lvl3pPr>
            <a:lvl4pPr marL="1604963" indent="-346075" defTabSz="914363">
              <a:lnSpc>
                <a:spcPct val="90000"/>
              </a:lnSpc>
              <a:spcBef>
                <a:spcPct val="20000"/>
              </a:spcBef>
              <a:buClr>
                <a:srgbClr val="92D050"/>
              </a:buClr>
              <a:buSzPct val="80000"/>
              <a:buFontTx/>
              <a:buBlip>
                <a:blip r:embed="rId3"/>
              </a:buBlip>
              <a:defRPr sz="3200">
                <a:gradFill>
                  <a:gsLst>
                    <a:gs pos="0">
                      <a:schemeClr val="tx1">
                        <a:lumMod val="90000"/>
                        <a:lumOff val="10000"/>
                      </a:schemeClr>
                    </a:gs>
                    <a:gs pos="86000">
                      <a:schemeClr val="tx1">
                        <a:lumMod val="90000"/>
                        <a:lumOff val="10000"/>
                      </a:schemeClr>
                    </a:gs>
                  </a:gsLst>
                  <a:lin ang="5400000" scaled="0"/>
                </a:gradFill>
              </a:defRPr>
            </a:lvl4pPr>
            <a:lvl5pPr marL="1941513" indent="-336550" defTabSz="914363">
              <a:lnSpc>
                <a:spcPct val="90000"/>
              </a:lnSpc>
              <a:spcBef>
                <a:spcPct val="20000"/>
              </a:spcBef>
              <a:buClr>
                <a:srgbClr val="92D050"/>
              </a:buClr>
              <a:buSzPct val="80000"/>
              <a:buFontTx/>
              <a:buBlip>
                <a:blip r:embed="rId3"/>
              </a:buBlip>
              <a:defRPr sz="3200">
                <a:gradFill>
                  <a:gsLst>
                    <a:gs pos="0">
                      <a:schemeClr val="tx1">
                        <a:lumMod val="90000"/>
                        <a:lumOff val="10000"/>
                      </a:schemeClr>
                    </a:gs>
                    <a:gs pos="86000">
                      <a:schemeClr val="tx1">
                        <a:lumMod val="90000"/>
                        <a:lumOff val="10000"/>
                      </a:schemeClr>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lvl="1">
              <a:lnSpc>
                <a:spcPct val="100000"/>
              </a:lnSpc>
              <a:spcAft>
                <a:spcPts val="900"/>
              </a:spcAft>
            </a:pPr>
            <a:r>
              <a:rPr lang="zh-CN" altLang="en-US" sz="3600" b="1" spc="-100" dirty="0" smtClean="0">
                <a:latin typeface="Segoe UI Light" pitchFamily="34" charset="0"/>
              </a:rPr>
              <a:t>最终评分自带价值属性。</a:t>
            </a:r>
            <a:endParaRPr lang="en-US" altLang="zh-CN" sz="3600" b="1" spc="-100" dirty="0" smtClean="0">
              <a:latin typeface="Segoe UI Light" pitchFamily="34" charset="0"/>
            </a:endParaRPr>
          </a:p>
          <a:p>
            <a:pPr lvl="1">
              <a:lnSpc>
                <a:spcPct val="100000"/>
              </a:lnSpc>
              <a:spcAft>
                <a:spcPts val="900"/>
              </a:spcAft>
            </a:pPr>
            <a:endParaRPr lang="en-US" altLang="zh-CN" sz="3200" spc="-100" dirty="0">
              <a:latin typeface="Segoe UI Light" pitchFamily="34" charset="0"/>
            </a:endParaRPr>
          </a:p>
          <a:p>
            <a:pPr lvl="1">
              <a:lnSpc>
                <a:spcPct val="100000"/>
              </a:lnSpc>
              <a:spcAft>
                <a:spcPts val="900"/>
              </a:spcAft>
            </a:pPr>
            <a:r>
              <a:rPr lang="zh-CN" altLang="en-US" sz="3200" spc="-100" dirty="0" smtClean="0">
                <a:latin typeface="Segoe UI Light" pitchFamily="34" charset="0"/>
              </a:rPr>
              <a:t>黑马</a:t>
            </a:r>
            <a:r>
              <a:rPr lang="zh-CN" altLang="en-US" sz="3200" spc="-100" dirty="0">
                <a:latin typeface="Segoe UI Light" pitchFamily="34" charset="0"/>
              </a:rPr>
              <a:t>指数</a:t>
            </a:r>
            <a:endParaRPr lang="en-US" altLang="zh-CN" sz="3200" spc="-100" dirty="0">
              <a:latin typeface="Segoe UI Light" pitchFamily="34" charset="0"/>
            </a:endParaRPr>
          </a:p>
          <a:p>
            <a:pPr marL="460375" lvl="1" indent="-457200">
              <a:buFont typeface="Wingdings" panose="05000000000000000000" pitchFamily="2" charset="2"/>
              <a:buChar char="l"/>
            </a:pPr>
            <a:r>
              <a:rPr lang="zh-CN" altLang="en-US" sz="2800" spc="-100" dirty="0">
                <a:latin typeface="Segoe UI Light" pitchFamily="34" charset="0"/>
              </a:rPr>
              <a:t>实际票房</a:t>
            </a:r>
            <a:r>
              <a:rPr lang="en-US" altLang="zh-CN" sz="2800" spc="-100" dirty="0">
                <a:latin typeface="Segoe UI Light" pitchFamily="34" charset="0"/>
              </a:rPr>
              <a:t>&gt;</a:t>
            </a:r>
            <a:r>
              <a:rPr lang="zh-CN" altLang="en-US" sz="2800" spc="-100" dirty="0">
                <a:latin typeface="Segoe UI Light" pitchFamily="34" charset="0"/>
              </a:rPr>
              <a:t>平均预测票房，超出预期（你好李焕英）</a:t>
            </a:r>
            <a:endParaRPr lang="en-US" altLang="zh-CN" sz="2800" spc="-100" dirty="0">
              <a:latin typeface="Segoe UI Light" pitchFamily="34" charset="0"/>
            </a:endParaRPr>
          </a:p>
          <a:p>
            <a:pPr marL="460375" lvl="1" indent="-457200">
              <a:buFont typeface="Wingdings" panose="05000000000000000000" pitchFamily="2" charset="2"/>
              <a:buChar char="l"/>
            </a:pPr>
            <a:r>
              <a:rPr lang="zh-CN" altLang="en-US" sz="2800" spc="-100" dirty="0">
                <a:latin typeface="Segoe UI Light" pitchFamily="34" charset="0"/>
              </a:rPr>
              <a:t>鉴定电影是否优秀时，除了能从影评分中获得该影视优劣信息，还能从黑马指数中看到该作品是如何出人意料的优秀。</a:t>
            </a:r>
          </a:p>
        </p:txBody>
      </p:sp>
      <p:sp>
        <p:nvSpPr>
          <p:cNvPr id="5" name="文本框 4">
            <a:extLst>
              <a:ext uri="{FF2B5EF4-FFF2-40B4-BE49-F238E27FC236}">
                <a16:creationId xmlns="" xmlns:a16="http://schemas.microsoft.com/office/drawing/2014/main" id="{CD29CF2A-B42A-424D-9DA4-72D71A483395}"/>
              </a:ext>
            </a:extLst>
          </p:cNvPr>
          <p:cNvSpPr txBox="1"/>
          <p:nvPr/>
        </p:nvSpPr>
        <p:spPr>
          <a:xfrm>
            <a:off x="6329972" y="1767776"/>
            <a:ext cx="4996544" cy="4401205"/>
          </a:xfrm>
          <a:prstGeom prst="rect">
            <a:avLst/>
          </a:prstGeom>
        </p:spPr>
        <p:txBody>
          <a:bodyPr vert="horz" wrap="square" lIns="0" tIns="0" rIns="0" bIns="0" rtlCol="0">
            <a:spAutoFit/>
          </a:bodyPr>
          <a:lstStyle>
            <a:lvl1pPr marL="460375" indent="-457200" defTabSz="914363">
              <a:lnSpc>
                <a:spcPct val="100000"/>
              </a:lnSpc>
              <a:spcBef>
                <a:spcPts val="0"/>
              </a:spcBef>
              <a:spcAft>
                <a:spcPts val="900"/>
              </a:spcAft>
              <a:buClr>
                <a:srgbClr val="92D050"/>
              </a:buClr>
              <a:buSzPct val="80000"/>
              <a:buFont typeface="Wingdings" pitchFamily="2" charset="2"/>
              <a:buChar char="ß"/>
              <a:defRPr sz="2800" spc="-100" baseline="0">
                <a:solidFill>
                  <a:schemeClr val="bg1"/>
                </a:solidFill>
                <a:latin typeface="Segoe UI Light" pitchFamily="34" charset="0"/>
              </a:defRPr>
            </a:lvl1pPr>
            <a:lvl2pPr marL="3175" indent="0" defTabSz="914363">
              <a:lnSpc>
                <a:spcPct val="90000"/>
              </a:lnSpc>
              <a:spcBef>
                <a:spcPts val="0"/>
              </a:spcBef>
              <a:buClr>
                <a:srgbClr val="92D050"/>
              </a:buClr>
              <a:buSzPct val="80000"/>
              <a:buFont typeface="Arial" pitchFamily="34" charset="0"/>
              <a:buNone/>
              <a:defRPr sz="2000" spc="-50" baseline="0">
                <a:solidFill>
                  <a:schemeClr val="bg1"/>
                </a:solidFill>
              </a:defRPr>
            </a:lvl2pPr>
            <a:lvl3pPr marL="1258888" indent="-403225" defTabSz="914363">
              <a:lnSpc>
                <a:spcPct val="90000"/>
              </a:lnSpc>
              <a:spcBef>
                <a:spcPct val="20000"/>
              </a:spcBef>
              <a:buClr>
                <a:srgbClr val="92D050"/>
              </a:buClr>
              <a:buSzPct val="80000"/>
              <a:buFontTx/>
              <a:buBlip>
                <a:blip r:embed="rId3"/>
              </a:buBlip>
              <a:defRPr sz="3600">
                <a:gradFill>
                  <a:gsLst>
                    <a:gs pos="0">
                      <a:schemeClr val="tx1">
                        <a:lumMod val="90000"/>
                        <a:lumOff val="10000"/>
                      </a:schemeClr>
                    </a:gs>
                    <a:gs pos="86000">
                      <a:schemeClr val="tx1">
                        <a:lumMod val="90000"/>
                        <a:lumOff val="10000"/>
                      </a:schemeClr>
                    </a:gs>
                  </a:gsLst>
                  <a:lin ang="5400000" scaled="0"/>
                </a:gradFill>
              </a:defRPr>
            </a:lvl3pPr>
            <a:lvl4pPr marL="1604963" indent="-346075" defTabSz="914363">
              <a:lnSpc>
                <a:spcPct val="90000"/>
              </a:lnSpc>
              <a:spcBef>
                <a:spcPct val="20000"/>
              </a:spcBef>
              <a:buClr>
                <a:srgbClr val="92D050"/>
              </a:buClr>
              <a:buSzPct val="80000"/>
              <a:buFontTx/>
              <a:buBlip>
                <a:blip r:embed="rId3"/>
              </a:buBlip>
              <a:defRPr sz="3200">
                <a:gradFill>
                  <a:gsLst>
                    <a:gs pos="0">
                      <a:schemeClr val="tx1">
                        <a:lumMod val="90000"/>
                        <a:lumOff val="10000"/>
                      </a:schemeClr>
                    </a:gs>
                    <a:gs pos="86000">
                      <a:schemeClr val="tx1">
                        <a:lumMod val="90000"/>
                        <a:lumOff val="10000"/>
                      </a:schemeClr>
                    </a:gs>
                  </a:gsLst>
                  <a:lin ang="5400000" scaled="0"/>
                </a:gradFill>
              </a:defRPr>
            </a:lvl4pPr>
            <a:lvl5pPr marL="1941513" indent="-336550" defTabSz="914363">
              <a:lnSpc>
                <a:spcPct val="90000"/>
              </a:lnSpc>
              <a:spcBef>
                <a:spcPct val="20000"/>
              </a:spcBef>
              <a:buClr>
                <a:srgbClr val="92D050"/>
              </a:buClr>
              <a:buSzPct val="80000"/>
              <a:buFontTx/>
              <a:buBlip>
                <a:blip r:embed="rId3"/>
              </a:buBlip>
              <a:defRPr sz="3200">
                <a:gradFill>
                  <a:gsLst>
                    <a:gs pos="0">
                      <a:schemeClr val="tx1">
                        <a:lumMod val="90000"/>
                        <a:lumOff val="10000"/>
                      </a:schemeClr>
                    </a:gs>
                    <a:gs pos="86000">
                      <a:schemeClr val="tx1">
                        <a:lumMod val="90000"/>
                        <a:lumOff val="10000"/>
                      </a:schemeClr>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marL="3175" indent="0">
              <a:buNone/>
            </a:pPr>
            <a:r>
              <a:rPr lang="en-US" altLang="zh-CN" sz="3200" dirty="0">
                <a:latin typeface="微软雅黑" panose="020B0503020204020204" pitchFamily="34" charset="-122"/>
                <a:ea typeface="微软雅黑" panose="020B0503020204020204" pitchFamily="34" charset="-122"/>
              </a:rPr>
              <a:t>DIFI</a:t>
            </a:r>
            <a:r>
              <a:rPr lang="zh-CN" altLang="en-US" sz="3200" dirty="0"/>
              <a:t>挖矿分配</a:t>
            </a:r>
            <a:endParaRPr lang="en-US" altLang="zh-CN" sz="3200" dirty="0"/>
          </a:p>
          <a:p>
            <a:pPr marL="460375" lvl="1" indent="-457200">
              <a:lnSpc>
                <a:spcPct val="100000"/>
              </a:lnSpc>
              <a:spcAft>
                <a:spcPts val="900"/>
              </a:spcAft>
              <a:buFont typeface="Wingdings" panose="05000000000000000000" pitchFamily="2" charset="2"/>
              <a:buChar char="l"/>
            </a:pPr>
            <a:r>
              <a:rPr lang="zh-CN" altLang="en-US" sz="2800" spc="-100" dirty="0">
                <a:latin typeface="Segoe UI Light" pitchFamily="34" charset="0"/>
              </a:rPr>
              <a:t>减半机制，</a:t>
            </a:r>
            <a:r>
              <a:rPr lang="en-US" altLang="zh-CN" sz="2800" spc="-100" dirty="0">
                <a:latin typeface="Segoe UI Light" pitchFamily="34" charset="0"/>
              </a:rPr>
              <a:t>200</a:t>
            </a:r>
            <a:r>
              <a:rPr lang="zh-CN" altLang="en-US" sz="2800" spc="-100" dirty="0">
                <a:latin typeface="Segoe UI Light" pitchFamily="34" charset="0"/>
              </a:rPr>
              <a:t>次链评挖矿减半</a:t>
            </a:r>
            <a:endParaRPr lang="en-US" altLang="zh-CN" sz="2800" spc="-100" dirty="0">
              <a:latin typeface="Segoe UI Light" pitchFamily="34" charset="0"/>
            </a:endParaRPr>
          </a:p>
          <a:p>
            <a:pPr marL="460375" lvl="1" indent="-457200">
              <a:lnSpc>
                <a:spcPct val="100000"/>
              </a:lnSpc>
              <a:spcAft>
                <a:spcPts val="900"/>
              </a:spcAft>
              <a:buFont typeface="Wingdings" panose="05000000000000000000" pitchFamily="2" charset="2"/>
              <a:buChar char="l"/>
            </a:pPr>
            <a:r>
              <a:rPr lang="zh-CN" altLang="en-US" sz="2800" spc="-100" dirty="0" smtClean="0">
                <a:latin typeface="Segoe UI Light" pitchFamily="34" charset="0"/>
              </a:rPr>
              <a:t>项目</a:t>
            </a:r>
            <a:r>
              <a:rPr lang="zh-CN" altLang="en-US" sz="2800" spc="-100" dirty="0">
                <a:latin typeface="Segoe UI Light" pitchFamily="34" charset="0"/>
              </a:rPr>
              <a:t>中挖矿的模式无法进行“趟挖”，每个人只有在评定中表现为异才能获得奖励，共同分配该次挖到的所有矿产。</a:t>
            </a:r>
            <a:endParaRPr lang="en-US" altLang="zh-CN" sz="2800" spc="-100" dirty="0">
              <a:latin typeface="Segoe UI Light" pitchFamily="34" charset="0"/>
            </a:endParaRPr>
          </a:p>
          <a:p>
            <a:pPr marL="460375" lvl="1" indent="-457200">
              <a:lnSpc>
                <a:spcPct val="100000"/>
              </a:lnSpc>
              <a:spcAft>
                <a:spcPts val="900"/>
              </a:spcAft>
              <a:buFont typeface="Wingdings" pitchFamily="2" charset="2"/>
              <a:buChar char="ß"/>
            </a:pPr>
            <a:endParaRPr lang="en-US" altLang="zh-CN" sz="2800" spc="-100" dirty="0">
              <a:latin typeface="Segoe UI Light" pitchFamily="34" charset="0"/>
            </a:endParaRPr>
          </a:p>
          <a:p>
            <a:pPr marL="3175" indent="0">
              <a:buNone/>
            </a:pPr>
            <a:endParaRPr lang="zh-CN" altLang="en-US" dirty="0"/>
          </a:p>
        </p:txBody>
      </p:sp>
    </p:spTree>
    <p:extLst>
      <p:ext uri="{BB962C8B-B14F-4D97-AF65-F5344CB8AC3E}">
        <p14:creationId xmlns:p14="http://schemas.microsoft.com/office/powerpoint/2010/main" val="2892993539"/>
      </p:ext>
    </p:extLst>
  </p:cSld>
  <p:clrMapOvr>
    <a:masterClrMapping/>
  </p:clrMapOvr>
  <p:transition advTm="22742">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5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fade">
                                      <p:cBhvr>
                                        <p:cTn id="25" dur="500"/>
                                        <p:tgtEl>
                                          <p:spTgt spid="5">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fade">
                                      <p:cBhvr>
                                        <p:cTn id="2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3"/>
          <p:cNvSpPr txBox="1">
            <a:spLocks/>
          </p:cNvSpPr>
          <p:nvPr/>
        </p:nvSpPr>
        <p:spPr>
          <a:xfrm>
            <a:off x="1275553" y="3060385"/>
            <a:ext cx="9678311" cy="91409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r>
              <a:rPr lang="en-US" altLang="zh-CN" sz="6600" dirty="0" smtClean="0"/>
              <a:t>3</a:t>
            </a:r>
            <a:r>
              <a:rPr lang="zh-CN" altLang="en-US" sz="6600" dirty="0" smtClean="0"/>
              <a:t>、产品功能</a:t>
            </a:r>
            <a:endParaRPr lang="en-US" sz="6600" dirty="0"/>
          </a:p>
        </p:txBody>
      </p:sp>
    </p:spTree>
    <p:extLst>
      <p:ext uri="{BB962C8B-B14F-4D97-AF65-F5344CB8AC3E}">
        <p14:creationId xmlns:p14="http://schemas.microsoft.com/office/powerpoint/2010/main" val="2028388430"/>
      </p:ext>
    </p:extLst>
  </p:cSld>
  <p:clrMapOvr>
    <a:masterClrMapping/>
  </p:clrMapOvr>
  <p:transition advTm="4561">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auto">
          <a:xfrm>
            <a:off x="4018252" y="873345"/>
            <a:ext cx="7791199" cy="1771650"/>
          </a:xfrm>
          <a:prstGeom prst="roundRect">
            <a:avLst>
              <a:gd name="adj" fmla="val 7482"/>
            </a:avLst>
          </a:prstGeom>
          <a:solidFill>
            <a:srgbClr val="FFFFFF">
              <a:alpha val="1490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7" name="Rounded Rectangle 30">
            <a:extLst>
              <a:ext uri="{FF2B5EF4-FFF2-40B4-BE49-F238E27FC236}">
                <a16:creationId xmlns="" xmlns:a16="http://schemas.microsoft.com/office/drawing/2014/main" id="{E42F5332-98DB-4A48-94B0-19077050A2D7}"/>
              </a:ext>
            </a:extLst>
          </p:cNvPr>
          <p:cNvSpPr/>
          <p:nvPr/>
        </p:nvSpPr>
        <p:spPr bwMode="auto">
          <a:xfrm>
            <a:off x="4517522" y="1132450"/>
            <a:ext cx="2197362" cy="1251732"/>
          </a:xfrm>
          <a:prstGeom prst="roundRect">
            <a:avLst>
              <a:gd name="adj" fmla="val 3999"/>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120650" indent="-120650" defTabSz="914099" fontAlgn="base">
              <a:spcBef>
                <a:spcPct val="0"/>
              </a:spcBef>
              <a:spcAft>
                <a:spcPct val="0"/>
              </a:spcAft>
            </a:pPr>
            <a:r>
              <a:rPr lang="en-US" dirty="0">
                <a:gradFill>
                  <a:gsLst>
                    <a:gs pos="0">
                      <a:srgbClr val="FFFFFF"/>
                    </a:gs>
                    <a:gs pos="100000">
                      <a:srgbClr val="FFFFFF"/>
                    </a:gs>
                  </a:gsLst>
                  <a:lin ang="5400000" scaled="0"/>
                </a:gradFill>
              </a:rPr>
              <a:t>	           </a:t>
            </a:r>
            <a:r>
              <a:rPr lang="zh-CN" altLang="en-US" dirty="0">
                <a:gradFill>
                  <a:gsLst>
                    <a:gs pos="0">
                      <a:srgbClr val="FFFFFF"/>
                    </a:gs>
                    <a:gs pos="100000">
                      <a:srgbClr val="FFFFFF"/>
                    </a:gs>
                  </a:gsLst>
                  <a:lin ang="5400000" scaled="0"/>
                </a:gradFill>
              </a:rPr>
              <a:t>电影库</a:t>
            </a:r>
            <a:endParaRPr lang="en-US" dirty="0">
              <a:gradFill>
                <a:gsLst>
                  <a:gs pos="0">
                    <a:srgbClr val="FFFFFF"/>
                  </a:gs>
                  <a:gs pos="100000">
                    <a:srgbClr val="FFFFFF"/>
                  </a:gs>
                </a:gsLst>
                <a:lin ang="5400000" scaled="0"/>
              </a:gradFill>
            </a:endParaRPr>
          </a:p>
        </p:txBody>
      </p:sp>
      <p:sp>
        <p:nvSpPr>
          <p:cNvPr id="29" name="Down Arrow 28"/>
          <p:cNvSpPr/>
          <p:nvPr/>
        </p:nvSpPr>
        <p:spPr bwMode="auto">
          <a:xfrm>
            <a:off x="9231834" y="2662472"/>
            <a:ext cx="480736" cy="1451220"/>
          </a:xfrm>
          <a:prstGeom prst="downArrow">
            <a:avLst>
              <a:gd name="adj1" fmla="val 42122"/>
              <a:gd name="adj2" fmla="val 6208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3" name="Group 2"/>
          <p:cNvGrpSpPr/>
          <p:nvPr/>
        </p:nvGrpSpPr>
        <p:grpSpPr>
          <a:xfrm>
            <a:off x="4018252" y="4113692"/>
            <a:ext cx="7791199" cy="2307016"/>
            <a:chOff x="3933825" y="609600"/>
            <a:chExt cx="7791199" cy="2307016"/>
          </a:xfrm>
        </p:grpSpPr>
        <p:sp>
          <p:nvSpPr>
            <p:cNvPr id="4" name="Rounded Rectangle 3"/>
            <p:cNvSpPr/>
            <p:nvPr/>
          </p:nvSpPr>
          <p:spPr bwMode="auto">
            <a:xfrm>
              <a:off x="3933825" y="609600"/>
              <a:ext cx="7791199" cy="2307016"/>
            </a:xfrm>
            <a:prstGeom prst="roundRect">
              <a:avLst>
                <a:gd name="adj" fmla="val 7482"/>
              </a:avLst>
            </a:prstGeom>
            <a:solidFill>
              <a:srgbClr val="FFFFFF">
                <a:alpha val="1490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38" name="Group 37"/>
            <p:cNvGrpSpPr/>
            <p:nvPr/>
          </p:nvGrpSpPr>
          <p:grpSpPr>
            <a:xfrm>
              <a:off x="7247248" y="1440301"/>
              <a:ext cx="4281055" cy="1251732"/>
              <a:chOff x="3093834" y="4675909"/>
              <a:chExt cx="4281055" cy="1251732"/>
            </a:xfrm>
          </p:grpSpPr>
          <p:sp>
            <p:nvSpPr>
              <p:cNvPr id="39" name="Rectangle 38"/>
              <p:cNvSpPr/>
              <p:nvPr/>
            </p:nvSpPr>
            <p:spPr bwMode="auto">
              <a:xfrm>
                <a:off x="3093834" y="4675909"/>
                <a:ext cx="4281055" cy="12517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0" name="TextBox 39"/>
              <p:cNvSpPr txBox="1"/>
              <p:nvPr/>
            </p:nvSpPr>
            <p:spPr>
              <a:xfrm>
                <a:off x="4211720" y="5145891"/>
                <a:ext cx="2840863" cy="295466"/>
              </a:xfrm>
              <a:prstGeom prst="rect">
                <a:avLst/>
              </a:prstGeom>
              <a:noFill/>
            </p:spPr>
            <p:txBody>
              <a:bodyPr wrap="square" lIns="0" tIns="0" rIns="0" bIns="0" rtlCol="0">
                <a:spAutoFit/>
              </a:bodyPr>
              <a:lstStyle/>
              <a:p>
                <a:pPr>
                  <a:lnSpc>
                    <a:spcPct val="80000"/>
                  </a:lnSpc>
                  <a:buSzPct val="80000"/>
                </a:pPr>
                <a:r>
                  <a:rPr lang="zh-CN" altLang="en-US" dirty="0">
                    <a:gradFill>
                      <a:gsLst>
                        <a:gs pos="0">
                          <a:srgbClr val="FFFFFF"/>
                        </a:gs>
                        <a:gs pos="100000">
                          <a:srgbClr val="FFFFFF"/>
                        </a:gs>
                      </a:gsLst>
                      <a:lin ang="5400000" scaled="0"/>
                    </a:gradFill>
                  </a:rPr>
                  <a:t>链上处理算法</a:t>
                </a:r>
                <a:endParaRPr lang="en-US" dirty="0">
                  <a:gradFill>
                    <a:gsLst>
                      <a:gs pos="0">
                        <a:srgbClr val="FFFFFF"/>
                      </a:gs>
                      <a:gs pos="100000">
                        <a:srgbClr val="FFFFFF"/>
                      </a:gs>
                    </a:gsLst>
                    <a:lin ang="5400000" scaled="0"/>
                  </a:gradFill>
                </a:endParaRPr>
              </a:p>
            </p:txBody>
          </p:sp>
        </p:grpSp>
        <p:sp>
          <p:nvSpPr>
            <p:cNvPr id="31" name="Rounded Rectangle 30"/>
            <p:cNvSpPr/>
            <p:nvPr/>
          </p:nvSpPr>
          <p:spPr bwMode="auto">
            <a:xfrm>
              <a:off x="4480345" y="1440301"/>
              <a:ext cx="2197362" cy="1251732"/>
            </a:xfrm>
            <a:prstGeom prst="roundRect">
              <a:avLst>
                <a:gd name="adj" fmla="val 3999"/>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120650" indent="-120650" defTabSz="914099" fontAlgn="base">
                <a:spcBef>
                  <a:spcPct val="0"/>
                </a:spcBef>
                <a:spcAft>
                  <a:spcPct val="0"/>
                </a:spcAft>
              </a:pPr>
              <a:r>
                <a:rPr lang="en-US" dirty="0">
                  <a:gradFill>
                    <a:gsLst>
                      <a:gs pos="0">
                        <a:srgbClr val="FFFFFF"/>
                      </a:gs>
                      <a:gs pos="100000">
                        <a:srgbClr val="FFFFFF"/>
                      </a:gs>
                    </a:gsLst>
                    <a:lin ang="5400000" scaled="0"/>
                  </a:gradFill>
                </a:rPr>
                <a:t>	           </a:t>
              </a:r>
              <a:r>
                <a:rPr lang="zh-CN" altLang="en-US" dirty="0">
                  <a:gradFill>
                    <a:gsLst>
                      <a:gs pos="0">
                        <a:srgbClr val="FFFFFF"/>
                      </a:gs>
                      <a:gs pos="100000">
                        <a:srgbClr val="FFFFFF"/>
                      </a:gs>
                    </a:gsLst>
                    <a:lin ang="5400000" scaled="0"/>
                  </a:gradFill>
                </a:rPr>
                <a:t>奖金池</a:t>
              </a:r>
              <a:endParaRPr lang="en-US" dirty="0">
                <a:gradFill>
                  <a:gsLst>
                    <a:gs pos="0">
                      <a:srgbClr val="FFFFFF"/>
                    </a:gs>
                    <a:gs pos="100000">
                      <a:srgbClr val="FFFFFF"/>
                    </a:gs>
                  </a:gsLst>
                  <a:lin ang="5400000" scaled="0"/>
                </a:gradFill>
              </a:endParaRPr>
            </a:p>
          </p:txBody>
        </p:sp>
      </p:grpSp>
      <p:sp>
        <p:nvSpPr>
          <p:cNvPr id="42" name="Down Arrow 41"/>
          <p:cNvSpPr/>
          <p:nvPr/>
        </p:nvSpPr>
        <p:spPr bwMode="auto">
          <a:xfrm rot="16200000">
            <a:off x="3111362" y="4895584"/>
            <a:ext cx="480736" cy="1333049"/>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58" name="Group 57"/>
          <p:cNvGrpSpPr/>
          <p:nvPr/>
        </p:nvGrpSpPr>
        <p:grpSpPr>
          <a:xfrm>
            <a:off x="7348533" y="1132450"/>
            <a:ext cx="4264197" cy="1251732"/>
            <a:chOff x="3093834" y="4675909"/>
            <a:chExt cx="4281056" cy="1633450"/>
          </a:xfrm>
        </p:grpSpPr>
        <p:sp>
          <p:nvSpPr>
            <p:cNvPr id="59" name="Rectangle 58"/>
            <p:cNvSpPr/>
            <p:nvPr/>
          </p:nvSpPr>
          <p:spPr bwMode="auto">
            <a:xfrm>
              <a:off x="3093834" y="4675909"/>
              <a:ext cx="4281056" cy="163345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 name="TextBox 59"/>
            <p:cNvSpPr txBox="1"/>
            <p:nvPr/>
          </p:nvSpPr>
          <p:spPr>
            <a:xfrm>
              <a:off x="3929333" y="5252768"/>
              <a:ext cx="2638462" cy="48196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t>链下数据处理</a:t>
              </a:r>
              <a:endParaRPr lang="en-US" sz="2400" dirty="0"/>
            </a:p>
          </p:txBody>
        </p:sp>
      </p:grpSp>
      <p:pic>
        <p:nvPicPr>
          <p:cNvPr id="24" name="Picture 23"/>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82139" y="4914435"/>
            <a:ext cx="1385554" cy="1385554"/>
          </a:xfrm>
          <a:prstGeom prst="rect">
            <a:avLst/>
          </a:prstGeom>
        </p:spPr>
      </p:pic>
      <p:grpSp>
        <p:nvGrpSpPr>
          <p:cNvPr id="8" name="组合 7">
            <a:extLst>
              <a:ext uri="{FF2B5EF4-FFF2-40B4-BE49-F238E27FC236}">
                <a16:creationId xmlns="" xmlns:a16="http://schemas.microsoft.com/office/drawing/2014/main" id="{A51380F4-2AE5-439A-8B66-429717163BBA}"/>
              </a:ext>
            </a:extLst>
          </p:cNvPr>
          <p:cNvGrpSpPr/>
          <p:nvPr/>
        </p:nvGrpSpPr>
        <p:grpSpPr>
          <a:xfrm>
            <a:off x="4340378" y="3041996"/>
            <a:ext cx="2342087" cy="590400"/>
            <a:chOff x="4549459" y="3425295"/>
            <a:chExt cx="2342087" cy="590400"/>
          </a:xfrm>
        </p:grpSpPr>
        <p:sp>
          <p:nvSpPr>
            <p:cNvPr id="32" name="TextBox 31"/>
            <p:cNvSpPr txBox="1"/>
            <p:nvPr/>
          </p:nvSpPr>
          <p:spPr>
            <a:xfrm>
              <a:off x="5248252" y="3587764"/>
              <a:ext cx="1643294" cy="344710"/>
            </a:xfrm>
            <a:prstGeom prst="rect">
              <a:avLst/>
            </a:prstGeom>
            <a:noFill/>
          </p:spPr>
          <p:txBody>
            <a:bodyPr wrap="square" lIns="0" tIns="0" rIns="0" bIns="0" rtlCol="0">
              <a:spAutoFit/>
            </a:bodyPr>
            <a:lstStyle/>
            <a:p>
              <a:pPr>
                <a:lnSpc>
                  <a:spcPct val="80000"/>
                </a:lnSpc>
                <a:buSzPct val="80000"/>
              </a:pPr>
              <a:r>
                <a:rPr lang="en-US" sz="2800" dirty="0">
                  <a:gradFill>
                    <a:gsLst>
                      <a:gs pos="0">
                        <a:srgbClr val="FFFFFF"/>
                      </a:gs>
                      <a:gs pos="100000">
                        <a:srgbClr val="FFFFFF"/>
                      </a:gs>
                    </a:gsLst>
                    <a:lin ang="5400000" scaled="0"/>
                  </a:gradFill>
                </a:rPr>
                <a:t>Ethereum</a:t>
              </a:r>
            </a:p>
          </p:txBody>
        </p:sp>
        <p:pic>
          <p:nvPicPr>
            <p:cNvPr id="30" name="图片 29" descr="绿色的标志&#10;&#10;描述已自动生成">
              <a:extLst>
                <a:ext uri="{FF2B5EF4-FFF2-40B4-BE49-F238E27FC236}">
                  <a16:creationId xmlns="" xmlns:a16="http://schemas.microsoft.com/office/drawing/2014/main" id="{16BB820D-5106-4E76-822B-E4C5586F550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49459" y="3425295"/>
              <a:ext cx="590400" cy="590400"/>
            </a:xfrm>
            <a:prstGeom prst="rect">
              <a:avLst/>
            </a:prstGeom>
          </p:spPr>
        </p:pic>
      </p:grpSp>
      <p:grpSp>
        <p:nvGrpSpPr>
          <p:cNvPr id="34" name="组合 33">
            <a:extLst>
              <a:ext uri="{FF2B5EF4-FFF2-40B4-BE49-F238E27FC236}">
                <a16:creationId xmlns="" xmlns:a16="http://schemas.microsoft.com/office/drawing/2014/main" id="{FD89AE5E-2EBB-4792-8885-816DF7F6BCB2}"/>
              </a:ext>
            </a:extLst>
          </p:cNvPr>
          <p:cNvGrpSpPr/>
          <p:nvPr/>
        </p:nvGrpSpPr>
        <p:grpSpPr>
          <a:xfrm>
            <a:off x="4543529" y="4348382"/>
            <a:ext cx="2518610" cy="468000"/>
            <a:chOff x="10348851" y="6079839"/>
            <a:chExt cx="1854198" cy="230921"/>
          </a:xfrm>
        </p:grpSpPr>
        <p:pic>
          <p:nvPicPr>
            <p:cNvPr id="35" name="图片 34" descr="卡通人物&#10;&#10;中度可信度描述已自动生成">
              <a:extLst>
                <a:ext uri="{FF2B5EF4-FFF2-40B4-BE49-F238E27FC236}">
                  <a16:creationId xmlns="" xmlns:a16="http://schemas.microsoft.com/office/drawing/2014/main" id="{55F39D68-F2AC-475E-9125-17EA206D61A6}"/>
                </a:ext>
              </a:extLst>
            </p:cNvPr>
            <p:cNvPicPr>
              <a:picLocks/>
            </p:cNvPicPr>
            <p:nvPr userDrawn="1"/>
          </p:nvPicPr>
          <p:blipFill>
            <a:blip r:embed="rId7" cstate="print">
              <a:extLst>
                <a:ext uri="{28A0092B-C50C-407E-A947-70E740481C1C}">
                  <a14:useLocalDpi xmlns:a14="http://schemas.microsoft.com/office/drawing/2010/main" val="0"/>
                </a:ext>
              </a:extLst>
            </a:blip>
            <a:stretch>
              <a:fillRect/>
            </a:stretch>
          </p:blipFill>
          <p:spPr>
            <a:xfrm>
              <a:off x="10348851" y="6079839"/>
              <a:ext cx="344541" cy="230921"/>
            </a:xfrm>
            <a:prstGeom prst="rect">
              <a:avLst/>
            </a:prstGeom>
          </p:spPr>
        </p:pic>
        <p:sp>
          <p:nvSpPr>
            <p:cNvPr id="37" name="文本框 36">
              <a:extLst>
                <a:ext uri="{FF2B5EF4-FFF2-40B4-BE49-F238E27FC236}">
                  <a16:creationId xmlns="" xmlns:a16="http://schemas.microsoft.com/office/drawing/2014/main" id="{39657F72-7317-473B-B421-B857FD45A264}"/>
                </a:ext>
              </a:extLst>
            </p:cNvPr>
            <p:cNvSpPr txBox="1"/>
            <p:nvPr userDrawn="1"/>
          </p:nvSpPr>
          <p:spPr>
            <a:xfrm>
              <a:off x="10693392" y="6136034"/>
              <a:ext cx="1509657" cy="136677"/>
            </a:xfrm>
            <a:prstGeom prst="rect">
              <a:avLst/>
            </a:prstGeom>
            <a:noFill/>
          </p:spPr>
          <p:txBody>
            <a:bodyPr wrap="square" lIns="0" tIns="0" rIns="0" bIns="0" rtlCol="0">
              <a:spAutoFit/>
            </a:bodyPr>
            <a:lstStyle/>
            <a:p>
              <a:pPr marL="0" indent="0">
                <a:lnSpc>
                  <a:spcPct val="90000"/>
                </a:lnSpc>
                <a:spcBef>
                  <a:spcPct val="20000"/>
                </a:spcBef>
                <a:buSzPct val="80000"/>
                <a:buNone/>
              </a:pPr>
              <a:r>
                <a:rPr lang="en-US" altLang="zh-CN" sz="2000" dirty="0">
                  <a:solidFill>
                    <a:schemeClr val="bg1"/>
                  </a:solidFill>
                </a:rPr>
                <a:t>Ranking Chain</a:t>
              </a:r>
              <a:endParaRPr lang="zh-CN" altLang="en-US" sz="2000" dirty="0">
                <a:solidFill>
                  <a:schemeClr val="bg1"/>
                </a:solidFill>
              </a:endParaRPr>
            </a:p>
          </p:txBody>
        </p:sp>
      </p:grpSp>
      <p:pic>
        <p:nvPicPr>
          <p:cNvPr id="12" name="图片 11" descr="电脑萤幕的截图&#10;&#10;描述已自动生成">
            <a:extLst>
              <a:ext uri="{FF2B5EF4-FFF2-40B4-BE49-F238E27FC236}">
                <a16:creationId xmlns="" xmlns:a16="http://schemas.microsoft.com/office/drawing/2014/main" id="{F8045582-6B9D-4091-88CF-51A04136A8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0974" y="15308"/>
            <a:ext cx="1844230" cy="3495600"/>
          </a:xfrm>
          <a:prstGeom prst="rect">
            <a:avLst/>
          </a:prstGeom>
        </p:spPr>
      </p:pic>
      <p:pic>
        <p:nvPicPr>
          <p:cNvPr id="16" name="图片 15" descr="图标&#10;&#10;描述已自动生成">
            <a:extLst>
              <a:ext uri="{FF2B5EF4-FFF2-40B4-BE49-F238E27FC236}">
                <a16:creationId xmlns="" xmlns:a16="http://schemas.microsoft.com/office/drawing/2014/main" id="{684045A2-1E15-4E1B-899E-F09B90FA081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45564" y="4859989"/>
            <a:ext cx="1440000" cy="1440000"/>
          </a:xfrm>
          <a:prstGeom prst="rect">
            <a:avLst/>
          </a:prstGeom>
        </p:spPr>
      </p:pic>
      <p:pic>
        <p:nvPicPr>
          <p:cNvPr id="18" name="图片 17" descr="图标&#10;&#10;描述已自动生成">
            <a:extLst>
              <a:ext uri="{FF2B5EF4-FFF2-40B4-BE49-F238E27FC236}">
                <a16:creationId xmlns="" xmlns:a16="http://schemas.microsoft.com/office/drawing/2014/main" id="{A2E1ED47-DF4C-4E99-A018-D169438539D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38431" y="1328370"/>
            <a:ext cx="900000" cy="900000"/>
          </a:xfrm>
          <a:prstGeom prst="rect">
            <a:avLst/>
          </a:prstGeom>
        </p:spPr>
      </p:pic>
      <p:sp>
        <p:nvSpPr>
          <p:cNvPr id="48" name="Down Arrow 41">
            <a:extLst>
              <a:ext uri="{FF2B5EF4-FFF2-40B4-BE49-F238E27FC236}">
                <a16:creationId xmlns="" xmlns:a16="http://schemas.microsoft.com/office/drawing/2014/main" id="{EB49C706-C326-41E3-AA81-D9D8702ADF06}"/>
              </a:ext>
            </a:extLst>
          </p:cNvPr>
          <p:cNvSpPr/>
          <p:nvPr/>
        </p:nvSpPr>
        <p:spPr bwMode="auto">
          <a:xfrm rot="10800000">
            <a:off x="1534548" y="3510908"/>
            <a:ext cx="480736" cy="1385553"/>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9" name="Down Arrow 41">
            <a:extLst>
              <a:ext uri="{FF2B5EF4-FFF2-40B4-BE49-F238E27FC236}">
                <a16:creationId xmlns="" xmlns:a16="http://schemas.microsoft.com/office/drawing/2014/main" id="{2F598EAE-A84B-4CB5-9AC9-88A2FF58AFC0}"/>
              </a:ext>
            </a:extLst>
          </p:cNvPr>
          <p:cNvSpPr/>
          <p:nvPr/>
        </p:nvSpPr>
        <p:spPr bwMode="auto">
          <a:xfrm rot="16200000">
            <a:off x="3127909" y="1080859"/>
            <a:ext cx="480736" cy="1299955"/>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8" name="文本框 27">
            <a:extLst>
              <a:ext uri="{FF2B5EF4-FFF2-40B4-BE49-F238E27FC236}">
                <a16:creationId xmlns="" xmlns:a16="http://schemas.microsoft.com/office/drawing/2014/main" id="{8FC08966-AB7D-4FF4-BE3D-FB047F361FA2}"/>
              </a:ext>
            </a:extLst>
          </p:cNvPr>
          <p:cNvSpPr txBox="1"/>
          <p:nvPr/>
        </p:nvSpPr>
        <p:spPr>
          <a:xfrm>
            <a:off x="1393405" y="6210873"/>
            <a:ext cx="892596" cy="276999"/>
          </a:xfrm>
          <a:prstGeom prst="rect">
            <a:avLst/>
          </a:prstGeom>
          <a:noFill/>
        </p:spPr>
        <p:txBody>
          <a:bodyPr wrap="square" lIns="0" tIns="0" rIns="0" bIns="0" rtlCol="0">
            <a:spAutoFit/>
          </a:bodyPr>
          <a:lstStyle/>
          <a:p>
            <a:pPr marL="0" indent="0">
              <a:lnSpc>
                <a:spcPct val="90000"/>
              </a:lnSpc>
              <a:spcBef>
                <a:spcPct val="20000"/>
              </a:spcBef>
              <a:buSzPct val="80000"/>
              <a:buNone/>
            </a:pPr>
            <a:r>
              <a:rPr lang="zh-CN" altLang="en-US" sz="2000" dirty="0">
                <a:solidFill>
                  <a:schemeClr val="bg1"/>
                </a:solidFill>
              </a:rPr>
              <a:t>发起者</a:t>
            </a:r>
          </a:p>
        </p:txBody>
      </p:sp>
      <p:sp>
        <p:nvSpPr>
          <p:cNvPr id="33" name="文本框 32">
            <a:extLst>
              <a:ext uri="{FF2B5EF4-FFF2-40B4-BE49-F238E27FC236}">
                <a16:creationId xmlns="" xmlns:a16="http://schemas.microsoft.com/office/drawing/2014/main" id="{F1F75A1E-5779-4986-8898-148F5F59C22B}"/>
              </a:ext>
            </a:extLst>
          </p:cNvPr>
          <p:cNvSpPr txBox="1"/>
          <p:nvPr/>
        </p:nvSpPr>
        <p:spPr>
          <a:xfrm>
            <a:off x="9628973" y="3198697"/>
            <a:ext cx="2050610" cy="276999"/>
          </a:xfrm>
          <a:prstGeom prst="rect">
            <a:avLst/>
          </a:prstGeom>
          <a:noFill/>
        </p:spPr>
        <p:txBody>
          <a:bodyPr wrap="square" lIns="0" tIns="0" rIns="0" bIns="0" rtlCol="0">
            <a:spAutoFit/>
          </a:bodyPr>
          <a:lstStyle/>
          <a:p>
            <a:pPr marL="0" indent="0">
              <a:lnSpc>
                <a:spcPct val="90000"/>
              </a:lnSpc>
              <a:spcBef>
                <a:spcPct val="20000"/>
              </a:spcBef>
              <a:buSzPct val="80000"/>
              <a:buNone/>
            </a:pPr>
            <a:r>
              <a:rPr lang="zh-CN" altLang="en-US" sz="2000" dirty="0">
                <a:solidFill>
                  <a:schemeClr val="bg1"/>
                </a:solidFill>
              </a:rPr>
              <a:t>发起链评合约</a:t>
            </a:r>
          </a:p>
        </p:txBody>
      </p:sp>
      <p:sp>
        <p:nvSpPr>
          <p:cNvPr id="41" name="文本框 40">
            <a:extLst>
              <a:ext uri="{FF2B5EF4-FFF2-40B4-BE49-F238E27FC236}">
                <a16:creationId xmlns="" xmlns:a16="http://schemas.microsoft.com/office/drawing/2014/main" id="{D74B17B1-3FB1-4AA6-AB2F-A6DACDCB3D3F}"/>
              </a:ext>
            </a:extLst>
          </p:cNvPr>
          <p:cNvSpPr txBox="1"/>
          <p:nvPr/>
        </p:nvSpPr>
        <p:spPr>
          <a:xfrm>
            <a:off x="2015284" y="4213006"/>
            <a:ext cx="2050610" cy="276999"/>
          </a:xfrm>
          <a:prstGeom prst="rect">
            <a:avLst/>
          </a:prstGeom>
          <a:noFill/>
        </p:spPr>
        <p:txBody>
          <a:bodyPr wrap="square" lIns="0" tIns="0" rIns="0" bIns="0" rtlCol="0">
            <a:spAutoFit/>
          </a:bodyPr>
          <a:lstStyle/>
          <a:p>
            <a:pPr marL="0" indent="0">
              <a:lnSpc>
                <a:spcPct val="90000"/>
              </a:lnSpc>
              <a:spcBef>
                <a:spcPct val="20000"/>
              </a:spcBef>
              <a:buSzPct val="80000"/>
              <a:buNone/>
            </a:pPr>
            <a:r>
              <a:rPr lang="zh-CN" altLang="en-US" sz="2000" dirty="0">
                <a:solidFill>
                  <a:schemeClr val="bg1"/>
                </a:solidFill>
              </a:rPr>
              <a:t>电影名</a:t>
            </a:r>
          </a:p>
        </p:txBody>
      </p:sp>
      <p:sp>
        <p:nvSpPr>
          <p:cNvPr id="43" name="文本框 42">
            <a:extLst>
              <a:ext uri="{FF2B5EF4-FFF2-40B4-BE49-F238E27FC236}">
                <a16:creationId xmlns="" xmlns:a16="http://schemas.microsoft.com/office/drawing/2014/main" id="{1D258A6E-1AF3-4E6A-8FFB-4F619D02096E}"/>
              </a:ext>
            </a:extLst>
          </p:cNvPr>
          <p:cNvSpPr txBox="1"/>
          <p:nvPr/>
        </p:nvSpPr>
        <p:spPr>
          <a:xfrm>
            <a:off x="2893444" y="5090533"/>
            <a:ext cx="840037" cy="276999"/>
          </a:xfrm>
          <a:prstGeom prst="rect">
            <a:avLst/>
          </a:prstGeom>
          <a:noFill/>
        </p:spPr>
        <p:txBody>
          <a:bodyPr wrap="square" lIns="0" tIns="0" rIns="0" bIns="0" rtlCol="0">
            <a:spAutoFit/>
          </a:bodyPr>
          <a:lstStyle/>
          <a:p>
            <a:pPr marL="0" indent="0">
              <a:lnSpc>
                <a:spcPct val="90000"/>
              </a:lnSpc>
              <a:spcBef>
                <a:spcPct val="20000"/>
              </a:spcBef>
              <a:buSzPct val="80000"/>
              <a:buNone/>
            </a:pPr>
            <a:r>
              <a:rPr lang="zh-CN" altLang="en-US" sz="2000" dirty="0">
                <a:solidFill>
                  <a:schemeClr val="bg1"/>
                </a:solidFill>
              </a:rPr>
              <a:t>奖励金</a:t>
            </a:r>
          </a:p>
        </p:txBody>
      </p:sp>
    </p:spTree>
    <p:custDataLst>
      <p:tags r:id="rId1"/>
    </p:custDataLst>
    <p:extLst>
      <p:ext uri="{BB962C8B-B14F-4D97-AF65-F5344CB8AC3E}">
        <p14:creationId xmlns:p14="http://schemas.microsoft.com/office/powerpoint/2010/main" val="2556256660"/>
      </p:ext>
    </p:extLst>
  </p:cSld>
  <p:clrMapOvr>
    <a:masterClrMapping/>
  </p:clrMapOvr>
  <p:transition advTm="2724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down)">
                                      <p:cBhvr>
                                        <p:cTn id="7" dur="500"/>
                                        <p:tgtEl>
                                          <p:spTgt spid="4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down)">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left)">
                                      <p:cBhvr>
                                        <p:cTn id="15" dur="500"/>
                                        <p:tgtEl>
                                          <p:spTgt spid="4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wipe(left)">
                                      <p:cBhvr>
                                        <p:cTn id="18" dur="500"/>
                                        <p:tgtEl>
                                          <p:spTgt spid="4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wipe(left)">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anim calcmode="lin" valueType="num">
                                      <p:cBhvr>
                                        <p:cTn id="29" dur="1000" fill="hold"/>
                                        <p:tgtEl>
                                          <p:spTgt spid="29"/>
                                        </p:tgtEl>
                                        <p:attrNameLst>
                                          <p:attrName>ppt_x</p:attrName>
                                        </p:attrNameLst>
                                      </p:cBhvr>
                                      <p:tavLst>
                                        <p:tav tm="0">
                                          <p:val>
                                            <p:strVal val="#ppt_x"/>
                                          </p:val>
                                        </p:tav>
                                        <p:tav tm="100000">
                                          <p:val>
                                            <p:strVal val="#ppt_x"/>
                                          </p:val>
                                        </p:tav>
                                      </p:tavLst>
                                    </p:anim>
                                    <p:anim calcmode="lin" valueType="num">
                                      <p:cBhvr>
                                        <p:cTn id="30" dur="1000" fill="hold"/>
                                        <p:tgtEl>
                                          <p:spTgt spid="29"/>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1000"/>
                                        <p:tgtEl>
                                          <p:spTgt spid="33"/>
                                        </p:tgtEl>
                                      </p:cBhvr>
                                    </p:animEffect>
                                    <p:anim calcmode="lin" valueType="num">
                                      <p:cBhvr>
                                        <p:cTn id="34" dur="1000" fill="hold"/>
                                        <p:tgtEl>
                                          <p:spTgt spid="33"/>
                                        </p:tgtEl>
                                        <p:attrNameLst>
                                          <p:attrName>ppt_x</p:attrName>
                                        </p:attrNameLst>
                                      </p:cBhvr>
                                      <p:tavLst>
                                        <p:tav tm="0">
                                          <p:val>
                                            <p:strVal val="#ppt_x"/>
                                          </p:val>
                                        </p:tav>
                                        <p:tav tm="100000">
                                          <p:val>
                                            <p:strVal val="#ppt_x"/>
                                          </p:val>
                                        </p:tav>
                                      </p:tavLst>
                                    </p:anim>
                                    <p:anim calcmode="lin" valueType="num">
                                      <p:cBhvr>
                                        <p:cTn id="35"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2" grpId="0" animBg="1"/>
      <p:bldP spid="48" grpId="0" animBg="1"/>
      <p:bldP spid="49" grpId="0" animBg="1"/>
      <p:bldP spid="33" grpId="0"/>
      <p:bldP spid="41" grpId="0"/>
      <p:bldP spid="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auto">
          <a:xfrm>
            <a:off x="4018252" y="873345"/>
            <a:ext cx="7791199" cy="1771650"/>
          </a:xfrm>
          <a:prstGeom prst="roundRect">
            <a:avLst>
              <a:gd name="adj" fmla="val 7482"/>
            </a:avLst>
          </a:prstGeom>
          <a:solidFill>
            <a:srgbClr val="FFFFFF">
              <a:alpha val="1490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7" name="Rounded Rectangle 30">
            <a:extLst>
              <a:ext uri="{FF2B5EF4-FFF2-40B4-BE49-F238E27FC236}">
                <a16:creationId xmlns="" xmlns:a16="http://schemas.microsoft.com/office/drawing/2014/main" id="{E42F5332-98DB-4A48-94B0-19077050A2D7}"/>
              </a:ext>
            </a:extLst>
          </p:cNvPr>
          <p:cNvSpPr/>
          <p:nvPr/>
        </p:nvSpPr>
        <p:spPr bwMode="auto">
          <a:xfrm>
            <a:off x="4517522" y="1132450"/>
            <a:ext cx="2197362" cy="1251732"/>
          </a:xfrm>
          <a:prstGeom prst="roundRect">
            <a:avLst>
              <a:gd name="adj" fmla="val 3999"/>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120650" indent="-120650" defTabSz="914099" fontAlgn="base">
              <a:spcBef>
                <a:spcPct val="0"/>
              </a:spcBef>
              <a:spcAft>
                <a:spcPct val="0"/>
              </a:spcAft>
            </a:pPr>
            <a:r>
              <a:rPr lang="en-US" dirty="0">
                <a:gradFill>
                  <a:gsLst>
                    <a:gs pos="0">
                      <a:srgbClr val="FFFFFF"/>
                    </a:gs>
                    <a:gs pos="100000">
                      <a:srgbClr val="FFFFFF"/>
                    </a:gs>
                  </a:gsLst>
                  <a:lin ang="5400000" scaled="0"/>
                </a:gradFill>
              </a:rPr>
              <a:t>	           </a:t>
            </a:r>
            <a:r>
              <a:rPr lang="zh-CN" altLang="en-US" dirty="0">
                <a:gradFill>
                  <a:gsLst>
                    <a:gs pos="0">
                      <a:srgbClr val="FFFFFF"/>
                    </a:gs>
                    <a:gs pos="100000">
                      <a:srgbClr val="FFFFFF"/>
                    </a:gs>
                  </a:gsLst>
                  <a:lin ang="5400000" scaled="0"/>
                </a:gradFill>
              </a:rPr>
              <a:t>电影库</a:t>
            </a:r>
            <a:endParaRPr lang="en-US" dirty="0">
              <a:gradFill>
                <a:gsLst>
                  <a:gs pos="0">
                    <a:srgbClr val="FFFFFF"/>
                  </a:gs>
                  <a:gs pos="100000">
                    <a:srgbClr val="FFFFFF"/>
                  </a:gs>
                </a:gsLst>
                <a:lin ang="5400000" scaled="0"/>
              </a:gradFill>
            </a:endParaRPr>
          </a:p>
        </p:txBody>
      </p:sp>
      <p:sp>
        <p:nvSpPr>
          <p:cNvPr id="29" name="Down Arrow 28"/>
          <p:cNvSpPr/>
          <p:nvPr/>
        </p:nvSpPr>
        <p:spPr bwMode="auto">
          <a:xfrm>
            <a:off x="9231834" y="2662472"/>
            <a:ext cx="480736" cy="1451220"/>
          </a:xfrm>
          <a:prstGeom prst="downArrow">
            <a:avLst>
              <a:gd name="adj1" fmla="val 42122"/>
              <a:gd name="adj2" fmla="val 6208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3" name="Group 2"/>
          <p:cNvGrpSpPr/>
          <p:nvPr/>
        </p:nvGrpSpPr>
        <p:grpSpPr>
          <a:xfrm>
            <a:off x="4018252" y="4113692"/>
            <a:ext cx="7791199" cy="2307016"/>
            <a:chOff x="3933825" y="609600"/>
            <a:chExt cx="7791199" cy="2307016"/>
          </a:xfrm>
        </p:grpSpPr>
        <p:sp>
          <p:nvSpPr>
            <p:cNvPr id="4" name="Rounded Rectangle 3"/>
            <p:cNvSpPr/>
            <p:nvPr/>
          </p:nvSpPr>
          <p:spPr bwMode="auto">
            <a:xfrm>
              <a:off x="3933825" y="609600"/>
              <a:ext cx="7791199" cy="2307016"/>
            </a:xfrm>
            <a:prstGeom prst="roundRect">
              <a:avLst>
                <a:gd name="adj" fmla="val 7482"/>
              </a:avLst>
            </a:prstGeom>
            <a:solidFill>
              <a:srgbClr val="FFFFFF">
                <a:alpha val="1490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38" name="Group 37"/>
            <p:cNvGrpSpPr/>
            <p:nvPr/>
          </p:nvGrpSpPr>
          <p:grpSpPr>
            <a:xfrm>
              <a:off x="7247248" y="1440301"/>
              <a:ext cx="4281055" cy="1251732"/>
              <a:chOff x="3093834" y="4675909"/>
              <a:chExt cx="4281055" cy="1251732"/>
            </a:xfrm>
          </p:grpSpPr>
          <p:sp>
            <p:nvSpPr>
              <p:cNvPr id="39" name="Rectangle 38"/>
              <p:cNvSpPr/>
              <p:nvPr/>
            </p:nvSpPr>
            <p:spPr bwMode="auto">
              <a:xfrm>
                <a:off x="3093834" y="4675909"/>
                <a:ext cx="4281055" cy="12517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0" name="TextBox 39"/>
              <p:cNvSpPr txBox="1"/>
              <p:nvPr/>
            </p:nvSpPr>
            <p:spPr>
              <a:xfrm>
                <a:off x="4211720" y="5145891"/>
                <a:ext cx="2840863" cy="295466"/>
              </a:xfrm>
              <a:prstGeom prst="rect">
                <a:avLst/>
              </a:prstGeom>
              <a:noFill/>
            </p:spPr>
            <p:txBody>
              <a:bodyPr wrap="square" lIns="0" tIns="0" rIns="0" bIns="0" rtlCol="0">
                <a:spAutoFit/>
              </a:bodyPr>
              <a:lstStyle/>
              <a:p>
                <a:pPr>
                  <a:lnSpc>
                    <a:spcPct val="80000"/>
                  </a:lnSpc>
                  <a:buSzPct val="80000"/>
                </a:pPr>
                <a:r>
                  <a:rPr lang="zh-CN" altLang="en-US" dirty="0">
                    <a:gradFill>
                      <a:gsLst>
                        <a:gs pos="0">
                          <a:srgbClr val="FFFFFF"/>
                        </a:gs>
                        <a:gs pos="100000">
                          <a:srgbClr val="FFFFFF"/>
                        </a:gs>
                      </a:gsLst>
                      <a:lin ang="5400000" scaled="0"/>
                    </a:gradFill>
                  </a:rPr>
                  <a:t>链上处理算法</a:t>
                </a:r>
                <a:endParaRPr lang="en-US" dirty="0">
                  <a:gradFill>
                    <a:gsLst>
                      <a:gs pos="0">
                        <a:srgbClr val="FFFFFF"/>
                      </a:gs>
                      <a:gs pos="100000">
                        <a:srgbClr val="FFFFFF"/>
                      </a:gs>
                    </a:gsLst>
                    <a:lin ang="5400000" scaled="0"/>
                  </a:gradFill>
                </a:endParaRPr>
              </a:p>
            </p:txBody>
          </p:sp>
        </p:grpSp>
        <p:sp>
          <p:nvSpPr>
            <p:cNvPr id="31" name="Rounded Rectangle 30"/>
            <p:cNvSpPr/>
            <p:nvPr/>
          </p:nvSpPr>
          <p:spPr bwMode="auto">
            <a:xfrm>
              <a:off x="4480345" y="1440301"/>
              <a:ext cx="2197362" cy="1251732"/>
            </a:xfrm>
            <a:prstGeom prst="roundRect">
              <a:avLst>
                <a:gd name="adj" fmla="val 3999"/>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120650" indent="-120650" defTabSz="914099" fontAlgn="base">
                <a:spcBef>
                  <a:spcPct val="0"/>
                </a:spcBef>
                <a:spcAft>
                  <a:spcPct val="0"/>
                </a:spcAft>
              </a:pPr>
              <a:r>
                <a:rPr lang="en-US" dirty="0">
                  <a:gradFill>
                    <a:gsLst>
                      <a:gs pos="0">
                        <a:srgbClr val="FFFFFF"/>
                      </a:gs>
                      <a:gs pos="100000">
                        <a:srgbClr val="FFFFFF"/>
                      </a:gs>
                    </a:gsLst>
                    <a:lin ang="5400000" scaled="0"/>
                  </a:gradFill>
                </a:rPr>
                <a:t>	           </a:t>
              </a:r>
              <a:r>
                <a:rPr lang="zh-CN" altLang="en-US" dirty="0">
                  <a:gradFill>
                    <a:gsLst>
                      <a:gs pos="0">
                        <a:srgbClr val="FFFFFF"/>
                      </a:gs>
                      <a:gs pos="100000">
                        <a:srgbClr val="FFFFFF"/>
                      </a:gs>
                    </a:gsLst>
                    <a:lin ang="5400000" scaled="0"/>
                  </a:gradFill>
                </a:rPr>
                <a:t>奖金池</a:t>
              </a:r>
              <a:endParaRPr lang="en-US" dirty="0">
                <a:gradFill>
                  <a:gsLst>
                    <a:gs pos="0">
                      <a:srgbClr val="FFFFFF"/>
                    </a:gs>
                    <a:gs pos="100000">
                      <a:srgbClr val="FFFFFF"/>
                    </a:gs>
                  </a:gsLst>
                  <a:lin ang="5400000" scaled="0"/>
                </a:gradFill>
              </a:endParaRPr>
            </a:p>
          </p:txBody>
        </p:sp>
      </p:grpSp>
      <p:sp>
        <p:nvSpPr>
          <p:cNvPr id="42" name="Down Arrow 41"/>
          <p:cNvSpPr/>
          <p:nvPr/>
        </p:nvSpPr>
        <p:spPr bwMode="auto">
          <a:xfrm rot="16200000">
            <a:off x="3111362" y="4895584"/>
            <a:ext cx="480736" cy="1333049"/>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58" name="Group 57"/>
          <p:cNvGrpSpPr/>
          <p:nvPr/>
        </p:nvGrpSpPr>
        <p:grpSpPr>
          <a:xfrm>
            <a:off x="7348533" y="1132450"/>
            <a:ext cx="4264197" cy="1251732"/>
            <a:chOff x="3093834" y="4675909"/>
            <a:chExt cx="4281056" cy="1633450"/>
          </a:xfrm>
        </p:grpSpPr>
        <p:sp>
          <p:nvSpPr>
            <p:cNvPr id="59" name="Rectangle 58"/>
            <p:cNvSpPr/>
            <p:nvPr/>
          </p:nvSpPr>
          <p:spPr bwMode="auto">
            <a:xfrm>
              <a:off x="3093834" y="4675909"/>
              <a:ext cx="4281056" cy="163345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 name="TextBox 59"/>
            <p:cNvSpPr txBox="1"/>
            <p:nvPr/>
          </p:nvSpPr>
          <p:spPr>
            <a:xfrm>
              <a:off x="3929333" y="5252768"/>
              <a:ext cx="2638462" cy="48196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t>链下服务组件</a:t>
              </a:r>
              <a:endParaRPr lang="en-US" sz="2400" dirty="0"/>
            </a:p>
          </p:txBody>
        </p:sp>
      </p:grpSp>
      <p:pic>
        <p:nvPicPr>
          <p:cNvPr id="24" name="Picture 23"/>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82139" y="4914435"/>
            <a:ext cx="1385554" cy="1385554"/>
          </a:xfrm>
          <a:prstGeom prst="rect">
            <a:avLst/>
          </a:prstGeom>
        </p:spPr>
      </p:pic>
      <p:grpSp>
        <p:nvGrpSpPr>
          <p:cNvPr id="34" name="组合 33">
            <a:extLst>
              <a:ext uri="{FF2B5EF4-FFF2-40B4-BE49-F238E27FC236}">
                <a16:creationId xmlns="" xmlns:a16="http://schemas.microsoft.com/office/drawing/2014/main" id="{FD89AE5E-2EBB-4792-8885-816DF7F6BCB2}"/>
              </a:ext>
            </a:extLst>
          </p:cNvPr>
          <p:cNvGrpSpPr/>
          <p:nvPr/>
        </p:nvGrpSpPr>
        <p:grpSpPr>
          <a:xfrm>
            <a:off x="4543529" y="4348382"/>
            <a:ext cx="2518610" cy="468000"/>
            <a:chOff x="10348851" y="6079839"/>
            <a:chExt cx="1854198" cy="230921"/>
          </a:xfrm>
        </p:grpSpPr>
        <p:pic>
          <p:nvPicPr>
            <p:cNvPr id="35" name="图片 34" descr="卡通人物&#10;&#10;中度可信度描述已自动生成">
              <a:extLst>
                <a:ext uri="{FF2B5EF4-FFF2-40B4-BE49-F238E27FC236}">
                  <a16:creationId xmlns="" xmlns:a16="http://schemas.microsoft.com/office/drawing/2014/main" id="{55F39D68-F2AC-475E-9125-17EA206D61A6}"/>
                </a:ext>
              </a:extLst>
            </p:cNvPr>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10348851" y="6079839"/>
              <a:ext cx="344541" cy="230921"/>
            </a:xfrm>
            <a:prstGeom prst="rect">
              <a:avLst/>
            </a:prstGeom>
          </p:spPr>
        </p:pic>
        <p:sp>
          <p:nvSpPr>
            <p:cNvPr id="37" name="文本框 36">
              <a:extLst>
                <a:ext uri="{FF2B5EF4-FFF2-40B4-BE49-F238E27FC236}">
                  <a16:creationId xmlns="" xmlns:a16="http://schemas.microsoft.com/office/drawing/2014/main" id="{39657F72-7317-473B-B421-B857FD45A264}"/>
                </a:ext>
              </a:extLst>
            </p:cNvPr>
            <p:cNvSpPr txBox="1"/>
            <p:nvPr userDrawn="1"/>
          </p:nvSpPr>
          <p:spPr>
            <a:xfrm>
              <a:off x="10693392" y="6136034"/>
              <a:ext cx="1509657" cy="136677"/>
            </a:xfrm>
            <a:prstGeom prst="rect">
              <a:avLst/>
            </a:prstGeom>
            <a:noFill/>
          </p:spPr>
          <p:txBody>
            <a:bodyPr wrap="square" lIns="0" tIns="0" rIns="0" bIns="0" rtlCol="0">
              <a:spAutoFit/>
            </a:bodyPr>
            <a:lstStyle/>
            <a:p>
              <a:pPr marL="0" indent="0">
                <a:lnSpc>
                  <a:spcPct val="90000"/>
                </a:lnSpc>
                <a:spcBef>
                  <a:spcPct val="20000"/>
                </a:spcBef>
                <a:buSzPct val="80000"/>
                <a:buNone/>
              </a:pPr>
              <a:r>
                <a:rPr lang="en-US" altLang="zh-CN" sz="2000" dirty="0">
                  <a:solidFill>
                    <a:schemeClr val="bg1"/>
                  </a:solidFill>
                </a:rPr>
                <a:t>Ranking Chain</a:t>
              </a:r>
              <a:endParaRPr lang="zh-CN" altLang="en-US" sz="2000" dirty="0">
                <a:solidFill>
                  <a:schemeClr val="bg1"/>
                </a:solidFill>
              </a:endParaRPr>
            </a:p>
          </p:txBody>
        </p:sp>
      </p:grpSp>
      <p:pic>
        <p:nvPicPr>
          <p:cNvPr id="16" name="图片 15" descr="图标&#10;&#10;描述已自动生成">
            <a:extLst>
              <a:ext uri="{FF2B5EF4-FFF2-40B4-BE49-F238E27FC236}">
                <a16:creationId xmlns="" xmlns:a16="http://schemas.microsoft.com/office/drawing/2014/main" id="{684045A2-1E15-4E1B-899E-F09B90FA08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5564" y="4859989"/>
            <a:ext cx="1440000" cy="1440000"/>
          </a:xfrm>
          <a:prstGeom prst="rect">
            <a:avLst/>
          </a:prstGeom>
        </p:spPr>
      </p:pic>
      <p:pic>
        <p:nvPicPr>
          <p:cNvPr id="18" name="图片 17" descr="图标&#10;&#10;描述已自动生成">
            <a:extLst>
              <a:ext uri="{FF2B5EF4-FFF2-40B4-BE49-F238E27FC236}">
                <a16:creationId xmlns="" xmlns:a16="http://schemas.microsoft.com/office/drawing/2014/main" id="{A2E1ED47-DF4C-4E99-A018-D169438539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38431" y="1328370"/>
            <a:ext cx="900000" cy="900000"/>
          </a:xfrm>
          <a:prstGeom prst="rect">
            <a:avLst/>
          </a:prstGeom>
        </p:spPr>
      </p:pic>
      <p:sp>
        <p:nvSpPr>
          <p:cNvPr id="48" name="Down Arrow 41">
            <a:extLst>
              <a:ext uri="{FF2B5EF4-FFF2-40B4-BE49-F238E27FC236}">
                <a16:creationId xmlns="" xmlns:a16="http://schemas.microsoft.com/office/drawing/2014/main" id="{EB49C706-C326-41E3-AA81-D9D8702ADF06}"/>
              </a:ext>
            </a:extLst>
          </p:cNvPr>
          <p:cNvSpPr/>
          <p:nvPr/>
        </p:nvSpPr>
        <p:spPr bwMode="auto">
          <a:xfrm rot="10800000">
            <a:off x="1534548" y="3510908"/>
            <a:ext cx="480736" cy="1385553"/>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9" name="Down Arrow 41">
            <a:extLst>
              <a:ext uri="{FF2B5EF4-FFF2-40B4-BE49-F238E27FC236}">
                <a16:creationId xmlns="" xmlns:a16="http://schemas.microsoft.com/office/drawing/2014/main" id="{2F598EAE-A84B-4CB5-9AC9-88A2FF58AFC0}"/>
              </a:ext>
            </a:extLst>
          </p:cNvPr>
          <p:cNvSpPr/>
          <p:nvPr/>
        </p:nvSpPr>
        <p:spPr bwMode="auto">
          <a:xfrm rot="16200000">
            <a:off x="3127909" y="1080859"/>
            <a:ext cx="480736" cy="1299955"/>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8" name="文本框 27">
            <a:extLst>
              <a:ext uri="{FF2B5EF4-FFF2-40B4-BE49-F238E27FC236}">
                <a16:creationId xmlns="" xmlns:a16="http://schemas.microsoft.com/office/drawing/2014/main" id="{8FC08966-AB7D-4FF4-BE3D-FB047F361FA2}"/>
              </a:ext>
            </a:extLst>
          </p:cNvPr>
          <p:cNvSpPr txBox="1"/>
          <p:nvPr/>
        </p:nvSpPr>
        <p:spPr>
          <a:xfrm>
            <a:off x="1393405" y="6210873"/>
            <a:ext cx="892596" cy="276999"/>
          </a:xfrm>
          <a:prstGeom prst="rect">
            <a:avLst/>
          </a:prstGeom>
          <a:noFill/>
        </p:spPr>
        <p:txBody>
          <a:bodyPr wrap="square" lIns="0" tIns="0" rIns="0" bIns="0" rtlCol="0">
            <a:spAutoFit/>
          </a:bodyPr>
          <a:lstStyle/>
          <a:p>
            <a:pPr marL="0" indent="0">
              <a:lnSpc>
                <a:spcPct val="90000"/>
              </a:lnSpc>
              <a:spcBef>
                <a:spcPct val="20000"/>
              </a:spcBef>
              <a:buSzPct val="80000"/>
              <a:buNone/>
            </a:pPr>
            <a:r>
              <a:rPr lang="zh-CN" altLang="en-US" sz="2000" dirty="0">
                <a:solidFill>
                  <a:schemeClr val="bg1"/>
                </a:solidFill>
              </a:rPr>
              <a:t>参与者</a:t>
            </a:r>
          </a:p>
        </p:txBody>
      </p:sp>
      <p:sp>
        <p:nvSpPr>
          <p:cNvPr id="33" name="文本框 32">
            <a:extLst>
              <a:ext uri="{FF2B5EF4-FFF2-40B4-BE49-F238E27FC236}">
                <a16:creationId xmlns="" xmlns:a16="http://schemas.microsoft.com/office/drawing/2014/main" id="{764B0A7D-FD46-478F-8D63-AC42E4204EB8}"/>
              </a:ext>
            </a:extLst>
          </p:cNvPr>
          <p:cNvSpPr txBox="1"/>
          <p:nvPr/>
        </p:nvSpPr>
        <p:spPr>
          <a:xfrm>
            <a:off x="2876557" y="5090533"/>
            <a:ext cx="2050610" cy="276999"/>
          </a:xfrm>
          <a:prstGeom prst="rect">
            <a:avLst/>
          </a:prstGeom>
          <a:noFill/>
        </p:spPr>
        <p:txBody>
          <a:bodyPr wrap="square" lIns="0" tIns="0" rIns="0" bIns="0" rtlCol="0">
            <a:spAutoFit/>
          </a:bodyPr>
          <a:lstStyle/>
          <a:p>
            <a:pPr marL="0" indent="0">
              <a:lnSpc>
                <a:spcPct val="90000"/>
              </a:lnSpc>
              <a:spcBef>
                <a:spcPct val="20000"/>
              </a:spcBef>
              <a:buSzPct val="80000"/>
              <a:buNone/>
            </a:pPr>
            <a:r>
              <a:rPr lang="zh-CN" altLang="en-US" sz="2000" dirty="0">
                <a:solidFill>
                  <a:schemeClr val="bg1"/>
                </a:solidFill>
              </a:rPr>
              <a:t>投票数</a:t>
            </a:r>
          </a:p>
        </p:txBody>
      </p:sp>
      <p:sp>
        <p:nvSpPr>
          <p:cNvPr id="41" name="文本框 40">
            <a:extLst>
              <a:ext uri="{FF2B5EF4-FFF2-40B4-BE49-F238E27FC236}">
                <a16:creationId xmlns="" xmlns:a16="http://schemas.microsoft.com/office/drawing/2014/main" id="{6AED0924-A1DF-46DB-879E-883094B48986}"/>
              </a:ext>
            </a:extLst>
          </p:cNvPr>
          <p:cNvSpPr txBox="1"/>
          <p:nvPr/>
        </p:nvSpPr>
        <p:spPr>
          <a:xfrm>
            <a:off x="2012506" y="4404894"/>
            <a:ext cx="2050610" cy="276999"/>
          </a:xfrm>
          <a:prstGeom prst="rect">
            <a:avLst/>
          </a:prstGeom>
          <a:noFill/>
        </p:spPr>
        <p:txBody>
          <a:bodyPr wrap="square" lIns="0" tIns="0" rIns="0" bIns="0" rtlCol="0">
            <a:spAutoFit/>
          </a:bodyPr>
          <a:lstStyle/>
          <a:p>
            <a:pPr marL="0" indent="0">
              <a:lnSpc>
                <a:spcPct val="90000"/>
              </a:lnSpc>
              <a:spcBef>
                <a:spcPct val="20000"/>
              </a:spcBef>
              <a:buSzPct val="80000"/>
              <a:buNone/>
            </a:pPr>
            <a:r>
              <a:rPr lang="zh-CN" altLang="en-US" sz="2000" dirty="0">
                <a:solidFill>
                  <a:schemeClr val="bg1"/>
                </a:solidFill>
              </a:rPr>
              <a:t>预测票房</a:t>
            </a:r>
          </a:p>
        </p:txBody>
      </p:sp>
      <p:sp>
        <p:nvSpPr>
          <p:cNvPr id="43" name="文本框 42">
            <a:extLst>
              <a:ext uri="{FF2B5EF4-FFF2-40B4-BE49-F238E27FC236}">
                <a16:creationId xmlns="" xmlns:a16="http://schemas.microsoft.com/office/drawing/2014/main" id="{07FC4996-8569-4293-8C78-0182F1DBEE58}"/>
              </a:ext>
            </a:extLst>
          </p:cNvPr>
          <p:cNvSpPr txBox="1"/>
          <p:nvPr/>
        </p:nvSpPr>
        <p:spPr>
          <a:xfrm>
            <a:off x="2012506" y="4019205"/>
            <a:ext cx="2050610" cy="276999"/>
          </a:xfrm>
          <a:prstGeom prst="rect">
            <a:avLst/>
          </a:prstGeom>
          <a:noFill/>
        </p:spPr>
        <p:txBody>
          <a:bodyPr wrap="square" lIns="0" tIns="0" rIns="0" bIns="0" rtlCol="0">
            <a:spAutoFit/>
          </a:bodyPr>
          <a:lstStyle/>
          <a:p>
            <a:pPr marL="0" indent="0">
              <a:lnSpc>
                <a:spcPct val="90000"/>
              </a:lnSpc>
              <a:spcBef>
                <a:spcPct val="20000"/>
              </a:spcBef>
              <a:buSzPct val="80000"/>
              <a:buNone/>
            </a:pPr>
            <a:r>
              <a:rPr lang="zh-CN" altLang="en-US" sz="2000" dirty="0">
                <a:solidFill>
                  <a:schemeClr val="bg1"/>
                </a:solidFill>
              </a:rPr>
              <a:t>主观评分</a:t>
            </a:r>
          </a:p>
        </p:txBody>
      </p:sp>
      <p:pic>
        <p:nvPicPr>
          <p:cNvPr id="5" name="图片 4" descr="电脑软件的截图&#10;&#10;描述已自动生成">
            <a:extLst>
              <a:ext uri="{FF2B5EF4-FFF2-40B4-BE49-F238E27FC236}">
                <a16:creationId xmlns="" xmlns:a16="http://schemas.microsoft.com/office/drawing/2014/main" id="{28A87F41-B864-41E0-8230-AA869B6F2A8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45320" y="30570"/>
            <a:ext cx="1859189" cy="3495600"/>
          </a:xfrm>
          <a:prstGeom prst="rect">
            <a:avLst/>
          </a:prstGeom>
        </p:spPr>
      </p:pic>
      <p:sp>
        <p:nvSpPr>
          <p:cNvPr id="44" name="文本框 43">
            <a:extLst>
              <a:ext uri="{FF2B5EF4-FFF2-40B4-BE49-F238E27FC236}">
                <a16:creationId xmlns="" xmlns:a16="http://schemas.microsoft.com/office/drawing/2014/main" id="{1C5C186E-8D52-4B9B-8D94-CEF3ADBE6585}"/>
              </a:ext>
            </a:extLst>
          </p:cNvPr>
          <p:cNvSpPr txBox="1"/>
          <p:nvPr/>
        </p:nvSpPr>
        <p:spPr>
          <a:xfrm>
            <a:off x="9628973" y="3198697"/>
            <a:ext cx="2050610" cy="276999"/>
          </a:xfrm>
          <a:prstGeom prst="rect">
            <a:avLst/>
          </a:prstGeom>
          <a:noFill/>
        </p:spPr>
        <p:txBody>
          <a:bodyPr wrap="square" lIns="0" tIns="0" rIns="0" bIns="0" rtlCol="0">
            <a:spAutoFit/>
          </a:bodyPr>
          <a:lstStyle/>
          <a:p>
            <a:pPr marL="0" indent="0">
              <a:lnSpc>
                <a:spcPct val="90000"/>
              </a:lnSpc>
              <a:spcBef>
                <a:spcPct val="20000"/>
              </a:spcBef>
              <a:buSzPct val="80000"/>
              <a:buNone/>
            </a:pPr>
            <a:r>
              <a:rPr lang="zh-CN" altLang="en-US" sz="2000" dirty="0">
                <a:solidFill>
                  <a:schemeClr val="bg1"/>
                </a:solidFill>
              </a:rPr>
              <a:t>参与者数据</a:t>
            </a:r>
          </a:p>
        </p:txBody>
      </p:sp>
      <p:grpSp>
        <p:nvGrpSpPr>
          <p:cNvPr id="45" name="组合 44">
            <a:extLst>
              <a:ext uri="{FF2B5EF4-FFF2-40B4-BE49-F238E27FC236}">
                <a16:creationId xmlns="" xmlns:a16="http://schemas.microsoft.com/office/drawing/2014/main" id="{A9F8C717-5CE1-4E8F-A19F-5BA9D1B6E830}"/>
              </a:ext>
            </a:extLst>
          </p:cNvPr>
          <p:cNvGrpSpPr/>
          <p:nvPr/>
        </p:nvGrpSpPr>
        <p:grpSpPr>
          <a:xfrm>
            <a:off x="4340378" y="3041996"/>
            <a:ext cx="2342087" cy="590400"/>
            <a:chOff x="4549459" y="3425295"/>
            <a:chExt cx="2342087" cy="590400"/>
          </a:xfrm>
        </p:grpSpPr>
        <p:sp>
          <p:nvSpPr>
            <p:cNvPr id="46" name="TextBox 31">
              <a:extLst>
                <a:ext uri="{FF2B5EF4-FFF2-40B4-BE49-F238E27FC236}">
                  <a16:creationId xmlns="" xmlns:a16="http://schemas.microsoft.com/office/drawing/2014/main" id="{14CE825D-9B9D-4F4D-8D1E-72891F5843B7}"/>
                </a:ext>
              </a:extLst>
            </p:cNvPr>
            <p:cNvSpPr txBox="1"/>
            <p:nvPr/>
          </p:nvSpPr>
          <p:spPr>
            <a:xfrm>
              <a:off x="5248252" y="3587764"/>
              <a:ext cx="1643294" cy="344710"/>
            </a:xfrm>
            <a:prstGeom prst="rect">
              <a:avLst/>
            </a:prstGeom>
            <a:noFill/>
          </p:spPr>
          <p:txBody>
            <a:bodyPr wrap="square" lIns="0" tIns="0" rIns="0" bIns="0" rtlCol="0">
              <a:spAutoFit/>
            </a:bodyPr>
            <a:lstStyle/>
            <a:p>
              <a:pPr>
                <a:lnSpc>
                  <a:spcPct val="80000"/>
                </a:lnSpc>
                <a:buSzPct val="80000"/>
              </a:pPr>
              <a:r>
                <a:rPr lang="en-US" sz="2800" dirty="0">
                  <a:gradFill>
                    <a:gsLst>
                      <a:gs pos="0">
                        <a:srgbClr val="FFFFFF"/>
                      </a:gs>
                      <a:gs pos="100000">
                        <a:srgbClr val="FFFFFF"/>
                      </a:gs>
                    </a:gsLst>
                    <a:lin ang="5400000" scaled="0"/>
                  </a:gradFill>
                </a:rPr>
                <a:t>Ethereum</a:t>
              </a:r>
            </a:p>
          </p:txBody>
        </p:sp>
        <p:pic>
          <p:nvPicPr>
            <p:cNvPr id="50" name="图片 49" descr="绿色的标志&#10;&#10;描述已自动生成">
              <a:extLst>
                <a:ext uri="{FF2B5EF4-FFF2-40B4-BE49-F238E27FC236}">
                  <a16:creationId xmlns="" xmlns:a16="http://schemas.microsoft.com/office/drawing/2014/main" id="{53C4F291-2249-4F6D-889C-68738A03B6F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49459" y="3425295"/>
              <a:ext cx="590400" cy="590400"/>
            </a:xfrm>
            <a:prstGeom prst="rect">
              <a:avLst/>
            </a:prstGeom>
          </p:spPr>
        </p:pic>
      </p:grpSp>
    </p:spTree>
    <p:custDataLst>
      <p:tags r:id="rId1"/>
    </p:custDataLst>
    <p:extLst>
      <p:ext uri="{BB962C8B-B14F-4D97-AF65-F5344CB8AC3E}">
        <p14:creationId xmlns:p14="http://schemas.microsoft.com/office/powerpoint/2010/main" val="4067502017"/>
      </p:ext>
    </p:extLst>
  </p:cSld>
  <p:clrMapOvr>
    <a:masterClrMapping/>
  </p:clrMapOvr>
  <p:transition advTm="1879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down)">
                                      <p:cBhvr>
                                        <p:cTn id="7" dur="500"/>
                                        <p:tgtEl>
                                          <p:spTgt spid="4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wipe(left)">
                                      <p:cBhvr>
                                        <p:cTn id="10" dur="500"/>
                                        <p:tgtEl>
                                          <p:spTgt spid="4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down)">
                                      <p:cBhvr>
                                        <p:cTn id="13" dur="500"/>
                                        <p:tgtEl>
                                          <p:spTgt spid="4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down)">
                                      <p:cBhvr>
                                        <p:cTn id="19" dur="500"/>
                                        <p:tgtEl>
                                          <p:spTgt spid="4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left)">
                                      <p:cBhvr>
                                        <p:cTn id="24" dur="500"/>
                                        <p:tgtEl>
                                          <p:spTgt spid="4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up)">
                                      <p:cBhvr>
                                        <p:cTn id="29" dur="500"/>
                                        <p:tgtEl>
                                          <p:spTgt spid="29"/>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up)">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2" grpId="0" animBg="1"/>
      <p:bldP spid="48" grpId="0" animBg="1"/>
      <p:bldP spid="49" grpId="0" animBg="1"/>
      <p:bldP spid="33" grpId="0"/>
      <p:bldP spid="41" grpId="0"/>
      <p:bldP spid="43" grpId="0"/>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auto">
          <a:xfrm>
            <a:off x="4018252" y="873345"/>
            <a:ext cx="7791199" cy="1771650"/>
          </a:xfrm>
          <a:prstGeom prst="roundRect">
            <a:avLst>
              <a:gd name="adj" fmla="val 7482"/>
            </a:avLst>
          </a:prstGeom>
          <a:solidFill>
            <a:srgbClr val="FFFFFF">
              <a:alpha val="1490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7" name="Rounded Rectangle 30">
            <a:extLst>
              <a:ext uri="{FF2B5EF4-FFF2-40B4-BE49-F238E27FC236}">
                <a16:creationId xmlns="" xmlns:a16="http://schemas.microsoft.com/office/drawing/2014/main" id="{E42F5332-98DB-4A48-94B0-19077050A2D7}"/>
              </a:ext>
            </a:extLst>
          </p:cNvPr>
          <p:cNvSpPr/>
          <p:nvPr/>
        </p:nvSpPr>
        <p:spPr bwMode="auto">
          <a:xfrm>
            <a:off x="4517522" y="1132450"/>
            <a:ext cx="2197362" cy="1251732"/>
          </a:xfrm>
          <a:prstGeom prst="roundRect">
            <a:avLst>
              <a:gd name="adj" fmla="val 3999"/>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120650" indent="-120650" defTabSz="914099" fontAlgn="base">
              <a:spcBef>
                <a:spcPct val="0"/>
              </a:spcBef>
              <a:spcAft>
                <a:spcPct val="0"/>
              </a:spcAft>
            </a:pPr>
            <a:r>
              <a:rPr lang="en-US" dirty="0">
                <a:gradFill>
                  <a:gsLst>
                    <a:gs pos="0">
                      <a:srgbClr val="FFFFFF"/>
                    </a:gs>
                    <a:gs pos="100000">
                      <a:srgbClr val="FFFFFF"/>
                    </a:gs>
                  </a:gsLst>
                  <a:lin ang="5400000" scaled="0"/>
                </a:gradFill>
              </a:rPr>
              <a:t>	           </a:t>
            </a:r>
            <a:r>
              <a:rPr lang="zh-CN" altLang="en-US" dirty="0">
                <a:gradFill>
                  <a:gsLst>
                    <a:gs pos="0">
                      <a:srgbClr val="FFFFFF"/>
                    </a:gs>
                    <a:gs pos="100000">
                      <a:srgbClr val="FFFFFF"/>
                    </a:gs>
                  </a:gsLst>
                  <a:lin ang="5400000" scaled="0"/>
                </a:gradFill>
              </a:rPr>
              <a:t>电影库</a:t>
            </a:r>
            <a:endParaRPr lang="en-US" dirty="0">
              <a:gradFill>
                <a:gsLst>
                  <a:gs pos="0">
                    <a:srgbClr val="FFFFFF"/>
                  </a:gs>
                  <a:gs pos="100000">
                    <a:srgbClr val="FFFFFF"/>
                  </a:gs>
                </a:gsLst>
                <a:lin ang="5400000" scaled="0"/>
              </a:gradFill>
            </a:endParaRPr>
          </a:p>
        </p:txBody>
      </p:sp>
      <p:sp>
        <p:nvSpPr>
          <p:cNvPr id="29" name="Down Arrow 28"/>
          <p:cNvSpPr/>
          <p:nvPr/>
        </p:nvSpPr>
        <p:spPr bwMode="auto">
          <a:xfrm rot="10800000">
            <a:off x="9231834" y="2662472"/>
            <a:ext cx="480736" cy="1451220"/>
          </a:xfrm>
          <a:prstGeom prst="downArrow">
            <a:avLst>
              <a:gd name="adj1" fmla="val 42122"/>
              <a:gd name="adj2" fmla="val 6208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3" name="Group 2"/>
          <p:cNvGrpSpPr/>
          <p:nvPr/>
        </p:nvGrpSpPr>
        <p:grpSpPr>
          <a:xfrm>
            <a:off x="4018252" y="4113692"/>
            <a:ext cx="7791199" cy="2307016"/>
            <a:chOff x="3933825" y="609600"/>
            <a:chExt cx="7791199" cy="2307016"/>
          </a:xfrm>
        </p:grpSpPr>
        <p:sp>
          <p:nvSpPr>
            <p:cNvPr id="4" name="Rounded Rectangle 3"/>
            <p:cNvSpPr/>
            <p:nvPr/>
          </p:nvSpPr>
          <p:spPr bwMode="auto">
            <a:xfrm>
              <a:off x="3933825" y="609600"/>
              <a:ext cx="7791199" cy="2307016"/>
            </a:xfrm>
            <a:prstGeom prst="roundRect">
              <a:avLst>
                <a:gd name="adj" fmla="val 7482"/>
              </a:avLst>
            </a:prstGeom>
            <a:solidFill>
              <a:srgbClr val="FFFFFF">
                <a:alpha val="1490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38" name="Group 37"/>
            <p:cNvGrpSpPr/>
            <p:nvPr/>
          </p:nvGrpSpPr>
          <p:grpSpPr>
            <a:xfrm>
              <a:off x="7247248" y="1440301"/>
              <a:ext cx="4281055" cy="1251732"/>
              <a:chOff x="3093834" y="4675909"/>
              <a:chExt cx="4281055" cy="1251732"/>
            </a:xfrm>
          </p:grpSpPr>
          <p:sp>
            <p:nvSpPr>
              <p:cNvPr id="39" name="Rectangle 38"/>
              <p:cNvSpPr/>
              <p:nvPr/>
            </p:nvSpPr>
            <p:spPr bwMode="auto">
              <a:xfrm>
                <a:off x="3093834" y="4675909"/>
                <a:ext cx="4281055" cy="12517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0" name="TextBox 39"/>
              <p:cNvSpPr txBox="1"/>
              <p:nvPr/>
            </p:nvSpPr>
            <p:spPr>
              <a:xfrm>
                <a:off x="4211720" y="5145891"/>
                <a:ext cx="2840863" cy="295466"/>
              </a:xfrm>
              <a:prstGeom prst="rect">
                <a:avLst/>
              </a:prstGeom>
              <a:noFill/>
            </p:spPr>
            <p:txBody>
              <a:bodyPr wrap="square" lIns="0" tIns="0" rIns="0" bIns="0" rtlCol="0">
                <a:spAutoFit/>
              </a:bodyPr>
              <a:lstStyle/>
              <a:p>
                <a:pPr>
                  <a:lnSpc>
                    <a:spcPct val="80000"/>
                  </a:lnSpc>
                  <a:buSzPct val="80000"/>
                </a:pPr>
                <a:r>
                  <a:rPr lang="zh-CN" altLang="en-US" dirty="0">
                    <a:gradFill>
                      <a:gsLst>
                        <a:gs pos="0">
                          <a:srgbClr val="FFFFFF"/>
                        </a:gs>
                        <a:gs pos="100000">
                          <a:srgbClr val="FFFFFF"/>
                        </a:gs>
                      </a:gsLst>
                      <a:lin ang="5400000" scaled="0"/>
                    </a:gradFill>
                  </a:rPr>
                  <a:t>链上处理算法</a:t>
                </a:r>
                <a:endParaRPr lang="en-US" dirty="0">
                  <a:gradFill>
                    <a:gsLst>
                      <a:gs pos="0">
                        <a:srgbClr val="FFFFFF"/>
                      </a:gs>
                      <a:gs pos="100000">
                        <a:srgbClr val="FFFFFF"/>
                      </a:gs>
                    </a:gsLst>
                    <a:lin ang="5400000" scaled="0"/>
                  </a:gradFill>
                </a:endParaRPr>
              </a:p>
            </p:txBody>
          </p:sp>
        </p:grpSp>
        <p:sp>
          <p:nvSpPr>
            <p:cNvPr id="31" name="Rounded Rectangle 30"/>
            <p:cNvSpPr/>
            <p:nvPr/>
          </p:nvSpPr>
          <p:spPr bwMode="auto">
            <a:xfrm>
              <a:off x="4480345" y="1440301"/>
              <a:ext cx="2197362" cy="1251732"/>
            </a:xfrm>
            <a:prstGeom prst="roundRect">
              <a:avLst>
                <a:gd name="adj" fmla="val 3999"/>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120650" indent="-120650" defTabSz="914099" fontAlgn="base">
                <a:spcBef>
                  <a:spcPct val="0"/>
                </a:spcBef>
                <a:spcAft>
                  <a:spcPct val="0"/>
                </a:spcAft>
              </a:pPr>
              <a:r>
                <a:rPr lang="en-US" dirty="0">
                  <a:gradFill>
                    <a:gsLst>
                      <a:gs pos="0">
                        <a:srgbClr val="FFFFFF"/>
                      </a:gs>
                      <a:gs pos="100000">
                        <a:srgbClr val="FFFFFF"/>
                      </a:gs>
                    </a:gsLst>
                    <a:lin ang="5400000" scaled="0"/>
                  </a:gradFill>
                </a:rPr>
                <a:t>	           </a:t>
              </a:r>
              <a:r>
                <a:rPr lang="zh-CN" altLang="en-US" dirty="0">
                  <a:gradFill>
                    <a:gsLst>
                      <a:gs pos="0">
                        <a:srgbClr val="FFFFFF"/>
                      </a:gs>
                      <a:gs pos="100000">
                        <a:srgbClr val="FFFFFF"/>
                      </a:gs>
                    </a:gsLst>
                    <a:lin ang="5400000" scaled="0"/>
                  </a:gradFill>
                </a:rPr>
                <a:t>奖金池</a:t>
              </a:r>
              <a:endParaRPr lang="en-US" dirty="0">
                <a:gradFill>
                  <a:gsLst>
                    <a:gs pos="0">
                      <a:srgbClr val="FFFFFF"/>
                    </a:gs>
                    <a:gs pos="100000">
                      <a:srgbClr val="FFFFFF"/>
                    </a:gs>
                  </a:gsLst>
                  <a:lin ang="5400000" scaled="0"/>
                </a:gradFill>
              </a:endParaRPr>
            </a:p>
          </p:txBody>
        </p:sp>
      </p:grpSp>
      <p:sp>
        <p:nvSpPr>
          <p:cNvPr id="42" name="Down Arrow 41"/>
          <p:cNvSpPr/>
          <p:nvPr/>
        </p:nvSpPr>
        <p:spPr bwMode="auto">
          <a:xfrm rot="5400000">
            <a:off x="3085110" y="4869332"/>
            <a:ext cx="480736" cy="1385553"/>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58" name="Group 57"/>
          <p:cNvGrpSpPr/>
          <p:nvPr/>
        </p:nvGrpSpPr>
        <p:grpSpPr>
          <a:xfrm>
            <a:off x="7348533" y="1132450"/>
            <a:ext cx="4264197" cy="1251732"/>
            <a:chOff x="3093834" y="4675909"/>
            <a:chExt cx="4281056" cy="1633450"/>
          </a:xfrm>
        </p:grpSpPr>
        <p:sp>
          <p:nvSpPr>
            <p:cNvPr id="59" name="Rectangle 58"/>
            <p:cNvSpPr/>
            <p:nvPr/>
          </p:nvSpPr>
          <p:spPr bwMode="auto">
            <a:xfrm>
              <a:off x="3093834" y="4675909"/>
              <a:ext cx="4281056" cy="163345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 name="TextBox 59"/>
            <p:cNvSpPr txBox="1"/>
            <p:nvPr/>
          </p:nvSpPr>
          <p:spPr>
            <a:xfrm>
              <a:off x="3929333" y="5252768"/>
              <a:ext cx="2638462" cy="48196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t>链下服务组件</a:t>
              </a:r>
              <a:endParaRPr lang="en-US" sz="2400" dirty="0"/>
            </a:p>
          </p:txBody>
        </p:sp>
      </p:grpSp>
      <p:pic>
        <p:nvPicPr>
          <p:cNvPr id="24" name="Picture 23"/>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82139" y="4914435"/>
            <a:ext cx="1385554" cy="1385554"/>
          </a:xfrm>
          <a:prstGeom prst="rect">
            <a:avLst/>
          </a:prstGeom>
        </p:spPr>
      </p:pic>
      <p:grpSp>
        <p:nvGrpSpPr>
          <p:cNvPr id="34" name="组合 33">
            <a:extLst>
              <a:ext uri="{FF2B5EF4-FFF2-40B4-BE49-F238E27FC236}">
                <a16:creationId xmlns="" xmlns:a16="http://schemas.microsoft.com/office/drawing/2014/main" id="{FD89AE5E-2EBB-4792-8885-816DF7F6BCB2}"/>
              </a:ext>
            </a:extLst>
          </p:cNvPr>
          <p:cNvGrpSpPr/>
          <p:nvPr/>
        </p:nvGrpSpPr>
        <p:grpSpPr>
          <a:xfrm>
            <a:off x="4543529" y="4348382"/>
            <a:ext cx="2518610" cy="468000"/>
            <a:chOff x="10348851" y="6079839"/>
            <a:chExt cx="1854198" cy="230921"/>
          </a:xfrm>
        </p:grpSpPr>
        <p:pic>
          <p:nvPicPr>
            <p:cNvPr id="35" name="图片 34" descr="卡通人物&#10;&#10;中度可信度描述已自动生成">
              <a:extLst>
                <a:ext uri="{FF2B5EF4-FFF2-40B4-BE49-F238E27FC236}">
                  <a16:creationId xmlns="" xmlns:a16="http://schemas.microsoft.com/office/drawing/2014/main" id="{55F39D68-F2AC-475E-9125-17EA206D61A6}"/>
                </a:ext>
              </a:extLst>
            </p:cNvPr>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10348851" y="6079839"/>
              <a:ext cx="344541" cy="230921"/>
            </a:xfrm>
            <a:prstGeom prst="rect">
              <a:avLst/>
            </a:prstGeom>
          </p:spPr>
        </p:pic>
        <p:sp>
          <p:nvSpPr>
            <p:cNvPr id="37" name="文本框 36">
              <a:extLst>
                <a:ext uri="{FF2B5EF4-FFF2-40B4-BE49-F238E27FC236}">
                  <a16:creationId xmlns="" xmlns:a16="http://schemas.microsoft.com/office/drawing/2014/main" id="{39657F72-7317-473B-B421-B857FD45A264}"/>
                </a:ext>
              </a:extLst>
            </p:cNvPr>
            <p:cNvSpPr txBox="1"/>
            <p:nvPr userDrawn="1"/>
          </p:nvSpPr>
          <p:spPr>
            <a:xfrm>
              <a:off x="10693392" y="6136034"/>
              <a:ext cx="1509657" cy="136677"/>
            </a:xfrm>
            <a:prstGeom prst="rect">
              <a:avLst/>
            </a:prstGeom>
            <a:noFill/>
          </p:spPr>
          <p:txBody>
            <a:bodyPr wrap="square" lIns="0" tIns="0" rIns="0" bIns="0" rtlCol="0">
              <a:spAutoFit/>
            </a:bodyPr>
            <a:lstStyle/>
            <a:p>
              <a:pPr marL="0" indent="0">
                <a:lnSpc>
                  <a:spcPct val="90000"/>
                </a:lnSpc>
                <a:spcBef>
                  <a:spcPct val="20000"/>
                </a:spcBef>
                <a:buSzPct val="80000"/>
                <a:buNone/>
              </a:pPr>
              <a:r>
                <a:rPr lang="en-US" altLang="zh-CN" sz="2000" dirty="0">
                  <a:solidFill>
                    <a:schemeClr val="bg1"/>
                  </a:solidFill>
                </a:rPr>
                <a:t>Ranking Chain</a:t>
              </a:r>
              <a:endParaRPr lang="zh-CN" altLang="en-US" sz="2000" dirty="0">
                <a:solidFill>
                  <a:schemeClr val="bg1"/>
                </a:solidFill>
              </a:endParaRPr>
            </a:p>
          </p:txBody>
        </p:sp>
      </p:grpSp>
      <p:pic>
        <p:nvPicPr>
          <p:cNvPr id="16" name="图片 15" descr="图标&#10;&#10;描述已自动生成">
            <a:extLst>
              <a:ext uri="{FF2B5EF4-FFF2-40B4-BE49-F238E27FC236}">
                <a16:creationId xmlns="" xmlns:a16="http://schemas.microsoft.com/office/drawing/2014/main" id="{684045A2-1E15-4E1B-899E-F09B90FA08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5564" y="4859989"/>
            <a:ext cx="1440000" cy="1440000"/>
          </a:xfrm>
          <a:prstGeom prst="rect">
            <a:avLst/>
          </a:prstGeom>
        </p:spPr>
      </p:pic>
      <p:pic>
        <p:nvPicPr>
          <p:cNvPr id="18" name="图片 17" descr="图标&#10;&#10;描述已自动生成">
            <a:extLst>
              <a:ext uri="{FF2B5EF4-FFF2-40B4-BE49-F238E27FC236}">
                <a16:creationId xmlns="" xmlns:a16="http://schemas.microsoft.com/office/drawing/2014/main" id="{A2E1ED47-DF4C-4E99-A018-D169438539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38431" y="1328370"/>
            <a:ext cx="900000" cy="900000"/>
          </a:xfrm>
          <a:prstGeom prst="rect">
            <a:avLst/>
          </a:prstGeom>
        </p:spPr>
      </p:pic>
      <p:sp>
        <p:nvSpPr>
          <p:cNvPr id="28" name="文本框 27">
            <a:extLst>
              <a:ext uri="{FF2B5EF4-FFF2-40B4-BE49-F238E27FC236}">
                <a16:creationId xmlns="" xmlns:a16="http://schemas.microsoft.com/office/drawing/2014/main" id="{8FC08966-AB7D-4FF4-BE3D-FB047F361FA2}"/>
              </a:ext>
            </a:extLst>
          </p:cNvPr>
          <p:cNvSpPr txBox="1"/>
          <p:nvPr/>
        </p:nvSpPr>
        <p:spPr>
          <a:xfrm>
            <a:off x="1393405" y="6210873"/>
            <a:ext cx="892596" cy="276999"/>
          </a:xfrm>
          <a:prstGeom prst="rect">
            <a:avLst/>
          </a:prstGeom>
          <a:noFill/>
        </p:spPr>
        <p:txBody>
          <a:bodyPr wrap="square" lIns="0" tIns="0" rIns="0" bIns="0" rtlCol="0">
            <a:spAutoFit/>
          </a:bodyPr>
          <a:lstStyle/>
          <a:p>
            <a:pPr marL="0" indent="0">
              <a:lnSpc>
                <a:spcPct val="90000"/>
              </a:lnSpc>
              <a:spcBef>
                <a:spcPct val="20000"/>
              </a:spcBef>
              <a:buSzPct val="80000"/>
              <a:buNone/>
            </a:pPr>
            <a:r>
              <a:rPr lang="zh-CN" altLang="en-US" sz="2000" dirty="0">
                <a:solidFill>
                  <a:schemeClr val="bg1"/>
                </a:solidFill>
              </a:rPr>
              <a:t>参与者</a:t>
            </a:r>
          </a:p>
        </p:txBody>
      </p:sp>
      <p:sp>
        <p:nvSpPr>
          <p:cNvPr id="33" name="文本框 32">
            <a:extLst>
              <a:ext uri="{FF2B5EF4-FFF2-40B4-BE49-F238E27FC236}">
                <a16:creationId xmlns="" xmlns:a16="http://schemas.microsoft.com/office/drawing/2014/main" id="{764B0A7D-FD46-478F-8D63-AC42E4204EB8}"/>
              </a:ext>
            </a:extLst>
          </p:cNvPr>
          <p:cNvSpPr txBox="1"/>
          <p:nvPr/>
        </p:nvSpPr>
        <p:spPr>
          <a:xfrm>
            <a:off x="2895002" y="5044741"/>
            <a:ext cx="1131683" cy="276999"/>
          </a:xfrm>
          <a:prstGeom prst="rect">
            <a:avLst/>
          </a:prstGeom>
          <a:noFill/>
        </p:spPr>
        <p:txBody>
          <a:bodyPr wrap="square" lIns="0" tIns="0" rIns="0" bIns="0" rtlCol="0">
            <a:spAutoFit/>
          </a:bodyPr>
          <a:lstStyle/>
          <a:p>
            <a:pPr marL="0" indent="0">
              <a:lnSpc>
                <a:spcPct val="90000"/>
              </a:lnSpc>
              <a:spcBef>
                <a:spcPct val="20000"/>
              </a:spcBef>
              <a:buSzPct val="80000"/>
              <a:buNone/>
            </a:pPr>
            <a:r>
              <a:rPr lang="zh-CN" altLang="en-US" sz="2000" dirty="0">
                <a:solidFill>
                  <a:schemeClr val="bg1"/>
                </a:solidFill>
              </a:rPr>
              <a:t>结算奖金</a:t>
            </a:r>
          </a:p>
        </p:txBody>
      </p:sp>
      <p:pic>
        <p:nvPicPr>
          <p:cNvPr id="5" name="图片 4" descr="图形用户界面&#10;&#10;描述已自动生成">
            <a:extLst>
              <a:ext uri="{FF2B5EF4-FFF2-40B4-BE49-F238E27FC236}">
                <a16:creationId xmlns="" xmlns:a16="http://schemas.microsoft.com/office/drawing/2014/main" id="{4B2292B5-6F18-49D3-978A-22D1635A908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9775" y="30570"/>
            <a:ext cx="1880697" cy="3495600"/>
          </a:xfrm>
          <a:prstGeom prst="rect">
            <a:avLst/>
          </a:prstGeom>
        </p:spPr>
      </p:pic>
      <p:sp>
        <p:nvSpPr>
          <p:cNvPr id="44" name="Down Arrow 41">
            <a:extLst>
              <a:ext uri="{FF2B5EF4-FFF2-40B4-BE49-F238E27FC236}">
                <a16:creationId xmlns="" xmlns:a16="http://schemas.microsoft.com/office/drawing/2014/main" id="{96F03BB6-C158-4F2A-AEE0-E25923CE29E2}"/>
              </a:ext>
            </a:extLst>
          </p:cNvPr>
          <p:cNvSpPr/>
          <p:nvPr/>
        </p:nvSpPr>
        <p:spPr bwMode="auto">
          <a:xfrm>
            <a:off x="1534548" y="3510908"/>
            <a:ext cx="480736" cy="1385553"/>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5" name="文本框 44">
            <a:extLst>
              <a:ext uri="{FF2B5EF4-FFF2-40B4-BE49-F238E27FC236}">
                <a16:creationId xmlns="" xmlns:a16="http://schemas.microsoft.com/office/drawing/2014/main" id="{61D5BC5F-4F93-4277-9A39-9AE2E95E0592}"/>
              </a:ext>
            </a:extLst>
          </p:cNvPr>
          <p:cNvSpPr txBox="1"/>
          <p:nvPr/>
        </p:nvSpPr>
        <p:spPr>
          <a:xfrm>
            <a:off x="2047574" y="3937154"/>
            <a:ext cx="1131683" cy="276999"/>
          </a:xfrm>
          <a:prstGeom prst="rect">
            <a:avLst/>
          </a:prstGeom>
          <a:noFill/>
        </p:spPr>
        <p:txBody>
          <a:bodyPr wrap="square" lIns="0" tIns="0" rIns="0" bIns="0" rtlCol="0">
            <a:spAutoFit/>
          </a:bodyPr>
          <a:lstStyle/>
          <a:p>
            <a:pPr marL="0" indent="0">
              <a:lnSpc>
                <a:spcPct val="90000"/>
              </a:lnSpc>
              <a:spcBef>
                <a:spcPct val="20000"/>
              </a:spcBef>
              <a:buSzPct val="80000"/>
              <a:buNone/>
            </a:pPr>
            <a:r>
              <a:rPr lang="zh-CN" altLang="en-US" sz="2000" dirty="0">
                <a:solidFill>
                  <a:schemeClr val="bg1"/>
                </a:solidFill>
              </a:rPr>
              <a:t>奖金查询</a:t>
            </a:r>
          </a:p>
        </p:txBody>
      </p:sp>
      <p:sp>
        <p:nvSpPr>
          <p:cNvPr id="46" name="文本框 45">
            <a:extLst>
              <a:ext uri="{FF2B5EF4-FFF2-40B4-BE49-F238E27FC236}">
                <a16:creationId xmlns="" xmlns:a16="http://schemas.microsoft.com/office/drawing/2014/main" id="{AA568331-B48D-4FBD-83C6-34D975691D9A}"/>
              </a:ext>
            </a:extLst>
          </p:cNvPr>
          <p:cNvSpPr txBox="1"/>
          <p:nvPr/>
        </p:nvSpPr>
        <p:spPr>
          <a:xfrm>
            <a:off x="9628973" y="3198697"/>
            <a:ext cx="2050610" cy="276999"/>
          </a:xfrm>
          <a:prstGeom prst="rect">
            <a:avLst/>
          </a:prstGeom>
          <a:noFill/>
        </p:spPr>
        <p:txBody>
          <a:bodyPr wrap="square" lIns="0" tIns="0" rIns="0" bIns="0" rtlCol="0">
            <a:spAutoFit/>
          </a:bodyPr>
          <a:lstStyle/>
          <a:p>
            <a:pPr marL="0" indent="0">
              <a:lnSpc>
                <a:spcPct val="90000"/>
              </a:lnSpc>
              <a:spcBef>
                <a:spcPct val="20000"/>
              </a:spcBef>
              <a:buSzPct val="80000"/>
              <a:buNone/>
            </a:pPr>
            <a:r>
              <a:rPr lang="zh-CN" altLang="en-US" sz="2000" dirty="0">
                <a:solidFill>
                  <a:schemeClr val="bg1"/>
                </a:solidFill>
              </a:rPr>
              <a:t>链评结算</a:t>
            </a:r>
          </a:p>
        </p:txBody>
      </p:sp>
      <p:sp>
        <p:nvSpPr>
          <p:cNvPr id="51" name="Down Arrow 41">
            <a:extLst>
              <a:ext uri="{FF2B5EF4-FFF2-40B4-BE49-F238E27FC236}">
                <a16:creationId xmlns="" xmlns:a16="http://schemas.microsoft.com/office/drawing/2014/main" id="{5CA986B2-022E-4105-8228-612735A97FE2}"/>
              </a:ext>
            </a:extLst>
          </p:cNvPr>
          <p:cNvSpPr/>
          <p:nvPr/>
        </p:nvSpPr>
        <p:spPr bwMode="auto">
          <a:xfrm rot="5400000">
            <a:off x="3127909" y="1080859"/>
            <a:ext cx="480736" cy="1299955"/>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41" name="组合 40">
            <a:extLst>
              <a:ext uri="{FF2B5EF4-FFF2-40B4-BE49-F238E27FC236}">
                <a16:creationId xmlns="" xmlns:a16="http://schemas.microsoft.com/office/drawing/2014/main" id="{03D29F87-55CE-4A7C-BB86-C489C9C298AA}"/>
              </a:ext>
            </a:extLst>
          </p:cNvPr>
          <p:cNvGrpSpPr/>
          <p:nvPr/>
        </p:nvGrpSpPr>
        <p:grpSpPr>
          <a:xfrm>
            <a:off x="4340378" y="3041996"/>
            <a:ext cx="2342087" cy="590400"/>
            <a:chOff x="4549459" y="3425295"/>
            <a:chExt cx="2342087" cy="590400"/>
          </a:xfrm>
        </p:grpSpPr>
        <p:sp>
          <p:nvSpPr>
            <p:cNvPr id="43" name="TextBox 31">
              <a:extLst>
                <a:ext uri="{FF2B5EF4-FFF2-40B4-BE49-F238E27FC236}">
                  <a16:creationId xmlns="" xmlns:a16="http://schemas.microsoft.com/office/drawing/2014/main" id="{CC97FD69-E9F1-48D9-B239-420148E6BB6D}"/>
                </a:ext>
              </a:extLst>
            </p:cNvPr>
            <p:cNvSpPr txBox="1"/>
            <p:nvPr/>
          </p:nvSpPr>
          <p:spPr>
            <a:xfrm>
              <a:off x="5248252" y="3587764"/>
              <a:ext cx="1643294" cy="344710"/>
            </a:xfrm>
            <a:prstGeom prst="rect">
              <a:avLst/>
            </a:prstGeom>
            <a:noFill/>
          </p:spPr>
          <p:txBody>
            <a:bodyPr wrap="square" lIns="0" tIns="0" rIns="0" bIns="0" rtlCol="0">
              <a:spAutoFit/>
            </a:bodyPr>
            <a:lstStyle/>
            <a:p>
              <a:pPr>
                <a:lnSpc>
                  <a:spcPct val="80000"/>
                </a:lnSpc>
                <a:buSzPct val="80000"/>
              </a:pPr>
              <a:r>
                <a:rPr lang="en-US" sz="2800" dirty="0">
                  <a:gradFill>
                    <a:gsLst>
                      <a:gs pos="0">
                        <a:srgbClr val="FFFFFF"/>
                      </a:gs>
                      <a:gs pos="100000">
                        <a:srgbClr val="FFFFFF"/>
                      </a:gs>
                    </a:gsLst>
                    <a:lin ang="5400000" scaled="0"/>
                  </a:gradFill>
                </a:rPr>
                <a:t>Ethereum</a:t>
              </a:r>
            </a:p>
          </p:txBody>
        </p:sp>
        <p:pic>
          <p:nvPicPr>
            <p:cNvPr id="48" name="图片 47" descr="绿色的标志&#10;&#10;描述已自动生成">
              <a:extLst>
                <a:ext uri="{FF2B5EF4-FFF2-40B4-BE49-F238E27FC236}">
                  <a16:creationId xmlns="" xmlns:a16="http://schemas.microsoft.com/office/drawing/2014/main" id="{0C43F9B9-E7B0-41B5-A001-96050E2FB28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49459" y="3425295"/>
              <a:ext cx="590400" cy="590400"/>
            </a:xfrm>
            <a:prstGeom prst="rect">
              <a:avLst/>
            </a:prstGeom>
          </p:spPr>
        </p:pic>
      </p:grpSp>
    </p:spTree>
    <p:custDataLst>
      <p:tags r:id="rId1"/>
    </p:custDataLst>
    <p:extLst>
      <p:ext uri="{BB962C8B-B14F-4D97-AF65-F5344CB8AC3E}">
        <p14:creationId xmlns:p14="http://schemas.microsoft.com/office/powerpoint/2010/main" val="1430643588"/>
      </p:ext>
    </p:extLst>
  </p:cSld>
  <p:clrMapOvr>
    <a:masterClrMapping/>
  </p:clrMapOvr>
  <p:transition advTm="15985">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500"/>
                                        <p:tgtEl>
                                          <p:spTgt spid="4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wipe(right)">
                                      <p:cBhvr>
                                        <p:cTn id="15" dur="500"/>
                                        <p:tgtEl>
                                          <p:spTgt spid="5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right)">
                                      <p:cBhvr>
                                        <p:cTn id="20" dur="500"/>
                                        <p:tgtEl>
                                          <p:spTgt spid="42"/>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up)">
                                      <p:cBhvr>
                                        <p:cTn id="23" dur="500"/>
                                        <p:tgtEl>
                                          <p:spTgt spid="4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right)">
                                      <p:cBhvr>
                                        <p:cTn id="26" dur="500"/>
                                        <p:tgtEl>
                                          <p:spTgt spid="33"/>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wipe(up)">
                                      <p:cBhvr>
                                        <p:cTn id="2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2" grpId="0" animBg="1"/>
      <p:bldP spid="33" grpId="0"/>
      <p:bldP spid="44" grpId="0" animBg="1"/>
      <p:bldP spid="45" grpId="0"/>
      <p:bldP spid="46" grpId="0"/>
      <p:bldP spid="5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932152"/>
            <a:ext cx="4046301" cy="1107996"/>
          </a:xfrm>
          <a:prstGeom prst="rect">
            <a:avLst/>
          </a:prstGeom>
        </p:spPr>
        <p:txBody>
          <a:bodyPr wrap="none">
            <a:spAutoFit/>
          </a:bodyPr>
          <a:lstStyle/>
          <a:p>
            <a:pPr lvl="0" defTabSz="914099" fontAlgn="base">
              <a:spcBef>
                <a:spcPct val="0"/>
              </a:spcBef>
              <a:spcAft>
                <a:spcPct val="0"/>
              </a:spcAft>
            </a:pPr>
            <a:r>
              <a:rPr lang="en-US" altLang="zh-CN"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Demo</a:t>
            </a:r>
            <a:r>
              <a:rPr lang="zh-CN" alt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展示</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96283147"/>
      </p:ext>
    </p:extLst>
  </p:cSld>
  <p:clrMapOvr>
    <a:masterClrMapping/>
  </p:clrMapOvr>
  <p:transition advTm="938">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607602" y="587131"/>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zh-CN" altLang="en-US" dirty="0">
                <a:solidFill>
                  <a:schemeClr val="bg1"/>
                </a:solidFill>
              </a:rPr>
              <a:t>视频</a:t>
            </a:r>
            <a:endParaRPr lang="en-US" dirty="0">
              <a:solidFill>
                <a:schemeClr val="bg1"/>
              </a:solidFill>
            </a:endParaRPr>
          </a:p>
        </p:txBody>
      </p:sp>
    </p:spTree>
    <p:extLst>
      <p:ext uri="{BB962C8B-B14F-4D97-AF65-F5344CB8AC3E}">
        <p14:creationId xmlns:p14="http://schemas.microsoft.com/office/powerpoint/2010/main" val="770262425"/>
      </p:ext>
    </p:extLst>
  </p:cSld>
  <p:clrMapOvr>
    <a:masterClrMapping/>
  </p:clrMapOvr>
  <p:transition advTm="2564">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 xmlns:a16="http://schemas.microsoft.com/office/drawing/2014/main" id="{CD29CF2A-B42A-424D-9DA4-72D71A483395}"/>
              </a:ext>
            </a:extLst>
          </p:cNvPr>
          <p:cNvSpPr txBox="1"/>
          <p:nvPr/>
        </p:nvSpPr>
        <p:spPr>
          <a:xfrm>
            <a:off x="6329972" y="1767776"/>
            <a:ext cx="4996544" cy="977191"/>
          </a:xfrm>
          <a:prstGeom prst="rect">
            <a:avLst/>
          </a:prstGeom>
        </p:spPr>
        <p:txBody>
          <a:bodyPr vert="horz" wrap="square" lIns="0" tIns="0" rIns="0" bIns="0" rtlCol="0">
            <a:spAutoFit/>
          </a:bodyPr>
          <a:lstStyle>
            <a:lvl1pPr marL="460375" indent="-457200" defTabSz="914363">
              <a:lnSpc>
                <a:spcPct val="100000"/>
              </a:lnSpc>
              <a:spcBef>
                <a:spcPts val="0"/>
              </a:spcBef>
              <a:spcAft>
                <a:spcPts val="900"/>
              </a:spcAft>
              <a:buClr>
                <a:srgbClr val="92D050"/>
              </a:buClr>
              <a:buSzPct val="80000"/>
              <a:buFont typeface="Wingdings" pitchFamily="2" charset="2"/>
              <a:buChar char="ß"/>
              <a:defRPr sz="2800" spc="-100" baseline="0">
                <a:solidFill>
                  <a:schemeClr val="bg1"/>
                </a:solidFill>
                <a:latin typeface="Segoe UI Light" pitchFamily="34" charset="0"/>
              </a:defRPr>
            </a:lvl1pPr>
            <a:lvl2pPr marL="3175" indent="0" defTabSz="914363">
              <a:lnSpc>
                <a:spcPct val="90000"/>
              </a:lnSpc>
              <a:spcBef>
                <a:spcPts val="0"/>
              </a:spcBef>
              <a:buClr>
                <a:srgbClr val="92D050"/>
              </a:buClr>
              <a:buSzPct val="80000"/>
              <a:buFont typeface="Arial" pitchFamily="34" charset="0"/>
              <a:buNone/>
              <a:defRPr sz="2000" spc="-50" baseline="0">
                <a:solidFill>
                  <a:schemeClr val="bg1"/>
                </a:solidFill>
              </a:defRPr>
            </a:lvl2pPr>
            <a:lvl3pPr marL="1258888" indent="-403225" defTabSz="914363">
              <a:lnSpc>
                <a:spcPct val="90000"/>
              </a:lnSpc>
              <a:spcBef>
                <a:spcPct val="20000"/>
              </a:spcBef>
              <a:buClr>
                <a:srgbClr val="92D050"/>
              </a:buClr>
              <a:buSzPct val="80000"/>
              <a:buFontTx/>
              <a:buBlip>
                <a:blip r:embed="rId3"/>
              </a:buBlip>
              <a:defRPr sz="3600">
                <a:gradFill>
                  <a:gsLst>
                    <a:gs pos="0">
                      <a:schemeClr val="tx1">
                        <a:lumMod val="90000"/>
                        <a:lumOff val="10000"/>
                      </a:schemeClr>
                    </a:gs>
                    <a:gs pos="86000">
                      <a:schemeClr val="tx1">
                        <a:lumMod val="90000"/>
                        <a:lumOff val="10000"/>
                      </a:schemeClr>
                    </a:gs>
                  </a:gsLst>
                  <a:lin ang="5400000" scaled="0"/>
                </a:gradFill>
              </a:defRPr>
            </a:lvl3pPr>
            <a:lvl4pPr marL="1604963" indent="-346075" defTabSz="914363">
              <a:lnSpc>
                <a:spcPct val="90000"/>
              </a:lnSpc>
              <a:spcBef>
                <a:spcPct val="20000"/>
              </a:spcBef>
              <a:buClr>
                <a:srgbClr val="92D050"/>
              </a:buClr>
              <a:buSzPct val="80000"/>
              <a:buFontTx/>
              <a:buBlip>
                <a:blip r:embed="rId3"/>
              </a:buBlip>
              <a:defRPr sz="3200">
                <a:gradFill>
                  <a:gsLst>
                    <a:gs pos="0">
                      <a:schemeClr val="tx1">
                        <a:lumMod val="90000"/>
                        <a:lumOff val="10000"/>
                      </a:schemeClr>
                    </a:gs>
                    <a:gs pos="86000">
                      <a:schemeClr val="tx1">
                        <a:lumMod val="90000"/>
                        <a:lumOff val="10000"/>
                      </a:schemeClr>
                    </a:gs>
                  </a:gsLst>
                  <a:lin ang="5400000" scaled="0"/>
                </a:gradFill>
              </a:defRPr>
            </a:lvl4pPr>
            <a:lvl5pPr marL="1941513" indent="-336550" defTabSz="914363">
              <a:lnSpc>
                <a:spcPct val="90000"/>
              </a:lnSpc>
              <a:spcBef>
                <a:spcPct val="20000"/>
              </a:spcBef>
              <a:buClr>
                <a:srgbClr val="92D050"/>
              </a:buClr>
              <a:buSzPct val="80000"/>
              <a:buFontTx/>
              <a:buBlip>
                <a:blip r:embed="rId3"/>
              </a:buBlip>
              <a:defRPr sz="3200">
                <a:gradFill>
                  <a:gsLst>
                    <a:gs pos="0">
                      <a:schemeClr val="tx1">
                        <a:lumMod val="90000"/>
                        <a:lumOff val="10000"/>
                      </a:schemeClr>
                    </a:gs>
                    <a:gs pos="86000">
                      <a:schemeClr val="tx1">
                        <a:lumMod val="90000"/>
                        <a:lumOff val="10000"/>
                      </a:schemeClr>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marL="460375" lvl="1" indent="-457200">
              <a:lnSpc>
                <a:spcPct val="100000"/>
              </a:lnSpc>
              <a:spcAft>
                <a:spcPts val="900"/>
              </a:spcAft>
              <a:buFont typeface="Wingdings" pitchFamily="2" charset="2"/>
              <a:buChar char="ß"/>
            </a:pPr>
            <a:endParaRPr lang="en-US" altLang="zh-CN" sz="2800" spc="-100" dirty="0">
              <a:latin typeface="Segoe UI Light" pitchFamily="34" charset="0"/>
            </a:endParaRPr>
          </a:p>
          <a:p>
            <a:pPr marL="3175" indent="0">
              <a:buNone/>
            </a:pPr>
            <a:endParaRPr lang="zh-CN" altLang="en-US" dirty="0"/>
          </a:p>
        </p:txBody>
      </p:sp>
      <p:sp>
        <p:nvSpPr>
          <p:cNvPr id="6" name="Title 3">
            <a:extLst>
              <a:ext uri="{FF2B5EF4-FFF2-40B4-BE49-F238E27FC236}">
                <a16:creationId xmlns="" xmlns:a16="http://schemas.microsoft.com/office/drawing/2014/main" id="{0B37B35B-64A4-4CDF-BE64-6C9ED0B9BAAD}"/>
              </a:ext>
            </a:extLst>
          </p:cNvPr>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zh-CN" altLang="en-US" sz="4800" dirty="0" smtClean="0">
                <a:solidFill>
                  <a:schemeClr val="bg1"/>
                </a:solidFill>
              </a:rPr>
              <a:t>总结</a:t>
            </a:r>
            <a:endParaRPr lang="en-US" sz="4800" dirty="0">
              <a:solidFill>
                <a:schemeClr val="bg1"/>
              </a:solidFill>
            </a:endParaRPr>
          </a:p>
        </p:txBody>
      </p:sp>
      <p:sp>
        <p:nvSpPr>
          <p:cNvPr id="7" name="Rectangle 11">
            <a:extLst>
              <a:ext uri="{FF2B5EF4-FFF2-40B4-BE49-F238E27FC236}">
                <a16:creationId xmlns="" xmlns:a16="http://schemas.microsoft.com/office/drawing/2014/main" id="{BCB3C14B-5DAB-4BB9-A401-46264569B7A5}"/>
              </a:ext>
            </a:extLst>
          </p:cNvPr>
          <p:cNvSpPr/>
          <p:nvPr/>
        </p:nvSpPr>
        <p:spPr bwMode="auto">
          <a:xfrm>
            <a:off x="1862309" y="1129104"/>
            <a:ext cx="2625473" cy="20111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274320" numCol="1" rtlCol="0" anchor="b" anchorCtr="0" compatLnSpc="1">
            <a:prstTxWarp prst="textNoShape">
              <a:avLst/>
            </a:prstTxWarp>
          </a:bodyPr>
          <a:lstStyle/>
          <a:p>
            <a:pPr algn="ctr" defTabSz="914099" fontAlgn="base">
              <a:spcBef>
                <a:spcPct val="0"/>
              </a:spcBef>
              <a:spcAft>
                <a:spcPct val="0"/>
              </a:spcAft>
            </a:pPr>
            <a:r>
              <a:rPr lang="zh-CN" altLang="en-US" sz="3200" dirty="0" smtClean="0">
                <a:gradFill>
                  <a:gsLst>
                    <a:gs pos="0">
                      <a:srgbClr val="FFFFFF"/>
                    </a:gs>
                    <a:gs pos="100000">
                      <a:srgbClr val="FFFFFF"/>
                    </a:gs>
                  </a:gsLst>
                  <a:lin ang="5400000" scaled="0"/>
                </a:gradFill>
              </a:rPr>
              <a:t>实用及不可替代性</a:t>
            </a:r>
            <a:endParaRPr lang="en-US" sz="3200" dirty="0">
              <a:gradFill>
                <a:gsLst>
                  <a:gs pos="0">
                    <a:srgbClr val="FFFFFF"/>
                  </a:gs>
                  <a:gs pos="100000">
                    <a:srgbClr val="FFFFFF"/>
                  </a:gs>
                </a:gsLst>
                <a:lin ang="5400000" scaled="0"/>
              </a:gradFill>
            </a:endParaRPr>
          </a:p>
        </p:txBody>
      </p:sp>
      <p:sp>
        <p:nvSpPr>
          <p:cNvPr id="8" name="Rectangle 12">
            <a:extLst>
              <a:ext uri="{FF2B5EF4-FFF2-40B4-BE49-F238E27FC236}">
                <a16:creationId xmlns="" xmlns:a16="http://schemas.microsoft.com/office/drawing/2014/main" id="{C7EA6E9F-63E5-4B09-8E73-3FCC12994BAC}"/>
              </a:ext>
            </a:extLst>
          </p:cNvPr>
          <p:cNvSpPr/>
          <p:nvPr/>
        </p:nvSpPr>
        <p:spPr bwMode="auto">
          <a:xfrm>
            <a:off x="5072563" y="1150672"/>
            <a:ext cx="2723900" cy="1989569"/>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274320" numCol="1" rtlCol="0" anchor="b" anchorCtr="0" compatLnSpc="1">
            <a:prstTxWarp prst="textNoShape">
              <a:avLst/>
            </a:prstTxWarp>
          </a:bodyPr>
          <a:lstStyle/>
          <a:p>
            <a:pPr algn="ctr" defTabSz="914099" fontAlgn="base">
              <a:spcBef>
                <a:spcPct val="0"/>
              </a:spcBef>
              <a:spcAft>
                <a:spcPct val="0"/>
              </a:spcAft>
            </a:pPr>
            <a:r>
              <a:rPr lang="zh-CN" altLang="en-US" sz="3200" dirty="0" smtClean="0">
                <a:gradFill>
                  <a:gsLst>
                    <a:gs pos="0">
                      <a:srgbClr val="FFFFFF"/>
                    </a:gs>
                    <a:gs pos="100000">
                      <a:srgbClr val="FFFFFF"/>
                    </a:gs>
                  </a:gsLst>
                  <a:lin ang="5400000" scaled="0"/>
                </a:gradFill>
              </a:rPr>
              <a:t>简单性</a:t>
            </a:r>
            <a:endParaRPr lang="en-US" sz="3200" dirty="0">
              <a:gradFill>
                <a:gsLst>
                  <a:gs pos="0">
                    <a:srgbClr val="FFFFFF"/>
                  </a:gs>
                  <a:gs pos="100000">
                    <a:srgbClr val="FFFFFF"/>
                  </a:gs>
                </a:gsLst>
                <a:lin ang="5400000" scaled="0"/>
              </a:gradFill>
            </a:endParaRPr>
          </a:p>
        </p:txBody>
      </p:sp>
      <p:sp>
        <p:nvSpPr>
          <p:cNvPr id="9" name="Rectangle 13">
            <a:extLst>
              <a:ext uri="{FF2B5EF4-FFF2-40B4-BE49-F238E27FC236}">
                <a16:creationId xmlns="" xmlns:a16="http://schemas.microsoft.com/office/drawing/2014/main" id="{29D69E25-CFEC-4EFB-9C47-F46610CB7B8F}"/>
              </a:ext>
            </a:extLst>
          </p:cNvPr>
          <p:cNvSpPr/>
          <p:nvPr/>
        </p:nvSpPr>
        <p:spPr bwMode="auto">
          <a:xfrm>
            <a:off x="8474025" y="1125165"/>
            <a:ext cx="2558933" cy="2015077"/>
          </a:xfrm>
          <a:prstGeom prst="rect">
            <a:avLst/>
          </a:prstGeom>
          <a:solidFill>
            <a:srgbClr val="9A009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274320" numCol="1" rtlCol="0" anchor="b" anchorCtr="0" compatLnSpc="1">
            <a:prstTxWarp prst="textNoShape">
              <a:avLst/>
            </a:prstTxWarp>
          </a:bodyPr>
          <a:lstStyle/>
          <a:p>
            <a:pPr algn="ctr" defTabSz="914099" fontAlgn="base">
              <a:spcBef>
                <a:spcPct val="0"/>
              </a:spcBef>
              <a:spcAft>
                <a:spcPct val="0"/>
              </a:spcAft>
            </a:pPr>
            <a:r>
              <a:rPr lang="zh-CN" altLang="en-US" sz="3200" dirty="0" smtClean="0">
                <a:gradFill>
                  <a:gsLst>
                    <a:gs pos="0">
                      <a:srgbClr val="FFFFFF"/>
                    </a:gs>
                    <a:gs pos="100000">
                      <a:srgbClr val="FFFFFF"/>
                    </a:gs>
                  </a:gsLst>
                  <a:lin ang="5400000" scaled="0"/>
                </a:gradFill>
              </a:rPr>
              <a:t>高流量性</a:t>
            </a:r>
            <a:endParaRPr lang="en-US" sz="3200" dirty="0">
              <a:gradFill>
                <a:gsLst>
                  <a:gs pos="0">
                    <a:srgbClr val="FFFFFF"/>
                  </a:gs>
                  <a:gs pos="100000">
                    <a:srgbClr val="FFFFFF"/>
                  </a:gs>
                </a:gsLst>
                <a:lin ang="5400000" scaled="0"/>
              </a:gradFill>
            </a:endParaRPr>
          </a:p>
        </p:txBody>
      </p:sp>
      <p:pic>
        <p:nvPicPr>
          <p:cNvPr id="11" name="图片 10" descr="画里面的卡通人物&#10;&#10;中度可信度描述已自动生成">
            <a:extLst>
              <a:ext uri="{FF2B5EF4-FFF2-40B4-BE49-F238E27FC236}">
                <a16:creationId xmlns="" xmlns:a16="http://schemas.microsoft.com/office/drawing/2014/main" id="{C9918482-C469-4E79-9B79-7E7370A4BC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6609" y="767980"/>
            <a:ext cx="1058874" cy="853931"/>
          </a:xfrm>
          <a:prstGeom prst="rect">
            <a:avLst/>
          </a:prstGeom>
        </p:spPr>
      </p:pic>
      <p:sp>
        <p:nvSpPr>
          <p:cNvPr id="2" name="椭圆 1"/>
          <p:cNvSpPr/>
          <p:nvPr/>
        </p:nvSpPr>
        <p:spPr bwMode="auto">
          <a:xfrm>
            <a:off x="2954804" y="4162926"/>
            <a:ext cx="3532554" cy="2165684"/>
          </a:xfrm>
          <a:prstGeom prst="ellipse">
            <a:avLst/>
          </a:prstGeom>
          <a:noFill/>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zh-CN" altLang="en-US" sz="4400" dirty="0" smtClean="0">
                <a:gradFill>
                  <a:gsLst>
                    <a:gs pos="0">
                      <a:srgbClr val="FFFFFF"/>
                    </a:gs>
                    <a:gs pos="100000">
                      <a:srgbClr val="FFFFFF"/>
                    </a:gs>
                  </a:gsLst>
                  <a:lin ang="5400000" scaled="0"/>
                </a:gradFill>
              </a:rPr>
              <a:t>豆瓣、</a:t>
            </a:r>
            <a:r>
              <a:rPr lang="en-US" altLang="zh-CN" sz="4400" dirty="0" smtClean="0">
                <a:gradFill>
                  <a:gsLst>
                    <a:gs pos="0">
                      <a:srgbClr val="FFFFFF"/>
                    </a:gs>
                    <a:gs pos="100000">
                      <a:srgbClr val="FFFFFF"/>
                    </a:gs>
                  </a:gsLst>
                  <a:lin ang="5400000" scaled="0"/>
                </a:gradFill>
              </a:rPr>
              <a:t>IMDB</a:t>
            </a:r>
            <a:r>
              <a:rPr lang="zh-CN" altLang="en-US" sz="4400" dirty="0" smtClean="0">
                <a:gradFill>
                  <a:gsLst>
                    <a:gs pos="0">
                      <a:srgbClr val="FFFFFF"/>
                    </a:gs>
                    <a:gs pos="100000">
                      <a:srgbClr val="FFFFFF"/>
                    </a:gs>
                  </a:gsLst>
                  <a:lin ang="5400000" scaled="0"/>
                </a:gradFill>
              </a:rPr>
              <a:t>等</a:t>
            </a:r>
            <a:endParaRPr lang="zh-CN" altLang="en-US" sz="4400" dirty="0">
              <a:gradFill>
                <a:gsLst>
                  <a:gs pos="0">
                    <a:srgbClr val="FFFFFF"/>
                  </a:gs>
                  <a:gs pos="100000">
                    <a:srgbClr val="FFFFFF"/>
                  </a:gs>
                </a:gsLst>
                <a:lin ang="5400000" scaled="0"/>
              </a:gradFill>
            </a:endParaRPr>
          </a:p>
          <a:p>
            <a:pPr algn="ctr" defTabSz="914099" fontAlgn="base">
              <a:spcBef>
                <a:spcPct val="0"/>
              </a:spcBef>
              <a:spcAft>
                <a:spcPct val="0"/>
              </a:spcAft>
            </a:pPr>
            <a:endParaRPr lang="zh-CN" altLang="en-US" sz="4400" dirty="0" smtClean="0">
              <a:gradFill>
                <a:gsLst>
                  <a:gs pos="0">
                    <a:srgbClr val="FFFFFF"/>
                  </a:gs>
                  <a:gs pos="100000">
                    <a:srgbClr val="FFFFFF"/>
                  </a:gs>
                </a:gsLst>
                <a:lin ang="5400000" scaled="0"/>
              </a:gradFill>
            </a:endParaRPr>
          </a:p>
        </p:txBody>
      </p:sp>
      <p:pic>
        <p:nvPicPr>
          <p:cNvPr id="12" name="图片 11" descr="图标&#10;&#10;描述已自动生成">
            <a:extLst>
              <a:ext uri="{FF2B5EF4-FFF2-40B4-BE49-F238E27FC236}">
                <a16:creationId xmlns="" xmlns:a16="http://schemas.microsoft.com/office/drawing/2014/main" id="{9D565966-76A5-4E44-AFCE-A238CFC506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9655" y="694309"/>
            <a:ext cx="1073467" cy="1073467"/>
          </a:xfrm>
          <a:prstGeom prst="rect">
            <a:avLst/>
          </a:prstGeom>
        </p:spPr>
      </p:pic>
      <p:pic>
        <p:nvPicPr>
          <p:cNvPr id="10" name="图片 9" descr="徽标, 图标&#10;&#10;描述已自动生成">
            <a:extLst>
              <a:ext uri="{FF2B5EF4-FFF2-40B4-BE49-F238E27FC236}">
                <a16:creationId xmlns="" xmlns:a16="http://schemas.microsoft.com/office/drawing/2014/main" id="{D00631B0-3C4D-4AFE-A537-3EEBBF2A6B4C}"/>
              </a:ext>
            </a:extLst>
          </p:cNvPr>
          <p:cNvPicPr>
            <a:picLocks noChangeAspect="1"/>
          </p:cNvPicPr>
          <p:nvPr/>
        </p:nvPicPr>
        <p:blipFill>
          <a:blip r:embed="rId6">
            <a:clrChange>
              <a:clrFrom>
                <a:srgbClr val="2C2C2C"/>
              </a:clrFrom>
              <a:clrTo>
                <a:srgbClr val="2C2C2C">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88217" y="763845"/>
            <a:ext cx="905478" cy="905478"/>
          </a:xfrm>
          <a:prstGeom prst="rect">
            <a:avLst/>
          </a:prstGeom>
        </p:spPr>
      </p:pic>
      <p:sp>
        <p:nvSpPr>
          <p:cNvPr id="15" name="椭圆 14"/>
          <p:cNvSpPr/>
          <p:nvPr/>
        </p:nvSpPr>
        <p:spPr bwMode="auto">
          <a:xfrm>
            <a:off x="5668187" y="3717758"/>
            <a:ext cx="4161677" cy="2827422"/>
          </a:xfrm>
          <a:prstGeom prst="ellipse">
            <a:avLst/>
          </a:prstGeom>
          <a:noFill/>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zh-CN" altLang="en-US" sz="4400" dirty="0">
                <a:gradFill>
                  <a:gsLst>
                    <a:gs pos="0">
                      <a:srgbClr val="FFFFFF"/>
                    </a:gs>
                    <a:gs pos="100000">
                      <a:srgbClr val="FFFFFF"/>
                    </a:gs>
                  </a:gsLst>
                  <a:lin ang="5400000" scaled="0"/>
                </a:gradFill>
              </a:rPr>
              <a:t>众评连</a:t>
            </a:r>
            <a:endParaRPr lang="zh-CN" altLang="en-US" sz="4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29266443"/>
      </p:ext>
    </p:extLst>
  </p:cSld>
  <p:clrMapOvr>
    <a:masterClrMapping/>
  </p:clrMapOvr>
  <p:transition advTm="47842">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 xmlns:a16="http://schemas.microsoft.com/office/drawing/2014/main" id="{0B37B35B-64A4-4CDF-BE64-6C9ED0B9BAAD}"/>
              </a:ext>
            </a:extLst>
          </p:cNvPr>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zh-CN" altLang="en-US" dirty="0" smtClean="0">
                <a:solidFill>
                  <a:schemeClr val="bg1"/>
                </a:solidFill>
              </a:rPr>
              <a:t>成员介绍</a:t>
            </a:r>
            <a:endParaRPr lang="en-US" dirty="0">
              <a:solidFill>
                <a:schemeClr val="bg1"/>
              </a:solidFill>
            </a:endParaRPr>
          </a:p>
        </p:txBody>
      </p:sp>
      <p:sp>
        <p:nvSpPr>
          <p:cNvPr id="4" name="Title 3">
            <a:extLst>
              <a:ext uri="{FF2B5EF4-FFF2-40B4-BE49-F238E27FC236}">
                <a16:creationId xmlns="" xmlns:a16="http://schemas.microsoft.com/office/drawing/2014/main" id="{0B37B35B-64A4-4CDF-BE64-6C9ED0B9BAAD}"/>
              </a:ext>
            </a:extLst>
          </p:cNvPr>
          <p:cNvSpPr txBox="1">
            <a:spLocks/>
          </p:cNvSpPr>
          <p:nvPr/>
        </p:nvSpPr>
        <p:spPr>
          <a:xfrm>
            <a:off x="1343273" y="239695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zh-CN" altLang="en-US" sz="3200" dirty="0" smtClean="0">
                <a:solidFill>
                  <a:schemeClr val="bg1"/>
                </a:solidFill>
              </a:rPr>
              <a:t>         发起人：唐林峰</a:t>
            </a:r>
            <a:endParaRPr lang="en-US" altLang="zh-CN" sz="3200" dirty="0" smtClean="0">
              <a:solidFill>
                <a:schemeClr val="bg1"/>
              </a:solidFill>
            </a:endParaRPr>
          </a:p>
          <a:p>
            <a:r>
              <a:rPr lang="en-US" sz="3200" dirty="0">
                <a:solidFill>
                  <a:schemeClr val="bg1"/>
                </a:solidFill>
              </a:rPr>
              <a:t>	</a:t>
            </a:r>
            <a:r>
              <a:rPr lang="zh-CN" altLang="en-US" sz="3200" dirty="0" smtClean="0">
                <a:solidFill>
                  <a:schemeClr val="bg1"/>
                </a:solidFill>
              </a:rPr>
              <a:t>项目核心开发者，华为前员工。具有丰富的项目经验，开发     发过独立游戏作品。</a:t>
            </a:r>
            <a:endParaRPr lang="en-US" altLang="zh-CN" sz="3200" dirty="0" smtClean="0">
              <a:solidFill>
                <a:schemeClr val="bg1"/>
              </a:solidFill>
            </a:endParaRPr>
          </a:p>
          <a:p>
            <a:r>
              <a:rPr lang="en-US" sz="3200" dirty="0">
                <a:solidFill>
                  <a:schemeClr val="bg1"/>
                </a:solidFill>
              </a:rPr>
              <a:t>	</a:t>
            </a:r>
          </a:p>
        </p:txBody>
      </p:sp>
      <p:sp>
        <p:nvSpPr>
          <p:cNvPr id="5" name="Title 3">
            <a:extLst>
              <a:ext uri="{FF2B5EF4-FFF2-40B4-BE49-F238E27FC236}">
                <a16:creationId xmlns="" xmlns:a16="http://schemas.microsoft.com/office/drawing/2014/main" id="{0B37B35B-64A4-4CDF-BE64-6C9ED0B9BAAD}"/>
              </a:ext>
            </a:extLst>
          </p:cNvPr>
          <p:cNvSpPr txBox="1">
            <a:spLocks/>
          </p:cNvSpPr>
          <p:nvPr/>
        </p:nvSpPr>
        <p:spPr>
          <a:xfrm>
            <a:off x="1714818" y="4610151"/>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zh-CN" altLang="en-US" sz="3200" dirty="0" smtClean="0">
                <a:solidFill>
                  <a:schemeClr val="bg1"/>
                </a:solidFill>
              </a:rPr>
              <a:t>     核心成员：季齐</a:t>
            </a:r>
            <a:r>
              <a:rPr lang="en-US" sz="3200" dirty="0">
                <a:solidFill>
                  <a:schemeClr val="bg1"/>
                </a:solidFill>
              </a:rPr>
              <a:t>	</a:t>
            </a:r>
          </a:p>
          <a:p>
            <a:r>
              <a:rPr lang="en-US" altLang="zh-CN" sz="3200" dirty="0" smtClean="0">
                <a:solidFill>
                  <a:schemeClr val="bg1"/>
                </a:solidFill>
              </a:rPr>
              <a:t>     </a:t>
            </a:r>
            <a:r>
              <a:rPr lang="zh-CN" altLang="en-US" sz="3200" dirty="0" smtClean="0">
                <a:solidFill>
                  <a:schemeClr val="bg1"/>
                </a:solidFill>
              </a:rPr>
              <a:t>项目核心开发者，华为前同事，华为在职员工。</a:t>
            </a:r>
            <a:endParaRPr lang="en-US" sz="3200" dirty="0">
              <a:solidFill>
                <a:schemeClr val="bg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506" y="3680261"/>
            <a:ext cx="1552326" cy="1801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06" y="1463705"/>
            <a:ext cx="1539626" cy="1830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71521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3"/>
          <p:cNvSpPr txBox="1">
            <a:spLocks/>
          </p:cNvSpPr>
          <p:nvPr/>
        </p:nvSpPr>
        <p:spPr>
          <a:xfrm>
            <a:off x="1275553" y="3060385"/>
            <a:ext cx="9678311" cy="91409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r>
              <a:rPr lang="en-US" altLang="zh-CN" sz="6600" dirty="0" smtClean="0"/>
              <a:t>1</a:t>
            </a:r>
            <a:r>
              <a:rPr lang="zh-CN" altLang="en-US" sz="6600" dirty="0" smtClean="0"/>
              <a:t>、项目</a:t>
            </a:r>
            <a:r>
              <a:rPr lang="zh-CN" altLang="en-US" sz="6600" dirty="0"/>
              <a:t>简介</a:t>
            </a:r>
            <a:endParaRPr lang="en-US" sz="6600" dirty="0"/>
          </a:p>
        </p:txBody>
      </p:sp>
    </p:spTree>
    <p:extLst>
      <p:ext uri="{BB962C8B-B14F-4D97-AF65-F5344CB8AC3E}">
        <p14:creationId xmlns:p14="http://schemas.microsoft.com/office/powerpoint/2010/main" val="973207114"/>
      </p:ext>
    </p:extLst>
  </p:cSld>
  <p:clrMapOvr>
    <a:masterClrMapping/>
  </p:clrMapOvr>
  <p:transition advTm="1356">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4294967295"/>
          </p:nvPr>
        </p:nvSpPr>
        <p:spPr>
          <a:xfrm>
            <a:off x="4827330" y="2686681"/>
            <a:ext cx="2534163" cy="830997"/>
          </a:xfrm>
        </p:spPr>
        <p:txBody>
          <a:bodyPr/>
          <a:lstStyle/>
          <a:p>
            <a:pPr marL="0" indent="0">
              <a:buNone/>
            </a:pPr>
            <a:r>
              <a:rPr lang="en-US" sz="6000" dirty="0">
                <a:solidFill>
                  <a:schemeClr val="bg1">
                    <a:lumMod val="95000"/>
                  </a:schemeClr>
                </a:solidFill>
                <a:latin typeface="Segoe Pro Semibold" panose="020B0702040504020203" pitchFamily="34" charset="0"/>
              </a:rPr>
              <a:t>Thanks</a:t>
            </a:r>
          </a:p>
        </p:txBody>
      </p:sp>
    </p:spTree>
    <p:extLst>
      <p:ext uri="{BB962C8B-B14F-4D97-AF65-F5344CB8AC3E}">
        <p14:creationId xmlns:p14="http://schemas.microsoft.com/office/powerpoint/2010/main" val="2001568494"/>
      </p:ext>
    </p:extLst>
  </p:cSld>
  <p:clrMapOvr>
    <a:masterClrMapping/>
  </p:clrMapOvr>
  <p:transition advTm="175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A2762EFC-15F5-4C1A-9C2F-0AD135658721}"/>
              </a:ext>
            </a:extLst>
          </p:cNvPr>
          <p:cNvPicPr>
            <a:picLocks noChangeAspect="1"/>
          </p:cNvPicPr>
          <p:nvPr/>
        </p:nvPicPr>
        <p:blipFill>
          <a:blip r:embed="rId4"/>
          <a:stretch>
            <a:fillRect/>
          </a:stretch>
        </p:blipFill>
        <p:spPr>
          <a:xfrm>
            <a:off x="546398" y="1526111"/>
            <a:ext cx="2950275" cy="1273277"/>
          </a:xfrm>
          <a:prstGeom prst="rect">
            <a:avLst/>
          </a:prstGeom>
        </p:spPr>
      </p:pic>
      <p:pic>
        <p:nvPicPr>
          <p:cNvPr id="4" name="图片 3">
            <a:extLst>
              <a:ext uri="{FF2B5EF4-FFF2-40B4-BE49-F238E27FC236}">
                <a16:creationId xmlns="" xmlns:a16="http://schemas.microsoft.com/office/drawing/2014/main" id="{CC26C8F3-1188-4019-957B-A3EC4463F107}"/>
              </a:ext>
            </a:extLst>
          </p:cNvPr>
          <p:cNvPicPr>
            <a:picLocks noChangeAspect="1"/>
          </p:cNvPicPr>
          <p:nvPr/>
        </p:nvPicPr>
        <p:blipFill>
          <a:blip r:embed="rId5"/>
          <a:stretch>
            <a:fillRect/>
          </a:stretch>
        </p:blipFill>
        <p:spPr>
          <a:xfrm>
            <a:off x="6094411" y="1526111"/>
            <a:ext cx="5593565" cy="1150720"/>
          </a:xfrm>
          <a:prstGeom prst="rect">
            <a:avLst/>
          </a:prstGeom>
        </p:spPr>
      </p:pic>
      <p:sp>
        <p:nvSpPr>
          <p:cNvPr id="5" name="Title 1">
            <a:extLst>
              <a:ext uri="{FF2B5EF4-FFF2-40B4-BE49-F238E27FC236}">
                <a16:creationId xmlns="" xmlns:a16="http://schemas.microsoft.com/office/drawing/2014/main" id="{6FD3FB9D-FE0D-4291-A6E7-06ECAF4BC8EE}"/>
              </a:ext>
            </a:extLst>
          </p:cNvPr>
          <p:cNvSpPr txBox="1">
            <a:spLocks/>
          </p:cNvSpPr>
          <p:nvPr/>
        </p:nvSpPr>
        <p:spPr>
          <a:xfrm>
            <a:off x="546397" y="528686"/>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zh-CN" altLang="en-US" b="1" dirty="0"/>
              <a:t>猫眼评分</a:t>
            </a:r>
            <a:endParaRPr lang="en-US" dirty="0"/>
          </a:p>
        </p:txBody>
      </p:sp>
      <p:sp>
        <p:nvSpPr>
          <p:cNvPr id="6" name="Title 1">
            <a:extLst>
              <a:ext uri="{FF2B5EF4-FFF2-40B4-BE49-F238E27FC236}">
                <a16:creationId xmlns="" xmlns:a16="http://schemas.microsoft.com/office/drawing/2014/main" id="{3B033908-387C-405F-B174-CFAF2BBFA612}"/>
              </a:ext>
            </a:extLst>
          </p:cNvPr>
          <p:cNvSpPr txBox="1">
            <a:spLocks/>
          </p:cNvSpPr>
          <p:nvPr/>
        </p:nvSpPr>
        <p:spPr>
          <a:xfrm>
            <a:off x="6094410" y="523617"/>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zh-CN" altLang="en-US" b="1" dirty="0"/>
              <a:t>豆瓣评分</a:t>
            </a:r>
            <a:endParaRPr lang="en-US" dirty="0"/>
          </a:p>
        </p:txBody>
      </p:sp>
      <p:sp>
        <p:nvSpPr>
          <p:cNvPr id="7" name="文本框 6">
            <a:extLst>
              <a:ext uri="{FF2B5EF4-FFF2-40B4-BE49-F238E27FC236}">
                <a16:creationId xmlns="" xmlns:a16="http://schemas.microsoft.com/office/drawing/2014/main" id="{BEDD4930-3762-44CC-8F12-F113DC5B4704}"/>
              </a:ext>
            </a:extLst>
          </p:cNvPr>
          <p:cNvSpPr txBox="1"/>
          <p:nvPr/>
        </p:nvSpPr>
        <p:spPr>
          <a:xfrm>
            <a:off x="6094412" y="4576441"/>
            <a:ext cx="4384318" cy="1523494"/>
          </a:xfrm>
          <a:prstGeom prst="rect">
            <a:avLst/>
          </a:prstGeom>
        </p:spPr>
        <p:txBody>
          <a:bodyPr vert="horz" wrap="square" lIns="0" tIns="0" rIns="0" bIns="0" rtlCol="0">
            <a:spAutoFit/>
          </a:bodyPr>
          <a:lstStyle>
            <a:lvl1pPr marL="460375" indent="-457200" defTabSz="914363">
              <a:lnSpc>
                <a:spcPct val="100000"/>
              </a:lnSpc>
              <a:spcBef>
                <a:spcPts val="0"/>
              </a:spcBef>
              <a:spcAft>
                <a:spcPts val="900"/>
              </a:spcAft>
              <a:buClr>
                <a:srgbClr val="92D050"/>
              </a:buClr>
              <a:buSzPct val="80000"/>
              <a:buFont typeface="Wingdings" pitchFamily="2" charset="2"/>
              <a:buChar char="ß"/>
              <a:defRPr sz="2800" spc="-100" baseline="0">
                <a:solidFill>
                  <a:schemeClr val="bg1"/>
                </a:solidFill>
                <a:latin typeface="Segoe UI Light" pitchFamily="34" charset="0"/>
              </a:defRPr>
            </a:lvl1pPr>
            <a:lvl2pPr marL="3175" indent="0" defTabSz="914363">
              <a:lnSpc>
                <a:spcPct val="90000"/>
              </a:lnSpc>
              <a:spcBef>
                <a:spcPts val="0"/>
              </a:spcBef>
              <a:buClr>
                <a:srgbClr val="92D050"/>
              </a:buClr>
              <a:buSzPct val="80000"/>
              <a:buFont typeface="Arial" pitchFamily="34" charset="0"/>
              <a:buNone/>
              <a:defRPr sz="2000" spc="-50" baseline="0">
                <a:solidFill>
                  <a:schemeClr val="bg1"/>
                </a:solidFill>
              </a:defRPr>
            </a:lvl2pPr>
            <a:lvl3pPr marL="1258888" indent="-403225" defTabSz="914363">
              <a:lnSpc>
                <a:spcPct val="90000"/>
              </a:lnSpc>
              <a:spcBef>
                <a:spcPct val="20000"/>
              </a:spcBef>
              <a:buClr>
                <a:srgbClr val="92D050"/>
              </a:buClr>
              <a:buSzPct val="80000"/>
              <a:buFontTx/>
              <a:buBlip>
                <a:blip r:embed="rId6"/>
              </a:buBlip>
              <a:defRPr sz="3600">
                <a:gradFill>
                  <a:gsLst>
                    <a:gs pos="0">
                      <a:schemeClr val="tx1">
                        <a:lumMod val="90000"/>
                        <a:lumOff val="10000"/>
                      </a:schemeClr>
                    </a:gs>
                    <a:gs pos="86000">
                      <a:schemeClr val="tx1">
                        <a:lumMod val="90000"/>
                        <a:lumOff val="10000"/>
                      </a:schemeClr>
                    </a:gs>
                  </a:gsLst>
                  <a:lin ang="5400000" scaled="0"/>
                </a:gradFill>
              </a:defRPr>
            </a:lvl3pPr>
            <a:lvl4pPr marL="1604963" indent="-346075" defTabSz="914363">
              <a:lnSpc>
                <a:spcPct val="90000"/>
              </a:lnSpc>
              <a:spcBef>
                <a:spcPct val="20000"/>
              </a:spcBef>
              <a:buClr>
                <a:srgbClr val="92D050"/>
              </a:buClr>
              <a:buSzPct val="80000"/>
              <a:buFontTx/>
              <a:buBlip>
                <a:blip r:embed="rId6"/>
              </a:buBlip>
              <a:defRPr sz="3200">
                <a:gradFill>
                  <a:gsLst>
                    <a:gs pos="0">
                      <a:schemeClr val="tx1">
                        <a:lumMod val="90000"/>
                        <a:lumOff val="10000"/>
                      </a:schemeClr>
                    </a:gs>
                    <a:gs pos="86000">
                      <a:schemeClr val="tx1">
                        <a:lumMod val="90000"/>
                        <a:lumOff val="10000"/>
                      </a:schemeClr>
                    </a:gs>
                  </a:gsLst>
                  <a:lin ang="5400000" scaled="0"/>
                </a:gradFill>
              </a:defRPr>
            </a:lvl4pPr>
            <a:lvl5pPr marL="1941513" indent="-336550" defTabSz="914363">
              <a:lnSpc>
                <a:spcPct val="90000"/>
              </a:lnSpc>
              <a:spcBef>
                <a:spcPct val="20000"/>
              </a:spcBef>
              <a:buClr>
                <a:srgbClr val="92D050"/>
              </a:buClr>
              <a:buSzPct val="80000"/>
              <a:buFontTx/>
              <a:buBlip>
                <a:blip r:embed="rId6"/>
              </a:buBlip>
              <a:defRPr sz="3200">
                <a:gradFill>
                  <a:gsLst>
                    <a:gs pos="0">
                      <a:schemeClr val="tx1">
                        <a:lumMod val="90000"/>
                        <a:lumOff val="10000"/>
                      </a:schemeClr>
                    </a:gs>
                    <a:gs pos="86000">
                      <a:schemeClr val="tx1">
                        <a:lumMod val="90000"/>
                        <a:lumOff val="10000"/>
                      </a:schemeClr>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marL="3175" indent="0">
              <a:buNone/>
            </a:pPr>
            <a:r>
              <a:rPr lang="zh-CN" altLang="en-US" dirty="0"/>
              <a:t>无需购票即可评分</a:t>
            </a:r>
            <a:endParaRPr lang="en-US" altLang="zh-CN" dirty="0"/>
          </a:p>
          <a:p>
            <a:pPr marL="3175" indent="0">
              <a:buNone/>
            </a:pPr>
            <a:r>
              <a:rPr lang="zh-CN" altLang="en-US" dirty="0"/>
              <a:t>影迷评分</a:t>
            </a:r>
            <a:endParaRPr lang="en-US" altLang="zh-CN" dirty="0"/>
          </a:p>
          <a:p>
            <a:pPr marL="3175" indent="0">
              <a:buNone/>
            </a:pPr>
            <a:r>
              <a:rPr lang="zh-CN" altLang="en-US" dirty="0" smtClean="0"/>
              <a:t>主观好恶强。</a:t>
            </a:r>
            <a:endParaRPr lang="en-US" altLang="zh-CN" dirty="0"/>
          </a:p>
        </p:txBody>
      </p:sp>
      <p:sp>
        <p:nvSpPr>
          <p:cNvPr id="8" name="文本框 7">
            <a:extLst>
              <a:ext uri="{FF2B5EF4-FFF2-40B4-BE49-F238E27FC236}">
                <a16:creationId xmlns="" xmlns:a16="http://schemas.microsoft.com/office/drawing/2014/main" id="{F518C8C2-1647-41B9-873D-84CA2BB36FC7}"/>
              </a:ext>
            </a:extLst>
          </p:cNvPr>
          <p:cNvSpPr txBox="1"/>
          <p:nvPr/>
        </p:nvSpPr>
        <p:spPr>
          <a:xfrm>
            <a:off x="546398" y="4576441"/>
            <a:ext cx="4218636" cy="1523494"/>
          </a:xfrm>
          <a:prstGeom prst="rect">
            <a:avLst/>
          </a:prstGeom>
        </p:spPr>
        <p:txBody>
          <a:bodyPr vert="horz" wrap="square" lIns="0" tIns="0" rIns="0" bIns="0" rtlCol="0">
            <a:spAutoFit/>
          </a:bodyPr>
          <a:lstStyle>
            <a:lvl1pPr marL="460375" indent="-457200" defTabSz="914363">
              <a:lnSpc>
                <a:spcPct val="100000"/>
              </a:lnSpc>
              <a:spcBef>
                <a:spcPts val="0"/>
              </a:spcBef>
              <a:spcAft>
                <a:spcPts val="900"/>
              </a:spcAft>
              <a:buClr>
                <a:srgbClr val="92D050"/>
              </a:buClr>
              <a:buSzPct val="80000"/>
              <a:buFont typeface="Wingdings" pitchFamily="2" charset="2"/>
              <a:buChar char="ß"/>
              <a:defRPr sz="2800" spc="-100" baseline="0">
                <a:solidFill>
                  <a:schemeClr val="bg1"/>
                </a:solidFill>
                <a:latin typeface="Segoe UI Light" pitchFamily="34" charset="0"/>
              </a:defRPr>
            </a:lvl1pPr>
            <a:lvl2pPr marL="3175" indent="0" defTabSz="914363">
              <a:lnSpc>
                <a:spcPct val="90000"/>
              </a:lnSpc>
              <a:spcBef>
                <a:spcPts val="0"/>
              </a:spcBef>
              <a:buClr>
                <a:srgbClr val="92D050"/>
              </a:buClr>
              <a:buSzPct val="80000"/>
              <a:buFont typeface="Arial" pitchFamily="34" charset="0"/>
              <a:buNone/>
              <a:defRPr sz="2000" spc="-50" baseline="0">
                <a:solidFill>
                  <a:schemeClr val="bg1"/>
                </a:solidFill>
              </a:defRPr>
            </a:lvl2pPr>
            <a:lvl3pPr marL="1258888" indent="-403225" defTabSz="914363">
              <a:lnSpc>
                <a:spcPct val="90000"/>
              </a:lnSpc>
              <a:spcBef>
                <a:spcPct val="20000"/>
              </a:spcBef>
              <a:buClr>
                <a:srgbClr val="92D050"/>
              </a:buClr>
              <a:buSzPct val="80000"/>
              <a:buFontTx/>
              <a:buBlip>
                <a:blip r:embed="rId6"/>
              </a:buBlip>
              <a:defRPr sz="3600">
                <a:gradFill>
                  <a:gsLst>
                    <a:gs pos="0">
                      <a:schemeClr val="tx1">
                        <a:lumMod val="90000"/>
                        <a:lumOff val="10000"/>
                      </a:schemeClr>
                    </a:gs>
                    <a:gs pos="86000">
                      <a:schemeClr val="tx1">
                        <a:lumMod val="90000"/>
                        <a:lumOff val="10000"/>
                      </a:schemeClr>
                    </a:gs>
                  </a:gsLst>
                  <a:lin ang="5400000" scaled="0"/>
                </a:gradFill>
              </a:defRPr>
            </a:lvl3pPr>
            <a:lvl4pPr marL="1604963" indent="-346075" defTabSz="914363">
              <a:lnSpc>
                <a:spcPct val="90000"/>
              </a:lnSpc>
              <a:spcBef>
                <a:spcPct val="20000"/>
              </a:spcBef>
              <a:buClr>
                <a:srgbClr val="92D050"/>
              </a:buClr>
              <a:buSzPct val="80000"/>
              <a:buFontTx/>
              <a:buBlip>
                <a:blip r:embed="rId6"/>
              </a:buBlip>
              <a:defRPr sz="3200">
                <a:gradFill>
                  <a:gsLst>
                    <a:gs pos="0">
                      <a:schemeClr val="tx1">
                        <a:lumMod val="90000"/>
                        <a:lumOff val="10000"/>
                      </a:schemeClr>
                    </a:gs>
                    <a:gs pos="86000">
                      <a:schemeClr val="tx1">
                        <a:lumMod val="90000"/>
                        <a:lumOff val="10000"/>
                      </a:schemeClr>
                    </a:gs>
                  </a:gsLst>
                  <a:lin ang="5400000" scaled="0"/>
                </a:gradFill>
              </a:defRPr>
            </a:lvl4pPr>
            <a:lvl5pPr marL="1941513" indent="-336550" defTabSz="914363">
              <a:lnSpc>
                <a:spcPct val="90000"/>
              </a:lnSpc>
              <a:spcBef>
                <a:spcPct val="20000"/>
              </a:spcBef>
              <a:buClr>
                <a:srgbClr val="92D050"/>
              </a:buClr>
              <a:buSzPct val="80000"/>
              <a:buFontTx/>
              <a:buBlip>
                <a:blip r:embed="rId6"/>
              </a:buBlip>
              <a:defRPr sz="3200">
                <a:gradFill>
                  <a:gsLst>
                    <a:gs pos="0">
                      <a:schemeClr val="tx1">
                        <a:lumMod val="90000"/>
                        <a:lumOff val="10000"/>
                      </a:schemeClr>
                    </a:gs>
                    <a:gs pos="86000">
                      <a:schemeClr val="tx1">
                        <a:lumMod val="90000"/>
                        <a:lumOff val="10000"/>
                      </a:schemeClr>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marL="3175" indent="0">
              <a:buNone/>
            </a:pPr>
            <a:r>
              <a:rPr lang="zh-CN" altLang="en-US" dirty="0"/>
              <a:t>购票才可评分</a:t>
            </a:r>
            <a:endParaRPr lang="en-US" altLang="zh-CN" dirty="0"/>
          </a:p>
          <a:p>
            <a:pPr marL="3175" indent="0">
              <a:buNone/>
            </a:pPr>
            <a:r>
              <a:rPr lang="zh-CN" altLang="en-US" dirty="0"/>
              <a:t>大众评分</a:t>
            </a:r>
            <a:endParaRPr lang="en-US" altLang="zh-CN" dirty="0"/>
          </a:p>
          <a:p>
            <a:pPr marL="3175" indent="0">
              <a:buNone/>
            </a:pPr>
            <a:r>
              <a:rPr lang="zh-CN" altLang="en-US" dirty="0"/>
              <a:t>刷分现象严重</a:t>
            </a:r>
            <a:endParaRPr lang="en-US" altLang="zh-CN" dirty="0"/>
          </a:p>
        </p:txBody>
      </p:sp>
      <p:pic>
        <p:nvPicPr>
          <p:cNvPr id="12" name="图片 11">
            <a:extLst>
              <a:ext uri="{FF2B5EF4-FFF2-40B4-BE49-F238E27FC236}">
                <a16:creationId xmlns="" xmlns:a16="http://schemas.microsoft.com/office/drawing/2014/main" id="{4E3D383C-2B59-4271-A45A-0FB5289EBDC0}"/>
              </a:ext>
            </a:extLst>
          </p:cNvPr>
          <p:cNvPicPr>
            <a:picLocks noChangeAspect="1"/>
          </p:cNvPicPr>
          <p:nvPr/>
        </p:nvPicPr>
        <p:blipFill>
          <a:blip r:embed="rId7"/>
          <a:stretch>
            <a:fillRect/>
          </a:stretch>
        </p:blipFill>
        <p:spPr>
          <a:xfrm>
            <a:off x="546397" y="2897210"/>
            <a:ext cx="2950275" cy="1544720"/>
          </a:xfrm>
          <a:prstGeom prst="rect">
            <a:avLst/>
          </a:prstGeom>
        </p:spPr>
      </p:pic>
      <p:pic>
        <p:nvPicPr>
          <p:cNvPr id="14" name="图片 13">
            <a:extLst>
              <a:ext uri="{FF2B5EF4-FFF2-40B4-BE49-F238E27FC236}">
                <a16:creationId xmlns="" xmlns:a16="http://schemas.microsoft.com/office/drawing/2014/main" id="{6157C50F-D9BD-4946-9FA9-56DE549987EB}"/>
              </a:ext>
            </a:extLst>
          </p:cNvPr>
          <p:cNvPicPr>
            <a:picLocks noChangeAspect="1"/>
          </p:cNvPicPr>
          <p:nvPr/>
        </p:nvPicPr>
        <p:blipFill>
          <a:blip r:embed="rId8"/>
          <a:stretch>
            <a:fillRect/>
          </a:stretch>
        </p:blipFill>
        <p:spPr>
          <a:xfrm>
            <a:off x="6094410" y="2897210"/>
            <a:ext cx="5593565" cy="1424634"/>
          </a:xfrm>
          <a:prstGeom prst="rect">
            <a:avLst/>
          </a:prstGeom>
        </p:spPr>
      </p:pic>
    </p:spTree>
    <p:custDataLst>
      <p:tags r:id="rId1"/>
    </p:custDataLst>
    <p:extLst>
      <p:ext uri="{BB962C8B-B14F-4D97-AF65-F5344CB8AC3E}">
        <p14:creationId xmlns:p14="http://schemas.microsoft.com/office/powerpoint/2010/main" val="3433832398"/>
      </p:ext>
    </p:extLst>
  </p:cSld>
  <p:clrMapOvr>
    <a:masterClrMapping/>
  </p:clrMapOvr>
  <p:transition advTm="5079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250"/>
                                        <p:tgtEl>
                                          <p:spTgt spid="5"/>
                                        </p:tgtEl>
                                      </p:cBhvr>
                                    </p:animEffect>
                                  </p:childTnLst>
                                </p:cTn>
                              </p:par>
                              <p:par>
                                <p:cTn id="10" presetID="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250"/>
                                        <p:tgtEl>
                                          <p:spTgt spid="6"/>
                                        </p:tgtEl>
                                      </p:cBhvr>
                                    </p:animEffec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fade">
                                      <p:cBhvr>
                                        <p:cTn id="23" dur="500"/>
                                        <p:tgtEl>
                                          <p:spTgt spid="7">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Effect transition="in" filter="fade">
                                      <p:cBhvr>
                                        <p:cTn id="26" dur="500"/>
                                        <p:tgtEl>
                                          <p:spTgt spid="7">
                                            <p:txEl>
                                              <p:pRg st="1" end="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fade">
                                      <p:cBhvr>
                                        <p:cTn id="29" dur="500"/>
                                        <p:tgtEl>
                                          <p:spTgt spid="7">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fade">
                                      <p:cBhvr>
                                        <p:cTn id="32" dur="500"/>
                                        <p:tgtEl>
                                          <p:spTgt spid="8">
                                            <p:txEl>
                                              <p:pRg st="0" end="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Effect transition="in" filter="fade">
                                      <p:cBhvr>
                                        <p:cTn id="35" dur="500"/>
                                        <p:tgtEl>
                                          <p:spTgt spid="8">
                                            <p:txEl>
                                              <p:p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
                                            <p:txEl>
                                              <p:pRg st="2" end="2"/>
                                            </p:txEl>
                                          </p:spTgt>
                                        </p:tgtEl>
                                        <p:attrNameLst>
                                          <p:attrName>style.visibility</p:attrName>
                                        </p:attrNameLst>
                                      </p:cBhvr>
                                      <p:to>
                                        <p:strVal val="visible"/>
                                      </p:to>
                                    </p:set>
                                    <p:animEffect transition="in" filter="fade">
                                      <p:cBhvr>
                                        <p:cTn id="38"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515439" y="331121"/>
            <a:ext cx="8229600" cy="1399032"/>
          </a:xfrm>
          <a:prstGeom prst="rect">
            <a:avLst/>
          </a:prstGeom>
        </p:spPr>
        <p:txBody>
          <a:bodyPr>
            <a:normAutofit/>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a:lstStyle>
          <a:p>
            <a:r>
              <a:rPr lang="zh-CN" altLang="en-US" dirty="0" smtClean="0"/>
              <a:t>当下影评中存在的问题</a:t>
            </a:r>
            <a:endParaRPr lang="zh-CN" altLang="en-US" dirty="0"/>
          </a:p>
        </p:txBody>
      </p:sp>
      <p:sp>
        <p:nvSpPr>
          <p:cNvPr id="4" name="内容占位符 2"/>
          <p:cNvSpPr txBox="1">
            <a:spLocks/>
          </p:cNvSpPr>
          <p:nvPr/>
        </p:nvSpPr>
        <p:spPr>
          <a:xfrm>
            <a:off x="515439" y="1298222"/>
            <a:ext cx="11315317" cy="5762193"/>
          </a:xfrm>
          <a:prstGeom prst="rect">
            <a:avLst/>
          </a:prstGeom>
        </p:spPr>
        <p:txBody>
          <a:bodyPr>
            <a:noAutofit/>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457200">
              <a:lnSpc>
                <a:spcPct val="120000"/>
              </a:lnSpc>
              <a:spcBef>
                <a:spcPts val="0"/>
              </a:spcBef>
              <a:spcAft>
                <a:spcPts val="900"/>
              </a:spcAft>
              <a:buSzPct val="80000"/>
              <a:buFont typeface="Wingdings" pitchFamily="2" charset="2"/>
              <a:buChar char="ß"/>
            </a:pPr>
            <a:r>
              <a:rPr lang="zh-CN" altLang="en-US" sz="3200" spc="-100" dirty="0">
                <a:latin typeface="Segoe UI Light" pitchFamily="34" charset="0"/>
              </a:rPr>
              <a:t>目前主流的影视评定主要包括</a:t>
            </a:r>
            <a:r>
              <a:rPr lang="en-US" altLang="zh-CN" sz="3200" spc="-100" dirty="0">
                <a:latin typeface="Segoe UI Light" pitchFamily="34" charset="0"/>
              </a:rPr>
              <a:t>IMPD</a:t>
            </a:r>
            <a:r>
              <a:rPr lang="zh-CN" altLang="en-US" sz="3200" spc="-100" dirty="0">
                <a:latin typeface="Segoe UI Light" pitchFamily="34" charset="0"/>
              </a:rPr>
              <a:t>、豆瓣、各订票平台等。它们的</a:t>
            </a:r>
            <a:r>
              <a:rPr lang="zh-CN" altLang="zh-CN" sz="3200" spc="-100" dirty="0">
                <a:latin typeface="Segoe UI Light" pitchFamily="34" charset="0"/>
              </a:rPr>
              <a:t>影视评定算法中本质采用的是大众根据好恶主观评分然后取个均值，在加上点数学上的平滑手段（使有些电影的评分不至于这么难看）</a:t>
            </a:r>
            <a:r>
              <a:rPr lang="zh-CN" altLang="en-US" sz="3200" spc="-100" dirty="0">
                <a:latin typeface="Segoe UI Light" pitchFamily="34" charset="0"/>
              </a:rPr>
              <a:t>，这有很多问题</a:t>
            </a:r>
            <a:r>
              <a:rPr lang="zh-CN" altLang="en-US" sz="3200" spc="-100" dirty="0" smtClean="0">
                <a:latin typeface="Segoe UI Light" pitchFamily="34" charset="0"/>
              </a:rPr>
              <a:t>。</a:t>
            </a:r>
            <a:endParaRPr lang="en-US" altLang="zh-CN" sz="3200" spc="-100" dirty="0">
              <a:latin typeface="Segoe UI Light" pitchFamily="34" charset="0"/>
            </a:endParaRPr>
          </a:p>
        </p:txBody>
      </p:sp>
    </p:spTree>
    <p:extLst>
      <p:ext uri="{BB962C8B-B14F-4D97-AF65-F5344CB8AC3E}">
        <p14:creationId xmlns:p14="http://schemas.microsoft.com/office/powerpoint/2010/main" val="255621108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69243" y="1388533"/>
            <a:ext cx="10521246" cy="4690515"/>
          </a:xfrm>
          <a:prstGeom prst="rect">
            <a:avLst/>
          </a:prstGeom>
        </p:spPr>
        <p:txBody>
          <a:bodyPr wrap="square">
            <a:spAutoFit/>
          </a:bodyPr>
          <a:lstStyle/>
          <a:p>
            <a:pPr indent="-457200">
              <a:lnSpc>
                <a:spcPct val="120000"/>
              </a:lnSpc>
              <a:spcBef>
                <a:spcPts val="0"/>
              </a:spcBef>
              <a:spcAft>
                <a:spcPts val="900"/>
              </a:spcAft>
              <a:buSzPct val="80000"/>
              <a:buFont typeface="Wingdings" pitchFamily="2" charset="2"/>
              <a:buChar char="ß"/>
            </a:pPr>
            <a:r>
              <a:rPr lang="en-US" altLang="zh-CN" sz="3200" spc="-100" dirty="0">
                <a:solidFill>
                  <a:schemeClr val="bg1"/>
                </a:solidFill>
                <a:latin typeface="Segoe UI Light" pitchFamily="34" charset="0"/>
              </a:rPr>
              <a:t>1</a:t>
            </a:r>
            <a:r>
              <a:rPr lang="zh-CN" altLang="en-US" sz="3200" spc="-100" dirty="0">
                <a:solidFill>
                  <a:schemeClr val="bg1"/>
                </a:solidFill>
                <a:latin typeface="Segoe UI Light" pitchFamily="34" charset="0"/>
              </a:rPr>
              <a:t>、对平台而言，完全中心化，不可信。</a:t>
            </a:r>
            <a:endParaRPr lang="en-US" altLang="zh-CN" sz="3200" spc="-100" dirty="0">
              <a:solidFill>
                <a:schemeClr val="bg1"/>
              </a:solidFill>
              <a:latin typeface="Segoe UI Light" pitchFamily="34" charset="0"/>
            </a:endParaRPr>
          </a:p>
          <a:p>
            <a:pPr indent="-457200">
              <a:lnSpc>
                <a:spcPct val="120000"/>
              </a:lnSpc>
              <a:spcBef>
                <a:spcPts val="0"/>
              </a:spcBef>
              <a:spcAft>
                <a:spcPts val="900"/>
              </a:spcAft>
              <a:buSzPct val="80000"/>
              <a:buFont typeface="Wingdings" pitchFamily="2" charset="2"/>
              <a:buChar char="ß"/>
            </a:pPr>
            <a:r>
              <a:rPr lang="en-US" altLang="zh-CN" sz="3200" spc="-100" dirty="0">
                <a:solidFill>
                  <a:schemeClr val="bg1"/>
                </a:solidFill>
                <a:latin typeface="Segoe UI Light" pitchFamily="34" charset="0"/>
              </a:rPr>
              <a:t>2</a:t>
            </a:r>
            <a:r>
              <a:rPr lang="zh-CN" altLang="en-US" sz="3200" spc="-100" dirty="0">
                <a:solidFill>
                  <a:schemeClr val="bg1"/>
                </a:solidFill>
                <a:latin typeface="Segoe UI Light" pitchFamily="34" charset="0"/>
              </a:rPr>
              <a:t>、对于参评者，没有有效约束手段，参评者全凭自觉</a:t>
            </a:r>
            <a:r>
              <a:rPr lang="zh-CN" altLang="en-US" sz="3200" spc="-100" dirty="0" smtClean="0">
                <a:solidFill>
                  <a:schemeClr val="bg1"/>
                </a:solidFill>
                <a:latin typeface="Segoe UI Light" pitchFamily="34" charset="0"/>
              </a:rPr>
              <a:t>，</a:t>
            </a:r>
            <a:r>
              <a:rPr lang="en-US" altLang="zh-CN" sz="3200" spc="-100" dirty="0" smtClean="0">
                <a:solidFill>
                  <a:schemeClr val="bg1"/>
                </a:solidFill>
                <a:latin typeface="Segoe UI Light" pitchFamily="34" charset="0"/>
              </a:rPr>
              <a:t>	</a:t>
            </a:r>
            <a:r>
              <a:rPr lang="zh-CN" altLang="en-US" sz="3200" spc="-100" dirty="0" smtClean="0">
                <a:solidFill>
                  <a:schemeClr val="bg1"/>
                </a:solidFill>
                <a:latin typeface="Segoe UI Light" pitchFamily="34" charset="0"/>
              </a:rPr>
              <a:t>是否客观</a:t>
            </a:r>
            <a:r>
              <a:rPr lang="zh-CN" altLang="en-US" sz="3200" spc="-100" dirty="0">
                <a:solidFill>
                  <a:schemeClr val="bg1"/>
                </a:solidFill>
                <a:latin typeface="Segoe UI Light" pitchFamily="34" charset="0"/>
              </a:rPr>
              <a:t>的</a:t>
            </a:r>
            <a:r>
              <a:rPr lang="zh-CN" altLang="en-US" sz="3200" spc="-100" dirty="0" smtClean="0">
                <a:solidFill>
                  <a:schemeClr val="bg1"/>
                </a:solidFill>
                <a:latin typeface="Segoe UI Light" pitchFamily="34" charset="0"/>
              </a:rPr>
              <a:t>评定全凭意愿。</a:t>
            </a:r>
            <a:endParaRPr lang="en-US" altLang="zh-CN" sz="3200" spc="-100" dirty="0">
              <a:solidFill>
                <a:schemeClr val="bg1"/>
              </a:solidFill>
              <a:latin typeface="Segoe UI Light" pitchFamily="34" charset="0"/>
            </a:endParaRPr>
          </a:p>
          <a:p>
            <a:pPr indent="-457200">
              <a:lnSpc>
                <a:spcPct val="120000"/>
              </a:lnSpc>
              <a:spcBef>
                <a:spcPts val="0"/>
              </a:spcBef>
              <a:spcAft>
                <a:spcPts val="900"/>
              </a:spcAft>
              <a:buSzPct val="80000"/>
              <a:buFont typeface="Wingdings" pitchFamily="2" charset="2"/>
              <a:buChar char="ß"/>
            </a:pPr>
            <a:r>
              <a:rPr lang="en-US" altLang="zh-CN" sz="3200" spc="-100" dirty="0">
                <a:solidFill>
                  <a:schemeClr val="bg1"/>
                </a:solidFill>
                <a:latin typeface="Segoe UI Light" pitchFamily="34" charset="0"/>
              </a:rPr>
              <a:t>3</a:t>
            </a:r>
            <a:r>
              <a:rPr lang="zh-CN" altLang="en-US" sz="3200" spc="-100" dirty="0">
                <a:solidFill>
                  <a:schemeClr val="bg1"/>
                </a:solidFill>
                <a:latin typeface="Segoe UI Light" pitchFamily="34" charset="0"/>
              </a:rPr>
              <a:t>、没有奖励刺激时，参评者参与的积极性不高，有</a:t>
            </a:r>
            <a:r>
              <a:rPr lang="zh-CN" altLang="en-US" sz="3200" spc="-100" dirty="0" smtClean="0">
                <a:solidFill>
                  <a:schemeClr val="bg1"/>
                </a:solidFill>
                <a:latin typeface="Segoe UI Light" pitchFamily="34" charset="0"/>
              </a:rPr>
              <a:t>奖励</a:t>
            </a:r>
            <a:r>
              <a:rPr lang="en-US" altLang="zh-CN" sz="3200" spc="-100" dirty="0" smtClean="0">
                <a:solidFill>
                  <a:schemeClr val="bg1"/>
                </a:solidFill>
                <a:latin typeface="Segoe UI Light" pitchFamily="34" charset="0"/>
              </a:rPr>
              <a:t>	</a:t>
            </a:r>
            <a:r>
              <a:rPr lang="zh-CN" altLang="en-US" sz="3200" spc="-100" dirty="0" smtClean="0">
                <a:solidFill>
                  <a:schemeClr val="bg1"/>
                </a:solidFill>
                <a:latin typeface="Segoe UI Light" pitchFamily="34" charset="0"/>
              </a:rPr>
              <a:t>刺激</a:t>
            </a:r>
            <a:r>
              <a:rPr lang="zh-CN" altLang="en-US" sz="3200" spc="-100" dirty="0">
                <a:solidFill>
                  <a:schemeClr val="bg1"/>
                </a:solidFill>
                <a:latin typeface="Segoe UI Light" pitchFamily="34" charset="0"/>
              </a:rPr>
              <a:t>时，很容易作弊，</a:t>
            </a:r>
            <a:endParaRPr lang="en-US" altLang="zh-CN" sz="3200" spc="-100" dirty="0">
              <a:solidFill>
                <a:schemeClr val="bg1"/>
              </a:solidFill>
              <a:latin typeface="Segoe UI Light" pitchFamily="34" charset="0"/>
            </a:endParaRPr>
          </a:p>
          <a:p>
            <a:pPr indent="-457200">
              <a:lnSpc>
                <a:spcPct val="120000"/>
              </a:lnSpc>
              <a:spcBef>
                <a:spcPts val="0"/>
              </a:spcBef>
              <a:spcAft>
                <a:spcPts val="900"/>
              </a:spcAft>
              <a:buSzPct val="80000"/>
              <a:buFont typeface="Wingdings" pitchFamily="2" charset="2"/>
              <a:buChar char="ß"/>
            </a:pPr>
            <a:r>
              <a:rPr lang="en-US" altLang="zh-CN" sz="3200" spc="-100" dirty="0">
                <a:solidFill>
                  <a:schemeClr val="bg1"/>
                </a:solidFill>
                <a:latin typeface="Segoe UI Light" pitchFamily="34" charset="0"/>
              </a:rPr>
              <a:t>4</a:t>
            </a:r>
            <a:r>
              <a:rPr lang="zh-CN" altLang="en-US" sz="3200" spc="-100" dirty="0">
                <a:solidFill>
                  <a:schemeClr val="bg1"/>
                </a:solidFill>
                <a:latin typeface="Segoe UI Light" pitchFamily="34" charset="0"/>
              </a:rPr>
              <a:t>、很容易实现抱团拉分、恶评等。</a:t>
            </a:r>
            <a:endParaRPr lang="en-US" altLang="zh-CN" sz="3200" spc="-100" dirty="0">
              <a:solidFill>
                <a:schemeClr val="bg1"/>
              </a:solidFill>
              <a:latin typeface="Segoe UI Light" pitchFamily="34" charset="0"/>
            </a:endParaRPr>
          </a:p>
          <a:p>
            <a:pPr indent="-457200">
              <a:lnSpc>
                <a:spcPct val="120000"/>
              </a:lnSpc>
              <a:spcBef>
                <a:spcPts val="0"/>
              </a:spcBef>
              <a:spcAft>
                <a:spcPts val="900"/>
              </a:spcAft>
              <a:buSzPct val="80000"/>
              <a:buFont typeface="Wingdings" pitchFamily="2" charset="2"/>
              <a:buChar char="ß"/>
            </a:pPr>
            <a:r>
              <a:rPr lang="en-US" altLang="zh-CN" sz="3200" spc="-100" dirty="0">
                <a:solidFill>
                  <a:schemeClr val="bg1"/>
                </a:solidFill>
                <a:latin typeface="Segoe UI Light" pitchFamily="34" charset="0"/>
              </a:rPr>
              <a:t>5</a:t>
            </a:r>
            <a:r>
              <a:rPr lang="zh-CN" altLang="en-US" sz="3200" spc="-100" dirty="0">
                <a:solidFill>
                  <a:schemeClr val="bg1"/>
                </a:solidFill>
                <a:latin typeface="Segoe UI Light" pitchFamily="34" charset="0"/>
              </a:rPr>
              <a:t>、影评最终得分并不够科学。</a:t>
            </a:r>
          </a:p>
        </p:txBody>
      </p:sp>
      <p:sp>
        <p:nvSpPr>
          <p:cNvPr id="4" name="标题 1"/>
          <p:cNvSpPr txBox="1">
            <a:spLocks/>
          </p:cNvSpPr>
          <p:nvPr/>
        </p:nvSpPr>
        <p:spPr>
          <a:xfrm>
            <a:off x="515439" y="331121"/>
            <a:ext cx="8229600" cy="1399032"/>
          </a:xfrm>
          <a:prstGeom prst="rect">
            <a:avLst/>
          </a:prstGeom>
        </p:spPr>
        <p:txBody>
          <a:bodyPr>
            <a:normAutofit/>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a:lstStyle>
          <a:p>
            <a:r>
              <a:rPr lang="zh-CN" altLang="en-US" dirty="0" smtClean="0"/>
              <a:t>当下影评中存在的问题</a:t>
            </a:r>
            <a:endParaRPr lang="zh-CN" altLang="en-US" dirty="0"/>
          </a:p>
        </p:txBody>
      </p:sp>
    </p:spTree>
    <p:extLst>
      <p:ext uri="{BB962C8B-B14F-4D97-AF65-F5344CB8AC3E}">
        <p14:creationId xmlns:p14="http://schemas.microsoft.com/office/powerpoint/2010/main" val="400248229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239765" y="3454401"/>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zh-CN" altLang="en-US" b="1" dirty="0"/>
              <a:t>我们的愿景</a:t>
            </a:r>
            <a:endParaRPr lang="en-US" dirty="0"/>
          </a:p>
        </p:txBody>
      </p:sp>
      <p:sp>
        <p:nvSpPr>
          <p:cNvPr id="13" name="Content Placeholder 2"/>
          <p:cNvSpPr>
            <a:spLocks noGrp="1"/>
          </p:cNvSpPr>
          <p:nvPr>
            <p:ph type="body" sz="quarter" idx="10"/>
          </p:nvPr>
        </p:nvSpPr>
        <p:spPr>
          <a:xfrm>
            <a:off x="3144752" y="4282837"/>
            <a:ext cx="6375178" cy="2385268"/>
          </a:xfrm>
        </p:spPr>
        <p:txBody>
          <a:bodyPr/>
          <a:lstStyle/>
          <a:p>
            <a:pPr marL="460375" indent="-457200">
              <a:lnSpc>
                <a:spcPct val="100000"/>
              </a:lnSpc>
              <a:buFont typeface="Wingdings" pitchFamily="2" charset="2"/>
              <a:buChar char="ß"/>
            </a:pPr>
            <a:r>
              <a:rPr lang="zh-CN" altLang="en-US" sz="2800" dirty="0"/>
              <a:t>获得客观公正的影视评定</a:t>
            </a:r>
            <a:endParaRPr lang="en-US" altLang="zh-CN" sz="2800" dirty="0"/>
          </a:p>
          <a:p>
            <a:pPr marL="460375" indent="-457200">
              <a:lnSpc>
                <a:spcPct val="100000"/>
              </a:lnSpc>
              <a:buFont typeface="Wingdings" pitchFamily="2" charset="2"/>
              <a:buChar char="ß"/>
            </a:pPr>
            <a:r>
              <a:rPr lang="zh-CN" altLang="en-US" sz="2800" dirty="0"/>
              <a:t>激励更多的用户观看电影</a:t>
            </a:r>
            <a:endParaRPr lang="en-US" altLang="zh-CN" sz="2800" dirty="0"/>
          </a:p>
          <a:p>
            <a:pPr marL="460375" indent="-457200">
              <a:lnSpc>
                <a:spcPct val="100000"/>
              </a:lnSpc>
              <a:buFont typeface="Wingdings" pitchFamily="2" charset="2"/>
              <a:buChar char="ß"/>
            </a:pPr>
            <a:r>
              <a:rPr lang="zh-CN" altLang="en-US" sz="2800" dirty="0"/>
              <a:t>基于项目特有的巨大流量入口，吸引更多人加入区</a:t>
            </a:r>
            <a:r>
              <a:rPr lang="zh-CN" altLang="en-US" sz="2800" dirty="0" smtClean="0"/>
              <a:t>块链，</a:t>
            </a:r>
            <a:r>
              <a:rPr lang="zh-CN" altLang="en-US" sz="2800" dirty="0"/>
              <a:t>以“评定” 为</a:t>
            </a:r>
            <a:r>
              <a:rPr lang="zh-CN" altLang="en-US" sz="2800" dirty="0" smtClean="0"/>
              <a:t>切入点打造影视相关生态的区块链应用</a:t>
            </a:r>
            <a:endParaRPr lang="en-US" sz="2800" dirty="0"/>
          </a:p>
        </p:txBody>
      </p:sp>
      <p:pic>
        <p:nvPicPr>
          <p:cNvPr id="7" name="图片 6" descr="卡通人物&#10;&#10;中度可信度描述已自动生成">
            <a:extLst>
              <a:ext uri="{FF2B5EF4-FFF2-40B4-BE49-F238E27FC236}">
                <a16:creationId xmlns="" xmlns:a16="http://schemas.microsoft.com/office/drawing/2014/main" id="{949BFC1C-26FF-4BC9-87A1-152DC47F50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9409" y="1182991"/>
            <a:ext cx="2340000" cy="2340000"/>
          </a:xfrm>
          <a:prstGeom prst="rect">
            <a:avLst/>
          </a:prstGeom>
        </p:spPr>
      </p:pic>
      <p:sp>
        <p:nvSpPr>
          <p:cNvPr id="10" name="文本框 9">
            <a:extLst>
              <a:ext uri="{FF2B5EF4-FFF2-40B4-BE49-F238E27FC236}">
                <a16:creationId xmlns="" xmlns:a16="http://schemas.microsoft.com/office/drawing/2014/main" id="{C6B67929-86E2-4DB3-BA83-1859EE4ACDEA}"/>
              </a:ext>
            </a:extLst>
          </p:cNvPr>
          <p:cNvSpPr txBox="1"/>
          <p:nvPr/>
        </p:nvSpPr>
        <p:spPr>
          <a:xfrm>
            <a:off x="5131596" y="1601453"/>
            <a:ext cx="6369515" cy="1723549"/>
          </a:xfrm>
          <a:prstGeom prst="rect">
            <a:avLst/>
          </a:prstGeom>
        </p:spPr>
        <p:txBody>
          <a:bodyPr vert="horz" wrap="square" lIns="0" tIns="0" rIns="0" bIns="0" rtlCol="0">
            <a:spAutoFit/>
          </a:bodyPr>
          <a:lstStyle>
            <a:lvl1pPr marL="460375" indent="-457200" defTabSz="914363">
              <a:lnSpc>
                <a:spcPct val="100000"/>
              </a:lnSpc>
              <a:spcBef>
                <a:spcPts val="0"/>
              </a:spcBef>
              <a:spcAft>
                <a:spcPts val="900"/>
              </a:spcAft>
              <a:buClr>
                <a:srgbClr val="92D050"/>
              </a:buClr>
              <a:buSzPct val="80000"/>
              <a:buFont typeface="Wingdings" pitchFamily="2" charset="2"/>
              <a:buChar char="ß"/>
              <a:defRPr sz="2800" spc="-100" baseline="0">
                <a:solidFill>
                  <a:schemeClr val="bg1"/>
                </a:solidFill>
                <a:latin typeface="Segoe UI Light" pitchFamily="34" charset="0"/>
              </a:defRPr>
            </a:lvl1pPr>
            <a:lvl2pPr marL="3175" indent="0" defTabSz="914363">
              <a:lnSpc>
                <a:spcPct val="90000"/>
              </a:lnSpc>
              <a:spcBef>
                <a:spcPts val="0"/>
              </a:spcBef>
              <a:buClr>
                <a:srgbClr val="92D050"/>
              </a:buClr>
              <a:buSzPct val="80000"/>
              <a:buFont typeface="Arial" pitchFamily="34" charset="0"/>
              <a:buNone/>
              <a:defRPr sz="2000" spc="-50" baseline="0">
                <a:solidFill>
                  <a:schemeClr val="bg1"/>
                </a:solidFill>
              </a:defRPr>
            </a:lvl2pPr>
            <a:lvl3pPr marL="1258888" indent="-403225" defTabSz="914363">
              <a:lnSpc>
                <a:spcPct val="90000"/>
              </a:lnSpc>
              <a:spcBef>
                <a:spcPct val="20000"/>
              </a:spcBef>
              <a:buClr>
                <a:srgbClr val="92D050"/>
              </a:buClr>
              <a:buSzPct val="80000"/>
              <a:buFontTx/>
              <a:buBlip>
                <a:blip r:embed="rId5"/>
              </a:buBlip>
              <a:defRPr sz="3600">
                <a:gradFill>
                  <a:gsLst>
                    <a:gs pos="0">
                      <a:schemeClr val="tx1">
                        <a:lumMod val="90000"/>
                        <a:lumOff val="10000"/>
                      </a:schemeClr>
                    </a:gs>
                    <a:gs pos="86000">
                      <a:schemeClr val="tx1">
                        <a:lumMod val="90000"/>
                        <a:lumOff val="10000"/>
                      </a:schemeClr>
                    </a:gs>
                  </a:gsLst>
                  <a:lin ang="5400000" scaled="0"/>
                </a:gradFill>
              </a:defRPr>
            </a:lvl3pPr>
            <a:lvl4pPr marL="1604963" indent="-346075" defTabSz="914363">
              <a:lnSpc>
                <a:spcPct val="90000"/>
              </a:lnSpc>
              <a:spcBef>
                <a:spcPct val="20000"/>
              </a:spcBef>
              <a:buClr>
                <a:srgbClr val="92D050"/>
              </a:buClr>
              <a:buSzPct val="80000"/>
              <a:buFontTx/>
              <a:buBlip>
                <a:blip r:embed="rId5"/>
              </a:buBlip>
              <a:defRPr sz="3200">
                <a:gradFill>
                  <a:gsLst>
                    <a:gs pos="0">
                      <a:schemeClr val="tx1">
                        <a:lumMod val="90000"/>
                        <a:lumOff val="10000"/>
                      </a:schemeClr>
                    </a:gs>
                    <a:gs pos="86000">
                      <a:schemeClr val="tx1">
                        <a:lumMod val="90000"/>
                        <a:lumOff val="10000"/>
                      </a:schemeClr>
                    </a:gs>
                  </a:gsLst>
                  <a:lin ang="5400000" scaled="0"/>
                </a:gradFill>
              </a:defRPr>
            </a:lvl4pPr>
            <a:lvl5pPr marL="1941513" indent="-336550" defTabSz="914363">
              <a:lnSpc>
                <a:spcPct val="90000"/>
              </a:lnSpc>
              <a:spcBef>
                <a:spcPct val="20000"/>
              </a:spcBef>
              <a:buClr>
                <a:srgbClr val="92D050"/>
              </a:buClr>
              <a:buSzPct val="80000"/>
              <a:buFontTx/>
              <a:buBlip>
                <a:blip r:embed="rId5"/>
              </a:buBlip>
              <a:defRPr sz="3200">
                <a:gradFill>
                  <a:gsLst>
                    <a:gs pos="0">
                      <a:schemeClr val="tx1">
                        <a:lumMod val="90000"/>
                        <a:lumOff val="10000"/>
                      </a:schemeClr>
                    </a:gs>
                    <a:gs pos="86000">
                      <a:schemeClr val="tx1">
                        <a:lumMod val="90000"/>
                        <a:lumOff val="10000"/>
                      </a:schemeClr>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marL="3175" indent="0">
              <a:buNone/>
            </a:pPr>
            <a:r>
              <a:rPr lang="zh-CN" altLang="en-US" dirty="0"/>
              <a:t>众评链</a:t>
            </a:r>
            <a:r>
              <a:rPr lang="zh-CN" altLang="en-US" dirty="0">
                <a:latin typeface="微软雅黑" panose="020B0503020204020204" pitchFamily="34" charset="-122"/>
                <a:ea typeface="微软雅黑" panose="020B0503020204020204" pitchFamily="34" charset="-122"/>
              </a:rPr>
              <a:t>（ RankingChain </a:t>
            </a:r>
            <a:r>
              <a:rPr lang="zh-CN" altLang="en-US" dirty="0"/>
              <a:t>）是一套</a:t>
            </a:r>
            <a:r>
              <a:rPr lang="zh-CN" altLang="en-US" dirty="0" smtClean="0"/>
              <a:t>基于区块链去中心化、公开化等特点开发</a:t>
            </a:r>
            <a:r>
              <a:rPr lang="zh-CN" altLang="en-US" dirty="0"/>
              <a:t>的可信评分系统，用户可以发起、参与电影等项目评分，并获取收益。</a:t>
            </a:r>
          </a:p>
        </p:txBody>
      </p:sp>
      <p:sp>
        <p:nvSpPr>
          <p:cNvPr id="11" name="Title 1">
            <a:extLst>
              <a:ext uri="{FF2B5EF4-FFF2-40B4-BE49-F238E27FC236}">
                <a16:creationId xmlns="" xmlns:a16="http://schemas.microsoft.com/office/drawing/2014/main" id="{995ADA83-AAFE-4CC0-BCEF-ADAA7B08727B}"/>
              </a:ext>
            </a:extLst>
          </p:cNvPr>
          <p:cNvSpPr txBox="1">
            <a:spLocks/>
          </p:cNvSpPr>
          <p:nvPr/>
        </p:nvSpPr>
        <p:spPr>
          <a:xfrm>
            <a:off x="5131596" y="768883"/>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zh-CN" altLang="en-US" b="1" dirty="0"/>
              <a:t>项目介绍</a:t>
            </a:r>
            <a:endParaRPr lang="en-US" dirty="0"/>
          </a:p>
        </p:txBody>
      </p:sp>
    </p:spTree>
    <p:custDataLst>
      <p:tags r:id="rId1"/>
    </p:custDataLst>
    <p:extLst>
      <p:ext uri="{BB962C8B-B14F-4D97-AF65-F5344CB8AC3E}">
        <p14:creationId xmlns:p14="http://schemas.microsoft.com/office/powerpoint/2010/main" val="117176818"/>
      </p:ext>
    </p:extLst>
  </p:cSld>
  <p:clrMapOvr>
    <a:masterClrMapping/>
  </p:clrMapOvr>
  <p:transition advTm="21859">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fade">
                                      <p:cBhvr>
                                        <p:cTn id="10" dur="500"/>
                                        <p:tgtEl>
                                          <p:spTgt spid="10">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5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250"/>
                                        <p:tgtEl>
                                          <p:spTgt spid="12"/>
                                        </p:tgtEl>
                                      </p:cBhvr>
                                    </p:animEffect>
                                  </p:childTnLst>
                                </p:cTn>
                              </p:par>
                              <p:par>
                                <p:cTn id="19" presetID="10" presetClass="entr" presetSubtype="0" fill="hold" nodeType="withEffect">
                                  <p:stCondLst>
                                    <p:cond delay="125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250"/>
                                        <p:tgtEl>
                                          <p:spTgt spid="13">
                                            <p:txEl>
                                              <p:pRg st="2" end="2"/>
                                            </p:txEl>
                                          </p:spTgt>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13">
                                            <p:txEl>
                                              <p:pRg st="0" end="0"/>
                                            </p:txEl>
                                          </p:spTgt>
                                        </p:tgtEl>
                                        <p:attrNameLst>
                                          <p:attrName>style.visibility</p:attrName>
                                        </p:attrNameLst>
                                      </p:cBhvr>
                                      <p:to>
                                        <p:strVal val="visible"/>
                                      </p:to>
                                    </p:set>
                                    <p:animEffect transition="in" filter="fade">
                                      <p:cBhvr>
                                        <p:cTn id="24" dur="250"/>
                                        <p:tgtEl>
                                          <p:spTgt spid="13">
                                            <p:txEl>
                                              <p:pRg st="0" end="0"/>
                                            </p:txEl>
                                          </p:spTgt>
                                        </p:tgtEl>
                                      </p:cBhvr>
                                    </p:animEffect>
                                  </p:childTnLst>
                                </p:cTn>
                              </p:par>
                              <p:par>
                                <p:cTn id="25" presetID="10" presetClass="entr" presetSubtype="0" fill="hold" grpId="0" nodeType="withEffect">
                                  <p:stCondLst>
                                    <p:cond delay="1000"/>
                                  </p:stCondLst>
                                  <p:childTnLst>
                                    <p:set>
                                      <p:cBhvr>
                                        <p:cTn id="26" dur="1" fill="hold">
                                          <p:stCondLst>
                                            <p:cond delay="0"/>
                                          </p:stCondLst>
                                        </p:cTn>
                                        <p:tgtEl>
                                          <p:spTgt spid="13">
                                            <p:txEl>
                                              <p:pRg st="1" end="1"/>
                                            </p:txEl>
                                          </p:spTgt>
                                        </p:tgtEl>
                                        <p:attrNameLst>
                                          <p:attrName>style.visibility</p:attrName>
                                        </p:attrNameLst>
                                      </p:cBhvr>
                                      <p:to>
                                        <p:strVal val="visible"/>
                                      </p:to>
                                    </p:set>
                                    <p:animEffect transition="in" filter="fade">
                                      <p:cBhvr>
                                        <p:cTn id="27" dur="25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uiExpand="1" build="p"/>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3"/>
          <p:cNvSpPr txBox="1">
            <a:spLocks/>
          </p:cNvSpPr>
          <p:nvPr/>
        </p:nvSpPr>
        <p:spPr>
          <a:xfrm>
            <a:off x="1275553" y="3060385"/>
            <a:ext cx="9678311" cy="91409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r>
              <a:rPr lang="en-US" altLang="zh-CN" sz="6600" dirty="0" smtClean="0"/>
              <a:t>2</a:t>
            </a:r>
            <a:r>
              <a:rPr lang="zh-CN" altLang="en-US" sz="6600" dirty="0" smtClean="0"/>
              <a:t>、项目</a:t>
            </a:r>
            <a:r>
              <a:rPr lang="zh-CN" altLang="en-US" sz="6600" dirty="0"/>
              <a:t>实现</a:t>
            </a:r>
            <a:endParaRPr lang="en-US" sz="6600" dirty="0"/>
          </a:p>
        </p:txBody>
      </p:sp>
    </p:spTree>
    <p:extLst>
      <p:ext uri="{BB962C8B-B14F-4D97-AF65-F5344CB8AC3E}">
        <p14:creationId xmlns:p14="http://schemas.microsoft.com/office/powerpoint/2010/main" val="858006835"/>
      </p:ext>
    </p:extLst>
  </p:cSld>
  <p:clrMapOvr>
    <a:masterClrMapping/>
  </p:clrMapOvr>
  <p:transition advTm="1194">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xmlns="" id="{F9D8DE50-414D-4645-B83A-7B786D6DDDC8}"/>
              </a:ext>
            </a:extLst>
          </p:cNvPr>
          <p:cNvSpPr txBox="1">
            <a:spLocks/>
          </p:cNvSpPr>
          <p:nvPr/>
        </p:nvSpPr>
        <p:spPr>
          <a:xfrm>
            <a:off x="682688" y="434775"/>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zh-CN" altLang="en-US" b="1" dirty="0"/>
              <a:t>项目组成</a:t>
            </a:r>
            <a:endParaRPr lang="en-US" dirty="0"/>
          </a:p>
        </p:txBody>
      </p:sp>
      <p:grpSp>
        <p:nvGrpSpPr>
          <p:cNvPr id="3" name="组合 2">
            <a:extLst>
              <a:ext uri="{FF2B5EF4-FFF2-40B4-BE49-F238E27FC236}">
                <a16:creationId xmlns:a16="http://schemas.microsoft.com/office/drawing/2014/main" xmlns="" id="{B6DB45F0-E031-4199-B998-D1CF4FD7E9B3}"/>
              </a:ext>
            </a:extLst>
          </p:cNvPr>
          <p:cNvGrpSpPr/>
          <p:nvPr/>
        </p:nvGrpSpPr>
        <p:grpSpPr>
          <a:xfrm>
            <a:off x="5446245" y="2332175"/>
            <a:ext cx="5527618" cy="4051601"/>
            <a:chOff x="5978582" y="1934344"/>
            <a:chExt cx="6210243" cy="3407906"/>
          </a:xfrm>
        </p:grpSpPr>
        <p:sp>
          <p:nvSpPr>
            <p:cNvPr id="23" name="椭圆 22">
              <a:extLst>
                <a:ext uri="{FF2B5EF4-FFF2-40B4-BE49-F238E27FC236}">
                  <a16:creationId xmlns:a16="http://schemas.microsoft.com/office/drawing/2014/main" xmlns="" id="{C6A0565F-BA48-411F-B2A3-8B65C813F0D8}"/>
                </a:ext>
              </a:extLst>
            </p:cNvPr>
            <p:cNvSpPr/>
            <p:nvPr/>
          </p:nvSpPr>
          <p:spPr>
            <a:xfrm>
              <a:off x="8379772" y="3302496"/>
              <a:ext cx="1296144" cy="8797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b="1" dirty="0">
                  <a:solidFill>
                    <a:schemeClr val="tx1"/>
                  </a:solidFill>
                </a:rPr>
                <a:t>奖金池</a:t>
              </a:r>
            </a:p>
          </p:txBody>
        </p:sp>
        <p:sp>
          <p:nvSpPr>
            <p:cNvPr id="24" name="椭圆 23">
              <a:extLst>
                <a:ext uri="{FF2B5EF4-FFF2-40B4-BE49-F238E27FC236}">
                  <a16:creationId xmlns:a16="http://schemas.microsoft.com/office/drawing/2014/main" xmlns="" id="{534EF61B-0701-4C8E-99AB-BF50D74E412F}"/>
                </a:ext>
              </a:extLst>
            </p:cNvPr>
            <p:cNvSpPr/>
            <p:nvPr/>
          </p:nvSpPr>
          <p:spPr>
            <a:xfrm>
              <a:off x="7164141" y="4747101"/>
              <a:ext cx="1690623" cy="59514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b="1" dirty="0">
                  <a:solidFill>
                    <a:schemeClr val="tx1"/>
                  </a:solidFill>
                </a:rPr>
                <a:t>参评者票价</a:t>
              </a:r>
            </a:p>
          </p:txBody>
        </p:sp>
        <p:sp>
          <p:nvSpPr>
            <p:cNvPr id="25" name="右箭头 5">
              <a:extLst>
                <a:ext uri="{FF2B5EF4-FFF2-40B4-BE49-F238E27FC236}">
                  <a16:creationId xmlns:a16="http://schemas.microsoft.com/office/drawing/2014/main" xmlns="" id="{7F976B28-0052-48FC-8B3C-C5763C8AD566}"/>
                </a:ext>
              </a:extLst>
            </p:cNvPr>
            <p:cNvSpPr/>
            <p:nvPr/>
          </p:nvSpPr>
          <p:spPr>
            <a:xfrm rot="17540088">
              <a:off x="8188327" y="4232957"/>
              <a:ext cx="442416" cy="3792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ndParaRPr>
            </a:p>
          </p:txBody>
        </p:sp>
        <p:sp>
          <p:nvSpPr>
            <p:cNvPr id="26" name="椭圆 25">
              <a:extLst>
                <a:ext uri="{FF2B5EF4-FFF2-40B4-BE49-F238E27FC236}">
                  <a16:creationId xmlns:a16="http://schemas.microsoft.com/office/drawing/2014/main" xmlns="" id="{23AC8DF1-796C-4358-B762-58CF15C259CB}"/>
                </a:ext>
              </a:extLst>
            </p:cNvPr>
            <p:cNvSpPr/>
            <p:nvPr/>
          </p:nvSpPr>
          <p:spPr>
            <a:xfrm>
              <a:off x="5978582" y="3374504"/>
              <a:ext cx="1690623" cy="59514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b="1" dirty="0">
                  <a:solidFill>
                    <a:schemeClr val="tx1"/>
                  </a:solidFill>
                </a:rPr>
                <a:t>发起者奖励</a:t>
              </a:r>
            </a:p>
          </p:txBody>
        </p:sp>
        <p:sp>
          <p:nvSpPr>
            <p:cNvPr id="27" name="椭圆 26">
              <a:extLst>
                <a:ext uri="{FF2B5EF4-FFF2-40B4-BE49-F238E27FC236}">
                  <a16:creationId xmlns:a16="http://schemas.microsoft.com/office/drawing/2014/main" xmlns="" id="{035CE60A-B7CF-448E-B5FD-2D91A5BC27D4}"/>
                </a:ext>
              </a:extLst>
            </p:cNvPr>
            <p:cNvSpPr/>
            <p:nvPr/>
          </p:nvSpPr>
          <p:spPr>
            <a:xfrm>
              <a:off x="8066814" y="1934344"/>
              <a:ext cx="1690623" cy="59514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b="1" dirty="0">
                  <a:solidFill>
                    <a:schemeClr val="tx1"/>
                  </a:solidFill>
                </a:rPr>
                <a:t>挖矿</a:t>
              </a:r>
              <a:r>
                <a:rPr lang="en-US" altLang="zh-CN" sz="2000" b="1" dirty="0">
                  <a:solidFill>
                    <a:schemeClr val="tx1"/>
                  </a:solidFill>
                </a:rPr>
                <a:t>token</a:t>
              </a:r>
              <a:endParaRPr lang="zh-CN" altLang="en-US" sz="2000" b="1" dirty="0">
                <a:solidFill>
                  <a:schemeClr val="tx1"/>
                </a:solidFill>
              </a:endParaRPr>
            </a:p>
          </p:txBody>
        </p:sp>
        <p:sp>
          <p:nvSpPr>
            <p:cNvPr id="28" name="椭圆 27">
              <a:extLst>
                <a:ext uri="{FF2B5EF4-FFF2-40B4-BE49-F238E27FC236}">
                  <a16:creationId xmlns:a16="http://schemas.microsoft.com/office/drawing/2014/main" xmlns="" id="{7BB80E7B-5619-4196-9697-319110AA333A}"/>
                </a:ext>
              </a:extLst>
            </p:cNvPr>
            <p:cNvSpPr/>
            <p:nvPr/>
          </p:nvSpPr>
          <p:spPr>
            <a:xfrm>
              <a:off x="10122757" y="2231918"/>
              <a:ext cx="1866393" cy="80163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b="1" dirty="0">
                  <a:solidFill>
                    <a:schemeClr val="tx1"/>
                  </a:solidFill>
                </a:rPr>
                <a:t>机枪池</a:t>
              </a:r>
              <a:r>
                <a:rPr lang="en-US" altLang="zh-CN" sz="2000" b="1" dirty="0">
                  <a:solidFill>
                    <a:schemeClr val="tx1"/>
                  </a:solidFill>
                </a:rPr>
                <a:t>/</a:t>
              </a:r>
              <a:r>
                <a:rPr lang="zh-CN" altLang="en-US" sz="2000" b="1" dirty="0">
                  <a:solidFill>
                    <a:schemeClr val="tx1"/>
                  </a:solidFill>
                </a:rPr>
                <a:t>聚合收益</a:t>
              </a:r>
            </a:p>
          </p:txBody>
        </p:sp>
        <p:sp>
          <p:nvSpPr>
            <p:cNvPr id="29" name="右箭头 9">
              <a:extLst>
                <a:ext uri="{FF2B5EF4-FFF2-40B4-BE49-F238E27FC236}">
                  <a16:creationId xmlns:a16="http://schemas.microsoft.com/office/drawing/2014/main" xmlns="" id="{37595277-95F1-434D-8C8E-ADE86895128D}"/>
                </a:ext>
              </a:extLst>
            </p:cNvPr>
            <p:cNvSpPr/>
            <p:nvPr/>
          </p:nvSpPr>
          <p:spPr>
            <a:xfrm rot="21445924">
              <a:off x="7787036" y="3488634"/>
              <a:ext cx="483845" cy="3792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ndParaRPr>
            </a:p>
          </p:txBody>
        </p:sp>
        <p:sp>
          <p:nvSpPr>
            <p:cNvPr id="30" name="右箭头 10">
              <a:extLst>
                <a:ext uri="{FF2B5EF4-FFF2-40B4-BE49-F238E27FC236}">
                  <a16:creationId xmlns:a16="http://schemas.microsoft.com/office/drawing/2014/main" xmlns="" id="{79ADAEFE-2DAE-4A6C-9A00-731231796F9B}"/>
                </a:ext>
              </a:extLst>
            </p:cNvPr>
            <p:cNvSpPr/>
            <p:nvPr/>
          </p:nvSpPr>
          <p:spPr>
            <a:xfrm rot="5148345">
              <a:off x="8659844" y="2729160"/>
              <a:ext cx="526881" cy="3792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ndParaRPr>
            </a:p>
          </p:txBody>
        </p:sp>
        <p:sp>
          <p:nvSpPr>
            <p:cNvPr id="31" name="右箭头 11">
              <a:extLst>
                <a:ext uri="{FF2B5EF4-FFF2-40B4-BE49-F238E27FC236}">
                  <a16:creationId xmlns:a16="http://schemas.microsoft.com/office/drawing/2014/main" xmlns="" id="{D814B3F7-2B46-41C3-AEB2-3BCA0881043D}"/>
                </a:ext>
              </a:extLst>
            </p:cNvPr>
            <p:cNvSpPr/>
            <p:nvPr/>
          </p:nvSpPr>
          <p:spPr>
            <a:xfrm rot="8319418">
              <a:off x="9736115" y="3043012"/>
              <a:ext cx="522167" cy="3792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ndParaRPr>
            </a:p>
          </p:txBody>
        </p:sp>
        <p:sp>
          <p:nvSpPr>
            <p:cNvPr id="32" name="椭圆 31">
              <a:extLst>
                <a:ext uri="{FF2B5EF4-FFF2-40B4-BE49-F238E27FC236}">
                  <a16:creationId xmlns:a16="http://schemas.microsoft.com/office/drawing/2014/main" xmlns="" id="{F62EF02D-8323-41A9-96C5-702065F1EA9D}"/>
                </a:ext>
              </a:extLst>
            </p:cNvPr>
            <p:cNvSpPr/>
            <p:nvPr/>
          </p:nvSpPr>
          <p:spPr>
            <a:xfrm>
              <a:off x="10498202" y="3611213"/>
              <a:ext cx="1690623" cy="59514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b="1" dirty="0">
                  <a:solidFill>
                    <a:schemeClr val="tx1"/>
                  </a:solidFill>
                </a:rPr>
                <a:t>借贷收益</a:t>
              </a:r>
            </a:p>
          </p:txBody>
        </p:sp>
        <p:sp>
          <p:nvSpPr>
            <p:cNvPr id="33" name="右箭头 13">
              <a:extLst>
                <a:ext uri="{FF2B5EF4-FFF2-40B4-BE49-F238E27FC236}">
                  <a16:creationId xmlns:a16="http://schemas.microsoft.com/office/drawing/2014/main" xmlns="" id="{90FD0B6D-41CA-4BF5-B102-80247FB5B61F}"/>
                </a:ext>
              </a:extLst>
            </p:cNvPr>
            <p:cNvSpPr/>
            <p:nvPr/>
          </p:nvSpPr>
          <p:spPr>
            <a:xfrm rot="11449628">
              <a:off x="9850059" y="3638378"/>
              <a:ext cx="545396" cy="3792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ndParaRPr>
            </a:p>
          </p:txBody>
        </p:sp>
        <p:sp>
          <p:nvSpPr>
            <p:cNvPr id="34" name="椭圆 33">
              <a:extLst>
                <a:ext uri="{FF2B5EF4-FFF2-40B4-BE49-F238E27FC236}">
                  <a16:creationId xmlns:a16="http://schemas.microsoft.com/office/drawing/2014/main" xmlns="" id="{2EDC43B5-B847-4E33-B5CF-28FB8D842114}"/>
                </a:ext>
              </a:extLst>
            </p:cNvPr>
            <p:cNvSpPr/>
            <p:nvPr/>
          </p:nvSpPr>
          <p:spPr>
            <a:xfrm>
              <a:off x="9580912" y="4626026"/>
              <a:ext cx="1938566" cy="67401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b="1" dirty="0">
                  <a:solidFill>
                    <a:schemeClr val="tx1"/>
                  </a:solidFill>
                </a:rPr>
                <a:t>NFT</a:t>
              </a:r>
              <a:r>
                <a:rPr lang="zh-CN" altLang="en-US" sz="2000" b="1" dirty="0">
                  <a:solidFill>
                    <a:schemeClr val="tx1"/>
                  </a:solidFill>
                </a:rPr>
                <a:t>手续费收益</a:t>
              </a:r>
            </a:p>
          </p:txBody>
        </p:sp>
        <p:sp>
          <p:nvSpPr>
            <p:cNvPr id="35" name="右箭头 15">
              <a:extLst>
                <a:ext uri="{FF2B5EF4-FFF2-40B4-BE49-F238E27FC236}">
                  <a16:creationId xmlns:a16="http://schemas.microsoft.com/office/drawing/2014/main" xmlns="" id="{E61E98EA-200E-48F0-A0BF-65D44151F5E0}"/>
                </a:ext>
              </a:extLst>
            </p:cNvPr>
            <p:cNvSpPr/>
            <p:nvPr/>
          </p:nvSpPr>
          <p:spPr>
            <a:xfrm rot="13587167">
              <a:off x="9451684" y="4232957"/>
              <a:ext cx="545396" cy="3792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ndParaRPr>
            </a:p>
          </p:txBody>
        </p:sp>
      </p:grpSp>
      <p:grpSp>
        <p:nvGrpSpPr>
          <p:cNvPr id="2" name="组合 1">
            <a:extLst>
              <a:ext uri="{FF2B5EF4-FFF2-40B4-BE49-F238E27FC236}">
                <a16:creationId xmlns:a16="http://schemas.microsoft.com/office/drawing/2014/main" xmlns="" id="{DD0E2B38-E781-49DD-9412-E6CC8F23DF8A}"/>
              </a:ext>
            </a:extLst>
          </p:cNvPr>
          <p:cNvGrpSpPr/>
          <p:nvPr/>
        </p:nvGrpSpPr>
        <p:grpSpPr>
          <a:xfrm>
            <a:off x="136764" y="2020711"/>
            <a:ext cx="5492072" cy="4137511"/>
            <a:chOff x="159979" y="1407621"/>
            <a:chExt cx="7306509" cy="5207613"/>
          </a:xfrm>
        </p:grpSpPr>
        <p:sp>
          <p:nvSpPr>
            <p:cNvPr id="47" name="椭圆 46">
              <a:extLst>
                <a:ext uri="{FF2B5EF4-FFF2-40B4-BE49-F238E27FC236}">
                  <a16:creationId xmlns:a16="http://schemas.microsoft.com/office/drawing/2014/main" xmlns="" id="{07E93795-6C91-4A60-8208-3E1A309953CD}"/>
                </a:ext>
              </a:extLst>
            </p:cNvPr>
            <p:cNvSpPr/>
            <p:nvPr/>
          </p:nvSpPr>
          <p:spPr>
            <a:xfrm>
              <a:off x="159979" y="3127545"/>
              <a:ext cx="1499491" cy="10717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b="1" dirty="0">
                  <a:solidFill>
                    <a:schemeClr val="tx1"/>
                  </a:solidFill>
                </a:rPr>
                <a:t>DIFI</a:t>
              </a:r>
              <a:endParaRPr lang="zh-CN" altLang="en-US" sz="2000" b="1" dirty="0">
                <a:solidFill>
                  <a:schemeClr val="tx1"/>
                </a:solidFill>
              </a:endParaRPr>
            </a:p>
          </p:txBody>
        </p:sp>
        <p:sp>
          <p:nvSpPr>
            <p:cNvPr id="48" name="椭圆 47">
              <a:extLst>
                <a:ext uri="{FF2B5EF4-FFF2-40B4-BE49-F238E27FC236}">
                  <a16:creationId xmlns:a16="http://schemas.microsoft.com/office/drawing/2014/main" xmlns="" id="{FC75ACFD-5A7D-40A2-B737-9EE57E351BD8}"/>
                </a:ext>
              </a:extLst>
            </p:cNvPr>
            <p:cNvSpPr/>
            <p:nvPr/>
          </p:nvSpPr>
          <p:spPr>
            <a:xfrm>
              <a:off x="2753658" y="3127544"/>
              <a:ext cx="1656184" cy="128414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b="1" dirty="0">
                  <a:solidFill>
                    <a:schemeClr val="tx1"/>
                  </a:solidFill>
                </a:rPr>
                <a:t>应用</a:t>
              </a:r>
            </a:p>
          </p:txBody>
        </p:sp>
        <p:sp>
          <p:nvSpPr>
            <p:cNvPr id="49" name="椭圆 48">
              <a:extLst>
                <a:ext uri="{FF2B5EF4-FFF2-40B4-BE49-F238E27FC236}">
                  <a16:creationId xmlns:a16="http://schemas.microsoft.com/office/drawing/2014/main" xmlns="" id="{5D8820D9-2E8A-426A-A0B2-51BB1840AED5}"/>
                </a:ext>
              </a:extLst>
            </p:cNvPr>
            <p:cNvSpPr/>
            <p:nvPr/>
          </p:nvSpPr>
          <p:spPr>
            <a:xfrm>
              <a:off x="2501630" y="5543498"/>
              <a:ext cx="2160240" cy="10717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b="1" dirty="0">
                  <a:solidFill>
                    <a:schemeClr val="tx1"/>
                  </a:solidFill>
                </a:rPr>
                <a:t>机枪池</a:t>
              </a:r>
            </a:p>
          </p:txBody>
        </p:sp>
        <p:sp>
          <p:nvSpPr>
            <p:cNvPr id="50" name="椭圆 49">
              <a:extLst>
                <a:ext uri="{FF2B5EF4-FFF2-40B4-BE49-F238E27FC236}">
                  <a16:creationId xmlns:a16="http://schemas.microsoft.com/office/drawing/2014/main" xmlns="" id="{6198EA55-4829-4FA9-8C1D-2252DDDF7BA4}"/>
                </a:ext>
              </a:extLst>
            </p:cNvPr>
            <p:cNvSpPr/>
            <p:nvPr/>
          </p:nvSpPr>
          <p:spPr>
            <a:xfrm>
              <a:off x="593416" y="1407621"/>
              <a:ext cx="2268156" cy="117986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b="1" dirty="0">
                  <a:solidFill>
                    <a:schemeClr val="tx1"/>
                  </a:solidFill>
                </a:rPr>
                <a:t>Token</a:t>
              </a:r>
              <a:r>
                <a:rPr lang="zh-CN" altLang="en-US" sz="2000" b="1" dirty="0">
                  <a:solidFill>
                    <a:schemeClr val="tx1"/>
                  </a:solidFill>
                </a:rPr>
                <a:t>交易、兑换</a:t>
              </a:r>
            </a:p>
          </p:txBody>
        </p:sp>
        <p:sp>
          <p:nvSpPr>
            <p:cNvPr id="51" name="右箭头 7">
              <a:extLst>
                <a:ext uri="{FF2B5EF4-FFF2-40B4-BE49-F238E27FC236}">
                  <a16:creationId xmlns:a16="http://schemas.microsoft.com/office/drawing/2014/main" xmlns="" id="{E60D0EE3-F0C1-4973-BF8B-7D75B4836C56}"/>
                </a:ext>
              </a:extLst>
            </p:cNvPr>
            <p:cNvSpPr/>
            <p:nvPr/>
          </p:nvSpPr>
          <p:spPr>
            <a:xfrm>
              <a:off x="1811556" y="3480206"/>
              <a:ext cx="79669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ndParaRPr>
            </a:p>
          </p:txBody>
        </p:sp>
        <p:sp>
          <p:nvSpPr>
            <p:cNvPr id="52" name="右箭头 8">
              <a:extLst>
                <a:ext uri="{FF2B5EF4-FFF2-40B4-BE49-F238E27FC236}">
                  <a16:creationId xmlns:a16="http://schemas.microsoft.com/office/drawing/2014/main" xmlns="" id="{0BF22AC8-8890-491C-AC3C-FB2706227FE0}"/>
                </a:ext>
              </a:extLst>
            </p:cNvPr>
            <p:cNvSpPr/>
            <p:nvPr/>
          </p:nvSpPr>
          <p:spPr>
            <a:xfrm rot="16200000">
              <a:off x="3183402" y="4715353"/>
              <a:ext cx="79669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ndParaRPr>
            </a:p>
          </p:txBody>
        </p:sp>
        <p:sp>
          <p:nvSpPr>
            <p:cNvPr id="53" name="右箭头 9">
              <a:extLst>
                <a:ext uri="{FF2B5EF4-FFF2-40B4-BE49-F238E27FC236}">
                  <a16:creationId xmlns:a16="http://schemas.microsoft.com/office/drawing/2014/main" xmlns="" id="{19E54CCA-C364-41C0-8970-2B7AC48C2A24}"/>
                </a:ext>
              </a:extLst>
            </p:cNvPr>
            <p:cNvSpPr/>
            <p:nvPr/>
          </p:nvSpPr>
          <p:spPr>
            <a:xfrm rot="10800000">
              <a:off x="4552467" y="3498625"/>
              <a:ext cx="79669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ndParaRPr>
            </a:p>
          </p:txBody>
        </p:sp>
        <p:sp>
          <p:nvSpPr>
            <p:cNvPr id="54" name="椭圆 53">
              <a:extLst>
                <a:ext uri="{FF2B5EF4-FFF2-40B4-BE49-F238E27FC236}">
                  <a16:creationId xmlns:a16="http://schemas.microsoft.com/office/drawing/2014/main" xmlns="" id="{84DB0C28-CB6D-4D8C-BD18-FCD361D8D074}"/>
                </a:ext>
              </a:extLst>
            </p:cNvPr>
            <p:cNvSpPr/>
            <p:nvPr/>
          </p:nvSpPr>
          <p:spPr>
            <a:xfrm>
              <a:off x="5850002" y="3363201"/>
              <a:ext cx="1616486" cy="8640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b="1" dirty="0">
                  <a:solidFill>
                    <a:schemeClr val="tx1"/>
                  </a:solidFill>
                </a:rPr>
                <a:t>借贷</a:t>
              </a:r>
            </a:p>
          </p:txBody>
        </p:sp>
        <p:sp>
          <p:nvSpPr>
            <p:cNvPr id="55" name="右箭头 11">
              <a:extLst>
                <a:ext uri="{FF2B5EF4-FFF2-40B4-BE49-F238E27FC236}">
                  <a16:creationId xmlns:a16="http://schemas.microsoft.com/office/drawing/2014/main" xmlns="" id="{BD1F6688-D00B-4839-972A-3665964866B2}"/>
                </a:ext>
              </a:extLst>
            </p:cNvPr>
            <p:cNvSpPr/>
            <p:nvPr/>
          </p:nvSpPr>
          <p:spPr>
            <a:xfrm rot="2707104">
              <a:off x="2355310" y="2590774"/>
              <a:ext cx="79669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ndParaRPr>
            </a:p>
          </p:txBody>
        </p:sp>
        <p:sp>
          <p:nvSpPr>
            <p:cNvPr id="56" name="椭圆 55">
              <a:extLst>
                <a:ext uri="{FF2B5EF4-FFF2-40B4-BE49-F238E27FC236}">
                  <a16:creationId xmlns:a16="http://schemas.microsoft.com/office/drawing/2014/main" xmlns="" id="{1FBADB57-5BE8-46EC-9B78-50FB21A21379}"/>
                </a:ext>
              </a:extLst>
            </p:cNvPr>
            <p:cNvSpPr/>
            <p:nvPr/>
          </p:nvSpPr>
          <p:spPr>
            <a:xfrm>
              <a:off x="5124158" y="4820149"/>
              <a:ext cx="1499491" cy="10717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b="1" dirty="0">
                  <a:solidFill>
                    <a:schemeClr val="tx1"/>
                  </a:solidFill>
                </a:rPr>
                <a:t>NFT</a:t>
              </a:r>
              <a:endParaRPr lang="zh-CN" altLang="en-US" sz="2000" b="1" dirty="0">
                <a:solidFill>
                  <a:schemeClr val="tx1"/>
                </a:solidFill>
              </a:endParaRPr>
            </a:p>
          </p:txBody>
        </p:sp>
        <p:sp>
          <p:nvSpPr>
            <p:cNvPr id="57" name="右箭头 13">
              <a:extLst>
                <a:ext uri="{FF2B5EF4-FFF2-40B4-BE49-F238E27FC236}">
                  <a16:creationId xmlns:a16="http://schemas.microsoft.com/office/drawing/2014/main" xmlns="" id="{037C626A-97AF-425A-B28B-650C5314FA6B}"/>
                </a:ext>
              </a:extLst>
            </p:cNvPr>
            <p:cNvSpPr/>
            <p:nvPr/>
          </p:nvSpPr>
          <p:spPr>
            <a:xfrm rot="13358613">
              <a:off x="4468665" y="4317004"/>
              <a:ext cx="79669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ndParaRPr>
            </a:p>
          </p:txBody>
        </p:sp>
      </p:grpSp>
      <p:sp>
        <p:nvSpPr>
          <p:cNvPr id="58" name="文本框 57">
            <a:extLst>
              <a:ext uri="{FF2B5EF4-FFF2-40B4-BE49-F238E27FC236}">
                <a16:creationId xmlns:a16="http://schemas.microsoft.com/office/drawing/2014/main" xmlns="" id="{EB1C4493-82CF-48CB-A698-8C571250A827}"/>
              </a:ext>
            </a:extLst>
          </p:cNvPr>
          <p:cNvSpPr txBox="1"/>
          <p:nvPr/>
        </p:nvSpPr>
        <p:spPr>
          <a:xfrm>
            <a:off x="513033" y="1441701"/>
            <a:ext cx="4743623" cy="492443"/>
          </a:xfrm>
          <a:prstGeom prst="rect">
            <a:avLst/>
          </a:prstGeom>
        </p:spPr>
        <p:txBody>
          <a:bodyPr vert="horz" wrap="square" lIns="0" tIns="0" rIns="0" bIns="0" rtlCol="0">
            <a:spAutoFit/>
          </a:bodyPr>
          <a:lstStyle>
            <a:lvl1pPr marL="460375" indent="-457200" defTabSz="914363">
              <a:lnSpc>
                <a:spcPct val="100000"/>
              </a:lnSpc>
              <a:spcBef>
                <a:spcPts val="0"/>
              </a:spcBef>
              <a:spcAft>
                <a:spcPts val="900"/>
              </a:spcAft>
              <a:buClr>
                <a:srgbClr val="92D050"/>
              </a:buClr>
              <a:buSzPct val="80000"/>
              <a:buFont typeface="Wingdings" pitchFamily="2" charset="2"/>
              <a:buChar char="ß"/>
              <a:defRPr sz="2800" spc="-100" baseline="0">
                <a:solidFill>
                  <a:schemeClr val="bg1"/>
                </a:solidFill>
                <a:latin typeface="Segoe UI Light" pitchFamily="34" charset="0"/>
              </a:defRPr>
            </a:lvl1pPr>
            <a:lvl2pPr marL="3175" indent="0" defTabSz="914363">
              <a:lnSpc>
                <a:spcPct val="90000"/>
              </a:lnSpc>
              <a:spcBef>
                <a:spcPts val="0"/>
              </a:spcBef>
              <a:buClr>
                <a:srgbClr val="92D050"/>
              </a:buClr>
              <a:buSzPct val="80000"/>
              <a:buFont typeface="Arial" pitchFamily="34" charset="0"/>
              <a:buNone/>
              <a:defRPr sz="2000" spc="-50" baseline="0">
                <a:solidFill>
                  <a:schemeClr val="bg1"/>
                </a:solidFill>
              </a:defRPr>
            </a:lvl2pPr>
            <a:lvl3pPr marL="1258888" indent="-403225" defTabSz="914363">
              <a:lnSpc>
                <a:spcPct val="90000"/>
              </a:lnSpc>
              <a:spcBef>
                <a:spcPct val="20000"/>
              </a:spcBef>
              <a:buClr>
                <a:srgbClr val="92D050"/>
              </a:buClr>
              <a:buSzPct val="80000"/>
              <a:buFontTx/>
              <a:buBlip>
                <a:blip r:embed="rId4"/>
              </a:buBlip>
              <a:defRPr sz="3600">
                <a:gradFill>
                  <a:gsLst>
                    <a:gs pos="0">
                      <a:schemeClr val="tx1">
                        <a:lumMod val="90000"/>
                        <a:lumOff val="10000"/>
                      </a:schemeClr>
                    </a:gs>
                    <a:gs pos="86000">
                      <a:schemeClr val="tx1">
                        <a:lumMod val="90000"/>
                        <a:lumOff val="10000"/>
                      </a:schemeClr>
                    </a:gs>
                  </a:gsLst>
                  <a:lin ang="5400000" scaled="0"/>
                </a:gradFill>
              </a:defRPr>
            </a:lvl3pPr>
            <a:lvl4pPr marL="1604963" indent="-346075" defTabSz="914363">
              <a:lnSpc>
                <a:spcPct val="90000"/>
              </a:lnSpc>
              <a:spcBef>
                <a:spcPct val="20000"/>
              </a:spcBef>
              <a:buClr>
                <a:srgbClr val="92D050"/>
              </a:buClr>
              <a:buSzPct val="80000"/>
              <a:buFontTx/>
              <a:buBlip>
                <a:blip r:embed="rId4"/>
              </a:buBlip>
              <a:defRPr sz="3200">
                <a:gradFill>
                  <a:gsLst>
                    <a:gs pos="0">
                      <a:schemeClr val="tx1">
                        <a:lumMod val="90000"/>
                        <a:lumOff val="10000"/>
                      </a:schemeClr>
                    </a:gs>
                    <a:gs pos="86000">
                      <a:schemeClr val="tx1">
                        <a:lumMod val="90000"/>
                        <a:lumOff val="10000"/>
                      </a:schemeClr>
                    </a:gs>
                  </a:gsLst>
                  <a:lin ang="5400000" scaled="0"/>
                </a:gradFill>
              </a:defRPr>
            </a:lvl4pPr>
            <a:lvl5pPr marL="1941513" indent="-336550" defTabSz="914363">
              <a:lnSpc>
                <a:spcPct val="90000"/>
              </a:lnSpc>
              <a:spcBef>
                <a:spcPct val="20000"/>
              </a:spcBef>
              <a:buClr>
                <a:srgbClr val="92D050"/>
              </a:buClr>
              <a:buSzPct val="80000"/>
              <a:buFontTx/>
              <a:buBlip>
                <a:blip r:embed="rId4"/>
              </a:buBlip>
              <a:defRPr sz="3200">
                <a:gradFill>
                  <a:gsLst>
                    <a:gs pos="0">
                      <a:schemeClr val="tx1">
                        <a:lumMod val="90000"/>
                        <a:lumOff val="10000"/>
                      </a:schemeClr>
                    </a:gs>
                    <a:gs pos="86000">
                      <a:schemeClr val="tx1">
                        <a:lumMod val="90000"/>
                        <a:lumOff val="10000"/>
                      </a:schemeClr>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lvl="1" algn="ctr">
              <a:lnSpc>
                <a:spcPct val="100000"/>
              </a:lnSpc>
              <a:spcAft>
                <a:spcPts val="900"/>
              </a:spcAft>
            </a:pPr>
            <a:r>
              <a:rPr lang="zh-CN" altLang="en-US" sz="3200" spc="-100" dirty="0">
                <a:latin typeface="Segoe UI Light" pitchFamily="34" charset="0"/>
              </a:rPr>
              <a:t>产品模型</a:t>
            </a:r>
            <a:endParaRPr lang="en-US" altLang="zh-CN" sz="3200" spc="-100" dirty="0">
              <a:latin typeface="Segoe UI Light" pitchFamily="34" charset="0"/>
            </a:endParaRPr>
          </a:p>
        </p:txBody>
      </p:sp>
      <p:sp>
        <p:nvSpPr>
          <p:cNvPr id="59" name="文本框 58">
            <a:extLst>
              <a:ext uri="{FF2B5EF4-FFF2-40B4-BE49-F238E27FC236}">
                <a16:creationId xmlns:a16="http://schemas.microsoft.com/office/drawing/2014/main" xmlns="" id="{5DEA6A2F-4955-4812-850C-241CA9DF75C2}"/>
              </a:ext>
            </a:extLst>
          </p:cNvPr>
          <p:cNvSpPr txBox="1"/>
          <p:nvPr/>
        </p:nvSpPr>
        <p:spPr>
          <a:xfrm>
            <a:off x="5634467" y="1665411"/>
            <a:ext cx="4743623" cy="492443"/>
          </a:xfrm>
          <a:prstGeom prst="rect">
            <a:avLst/>
          </a:prstGeom>
        </p:spPr>
        <p:txBody>
          <a:bodyPr vert="horz" wrap="square" lIns="0" tIns="0" rIns="0" bIns="0" rtlCol="0">
            <a:spAutoFit/>
          </a:bodyPr>
          <a:lstStyle>
            <a:lvl1pPr marL="460375" indent="-457200" defTabSz="914363">
              <a:lnSpc>
                <a:spcPct val="100000"/>
              </a:lnSpc>
              <a:spcBef>
                <a:spcPts val="0"/>
              </a:spcBef>
              <a:spcAft>
                <a:spcPts val="900"/>
              </a:spcAft>
              <a:buClr>
                <a:srgbClr val="92D050"/>
              </a:buClr>
              <a:buSzPct val="80000"/>
              <a:buFont typeface="Wingdings" pitchFamily="2" charset="2"/>
              <a:buChar char="ß"/>
              <a:defRPr sz="2800" spc="-100" baseline="0">
                <a:solidFill>
                  <a:schemeClr val="bg1"/>
                </a:solidFill>
                <a:latin typeface="Segoe UI Light" pitchFamily="34" charset="0"/>
              </a:defRPr>
            </a:lvl1pPr>
            <a:lvl2pPr marL="3175" indent="0" defTabSz="914363">
              <a:lnSpc>
                <a:spcPct val="90000"/>
              </a:lnSpc>
              <a:spcBef>
                <a:spcPts val="0"/>
              </a:spcBef>
              <a:buClr>
                <a:srgbClr val="92D050"/>
              </a:buClr>
              <a:buSzPct val="80000"/>
              <a:buFont typeface="Arial" pitchFamily="34" charset="0"/>
              <a:buNone/>
              <a:defRPr sz="2000" spc="-50" baseline="0">
                <a:solidFill>
                  <a:schemeClr val="bg1"/>
                </a:solidFill>
              </a:defRPr>
            </a:lvl2pPr>
            <a:lvl3pPr marL="1258888" indent="-403225" defTabSz="914363">
              <a:lnSpc>
                <a:spcPct val="90000"/>
              </a:lnSpc>
              <a:spcBef>
                <a:spcPct val="20000"/>
              </a:spcBef>
              <a:buClr>
                <a:srgbClr val="92D050"/>
              </a:buClr>
              <a:buSzPct val="80000"/>
              <a:buFontTx/>
              <a:buBlip>
                <a:blip r:embed="rId4"/>
              </a:buBlip>
              <a:defRPr sz="3600">
                <a:gradFill>
                  <a:gsLst>
                    <a:gs pos="0">
                      <a:schemeClr val="tx1">
                        <a:lumMod val="90000"/>
                        <a:lumOff val="10000"/>
                      </a:schemeClr>
                    </a:gs>
                    <a:gs pos="86000">
                      <a:schemeClr val="tx1">
                        <a:lumMod val="90000"/>
                        <a:lumOff val="10000"/>
                      </a:schemeClr>
                    </a:gs>
                  </a:gsLst>
                  <a:lin ang="5400000" scaled="0"/>
                </a:gradFill>
              </a:defRPr>
            </a:lvl3pPr>
            <a:lvl4pPr marL="1604963" indent="-346075" defTabSz="914363">
              <a:lnSpc>
                <a:spcPct val="90000"/>
              </a:lnSpc>
              <a:spcBef>
                <a:spcPct val="20000"/>
              </a:spcBef>
              <a:buClr>
                <a:srgbClr val="92D050"/>
              </a:buClr>
              <a:buSzPct val="80000"/>
              <a:buFontTx/>
              <a:buBlip>
                <a:blip r:embed="rId4"/>
              </a:buBlip>
              <a:defRPr sz="3200">
                <a:gradFill>
                  <a:gsLst>
                    <a:gs pos="0">
                      <a:schemeClr val="tx1">
                        <a:lumMod val="90000"/>
                        <a:lumOff val="10000"/>
                      </a:schemeClr>
                    </a:gs>
                    <a:gs pos="86000">
                      <a:schemeClr val="tx1">
                        <a:lumMod val="90000"/>
                        <a:lumOff val="10000"/>
                      </a:schemeClr>
                    </a:gs>
                  </a:gsLst>
                  <a:lin ang="5400000" scaled="0"/>
                </a:gradFill>
              </a:defRPr>
            </a:lvl4pPr>
            <a:lvl5pPr marL="1941513" indent="-336550" defTabSz="914363">
              <a:lnSpc>
                <a:spcPct val="90000"/>
              </a:lnSpc>
              <a:spcBef>
                <a:spcPct val="20000"/>
              </a:spcBef>
              <a:buClr>
                <a:srgbClr val="92D050"/>
              </a:buClr>
              <a:buSzPct val="80000"/>
              <a:buFontTx/>
              <a:buBlip>
                <a:blip r:embed="rId4"/>
              </a:buBlip>
              <a:defRPr sz="3200">
                <a:gradFill>
                  <a:gsLst>
                    <a:gs pos="0">
                      <a:schemeClr val="tx1">
                        <a:lumMod val="90000"/>
                        <a:lumOff val="10000"/>
                      </a:schemeClr>
                    </a:gs>
                    <a:gs pos="86000">
                      <a:schemeClr val="tx1">
                        <a:lumMod val="90000"/>
                        <a:lumOff val="10000"/>
                      </a:schemeClr>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lvl="1" algn="ctr">
              <a:lnSpc>
                <a:spcPct val="100000"/>
              </a:lnSpc>
              <a:spcAft>
                <a:spcPts val="900"/>
              </a:spcAft>
            </a:pPr>
            <a:r>
              <a:rPr lang="zh-CN" altLang="en-US" sz="3200" spc="-100" dirty="0">
                <a:latin typeface="Segoe UI Light" pitchFamily="34" charset="0"/>
              </a:rPr>
              <a:t>经济模型</a:t>
            </a:r>
            <a:endParaRPr lang="en-US" altLang="zh-CN" sz="3200" spc="-100" dirty="0">
              <a:latin typeface="Segoe UI Light" pitchFamily="34" charset="0"/>
            </a:endParaRP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764" y="1301162"/>
            <a:ext cx="11798562" cy="5052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0091526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5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58">
                                            <p:txEl>
                                              <p:pRg st="0" end="0"/>
                                            </p:txEl>
                                          </p:spTgt>
                                        </p:tgtEl>
                                        <p:attrNameLst>
                                          <p:attrName>style.visibility</p:attrName>
                                        </p:attrNameLst>
                                      </p:cBhvr>
                                      <p:to>
                                        <p:strVal val="visible"/>
                                      </p:to>
                                    </p:set>
                                    <p:animEffect transition="in" filter="fade">
                                      <p:cBhvr>
                                        <p:cTn id="10" dur="500"/>
                                        <p:tgtEl>
                                          <p:spTgt spid="58">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9">
                                            <p:txEl>
                                              <p:pRg st="0" end="0"/>
                                            </p:txEl>
                                          </p:spTgt>
                                        </p:tgtEl>
                                        <p:attrNameLst>
                                          <p:attrName>style.visibility</p:attrName>
                                        </p:attrNameLst>
                                      </p:cBhvr>
                                      <p:to>
                                        <p:strVal val="visible"/>
                                      </p:to>
                                    </p:set>
                                    <p:animEffect transition="in" filter="fade">
                                      <p:cBhvr>
                                        <p:cTn id="13" dur="500"/>
                                        <p:tgtEl>
                                          <p:spTgt spid="59">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93866" y="2269201"/>
            <a:ext cx="11345600" cy="40983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图片 9">
            <a:extLst>
              <a:ext uri="{FF2B5EF4-FFF2-40B4-BE49-F238E27FC236}">
                <a16:creationId xmlns="" xmlns:a16="http://schemas.microsoft.com/office/drawing/2014/main" id="{483CCAD5-DA41-4B24-A2AC-9A56EB97C26F}"/>
              </a:ext>
            </a:extLst>
          </p:cNvPr>
          <p:cNvPicPr/>
          <p:nvPr/>
        </p:nvPicPr>
        <p:blipFill>
          <a:blip r:embed="rId4"/>
          <a:stretch>
            <a:fillRect/>
          </a:stretch>
        </p:blipFill>
        <p:spPr>
          <a:xfrm>
            <a:off x="6143110" y="2315712"/>
            <a:ext cx="5551200" cy="3960000"/>
          </a:xfrm>
          <a:prstGeom prst="rect">
            <a:avLst/>
          </a:prstGeom>
        </p:spPr>
      </p:pic>
      <p:pic>
        <p:nvPicPr>
          <p:cNvPr id="11" name="图片 10">
            <a:extLst>
              <a:ext uri="{FF2B5EF4-FFF2-40B4-BE49-F238E27FC236}">
                <a16:creationId xmlns="" xmlns:a16="http://schemas.microsoft.com/office/drawing/2014/main" id="{8402E993-F459-449A-88AA-B914AD2094EE}"/>
              </a:ext>
            </a:extLst>
          </p:cNvPr>
          <p:cNvPicPr/>
          <p:nvPr/>
        </p:nvPicPr>
        <p:blipFill>
          <a:blip r:embed="rId5"/>
          <a:stretch>
            <a:fillRect/>
          </a:stretch>
        </p:blipFill>
        <p:spPr>
          <a:xfrm>
            <a:off x="434310" y="2325646"/>
            <a:ext cx="5587200" cy="3960000"/>
          </a:xfrm>
          <a:prstGeom prst="rect">
            <a:avLst/>
          </a:prstGeom>
        </p:spPr>
      </p:pic>
      <p:sp>
        <p:nvSpPr>
          <p:cNvPr id="13" name="Title 1">
            <a:extLst>
              <a:ext uri="{FF2B5EF4-FFF2-40B4-BE49-F238E27FC236}">
                <a16:creationId xmlns="" xmlns:a16="http://schemas.microsoft.com/office/drawing/2014/main" id="{F9D8DE50-414D-4645-B83A-7B786D6DDDC8}"/>
              </a:ext>
            </a:extLst>
          </p:cNvPr>
          <p:cNvSpPr txBox="1">
            <a:spLocks/>
          </p:cNvSpPr>
          <p:nvPr/>
        </p:nvSpPr>
        <p:spPr>
          <a:xfrm>
            <a:off x="682688" y="434775"/>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zh-CN" altLang="en-US" b="1" dirty="0" smtClean="0"/>
              <a:t>影视评定算法模型</a:t>
            </a:r>
            <a:endParaRPr lang="en-US" dirty="0"/>
          </a:p>
        </p:txBody>
      </p:sp>
      <p:sp>
        <p:nvSpPr>
          <p:cNvPr id="6" name="Title 1">
            <a:extLst>
              <a:ext uri="{FF2B5EF4-FFF2-40B4-BE49-F238E27FC236}">
                <a16:creationId xmlns="" xmlns:a16="http://schemas.microsoft.com/office/drawing/2014/main" id="{F9D8DE50-414D-4645-B83A-7B786D6DDDC8}"/>
              </a:ext>
            </a:extLst>
          </p:cNvPr>
          <p:cNvSpPr txBox="1">
            <a:spLocks/>
          </p:cNvSpPr>
          <p:nvPr/>
        </p:nvSpPr>
        <p:spPr>
          <a:xfrm>
            <a:off x="840709" y="1462233"/>
            <a:ext cx="6369515"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altLang="zh-CN" sz="3200" b="1" dirty="0" smtClean="0"/>
              <a:t>1</a:t>
            </a:r>
            <a:r>
              <a:rPr lang="zh-CN" altLang="en-US" sz="3200" b="1" dirty="0" smtClean="0"/>
              <a:t>、评定算法</a:t>
            </a:r>
            <a:endParaRPr lang="en-US" sz="3200" dirty="0"/>
          </a:p>
        </p:txBody>
      </p:sp>
    </p:spTree>
    <p:custDataLst>
      <p:tags r:id="rId1"/>
    </p:custDataLst>
    <p:extLst>
      <p:ext uri="{BB962C8B-B14F-4D97-AF65-F5344CB8AC3E}">
        <p14:creationId xmlns:p14="http://schemas.microsoft.com/office/powerpoint/2010/main" val="575542635"/>
      </p:ext>
    </p:extLst>
  </p:cSld>
  <p:clrMapOvr>
    <a:masterClrMapping/>
  </p:clrMapOvr>
  <p:transition advTm="41039">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5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6.8"/>
</p:tagLst>
</file>

<file path=ppt/tags/tag2.xml><?xml version="1.0" encoding="utf-8"?>
<p:tagLst xmlns:a="http://schemas.openxmlformats.org/drawingml/2006/main" xmlns:r="http://schemas.openxmlformats.org/officeDocument/2006/relationships" xmlns:p="http://schemas.openxmlformats.org/presentationml/2006/main">
  <p:tag name="TIMING" val="|11.6"/>
</p:tagLst>
</file>

<file path=ppt/tags/tag3.xml><?xml version="1.0" encoding="utf-8"?>
<p:tagLst xmlns:a="http://schemas.openxmlformats.org/drawingml/2006/main" xmlns:r="http://schemas.openxmlformats.org/officeDocument/2006/relationships" xmlns:p="http://schemas.openxmlformats.org/presentationml/2006/main">
  <p:tag name="TIMING" val="|1.7"/>
</p:tagLst>
</file>

<file path=ppt/tags/tag4.xml><?xml version="1.0" encoding="utf-8"?>
<p:tagLst xmlns:a="http://schemas.openxmlformats.org/drawingml/2006/main" xmlns:r="http://schemas.openxmlformats.org/officeDocument/2006/relationships" xmlns:p="http://schemas.openxmlformats.org/presentationml/2006/main">
  <p:tag name="TIMING" val="|1.7"/>
</p:tagLst>
</file>

<file path=ppt/tags/tag5.xml><?xml version="1.0" encoding="utf-8"?>
<p:tagLst xmlns:a="http://schemas.openxmlformats.org/drawingml/2006/main" xmlns:r="http://schemas.openxmlformats.org/officeDocument/2006/relationships" xmlns:p="http://schemas.openxmlformats.org/presentationml/2006/main">
  <p:tag name="TIMING" val="|1.7"/>
</p:tagLst>
</file>

<file path=ppt/tags/tag6.xml><?xml version="1.0" encoding="utf-8"?>
<p:tagLst xmlns:a="http://schemas.openxmlformats.org/drawingml/2006/main" xmlns:r="http://schemas.openxmlformats.org/officeDocument/2006/relationships" xmlns:p="http://schemas.openxmlformats.org/presentationml/2006/main">
  <p:tag name="TIMING" val="|6.2|1.9|16.3|0.8"/>
</p:tagLst>
</file>

<file path=ppt/tags/tag7.xml><?xml version="1.0" encoding="utf-8"?>
<p:tagLst xmlns:a="http://schemas.openxmlformats.org/drawingml/2006/main" xmlns:r="http://schemas.openxmlformats.org/officeDocument/2006/relationships" xmlns:p="http://schemas.openxmlformats.org/presentationml/2006/main">
  <p:tag name="TIMING" val="|3.2|13.5|0.6"/>
</p:tagLst>
</file>

<file path=ppt/tags/tag8.xml><?xml version="1.0" encoding="utf-8"?>
<p:tagLst xmlns:a="http://schemas.openxmlformats.org/drawingml/2006/main" xmlns:r="http://schemas.openxmlformats.org/officeDocument/2006/relationships" xmlns:p="http://schemas.openxmlformats.org/presentationml/2006/main">
  <p:tag name="TIMING" val="|7.9|0.8"/>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自定义 17">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FFFFFF"/>
      </a:accent6>
      <a:hlink>
        <a:srgbClr val="FFFFFF"/>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69B2F97D-0457-4986-9734-D03EB073C5EA}">
  <ds:schemaRefs>
    <ds:schemaRef ds:uri="230e9df3-be65-4c73-a93b-d1236ebd677e"/>
    <ds:schemaRef ds:uri="http://purl.org/dc/elements/1.1/"/>
    <ds:schemaRef ds:uri="http://schemas.openxmlformats.org/package/2006/metadata/core-properties"/>
    <ds:schemaRef ds:uri="http://purl.org/dc/dcmitype/"/>
    <ds:schemaRef ds:uri="http://schemas.microsoft.com/office/infopath/2007/PartnerControls"/>
    <ds:schemaRef ds:uri="http://www.w3.org/XML/1998/namespace"/>
    <ds:schemaRef ds:uri="http://schemas.microsoft.com/office/2006/documentManagement/typ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19760</TotalTime>
  <Words>981</Words>
  <Application>Microsoft Office PowerPoint</Application>
  <PresentationFormat>自定义</PresentationFormat>
  <Paragraphs>144</Paragraphs>
  <Slides>20</Slides>
  <Notes>17</Notes>
  <HiddenSlides>0</HiddenSlides>
  <MMClips>0</MMClips>
  <ScaleCrop>false</ScaleCrop>
  <HeadingPairs>
    <vt:vector size="4" baseType="variant">
      <vt:variant>
        <vt:lpstr>主题</vt:lpstr>
      </vt:variant>
      <vt:variant>
        <vt:i4>2</vt:i4>
      </vt:variant>
      <vt:variant>
        <vt:lpstr>幻灯片标题</vt:lpstr>
      </vt:variant>
      <vt:variant>
        <vt:i4>20</vt:i4>
      </vt:variant>
    </vt:vector>
  </HeadingPairs>
  <TitlesOfParts>
    <vt:vector size="22" baseType="lpstr">
      <vt:lpstr>MS1444_Windows Azure Template 16x9_r08a</vt:lpstr>
      <vt:lpstr>White with Consolas font for code slides</vt:lpstr>
      <vt:lpstr>      众评链           PubCommentsChain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www.pptbz.com</dc:title>
  <dc:creator>ppt宝藏</dc:creator>
  <cp:lastModifiedBy>DELL</cp:lastModifiedBy>
  <cp:revision>655</cp:revision>
  <cp:lastPrinted>2011-12-06T05:57:58Z</cp:lastPrinted>
  <dcterms:created xsi:type="dcterms:W3CDTF">2011-03-29T16:07:22Z</dcterms:created>
  <dcterms:modified xsi:type="dcterms:W3CDTF">2021-07-05T12:55:01Z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