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7" r:id="rId4"/>
    <p:sldId id="261" r:id="rId5"/>
    <p:sldId id="259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r" defTabSz="914400" rtl="1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r" defTabSz="914400" rtl="1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r" defTabSz="914400" rtl="1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r" defTabSz="914400" rtl="1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r" defTabSz="914400" rtl="1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noordeen/insurance-premium-predictio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E560A-200C-3B49-9983-84E1DDD65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859" y="624589"/>
            <a:ext cx="7963057" cy="4153769"/>
          </a:xfrm>
        </p:spPr>
        <p:txBody>
          <a:bodyPr>
            <a:normAutofit/>
          </a:bodyPr>
          <a:lstStyle/>
          <a:p>
            <a:r>
              <a:rPr lang="en-US" sz="6000" b="1" dirty="0"/>
              <a:t>ISE 291 – Introduction to Data Science</a:t>
            </a:r>
            <a:br>
              <a:rPr lang="en-US" sz="7200" b="1" dirty="0"/>
            </a:br>
            <a:r>
              <a:rPr lang="en-US" sz="7200" b="1" dirty="0"/>
              <a:t>Term 222</a:t>
            </a:r>
            <a:r>
              <a:rPr lang="ar-SA" sz="7200" b="1" dirty="0"/>
              <a:t> </a:t>
            </a:r>
            <a:r>
              <a:rPr lang="en-US" sz="7200" b="1" dirty="0"/>
              <a:t>Project -</a:t>
            </a:r>
            <a:endParaRPr lang="ar-SA" sz="7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A0EA7E-3993-2D90-3BED-F7C64D02E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36312" y="810485"/>
            <a:ext cx="3967040" cy="4419542"/>
          </a:xfrm>
        </p:spPr>
        <p:txBody>
          <a:bodyPr>
            <a:normAutofit/>
          </a:bodyPr>
          <a:lstStyle/>
          <a:p>
            <a:r>
              <a:rPr lang="en-US" sz="2400" b="1" dirty="0"/>
              <a:t>Team 9 – Section 3</a:t>
            </a:r>
            <a:endParaRPr lang="ar-SA" sz="2400" b="1" dirty="0"/>
          </a:p>
          <a:p>
            <a:r>
              <a:rPr lang="pt-BR" sz="1800" dirty="0"/>
              <a:t>Abdulaziz Alangari  201962330</a:t>
            </a:r>
          </a:p>
          <a:p>
            <a:r>
              <a:rPr lang="pt-BR" sz="1800" dirty="0"/>
              <a:t>Omar Alarjani  201943670</a:t>
            </a:r>
          </a:p>
          <a:p>
            <a:r>
              <a:rPr lang="pt-BR" sz="1800" dirty="0"/>
              <a:t> Omar Alawaji  202025780</a:t>
            </a:r>
          </a:p>
          <a:p>
            <a:r>
              <a:rPr lang="pt-BR" sz="1800" dirty="0"/>
              <a:t> Ali Albu ali  202039440</a:t>
            </a:r>
          </a:p>
        </p:txBody>
      </p:sp>
    </p:spTree>
    <p:extLst>
      <p:ext uri="{BB962C8B-B14F-4D97-AF65-F5344CB8AC3E}">
        <p14:creationId xmlns:p14="http://schemas.microsoft.com/office/powerpoint/2010/main" val="2799262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8FBC5D-3F0B-32E3-C0CF-C1F0FA6D124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695699" y="2171655"/>
            <a:ext cx="3972671" cy="2505546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409B1E4-0F5B-C64A-DC08-B5693FD8F0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766755" y="2171655"/>
            <a:ext cx="4024354" cy="2505546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0331878-F6C3-53F9-51A1-5A659B8E7D40}"/>
              </a:ext>
            </a:extLst>
          </p:cNvPr>
          <p:cNvSpPr txBox="1">
            <a:spLocks/>
          </p:cNvSpPr>
          <p:nvPr/>
        </p:nvSpPr>
        <p:spPr>
          <a:xfrm>
            <a:off x="0" y="1128408"/>
            <a:ext cx="3429000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/>
              <a:t>Graphs D and E</a:t>
            </a:r>
            <a:br>
              <a:rPr lang="en-US" dirty="0"/>
            </a:br>
            <a:r>
              <a:rPr lang="en-US" sz="2400" dirty="0"/>
              <a:t>which shows a multi-variable possible relationships</a:t>
            </a:r>
          </a:p>
          <a:p>
            <a:pPr algn="ctr"/>
            <a:r>
              <a:rPr lang="en-US" sz="1800" dirty="0"/>
              <a:t>(Left : Children vs expenses differentiated by sex,</a:t>
            </a:r>
          </a:p>
          <a:p>
            <a:pPr algn="ctr"/>
            <a:r>
              <a:rPr lang="en-US" sz="1800" dirty="0"/>
              <a:t>Right: Region vs expenses differentiated by sex)</a:t>
            </a:r>
          </a:p>
          <a:p>
            <a:pPr algn="ctr"/>
            <a:endParaRPr lang="en-US" sz="1800" dirty="0"/>
          </a:p>
          <a:p>
            <a:pPr algn="ctr"/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441469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E848F-F47D-BF29-95D5-900A1F648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Noticed Results</a:t>
            </a:r>
            <a:endParaRPr lang="ar-SA" sz="6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821E07-118B-B25A-122A-1AD5570C4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569" y="2762220"/>
            <a:ext cx="8092279" cy="133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867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28948D-6EF7-FE7E-AE21-11AC0F0727AA}"/>
              </a:ext>
            </a:extLst>
          </p:cNvPr>
          <p:cNvSpPr txBox="1"/>
          <p:nvPr/>
        </p:nvSpPr>
        <p:spPr>
          <a:xfrm>
            <a:off x="2023145" y="2387257"/>
            <a:ext cx="7859086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i="1" dirty="0">
                <a:latin typeface="Arial" panose="020B0604020202020204" pitchFamily="34" charset="0"/>
              </a:rPr>
              <a:t>Fourth</a:t>
            </a:r>
            <a:r>
              <a:rPr lang="en-US" sz="4000" b="1" i="1" dirty="0">
                <a:effectLst/>
                <a:latin typeface="Arial" panose="020B0604020202020204" pitchFamily="34" charset="0"/>
              </a:rPr>
              <a:t> Stage: </a:t>
            </a:r>
          </a:p>
          <a:p>
            <a:pPr algn="ctr"/>
            <a:r>
              <a:rPr lang="en-US" sz="6600" b="1" dirty="0">
                <a:effectLst/>
                <a:latin typeface="Arial" panose="020B0604020202020204" pitchFamily="34" charset="0"/>
              </a:rPr>
              <a:t>Model Building</a:t>
            </a:r>
            <a:endParaRPr lang="ar-SA" sz="6600" b="1" dirty="0"/>
          </a:p>
        </p:txBody>
      </p:sp>
    </p:spTree>
    <p:extLst>
      <p:ext uri="{BB962C8B-B14F-4D97-AF65-F5344CB8AC3E}">
        <p14:creationId xmlns:p14="http://schemas.microsoft.com/office/powerpoint/2010/main" val="2826156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C166F-B8BA-9FD8-DB21-CFB44A1E5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24" y="1123837"/>
            <a:ext cx="3066177" cy="460118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Why Regression?</a:t>
            </a:r>
            <a:endParaRPr lang="ar-SA" sz="4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BE6B86-C556-F8A6-2A1A-52EF26054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447" y="3000780"/>
            <a:ext cx="8170362" cy="84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22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C166F-B8BA-9FD8-DB21-CFB44A1E5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308" y="1056725"/>
            <a:ext cx="2947482" cy="4601183"/>
          </a:xfrm>
        </p:spPr>
        <p:txBody>
          <a:bodyPr/>
          <a:lstStyle/>
          <a:p>
            <a:pPr algn="ctr"/>
            <a:r>
              <a:rPr lang="en-US" dirty="0"/>
              <a:t>Data after optimization for linear regression using label encoding</a:t>
            </a:r>
            <a:endParaRPr lang="ar-S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2514FB-1D1C-7EFF-B5D4-718BA71F6C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2331" y="866527"/>
            <a:ext cx="5920744" cy="5124945"/>
          </a:xfrm>
        </p:spPr>
      </p:pic>
    </p:spTree>
    <p:extLst>
      <p:ext uri="{BB962C8B-B14F-4D97-AF65-F5344CB8AC3E}">
        <p14:creationId xmlns:p14="http://schemas.microsoft.com/office/powerpoint/2010/main" val="3547708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6E81D-84CF-D87E-A4E4-34CFB5BAA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048336"/>
            <a:ext cx="2947482" cy="4601183"/>
          </a:xfrm>
        </p:spPr>
        <p:txBody>
          <a:bodyPr/>
          <a:lstStyle/>
          <a:p>
            <a:pPr algn="ctr"/>
            <a:r>
              <a:rPr lang="en-US" dirty="0"/>
              <a:t>A data frame showing the correlations between input factors and expenses</a:t>
            </a:r>
            <a:endParaRPr lang="ar-S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AA712F-FF6B-EE62-B459-AE2339C60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2304" y="1681659"/>
            <a:ext cx="7391306" cy="3494681"/>
          </a:xfrm>
        </p:spPr>
      </p:pic>
    </p:spTree>
    <p:extLst>
      <p:ext uri="{BB962C8B-B14F-4D97-AF65-F5344CB8AC3E}">
        <p14:creationId xmlns:p14="http://schemas.microsoft.com/office/powerpoint/2010/main" val="2293010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5B0FC-E30A-FB52-63C6-420083DE0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MSE (Mean Square Error) of the three used regression models</a:t>
            </a:r>
            <a:endParaRPr lang="ar-SA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1682A58-9D74-1129-DDFD-12E684B04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9030" y="1963882"/>
            <a:ext cx="7536839" cy="2930236"/>
          </a:xfrm>
        </p:spPr>
      </p:pic>
    </p:spTree>
    <p:extLst>
      <p:ext uri="{BB962C8B-B14F-4D97-AF65-F5344CB8AC3E}">
        <p14:creationId xmlns:p14="http://schemas.microsoft.com/office/powerpoint/2010/main" val="723045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28948D-6EF7-FE7E-AE21-11AC0F0727AA}"/>
              </a:ext>
            </a:extLst>
          </p:cNvPr>
          <p:cNvSpPr txBox="1"/>
          <p:nvPr/>
        </p:nvSpPr>
        <p:spPr>
          <a:xfrm>
            <a:off x="2023145" y="2387257"/>
            <a:ext cx="7859086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i="1" dirty="0">
                <a:latin typeface="Arial" panose="020B0604020202020204" pitchFamily="34" charset="0"/>
              </a:rPr>
              <a:t>Fifth</a:t>
            </a:r>
            <a:r>
              <a:rPr lang="en-US" sz="4000" b="1" i="1" dirty="0">
                <a:effectLst/>
                <a:latin typeface="Arial" panose="020B0604020202020204" pitchFamily="34" charset="0"/>
              </a:rPr>
              <a:t> Stage: </a:t>
            </a:r>
          </a:p>
          <a:p>
            <a:pPr algn="ctr"/>
            <a:r>
              <a:rPr lang="en-US" sz="6600" b="1" dirty="0">
                <a:effectLst/>
                <a:latin typeface="Arial" panose="020B0604020202020204" pitchFamily="34" charset="0"/>
              </a:rPr>
              <a:t>Operationalize</a:t>
            </a:r>
            <a:endParaRPr lang="ar-SA" sz="6600" b="1" dirty="0"/>
          </a:p>
        </p:txBody>
      </p:sp>
    </p:spTree>
    <p:extLst>
      <p:ext uri="{BB962C8B-B14F-4D97-AF65-F5344CB8AC3E}">
        <p14:creationId xmlns:p14="http://schemas.microsoft.com/office/powerpoint/2010/main" val="23689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32F77-E561-0D72-4ED6-5C9AC6124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General methodology discussion</a:t>
            </a:r>
            <a:endParaRPr lang="ar-SA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C778D6-D0EE-CA49-AD0E-80E9A3BAA4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1077" y="1949156"/>
            <a:ext cx="7709280" cy="2959687"/>
          </a:xfrm>
        </p:spPr>
      </p:pic>
    </p:spTree>
    <p:extLst>
      <p:ext uri="{BB962C8B-B14F-4D97-AF65-F5344CB8AC3E}">
        <p14:creationId xmlns:p14="http://schemas.microsoft.com/office/powerpoint/2010/main" val="568832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28948D-6EF7-FE7E-AE21-11AC0F0727AA}"/>
              </a:ext>
            </a:extLst>
          </p:cNvPr>
          <p:cNvSpPr txBox="1"/>
          <p:nvPr/>
        </p:nvSpPr>
        <p:spPr>
          <a:xfrm>
            <a:off x="1707859" y="2567225"/>
            <a:ext cx="8776282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i="1" dirty="0">
                <a:latin typeface="Arial" panose="020B0604020202020204" pitchFamily="34" charset="0"/>
              </a:rPr>
              <a:t>Sixth</a:t>
            </a:r>
            <a:r>
              <a:rPr lang="en-US" sz="4000" b="1" i="1" dirty="0">
                <a:effectLst/>
                <a:latin typeface="Arial" panose="020B0604020202020204" pitchFamily="34" charset="0"/>
              </a:rPr>
              <a:t> Stage: </a:t>
            </a:r>
          </a:p>
          <a:p>
            <a:pPr algn="ctr"/>
            <a:r>
              <a:rPr lang="en-US" sz="6600" b="1" dirty="0">
                <a:effectLst/>
                <a:latin typeface="Arial" panose="020B0604020202020204" pitchFamily="34" charset="0"/>
              </a:rPr>
              <a:t>Communicate results</a:t>
            </a:r>
            <a:endParaRPr lang="ar-SA" sz="6600" b="1" dirty="0"/>
          </a:p>
        </p:txBody>
      </p:sp>
    </p:spTree>
    <p:extLst>
      <p:ext uri="{BB962C8B-B14F-4D97-AF65-F5344CB8AC3E}">
        <p14:creationId xmlns:p14="http://schemas.microsoft.com/office/powerpoint/2010/main" val="258475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28948D-6EF7-FE7E-AE21-11AC0F0727AA}"/>
              </a:ext>
            </a:extLst>
          </p:cNvPr>
          <p:cNvSpPr txBox="1"/>
          <p:nvPr/>
        </p:nvSpPr>
        <p:spPr>
          <a:xfrm>
            <a:off x="3569668" y="2269812"/>
            <a:ext cx="5052663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i="1" dirty="0">
                <a:effectLst/>
                <a:latin typeface="Arial" panose="020B0604020202020204" pitchFamily="34" charset="0"/>
              </a:rPr>
              <a:t>First Stage: </a:t>
            </a:r>
            <a:r>
              <a:rPr lang="en-US" sz="6600" b="1" dirty="0">
                <a:effectLst/>
                <a:latin typeface="Arial" panose="020B0604020202020204" pitchFamily="34" charset="0"/>
              </a:rPr>
              <a:t>Discovery</a:t>
            </a:r>
            <a:endParaRPr lang="ar-SA" sz="6600" b="1" dirty="0"/>
          </a:p>
        </p:txBody>
      </p:sp>
    </p:spTree>
    <p:extLst>
      <p:ext uri="{BB962C8B-B14F-4D97-AF65-F5344CB8AC3E}">
        <p14:creationId xmlns:p14="http://schemas.microsoft.com/office/powerpoint/2010/main" val="1889678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28FF3-DBA6-224A-4BFC-06A8EAA40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Results and conclusion</a:t>
            </a:r>
            <a:endParaRPr lang="ar-SA" sz="40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8E345A-7B3C-E9A9-5531-4751C4ED8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004" y="2521258"/>
            <a:ext cx="8309541" cy="163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96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28948D-6EF7-FE7E-AE21-11AC0F0727AA}"/>
              </a:ext>
            </a:extLst>
          </p:cNvPr>
          <p:cNvSpPr txBox="1"/>
          <p:nvPr/>
        </p:nvSpPr>
        <p:spPr>
          <a:xfrm>
            <a:off x="1540079" y="1921273"/>
            <a:ext cx="877628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 i="1" dirty="0">
                <a:effectLst/>
                <a:latin typeface="Arial" panose="020B0604020202020204" pitchFamily="34" charset="0"/>
              </a:rPr>
              <a:t>Thank you for listening</a:t>
            </a:r>
            <a:endParaRPr lang="ar-SA" sz="6600" b="1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521A7C-5FFD-F919-7671-C9182BAAD5ED}"/>
              </a:ext>
            </a:extLst>
          </p:cNvPr>
          <p:cNvSpPr txBox="1"/>
          <p:nvPr/>
        </p:nvSpPr>
        <p:spPr>
          <a:xfrm>
            <a:off x="5468223" y="4044931"/>
            <a:ext cx="91999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Andalus" panose="02020603050405020304" pitchFamily="18" charset="-78"/>
                <a:cs typeface="Andalus" panose="02020603050405020304" pitchFamily="18" charset="-78"/>
              </a:rPr>
              <a:t>Team 9</a:t>
            </a:r>
            <a:endParaRPr lang="ar-SA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71794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A3637-9674-C13B-3CD3-7E71B9AFF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069173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2800" b="1" dirty="0"/>
              <a:t>Insurance Premium Prediction</a:t>
            </a:r>
            <a:endParaRPr lang="ar-SA" sz="2800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1F37831-112F-9BBA-57DB-856A261DE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2193010"/>
            <a:ext cx="2947482" cy="3713268"/>
          </a:xfrm>
        </p:spPr>
        <p:txBody>
          <a:bodyPr anchor="t">
            <a:norm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</a:rPr>
              <a:t>The selected data lists the insurance expenses of a 1338 participants with additional factors that are suspected to affect the expenses.</a:t>
            </a:r>
          </a:p>
          <a:p>
            <a:pPr algn="ctr"/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B7300A-3DBA-9490-0D8B-9AAB6EC68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372" y="737119"/>
            <a:ext cx="7029450" cy="53557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201F24-D99B-6939-3C64-B1C63DF44F75}"/>
              </a:ext>
            </a:extLst>
          </p:cNvPr>
          <p:cNvSpPr txBox="1"/>
          <p:nvPr/>
        </p:nvSpPr>
        <p:spPr>
          <a:xfrm>
            <a:off x="252919" y="11309208"/>
            <a:ext cx="162772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Source: </a:t>
            </a:r>
            <a:endParaRPr lang="ar-SA" dirty="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5215C8AA-3D18-9E96-CB87-4844A3CE3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534108"/>
            <a:ext cx="29174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ar-SA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3"/>
              </a:rPr>
              <a:t>https://www.kaggle.com/datasets/noordeen/insurance-premium-prediction</a:t>
            </a:r>
            <a:r>
              <a:rPr kumimoji="0" lang="ar-SA" altLang="ar-SA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067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28948D-6EF7-FE7E-AE21-11AC0F0727AA}"/>
              </a:ext>
            </a:extLst>
          </p:cNvPr>
          <p:cNvSpPr txBox="1"/>
          <p:nvPr/>
        </p:nvSpPr>
        <p:spPr>
          <a:xfrm>
            <a:off x="2023145" y="2387257"/>
            <a:ext cx="7859086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i="1" dirty="0">
                <a:latin typeface="Arial" panose="020B0604020202020204" pitchFamily="34" charset="0"/>
              </a:rPr>
              <a:t>Second</a:t>
            </a:r>
            <a:r>
              <a:rPr lang="en-US" sz="4000" b="1" i="1" dirty="0">
                <a:effectLst/>
                <a:latin typeface="Arial" panose="020B0604020202020204" pitchFamily="34" charset="0"/>
              </a:rPr>
              <a:t> Stage: </a:t>
            </a:r>
          </a:p>
          <a:p>
            <a:pPr algn="ctr"/>
            <a:r>
              <a:rPr lang="en-US" sz="6600" b="1" dirty="0">
                <a:effectLst/>
                <a:latin typeface="Arial" panose="020B0604020202020204" pitchFamily="34" charset="0"/>
              </a:rPr>
              <a:t>Data Preparation</a:t>
            </a:r>
            <a:endParaRPr lang="ar-SA" sz="6600" b="1" dirty="0"/>
          </a:p>
        </p:txBody>
      </p:sp>
    </p:spTree>
    <p:extLst>
      <p:ext uri="{BB962C8B-B14F-4D97-AF65-F5344CB8AC3E}">
        <p14:creationId xmlns:p14="http://schemas.microsoft.com/office/powerpoint/2010/main" val="2809602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4DA05E1-7869-4FBE-837E-1B62E9D78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BAAE7D-1EA6-4D3B-96B5-43F5B6178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CD47BD6-B753-40AF-80C8-F8DFCC548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67A1B2-B419-43BE-A0CA-9E2404A1A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F049AB-34E2-570B-A3D2-B4B1EBD26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5" y="-213850"/>
            <a:ext cx="3258688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sz="2800" b="1" dirty="0">
                <a:solidFill>
                  <a:srgbClr val="FFFFFF"/>
                </a:solidFill>
              </a:rPr>
              <a:t>Statistical summaries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0950A-A7C5-8796-35CD-71247A5BC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664" y="3197107"/>
            <a:ext cx="3228521" cy="914400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algn="l" rtl="0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data shows no inconsistencies nor null values since it has been solved, therefore, the data is ready to proceed to the next stage.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7A0F7-0E95-5217-03C9-0BD2B6073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369" y="759599"/>
            <a:ext cx="5373812" cy="53306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E981F49-E49B-4139-932F-55F09B423B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2481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28948D-6EF7-FE7E-AE21-11AC0F0727AA}"/>
              </a:ext>
            </a:extLst>
          </p:cNvPr>
          <p:cNvSpPr txBox="1"/>
          <p:nvPr/>
        </p:nvSpPr>
        <p:spPr>
          <a:xfrm>
            <a:off x="2023145" y="2387257"/>
            <a:ext cx="7859086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i="1" dirty="0">
                <a:latin typeface="Arial" panose="020B0604020202020204" pitchFamily="34" charset="0"/>
              </a:rPr>
              <a:t>Third</a:t>
            </a:r>
            <a:r>
              <a:rPr lang="en-US" sz="4000" b="1" i="1" dirty="0">
                <a:effectLst/>
                <a:latin typeface="Arial" panose="020B0604020202020204" pitchFamily="34" charset="0"/>
              </a:rPr>
              <a:t> Stage: </a:t>
            </a:r>
          </a:p>
          <a:p>
            <a:pPr algn="ctr"/>
            <a:r>
              <a:rPr lang="en-US" sz="6600" b="1" dirty="0">
                <a:effectLst/>
                <a:latin typeface="Arial" panose="020B0604020202020204" pitchFamily="34" charset="0"/>
              </a:rPr>
              <a:t>Model Planning</a:t>
            </a:r>
            <a:endParaRPr lang="ar-SA" sz="6600" b="1" dirty="0"/>
          </a:p>
        </p:txBody>
      </p:sp>
    </p:spTree>
    <p:extLst>
      <p:ext uri="{BB962C8B-B14F-4D97-AF65-F5344CB8AC3E}">
        <p14:creationId xmlns:p14="http://schemas.microsoft.com/office/powerpoint/2010/main" val="945241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E5496-F037-2C68-448F-E2EB2DC84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/>
              <a:t>Graph A</a:t>
            </a:r>
            <a:br>
              <a:rPr lang="en-US" dirty="0"/>
            </a:br>
            <a:r>
              <a:rPr lang="en-US" sz="2400" dirty="0"/>
              <a:t>which shows the distribution of participants based on the non numerical factors.</a:t>
            </a:r>
            <a:br>
              <a:rPr lang="en-US" sz="2400" dirty="0"/>
            </a:br>
            <a:r>
              <a:rPr lang="en-US" sz="1800" dirty="0"/>
              <a:t>(Sex , Smoking and Region) respectively.</a:t>
            </a:r>
            <a:endParaRPr lang="ar-S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3BAE6A-3DBB-4CB5-7723-FF400ED066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9166" y="570784"/>
            <a:ext cx="6106188" cy="5716431"/>
          </a:xfrm>
        </p:spPr>
      </p:pic>
    </p:spTree>
    <p:extLst>
      <p:ext uri="{BB962C8B-B14F-4D97-AF65-F5344CB8AC3E}">
        <p14:creationId xmlns:p14="http://schemas.microsoft.com/office/powerpoint/2010/main" val="2494361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E5496-F037-2C68-448F-E2EB2DC84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/>
              <a:t>Graph B</a:t>
            </a:r>
            <a:br>
              <a:rPr lang="en-US" dirty="0"/>
            </a:br>
            <a:r>
              <a:rPr lang="en-US" sz="2400" dirty="0"/>
              <a:t>which shows the distribution of participants based on the numerical factors in bins.</a:t>
            </a:r>
            <a:br>
              <a:rPr lang="en-US" sz="2400" dirty="0"/>
            </a:br>
            <a:r>
              <a:rPr lang="en-US" sz="1800" dirty="0"/>
              <a:t>(Age , BMI, Number of children and expenses) respectively.</a:t>
            </a:r>
            <a:endParaRPr lang="ar-SA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EBA24E1-8E34-DE64-2C13-56F2494CE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7771" y="608387"/>
            <a:ext cx="5892604" cy="5641225"/>
          </a:xfrm>
        </p:spPr>
      </p:pic>
    </p:spTree>
    <p:extLst>
      <p:ext uri="{BB962C8B-B14F-4D97-AF65-F5344CB8AC3E}">
        <p14:creationId xmlns:p14="http://schemas.microsoft.com/office/powerpoint/2010/main" val="1179588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01B20C-4B08-27BD-5D44-8BAFDE0585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3185" y="349250"/>
            <a:ext cx="6408449" cy="61595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A9A6B0B-D6D0-39AC-B602-F490483653E1}"/>
              </a:ext>
            </a:extLst>
          </p:cNvPr>
          <p:cNvSpPr txBox="1">
            <a:spLocks/>
          </p:cNvSpPr>
          <p:nvPr/>
        </p:nvSpPr>
        <p:spPr>
          <a:xfrm>
            <a:off x="224344" y="9714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/>
              <a:t>Graph C</a:t>
            </a:r>
            <a:br>
              <a:rPr lang="en-US" dirty="0"/>
            </a:br>
            <a:r>
              <a:rPr lang="en-US" sz="2400" dirty="0"/>
              <a:t>which shows a scatterplot of the relationship between numerical elements vs expenses</a:t>
            </a:r>
          </a:p>
          <a:p>
            <a:pPr algn="ctr"/>
            <a:r>
              <a:rPr lang="en-US" sz="1800" dirty="0"/>
              <a:t>(Age , BMI and Number of children) respectively.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61952260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60</TotalTime>
  <Words>291</Words>
  <Application>Microsoft Office PowerPoint</Application>
  <PresentationFormat>Widescreen</PresentationFormat>
  <Paragraphs>39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Andalus</vt:lpstr>
      <vt:lpstr>Arial</vt:lpstr>
      <vt:lpstr>Arial Unicode MS</vt:lpstr>
      <vt:lpstr>Corbel</vt:lpstr>
      <vt:lpstr>Wingdings 2</vt:lpstr>
      <vt:lpstr>Frame</vt:lpstr>
      <vt:lpstr>ISE 291 – Introduction to Data Science Term 222 Project -</vt:lpstr>
      <vt:lpstr>PowerPoint Presentation</vt:lpstr>
      <vt:lpstr>Insurance Premium Prediction</vt:lpstr>
      <vt:lpstr>PowerPoint Presentation</vt:lpstr>
      <vt:lpstr>Statistical summaries</vt:lpstr>
      <vt:lpstr>PowerPoint Presentation</vt:lpstr>
      <vt:lpstr>Graph A which shows the distribution of participants based on the non numerical factors. (Sex , Smoking and Region) respectively.</vt:lpstr>
      <vt:lpstr>Graph B which shows the distribution of participants based on the numerical factors in bins. (Age , BMI, Number of children and expenses) respectively.</vt:lpstr>
      <vt:lpstr>PowerPoint Presentation</vt:lpstr>
      <vt:lpstr>PowerPoint Presentation</vt:lpstr>
      <vt:lpstr>Noticed Results</vt:lpstr>
      <vt:lpstr>PowerPoint Presentation</vt:lpstr>
      <vt:lpstr>Why Regression?</vt:lpstr>
      <vt:lpstr>Data after optimization for linear regression using label encoding</vt:lpstr>
      <vt:lpstr>A data frame showing the correlations between input factors and expenses</vt:lpstr>
      <vt:lpstr>MSE (Mean Square Error) of the three used regression models</vt:lpstr>
      <vt:lpstr>PowerPoint Presentation</vt:lpstr>
      <vt:lpstr>General methodology discussion</vt:lpstr>
      <vt:lpstr>PowerPoint Presentation</vt:lpstr>
      <vt:lpstr>Results and 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ISE 291 – Introduction to Data Science Term 222 Project -</dc:title>
  <dc:creator>OMAR HUSAIN ALAWAJI</dc:creator>
  <cp:lastModifiedBy>OMAR HUSAIN ALAWAJI</cp:lastModifiedBy>
  <cp:revision>1</cp:revision>
  <dcterms:created xsi:type="dcterms:W3CDTF">2023-05-10T19:34:12Z</dcterms:created>
  <dcterms:modified xsi:type="dcterms:W3CDTF">2023-05-10T20:34:53Z</dcterms:modified>
</cp:coreProperties>
</file>