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12/26/2017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FD07-29A0-42C9-94AB-017AC9037400}"/>
              </a:ext>
            </a:extLst>
          </p:cNvPr>
          <p:cNvSpPr>
            <a:spLocks noGrp="1"/>
          </p:cNvSpPr>
          <p:nvPr>
            <p:ph type="ctrTitle"/>
          </p:nvPr>
        </p:nvSpPr>
        <p:spPr>
          <a:xfrm>
            <a:off x="2339742" y="235258"/>
            <a:ext cx="8689976" cy="2032986"/>
          </a:xfrm>
        </p:spPr>
        <p:txBody>
          <a:bodyPr/>
          <a:lstStyle/>
          <a:p>
            <a:r>
              <a:rPr lang="en-US" dirty="0">
                <a:solidFill>
                  <a:schemeClr val="accent5"/>
                </a:solidFill>
              </a:rPr>
              <a:t>The bus ticketing system</a:t>
            </a:r>
          </a:p>
        </p:txBody>
      </p:sp>
      <p:sp>
        <p:nvSpPr>
          <p:cNvPr id="3" name="Subtitle 2">
            <a:extLst>
              <a:ext uri="{FF2B5EF4-FFF2-40B4-BE49-F238E27FC236}">
                <a16:creationId xmlns:a16="http://schemas.microsoft.com/office/drawing/2014/main" id="{2094821D-8E6F-4ECF-868C-37C037B37D55}"/>
              </a:ext>
            </a:extLst>
          </p:cNvPr>
          <p:cNvSpPr>
            <a:spLocks noGrp="1"/>
          </p:cNvSpPr>
          <p:nvPr>
            <p:ph type="subTitle" idx="1"/>
          </p:nvPr>
        </p:nvSpPr>
        <p:spPr>
          <a:xfrm>
            <a:off x="4630180" y="1123025"/>
            <a:ext cx="8689976" cy="1371599"/>
          </a:xfrm>
        </p:spPr>
        <p:txBody>
          <a:bodyPr/>
          <a:lstStyle/>
          <a:p>
            <a:r>
              <a:rPr lang="en-US" dirty="0">
                <a:solidFill>
                  <a:schemeClr val="accent1">
                    <a:lumMod val="75000"/>
                  </a:schemeClr>
                </a:solidFill>
              </a:rPr>
              <a:t>Customer Aspect</a:t>
            </a:r>
          </a:p>
        </p:txBody>
      </p:sp>
      <p:sp>
        <p:nvSpPr>
          <p:cNvPr id="4" name="TextBox 3">
            <a:extLst>
              <a:ext uri="{FF2B5EF4-FFF2-40B4-BE49-F238E27FC236}">
                <a16:creationId xmlns:a16="http://schemas.microsoft.com/office/drawing/2014/main" id="{1A33D287-BFE1-4135-AC48-E4EF94D811D4}"/>
              </a:ext>
            </a:extLst>
          </p:cNvPr>
          <p:cNvSpPr txBox="1"/>
          <p:nvPr/>
        </p:nvSpPr>
        <p:spPr>
          <a:xfrm>
            <a:off x="159798" y="3156011"/>
            <a:ext cx="5237826" cy="2308324"/>
          </a:xfrm>
          <a:prstGeom prst="rect">
            <a:avLst/>
          </a:prstGeom>
          <a:noFill/>
        </p:spPr>
        <p:txBody>
          <a:bodyPr wrap="square" rtlCol="0">
            <a:spAutoFit/>
          </a:bodyPr>
          <a:lstStyle/>
          <a:p>
            <a:pPr algn="ctr"/>
            <a:r>
              <a:rPr lang="en-US" i="1" dirty="0"/>
              <a:t>Group #16</a:t>
            </a:r>
            <a:endParaRPr lang="en-US" dirty="0"/>
          </a:p>
          <a:p>
            <a:pPr algn="ctr"/>
            <a:r>
              <a:rPr lang="en-US" i="1" dirty="0"/>
              <a:t> </a:t>
            </a:r>
            <a:endParaRPr lang="en-US" dirty="0"/>
          </a:p>
          <a:p>
            <a:pPr algn="ctr"/>
            <a:r>
              <a:rPr lang="en-US" i="1" u="sng" dirty="0"/>
              <a:t>Project Manager</a:t>
            </a:r>
            <a:endParaRPr lang="en-US" dirty="0"/>
          </a:p>
          <a:p>
            <a:pPr lvl="0" algn="ctr"/>
            <a:r>
              <a:rPr lang="en-US" i="1" dirty="0"/>
              <a:t>Mohammad Said Rabe</a:t>
            </a:r>
            <a:r>
              <a:rPr lang="en-US" dirty="0"/>
              <a:t>	11516042</a:t>
            </a:r>
          </a:p>
          <a:p>
            <a:pPr algn="ctr"/>
            <a:r>
              <a:rPr lang="en-US" dirty="0"/>
              <a:t> </a:t>
            </a:r>
          </a:p>
          <a:p>
            <a:pPr algn="ctr"/>
            <a:r>
              <a:rPr lang="en-US" u="sng" dirty="0"/>
              <a:t>Group members</a:t>
            </a:r>
            <a:endParaRPr lang="en-US" dirty="0"/>
          </a:p>
          <a:p>
            <a:pPr lvl="0" algn="ctr"/>
            <a:r>
              <a:rPr lang="en-US" i="1" dirty="0" err="1"/>
              <a:t>Suhaib</a:t>
            </a:r>
            <a:r>
              <a:rPr lang="en-US" i="1" dirty="0"/>
              <a:t> </a:t>
            </a:r>
            <a:r>
              <a:rPr lang="en-US" i="1" dirty="0" err="1"/>
              <a:t>Gargoum</a:t>
            </a:r>
            <a:r>
              <a:rPr lang="en-US" i="1" dirty="0"/>
              <a:t>	</a:t>
            </a:r>
            <a:r>
              <a:rPr lang="en-US" dirty="0"/>
              <a:t>115202103</a:t>
            </a:r>
          </a:p>
          <a:p>
            <a:pPr lvl="0" algn="ctr"/>
            <a:r>
              <a:rPr lang="en-US" i="1" dirty="0"/>
              <a:t>Omar Altahan		</a:t>
            </a:r>
            <a:r>
              <a:rPr lang="en-US" dirty="0"/>
              <a:t>115200017</a:t>
            </a:r>
          </a:p>
        </p:txBody>
      </p:sp>
    </p:spTree>
    <p:extLst>
      <p:ext uri="{BB962C8B-B14F-4D97-AF65-F5344CB8AC3E}">
        <p14:creationId xmlns:p14="http://schemas.microsoft.com/office/powerpoint/2010/main" val="163648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6EE8-3367-4534-AE60-D0D3D4FA68C9}"/>
              </a:ext>
            </a:extLst>
          </p:cNvPr>
          <p:cNvSpPr>
            <a:spLocks noGrp="1"/>
          </p:cNvSpPr>
          <p:nvPr>
            <p:ph type="title"/>
          </p:nvPr>
        </p:nvSpPr>
        <p:spPr/>
        <p:txBody>
          <a:bodyPr/>
          <a:lstStyle/>
          <a:p>
            <a:r>
              <a:rPr lang="en-US" dirty="0">
                <a:solidFill>
                  <a:schemeClr val="accent5"/>
                </a:solidFill>
              </a:rPr>
              <a:t>User guide</a:t>
            </a:r>
          </a:p>
        </p:txBody>
      </p:sp>
      <p:sp>
        <p:nvSpPr>
          <p:cNvPr id="3" name="Content Placeholder 2">
            <a:extLst>
              <a:ext uri="{FF2B5EF4-FFF2-40B4-BE49-F238E27FC236}">
                <a16:creationId xmlns:a16="http://schemas.microsoft.com/office/drawing/2014/main" id="{B73A6265-8178-4C9E-B2D8-96B7749E11DF}"/>
              </a:ext>
            </a:extLst>
          </p:cNvPr>
          <p:cNvSpPr>
            <a:spLocks noGrp="1"/>
          </p:cNvSpPr>
          <p:nvPr>
            <p:ph sz="quarter" idx="13"/>
          </p:nvPr>
        </p:nvSpPr>
        <p:spPr/>
        <p:txBody>
          <a:bodyPr/>
          <a:lstStyle/>
          <a:p>
            <a:pPr lvl="0"/>
            <a:r>
              <a:rPr lang="en-US" dirty="0"/>
              <a:t>To have the software working properly, it is necessary to have the used computer connected to the internet.</a:t>
            </a:r>
          </a:p>
          <a:p>
            <a:pPr lvl="0"/>
            <a:r>
              <a:rPr lang="en-US" dirty="0"/>
              <a:t>By the incredible interface that is been implemented in the program, the user can easily follow the steps and requirements of the trip.</a:t>
            </a:r>
          </a:p>
          <a:p>
            <a:endParaRPr lang="en-US" dirty="0"/>
          </a:p>
        </p:txBody>
      </p:sp>
    </p:spTree>
    <p:extLst>
      <p:ext uri="{BB962C8B-B14F-4D97-AF65-F5344CB8AC3E}">
        <p14:creationId xmlns:p14="http://schemas.microsoft.com/office/powerpoint/2010/main" val="416331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E1B3-C63E-400D-AFFE-35E77007FB77}"/>
              </a:ext>
            </a:extLst>
          </p:cNvPr>
          <p:cNvSpPr>
            <a:spLocks noGrp="1"/>
          </p:cNvSpPr>
          <p:nvPr>
            <p:ph type="title"/>
          </p:nvPr>
        </p:nvSpPr>
        <p:spPr/>
        <p:txBody>
          <a:bodyPr/>
          <a:lstStyle/>
          <a:p>
            <a:r>
              <a:rPr lang="en-US" dirty="0">
                <a:solidFill>
                  <a:schemeClr val="accent5"/>
                </a:solidFill>
              </a:rPr>
              <a:t>Database design</a:t>
            </a:r>
          </a:p>
        </p:txBody>
      </p:sp>
      <p:sp>
        <p:nvSpPr>
          <p:cNvPr id="3" name="Content Placeholder 2">
            <a:extLst>
              <a:ext uri="{FF2B5EF4-FFF2-40B4-BE49-F238E27FC236}">
                <a16:creationId xmlns:a16="http://schemas.microsoft.com/office/drawing/2014/main" id="{55F67FC6-B5F0-4104-A1FA-58763C557442}"/>
              </a:ext>
            </a:extLst>
          </p:cNvPr>
          <p:cNvSpPr>
            <a:spLocks noGrp="1"/>
          </p:cNvSpPr>
          <p:nvPr>
            <p:ph sz="quarter" idx="13"/>
          </p:nvPr>
        </p:nvSpPr>
        <p:spPr/>
        <p:txBody>
          <a:bodyPr/>
          <a:lstStyle/>
          <a:p>
            <a:r>
              <a:rPr lang="en-US" dirty="0"/>
              <a:t>There are two databases being used in this program.</a:t>
            </a:r>
          </a:p>
          <a:p>
            <a:pPr marL="457200" lvl="0" indent="-457200">
              <a:buFont typeface="+mj-lt"/>
              <a:buAutoNum type="arabicPeriod"/>
            </a:pPr>
            <a:r>
              <a:rPr lang="en-US" dirty="0"/>
              <a:t>An Online Server of the Metro tourism co. for the lists of cities, their routes, and their schedules.</a:t>
            </a:r>
          </a:p>
          <a:p>
            <a:pPr marL="457200" lvl="0" indent="-457200">
              <a:buFont typeface="+mj-lt"/>
              <a:buAutoNum type="arabicPeriod"/>
            </a:pPr>
            <a:r>
              <a:rPr lang="en-US" dirty="0"/>
              <a:t>An Offline database to save the customers’ information with their related tickets.</a:t>
            </a:r>
          </a:p>
          <a:p>
            <a:endParaRPr lang="en-US" dirty="0"/>
          </a:p>
        </p:txBody>
      </p:sp>
    </p:spTree>
    <p:extLst>
      <p:ext uri="{BB962C8B-B14F-4D97-AF65-F5344CB8AC3E}">
        <p14:creationId xmlns:p14="http://schemas.microsoft.com/office/powerpoint/2010/main" val="86351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B39B-5411-4092-B862-2F5AC550C9DB}"/>
              </a:ext>
            </a:extLst>
          </p:cNvPr>
          <p:cNvSpPr>
            <a:spLocks noGrp="1"/>
          </p:cNvSpPr>
          <p:nvPr>
            <p:ph type="title"/>
          </p:nvPr>
        </p:nvSpPr>
        <p:spPr/>
        <p:txBody>
          <a:bodyPr/>
          <a:lstStyle/>
          <a:p>
            <a:r>
              <a:rPr lang="en-US" dirty="0">
                <a:solidFill>
                  <a:schemeClr val="accent5"/>
                </a:solidFill>
              </a:rPr>
              <a:t>User interface</a:t>
            </a:r>
          </a:p>
        </p:txBody>
      </p:sp>
      <p:sp>
        <p:nvSpPr>
          <p:cNvPr id="3" name="Content Placeholder 2">
            <a:extLst>
              <a:ext uri="{FF2B5EF4-FFF2-40B4-BE49-F238E27FC236}">
                <a16:creationId xmlns:a16="http://schemas.microsoft.com/office/drawing/2014/main" id="{2D6C9746-D544-4131-8C51-FE45937E7424}"/>
              </a:ext>
            </a:extLst>
          </p:cNvPr>
          <p:cNvSpPr>
            <a:spLocks noGrp="1"/>
          </p:cNvSpPr>
          <p:nvPr>
            <p:ph sz="quarter" idx="13"/>
          </p:nvPr>
        </p:nvSpPr>
        <p:spPr/>
        <p:txBody>
          <a:bodyPr/>
          <a:lstStyle/>
          <a:p>
            <a:r>
              <a:rPr lang="en-US" dirty="0"/>
              <a:t>The program’s interface was designed using the JavaFX graphics and media packages that enables developers to design, create, test, debug, and deploy rich client applications that operate consistently across diverse platforms.</a:t>
            </a:r>
          </a:p>
          <a:p>
            <a:endParaRPr lang="en-US" dirty="0"/>
          </a:p>
        </p:txBody>
      </p:sp>
    </p:spTree>
    <p:extLst>
      <p:ext uri="{BB962C8B-B14F-4D97-AF65-F5344CB8AC3E}">
        <p14:creationId xmlns:p14="http://schemas.microsoft.com/office/powerpoint/2010/main" val="36723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CA10-304A-4FD6-99EE-550CA7E0D17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A2BCBCA-C6B0-4E18-ACE1-A7B081570203}"/>
              </a:ext>
            </a:extLst>
          </p:cNvPr>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5718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38A8-468F-4701-9BD7-6A8EE8F5B665}"/>
              </a:ext>
            </a:extLst>
          </p:cNvPr>
          <p:cNvSpPr>
            <a:spLocks noGrp="1"/>
          </p:cNvSpPr>
          <p:nvPr>
            <p:ph type="title"/>
          </p:nvPr>
        </p:nvSpPr>
        <p:spPr/>
        <p:txBody>
          <a:bodyPr/>
          <a:lstStyle/>
          <a:p>
            <a:r>
              <a:rPr lang="en-US" dirty="0">
                <a:solidFill>
                  <a:schemeClr val="accent5"/>
                </a:solidFill>
              </a:rPr>
              <a:t>An issue to handle</a:t>
            </a:r>
          </a:p>
        </p:txBody>
      </p:sp>
      <p:sp>
        <p:nvSpPr>
          <p:cNvPr id="3" name="Content Placeholder 2">
            <a:extLst>
              <a:ext uri="{FF2B5EF4-FFF2-40B4-BE49-F238E27FC236}">
                <a16:creationId xmlns:a16="http://schemas.microsoft.com/office/drawing/2014/main" id="{DE5EB3FE-2964-4964-A50A-04D1F4DA6C70}"/>
              </a:ext>
            </a:extLst>
          </p:cNvPr>
          <p:cNvSpPr>
            <a:spLocks noGrp="1"/>
          </p:cNvSpPr>
          <p:nvPr>
            <p:ph sz="quarter" idx="13"/>
          </p:nvPr>
        </p:nvSpPr>
        <p:spPr>
          <a:xfrm>
            <a:off x="532662" y="1669002"/>
            <a:ext cx="11283518" cy="5051394"/>
          </a:xfrm>
        </p:spPr>
        <p:txBody>
          <a:bodyPr>
            <a:normAutofit fontScale="92500" lnSpcReduction="20000"/>
          </a:bodyPr>
          <a:lstStyle/>
          <a:p>
            <a:r>
              <a:rPr lang="en-US" dirty="0"/>
              <a:t>There were some challenges we have faced during the development process of the project, we will mention one of them.</a:t>
            </a:r>
          </a:p>
          <a:p>
            <a:pPr marL="0" indent="0">
              <a:buNone/>
            </a:pPr>
            <a:r>
              <a:rPr lang="en-US" dirty="0"/>
              <a:t>- In order to distinguish between journeys, we had to use departure, destination, year, month, day, &amp; route Number as an ID, which causes a very long ID.</a:t>
            </a:r>
          </a:p>
          <a:p>
            <a:pPr>
              <a:buFontTx/>
              <a:buChar char="-"/>
            </a:pPr>
            <a:r>
              <a:rPr lang="en-US" dirty="0"/>
              <a:t>As a solution for this problem, we have used Alpha-Numeric system which uses uppercase, lowercase, and digits as an ID.</a:t>
            </a:r>
          </a:p>
          <a:p>
            <a:pPr marL="0" indent="0">
              <a:buNone/>
            </a:pPr>
            <a:r>
              <a:rPr lang="en-US" dirty="0"/>
              <a:t>	From	</a:t>
            </a:r>
            <a:r>
              <a:rPr lang="en-US" dirty="0" err="1"/>
              <a:t>Dest</a:t>
            </a:r>
            <a:r>
              <a:rPr lang="en-US" dirty="0"/>
              <a:t>.	Year	month	day	route no.</a:t>
            </a:r>
          </a:p>
          <a:p>
            <a:pPr marL="0" indent="0">
              <a:buNone/>
            </a:pPr>
            <a:r>
              <a:rPr lang="en-US" dirty="0"/>
              <a:t>Before:	_ _ _	_ _ _	_	_ _	_ _	_ _		13 digits to distinguish a journey</a:t>
            </a:r>
          </a:p>
          <a:p>
            <a:pPr marL="0" indent="0">
              <a:buNone/>
            </a:pPr>
            <a:r>
              <a:rPr lang="en-US" dirty="0"/>
              <a:t>After:	_ _	_ _	_	_	_	_ _		09 digits to distinguish the it</a:t>
            </a:r>
            <a:endParaRPr lang="ar-SA" dirty="0"/>
          </a:p>
          <a:p>
            <a:pPr marL="0" indent="0">
              <a:buNone/>
            </a:pPr>
            <a:r>
              <a:rPr lang="tr-TR" dirty="0"/>
              <a:t>We used both uppercase and lowercase latın letters to mınımıze the </a:t>
            </a:r>
            <a:r>
              <a:rPr lang="en-US" dirty="0"/>
              <a:t>consumption of digits, rather than using only integers before.</a:t>
            </a:r>
          </a:p>
          <a:p>
            <a:pPr marL="0" indent="0">
              <a:buNone/>
            </a:pPr>
            <a:r>
              <a:rPr lang="en-US" dirty="0"/>
              <a:t>- To define seat number, we only add that number to the end of the journey ID.</a:t>
            </a:r>
          </a:p>
        </p:txBody>
      </p:sp>
    </p:spTree>
    <p:extLst>
      <p:ext uri="{BB962C8B-B14F-4D97-AF65-F5344CB8AC3E}">
        <p14:creationId xmlns:p14="http://schemas.microsoft.com/office/powerpoint/2010/main" val="347126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EA53-ED0E-4F26-87A7-10462EB5BCA3}"/>
              </a:ext>
            </a:extLst>
          </p:cNvPr>
          <p:cNvSpPr>
            <a:spLocks noGrp="1"/>
          </p:cNvSpPr>
          <p:nvPr>
            <p:ph type="title"/>
          </p:nvPr>
        </p:nvSpPr>
        <p:spPr/>
        <p:txBody>
          <a:bodyPr/>
          <a:lstStyle/>
          <a:p>
            <a:r>
              <a:rPr lang="en-US" dirty="0">
                <a:solidFill>
                  <a:schemeClr val="accent5"/>
                </a:solidFill>
              </a:rPr>
              <a:t>Introduction</a:t>
            </a:r>
          </a:p>
        </p:txBody>
      </p:sp>
      <p:sp>
        <p:nvSpPr>
          <p:cNvPr id="3" name="Content Placeholder 2">
            <a:extLst>
              <a:ext uri="{FF2B5EF4-FFF2-40B4-BE49-F238E27FC236}">
                <a16:creationId xmlns:a16="http://schemas.microsoft.com/office/drawing/2014/main" id="{AB838C3E-B09F-4E95-91B8-2EEE7D1FB865}"/>
              </a:ext>
            </a:extLst>
          </p:cNvPr>
          <p:cNvSpPr>
            <a:spLocks noGrp="1"/>
          </p:cNvSpPr>
          <p:nvPr>
            <p:ph sz="quarter" idx="13"/>
          </p:nvPr>
        </p:nvSpPr>
        <p:spPr/>
        <p:txBody>
          <a:bodyPr/>
          <a:lstStyle/>
          <a:p>
            <a:r>
              <a:rPr lang="en-US" dirty="0"/>
              <a:t>This section gives a scope description and overview of everything included in this project. Also, the purpose for this document is described and a list of abbreviations and definitions is provided.</a:t>
            </a:r>
          </a:p>
          <a:p>
            <a:endParaRPr lang="en-US" dirty="0"/>
          </a:p>
        </p:txBody>
      </p:sp>
    </p:spTree>
    <p:extLst>
      <p:ext uri="{BB962C8B-B14F-4D97-AF65-F5344CB8AC3E}">
        <p14:creationId xmlns:p14="http://schemas.microsoft.com/office/powerpoint/2010/main" val="118769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ACF8-8CF2-4993-AF0C-95FC93AE6108}"/>
              </a:ext>
            </a:extLst>
          </p:cNvPr>
          <p:cNvSpPr>
            <a:spLocks noGrp="1"/>
          </p:cNvSpPr>
          <p:nvPr>
            <p:ph type="title"/>
          </p:nvPr>
        </p:nvSpPr>
        <p:spPr/>
        <p:txBody>
          <a:bodyPr/>
          <a:lstStyle/>
          <a:p>
            <a:r>
              <a:rPr lang="en-US" dirty="0">
                <a:solidFill>
                  <a:schemeClr val="accent5"/>
                </a:solidFill>
              </a:rPr>
              <a:t>purpose</a:t>
            </a:r>
          </a:p>
        </p:txBody>
      </p:sp>
      <p:sp>
        <p:nvSpPr>
          <p:cNvPr id="3" name="Content Placeholder 2">
            <a:extLst>
              <a:ext uri="{FF2B5EF4-FFF2-40B4-BE49-F238E27FC236}">
                <a16:creationId xmlns:a16="http://schemas.microsoft.com/office/drawing/2014/main" id="{79AC1B6B-D98D-4472-A17E-8996AB8290EA}"/>
              </a:ext>
            </a:extLst>
          </p:cNvPr>
          <p:cNvSpPr>
            <a:spLocks noGrp="1"/>
          </p:cNvSpPr>
          <p:nvPr>
            <p:ph sz="quarter" idx="13"/>
          </p:nvPr>
        </p:nvSpPr>
        <p:spPr/>
        <p:txBody>
          <a:bodyPr/>
          <a:lstStyle/>
          <a:p>
            <a:r>
              <a:rPr lang="en-US" dirty="0"/>
              <a:t>This software helps people to find and reserve bus trips with suitable route, date, time and seat. When connects to the internet, it provides a list of cities and trips which customer would travel by.</a:t>
            </a:r>
          </a:p>
          <a:p>
            <a:endParaRPr lang="en-US" dirty="0"/>
          </a:p>
        </p:txBody>
      </p:sp>
    </p:spTree>
    <p:extLst>
      <p:ext uri="{BB962C8B-B14F-4D97-AF65-F5344CB8AC3E}">
        <p14:creationId xmlns:p14="http://schemas.microsoft.com/office/powerpoint/2010/main" val="229663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EA5E-5B85-4716-9794-A82F770E62EA}"/>
              </a:ext>
            </a:extLst>
          </p:cNvPr>
          <p:cNvSpPr>
            <a:spLocks noGrp="1"/>
          </p:cNvSpPr>
          <p:nvPr>
            <p:ph type="title"/>
          </p:nvPr>
        </p:nvSpPr>
        <p:spPr/>
        <p:txBody>
          <a:bodyPr/>
          <a:lstStyle/>
          <a:p>
            <a:r>
              <a:rPr lang="en-US" dirty="0">
                <a:solidFill>
                  <a:schemeClr val="accent5"/>
                </a:solidFill>
              </a:rPr>
              <a:t>description</a:t>
            </a:r>
          </a:p>
        </p:txBody>
      </p:sp>
      <p:sp>
        <p:nvSpPr>
          <p:cNvPr id="3" name="Content Placeholder 2">
            <a:extLst>
              <a:ext uri="{FF2B5EF4-FFF2-40B4-BE49-F238E27FC236}">
                <a16:creationId xmlns:a16="http://schemas.microsoft.com/office/drawing/2014/main" id="{61FD3B76-C079-466B-AAA0-A1D842D8150E}"/>
              </a:ext>
            </a:extLst>
          </p:cNvPr>
          <p:cNvSpPr>
            <a:spLocks noGrp="1"/>
          </p:cNvSpPr>
          <p:nvPr>
            <p:ph sz="quarter" idx="13"/>
          </p:nvPr>
        </p:nvSpPr>
        <p:spPr/>
        <p:txBody>
          <a:bodyPr>
            <a:normAutofit lnSpcReduction="10000"/>
          </a:bodyPr>
          <a:lstStyle/>
          <a:p>
            <a:r>
              <a:rPr lang="en-US" dirty="0"/>
              <a:t>The software considers the</a:t>
            </a:r>
            <a:r>
              <a:rPr lang="en-US" b="1" dirty="0"/>
              <a:t> customer aspect</a:t>
            </a:r>
            <a:r>
              <a:rPr lang="en-US" dirty="0"/>
              <a:t>.</a:t>
            </a:r>
          </a:p>
          <a:p>
            <a:r>
              <a:rPr lang="en-US" dirty="0"/>
              <a:t>The software is designed to be used by customers to maintain regular buses between multiple locations by using an online database. It takes the customer’s route choice and retrieves the trips’ data and schedules from the used internet server of Metro tourism company’s database. Then, the customer will choose a suitable trip with date, time and seat and fill his/her personal information to the system, then all trip and customer data will be saved to the software’s database with a unique ticket number generated. With personal information, a customer can view, change and delete his/her previously reserved ticket.</a:t>
            </a:r>
          </a:p>
          <a:p>
            <a:endParaRPr lang="en-US" dirty="0"/>
          </a:p>
        </p:txBody>
      </p:sp>
    </p:spTree>
    <p:extLst>
      <p:ext uri="{BB962C8B-B14F-4D97-AF65-F5344CB8AC3E}">
        <p14:creationId xmlns:p14="http://schemas.microsoft.com/office/powerpoint/2010/main" val="219150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F4F5-DD46-4607-8D85-612A8DC46983}"/>
              </a:ext>
            </a:extLst>
          </p:cNvPr>
          <p:cNvSpPr>
            <a:spLocks noGrp="1"/>
          </p:cNvSpPr>
          <p:nvPr>
            <p:ph type="title"/>
          </p:nvPr>
        </p:nvSpPr>
        <p:spPr/>
        <p:txBody>
          <a:bodyPr/>
          <a:lstStyle/>
          <a:p>
            <a:r>
              <a:rPr lang="en-US" dirty="0">
                <a:solidFill>
                  <a:schemeClr val="accent5"/>
                </a:solidFill>
              </a:rPr>
              <a:t>Risks and management</a:t>
            </a:r>
          </a:p>
        </p:txBody>
      </p:sp>
      <p:sp>
        <p:nvSpPr>
          <p:cNvPr id="3" name="Content Placeholder 2">
            <a:extLst>
              <a:ext uri="{FF2B5EF4-FFF2-40B4-BE49-F238E27FC236}">
                <a16:creationId xmlns:a16="http://schemas.microsoft.com/office/drawing/2014/main" id="{0FC56D57-89D7-4520-AD1C-4B05D355FAD0}"/>
              </a:ext>
            </a:extLst>
          </p:cNvPr>
          <p:cNvSpPr>
            <a:spLocks noGrp="1"/>
          </p:cNvSpPr>
          <p:nvPr>
            <p:ph sz="quarter" idx="13"/>
          </p:nvPr>
        </p:nvSpPr>
        <p:spPr/>
        <p:txBody>
          <a:bodyPr>
            <a:normAutofit fontScale="92500" lnSpcReduction="10000"/>
          </a:bodyPr>
          <a:lstStyle/>
          <a:p>
            <a:pPr marL="0" indent="0">
              <a:buNone/>
            </a:pPr>
            <a:r>
              <a:rPr lang="en-US" dirty="0"/>
              <a:t>The first step in the risk management process is to identify the risk itself, so that appropriate countermeasures can be taken.</a:t>
            </a:r>
          </a:p>
          <a:p>
            <a:pPr lvl="0"/>
            <a:r>
              <a:rPr lang="en-US" dirty="0"/>
              <a:t>Server failure: bad internet connection or other server problems may cause system corruption, as an alternative, we should have a spare server.</a:t>
            </a:r>
          </a:p>
          <a:p>
            <a:pPr lvl="0"/>
            <a:r>
              <a:rPr lang="en-US" dirty="0"/>
              <a:t>When customers fill data to the system, they could enter some unwell formatted expressions such as date entry. To manage this risk, an autofill date picker has been used to help users enter well formatted data.</a:t>
            </a:r>
          </a:p>
          <a:p>
            <a:pPr lvl="0"/>
            <a:r>
              <a:rPr lang="en-US" dirty="0"/>
              <a:t>Wrong personal information entry when registering for new ticket. Ex. entered national ID is less than 11 digits.</a:t>
            </a:r>
          </a:p>
          <a:p>
            <a:endParaRPr lang="en-US" dirty="0"/>
          </a:p>
        </p:txBody>
      </p:sp>
    </p:spTree>
    <p:extLst>
      <p:ext uri="{BB962C8B-B14F-4D97-AF65-F5344CB8AC3E}">
        <p14:creationId xmlns:p14="http://schemas.microsoft.com/office/powerpoint/2010/main" val="30356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A132-6075-4379-981F-D82A0ECD0AA6}"/>
              </a:ext>
            </a:extLst>
          </p:cNvPr>
          <p:cNvSpPr>
            <a:spLocks noGrp="1"/>
          </p:cNvSpPr>
          <p:nvPr>
            <p:ph type="title"/>
          </p:nvPr>
        </p:nvSpPr>
        <p:spPr/>
        <p:txBody>
          <a:bodyPr/>
          <a:lstStyle/>
          <a:p>
            <a:r>
              <a:rPr lang="en-US" dirty="0"/>
              <a:t>Use case diagram</a:t>
            </a:r>
          </a:p>
        </p:txBody>
      </p:sp>
      <p:pic>
        <p:nvPicPr>
          <p:cNvPr id="5" name="Content Placeholder 4">
            <a:extLst>
              <a:ext uri="{FF2B5EF4-FFF2-40B4-BE49-F238E27FC236}">
                <a16:creationId xmlns:a16="http://schemas.microsoft.com/office/drawing/2014/main" id="{856ECCBA-5525-42DA-9B57-74E9E5E72327}"/>
              </a:ext>
            </a:extLst>
          </p:cNvPr>
          <p:cNvPicPr>
            <a:picLocks noGrp="1" noChangeAspect="1"/>
          </p:cNvPicPr>
          <p:nvPr>
            <p:ph sz="quarter" idx="13"/>
          </p:nvPr>
        </p:nvPicPr>
        <p:blipFill>
          <a:blip r:embed="rId2"/>
          <a:stretch>
            <a:fillRect/>
          </a:stretch>
        </p:blipFill>
        <p:spPr>
          <a:xfrm>
            <a:off x="0" y="0"/>
            <a:ext cx="12192000" cy="6853307"/>
          </a:xfrm>
        </p:spPr>
      </p:pic>
      <p:sp>
        <p:nvSpPr>
          <p:cNvPr id="6" name="TextBox 5">
            <a:extLst>
              <a:ext uri="{FF2B5EF4-FFF2-40B4-BE49-F238E27FC236}">
                <a16:creationId xmlns:a16="http://schemas.microsoft.com/office/drawing/2014/main" id="{A6ADD021-163F-4C3B-84C6-18DDBCA4A3E7}"/>
              </a:ext>
            </a:extLst>
          </p:cNvPr>
          <p:cNvSpPr txBox="1"/>
          <p:nvPr/>
        </p:nvSpPr>
        <p:spPr>
          <a:xfrm>
            <a:off x="4944861" y="433851"/>
            <a:ext cx="4696287" cy="369332"/>
          </a:xfrm>
          <a:prstGeom prst="rect">
            <a:avLst/>
          </a:prstGeom>
          <a:noFill/>
        </p:spPr>
        <p:txBody>
          <a:bodyPr wrap="square" rtlCol="0">
            <a:spAutoFit/>
          </a:bodyPr>
          <a:lstStyle/>
          <a:p>
            <a:r>
              <a:rPr lang="en-US" dirty="0">
                <a:solidFill>
                  <a:schemeClr val="accent5"/>
                </a:solidFill>
              </a:rPr>
              <a:t>USE CASE DIAGRAM</a:t>
            </a:r>
          </a:p>
        </p:txBody>
      </p:sp>
    </p:spTree>
    <p:extLst>
      <p:ext uri="{BB962C8B-B14F-4D97-AF65-F5344CB8AC3E}">
        <p14:creationId xmlns:p14="http://schemas.microsoft.com/office/powerpoint/2010/main" val="227009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64FA-406B-4224-8367-13D82C77D9D4}"/>
              </a:ext>
            </a:extLst>
          </p:cNvPr>
          <p:cNvSpPr>
            <a:spLocks noGrp="1"/>
          </p:cNvSpPr>
          <p:nvPr>
            <p:ph type="title"/>
          </p:nvPr>
        </p:nvSpPr>
        <p:spPr/>
        <p:txBody>
          <a:bodyPr/>
          <a:lstStyle/>
          <a:p>
            <a:r>
              <a:rPr lang="en-US" dirty="0">
                <a:solidFill>
                  <a:schemeClr val="accent5"/>
                </a:solidFill>
              </a:rPr>
              <a:t>Test plan</a:t>
            </a:r>
          </a:p>
        </p:txBody>
      </p:sp>
      <p:sp>
        <p:nvSpPr>
          <p:cNvPr id="3" name="Content Placeholder 2">
            <a:extLst>
              <a:ext uri="{FF2B5EF4-FFF2-40B4-BE49-F238E27FC236}">
                <a16:creationId xmlns:a16="http://schemas.microsoft.com/office/drawing/2014/main" id="{931A1ABF-7CF5-44AB-9740-500325D478D7}"/>
              </a:ext>
            </a:extLst>
          </p:cNvPr>
          <p:cNvSpPr>
            <a:spLocks noGrp="1"/>
          </p:cNvSpPr>
          <p:nvPr>
            <p:ph sz="quarter" idx="13"/>
          </p:nvPr>
        </p:nvSpPr>
        <p:spPr>
          <a:xfrm>
            <a:off x="913774" y="1692387"/>
            <a:ext cx="10363826" cy="5165613"/>
          </a:xfrm>
        </p:spPr>
        <p:txBody>
          <a:bodyPr>
            <a:normAutofit fontScale="92500" lnSpcReduction="20000"/>
          </a:bodyPr>
          <a:lstStyle/>
          <a:p>
            <a:r>
              <a:rPr lang="en-US" dirty="0"/>
              <a:t>Purpose</a:t>
            </a:r>
          </a:p>
          <a:p>
            <a:pPr marL="0" indent="0">
              <a:buNone/>
            </a:pPr>
            <a:r>
              <a:rPr lang="en-US" dirty="0"/>
              <a:t>This test plan describes the testing approach and overall framework that will drive the testing of the Bus Ticketing System, the customer aspect. </a:t>
            </a:r>
          </a:p>
          <a:p>
            <a:r>
              <a:rPr lang="en-US" dirty="0"/>
              <a:t>Project Overview</a:t>
            </a:r>
          </a:p>
          <a:p>
            <a:pPr marL="0" indent="0">
              <a:buNone/>
            </a:pPr>
            <a:r>
              <a:rPr lang="en-US" dirty="0"/>
              <a:t>This software provides the customers the ability to find and reserve a bus trip and buy a ticket using a user-friendly interface giving essential personal information.</a:t>
            </a:r>
          </a:p>
          <a:p>
            <a:r>
              <a:rPr lang="en-US" dirty="0"/>
              <a:t>Test Strategy</a:t>
            </a:r>
          </a:p>
          <a:p>
            <a:pPr marL="0" indent="0">
              <a:buNone/>
            </a:pPr>
            <a:r>
              <a:rPr lang="en-US" dirty="0"/>
              <a:t>The objective of the test is to verify that the functionality of The Bus Ticketing System (Customer Aspect) works according to the specifications.					</a:t>
            </a:r>
          </a:p>
          <a:p>
            <a:r>
              <a:rPr lang="en-US" dirty="0"/>
              <a:t>Functional Testing</a:t>
            </a:r>
          </a:p>
          <a:p>
            <a:pPr marL="0" indent="0">
              <a:buNone/>
            </a:pPr>
            <a:r>
              <a:rPr lang="en-US" dirty="0"/>
              <a:t>During functional testing, testing team have loaded trial data to the program many times with different routes and trip types (one/multi way) followed by personal information (Name, Surname, TC, Birthdate).</a:t>
            </a:r>
          </a:p>
          <a:p>
            <a:endParaRPr lang="en-US" dirty="0"/>
          </a:p>
        </p:txBody>
      </p:sp>
    </p:spTree>
    <p:extLst>
      <p:ext uri="{BB962C8B-B14F-4D97-AF65-F5344CB8AC3E}">
        <p14:creationId xmlns:p14="http://schemas.microsoft.com/office/powerpoint/2010/main" val="150461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EE00-BCB1-4202-B7DC-4C50A1DB3AB7}"/>
              </a:ext>
            </a:extLst>
          </p:cNvPr>
          <p:cNvSpPr>
            <a:spLocks noGrp="1"/>
          </p:cNvSpPr>
          <p:nvPr>
            <p:ph type="title"/>
          </p:nvPr>
        </p:nvSpPr>
        <p:spPr/>
        <p:txBody>
          <a:bodyPr/>
          <a:lstStyle/>
          <a:p>
            <a:r>
              <a:rPr lang="en-US" dirty="0">
                <a:solidFill>
                  <a:schemeClr val="accent5"/>
                </a:solidFill>
              </a:rPr>
              <a:t>Cont. Test plan</a:t>
            </a:r>
          </a:p>
        </p:txBody>
      </p:sp>
      <p:sp>
        <p:nvSpPr>
          <p:cNvPr id="3" name="Content Placeholder 2">
            <a:extLst>
              <a:ext uri="{FF2B5EF4-FFF2-40B4-BE49-F238E27FC236}">
                <a16:creationId xmlns:a16="http://schemas.microsoft.com/office/drawing/2014/main" id="{5C616DCB-42FA-4941-A910-0843FAE6EAD4}"/>
              </a:ext>
            </a:extLst>
          </p:cNvPr>
          <p:cNvSpPr>
            <a:spLocks noGrp="1"/>
          </p:cNvSpPr>
          <p:nvPr>
            <p:ph sz="quarter" idx="13"/>
          </p:nvPr>
        </p:nvSpPr>
        <p:spPr>
          <a:xfrm>
            <a:off x="914399" y="1716946"/>
            <a:ext cx="10839636" cy="4932429"/>
          </a:xfrm>
        </p:spPr>
        <p:txBody>
          <a:bodyPr>
            <a:normAutofit fontScale="92500" lnSpcReduction="10000"/>
          </a:bodyPr>
          <a:lstStyle/>
          <a:p>
            <a:r>
              <a:rPr lang="en-US" dirty="0"/>
              <a:t>Test Principles</a:t>
            </a:r>
          </a:p>
          <a:p>
            <a:pPr marL="457200" lvl="0" indent="-457200" fontAlgn="base">
              <a:buFont typeface="+mj-lt"/>
              <a:buAutoNum type="arabicPeriod"/>
            </a:pPr>
            <a:r>
              <a:rPr lang="en-US" dirty="0"/>
              <a:t>Testing will be focused on meeting the business objectives, cost efficiency and quality.</a:t>
            </a:r>
          </a:p>
          <a:p>
            <a:pPr marL="457200" lvl="0" indent="-457200" fontAlgn="base">
              <a:buFont typeface="+mj-lt"/>
              <a:buAutoNum type="arabicPeriod"/>
            </a:pPr>
            <a:r>
              <a:rPr lang="en-US" dirty="0"/>
              <a:t>Testing processes will be well defined, yet flexible, with the ability to change as needed.</a:t>
            </a:r>
          </a:p>
          <a:p>
            <a:pPr marL="457200" lvl="0" indent="-457200" fontAlgn="base">
              <a:buFont typeface="+mj-lt"/>
              <a:buAutoNum type="arabicPeriod"/>
            </a:pPr>
            <a:r>
              <a:rPr lang="en-US" dirty="0"/>
              <a:t>Testing activities will build upon previous stages to avoid redundancy or duplication of effort. </a:t>
            </a:r>
          </a:p>
          <a:p>
            <a:pPr marL="457200" lvl="0" indent="-457200" fontAlgn="base">
              <a:buFont typeface="+mj-lt"/>
              <a:buAutoNum type="arabicPeriod"/>
            </a:pPr>
            <a:r>
              <a:rPr lang="en-US" dirty="0"/>
              <a:t>Testing will be a repeatable, quantifiable, and measurable activity.</a:t>
            </a:r>
          </a:p>
          <a:p>
            <a:pPr fontAlgn="base"/>
            <a:r>
              <a:rPr lang="en-US" dirty="0"/>
              <a:t>Levels of testing</a:t>
            </a:r>
          </a:p>
          <a:p>
            <a:pPr marL="457200" lvl="0" indent="-457200" fontAlgn="base">
              <a:buFont typeface="+mj-lt"/>
              <a:buAutoNum type="arabicPeriod"/>
            </a:pPr>
            <a:r>
              <a:rPr lang="en-US" dirty="0"/>
              <a:t>Internet connection and cities list Data retrieving test.</a:t>
            </a:r>
          </a:p>
          <a:p>
            <a:pPr marL="457200" lvl="0" indent="-457200" fontAlgn="base">
              <a:buFont typeface="+mj-lt"/>
              <a:buAutoNum type="arabicPeriod"/>
            </a:pPr>
            <a:r>
              <a:rPr lang="en-US" dirty="0"/>
              <a:t>Trip, Route, and Dates finding, and Data entering tests.</a:t>
            </a:r>
          </a:p>
          <a:p>
            <a:pPr marL="457200" lvl="0" indent="-457200" fontAlgn="base">
              <a:buFont typeface="+mj-lt"/>
              <a:buAutoNum type="arabicPeriod"/>
            </a:pPr>
            <a:r>
              <a:rPr lang="en-US" dirty="0"/>
              <a:t>Payment and Ticket confirmation test.</a:t>
            </a:r>
          </a:p>
          <a:p>
            <a:pPr marL="457200" lvl="0" indent="-457200" fontAlgn="base">
              <a:buFont typeface="+mj-lt"/>
              <a:buAutoNum type="arabicPeriod"/>
            </a:pPr>
            <a:r>
              <a:rPr lang="en-US" dirty="0"/>
              <a:t>Modify an existing ticket.</a:t>
            </a:r>
          </a:p>
          <a:p>
            <a:endParaRPr lang="en-US" dirty="0"/>
          </a:p>
        </p:txBody>
      </p:sp>
    </p:spTree>
    <p:extLst>
      <p:ext uri="{BB962C8B-B14F-4D97-AF65-F5344CB8AC3E}">
        <p14:creationId xmlns:p14="http://schemas.microsoft.com/office/powerpoint/2010/main" val="183404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8B36-9CD5-4131-8CBE-0CD96305E6CC}"/>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6D601B53-EB87-46F5-95C2-A9B2BF7C2011}"/>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25800016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58</TotalTime>
  <Words>673</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The bus ticketing system</vt:lpstr>
      <vt:lpstr>Introduction</vt:lpstr>
      <vt:lpstr>purpose</vt:lpstr>
      <vt:lpstr>description</vt:lpstr>
      <vt:lpstr>Risks and management</vt:lpstr>
      <vt:lpstr>Use case diagram</vt:lpstr>
      <vt:lpstr>Test plan</vt:lpstr>
      <vt:lpstr>Cont. Test plan</vt:lpstr>
      <vt:lpstr>PowerPoint Presentation</vt:lpstr>
      <vt:lpstr>User guide</vt:lpstr>
      <vt:lpstr>Database design</vt:lpstr>
      <vt:lpstr>User interface</vt:lpstr>
      <vt:lpstr>PowerPoint Presentation</vt:lpstr>
      <vt:lpstr>An issue to handle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bus ticketing system</dc:title>
  <dc:creator>Omar  Altahan</dc:creator>
  <cp:lastModifiedBy>Omar  Altahan</cp:lastModifiedBy>
  <cp:revision>8</cp:revision>
  <dcterms:created xsi:type="dcterms:W3CDTF">2017-12-25T21:16:26Z</dcterms:created>
  <dcterms:modified xsi:type="dcterms:W3CDTF">2017-12-25T22:18:14Z</dcterms:modified>
</cp:coreProperties>
</file>