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8641" autoAdjust="0"/>
  </p:normalViewPr>
  <p:slideViewPr>
    <p:cSldViewPr snapToGrid="0">
      <p:cViewPr varScale="1">
        <p:scale>
          <a:sx n="106" d="100"/>
          <a:sy n="106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B165E3-0465-44EC-853E-5F77FEC573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2C8D8-EB17-49B8-9739-D65DB48681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FBC68-C7CC-48ED-A108-AF1F4D24A003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CEF1F-0719-4D1A-9793-35EAD78F16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F2E5F-4C25-4CC3-B596-E160D0DCA4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E10DE-CF69-4391-A3CF-9B87A158A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54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E6474-0D15-41D7-8723-C2A280F276AF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BE117-F4FF-424D-9F74-C592161B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39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Hi everyone. Our project is Controlling MIDI via OSC and applying it to a two-handed layout for a keyboard.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E117-F4FF-424D-9F74-C592161BE6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01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Reference: https://en.wikipedia.org/wiki/MIDI</a:t>
            </a:r>
          </a:p>
          <a:p>
            <a:endParaRPr lang="en-IN" dirty="0"/>
          </a:p>
          <a:p>
            <a:r>
              <a:rPr lang="en-IN" dirty="0"/>
              <a:t>Now, what is MIDI?</a:t>
            </a:r>
          </a:p>
          <a:p>
            <a:r>
              <a:rPr lang="en-IN" dirty="0"/>
              <a:t>- Its Musical </a:t>
            </a:r>
            <a:r>
              <a:rPr lang="en-IN" dirty="0" err="1"/>
              <a:t>Intrument</a:t>
            </a:r>
            <a:r>
              <a:rPr lang="en-IN" dirty="0"/>
              <a:t> Digital Interface</a:t>
            </a:r>
          </a:p>
          <a:p>
            <a:r>
              <a:rPr lang="en-IN" dirty="0"/>
              <a:t>- A communication protocol between musical instruments which help artists play, edit and record their tunes</a:t>
            </a:r>
          </a:p>
          <a:p>
            <a:r>
              <a:rPr lang="en-IN" dirty="0"/>
              <a:t>- It carries MIDI messages, like note on or note off, which is basically pitch played and how </a:t>
            </a:r>
            <a:r>
              <a:rPr lang="en-IN" dirty="0" err="1"/>
              <a:t>how</a:t>
            </a:r>
            <a:r>
              <a:rPr lang="en-IN" dirty="0"/>
              <a:t> it was pressed, this diagram decomposes a grand piano into MIDI motes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E117-F4FF-424D-9F74-C592161BE6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30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Reference: https://en.wikipedia.org/wiki/Open_Sound_Control</a:t>
            </a:r>
          </a:p>
          <a:p>
            <a:endParaRPr lang="en-IN" dirty="0"/>
          </a:p>
          <a:p>
            <a:r>
              <a:rPr lang="en-IN" dirty="0"/>
              <a:t>OSC is Open Sound Control</a:t>
            </a:r>
          </a:p>
          <a:p>
            <a:pPr marL="171450" indent="-171450">
              <a:buFontTx/>
              <a:buChar char="-"/>
            </a:pPr>
            <a:r>
              <a:rPr lang="en-IN" dirty="0"/>
              <a:t>It is another protocol, which works on UDP/IP and helps send custom messages over ports, also over internet</a:t>
            </a:r>
          </a:p>
          <a:p>
            <a:pPr marL="171450" indent="-171450">
              <a:buFontTx/>
              <a:buChar char="-"/>
            </a:pPr>
            <a:r>
              <a:rPr lang="en-IN" dirty="0"/>
              <a:t>This gets very helpful in the time when everyone is working form home</a:t>
            </a:r>
          </a:p>
          <a:p>
            <a:pPr marL="171450" indent="-171450">
              <a:buFontTx/>
              <a:buChar char="-"/>
            </a:pPr>
            <a:r>
              <a:rPr lang="en-IN" dirty="0"/>
              <a:t>Each message can be built dynamically and is customized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E117-F4FF-424D-9F74-C592161BE6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07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Here is the MIDI controller I have which we used as a reference to build our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E117-F4FF-424D-9F74-C592161BE6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2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N" dirty="0"/>
              <a:t>We are using an application called Max to run out front end</a:t>
            </a:r>
          </a:p>
          <a:p>
            <a:pPr marL="171450" indent="-171450">
              <a:buFontTx/>
              <a:buChar char="-"/>
            </a:pPr>
            <a:r>
              <a:rPr lang="en-IN" dirty="0"/>
              <a:t>In this diagram, orange represents input output, while blue boxes are processing</a:t>
            </a:r>
          </a:p>
          <a:p>
            <a:pPr marL="171450" indent="-171450">
              <a:buFontTx/>
              <a:buChar char="-"/>
            </a:pPr>
            <a:r>
              <a:rPr lang="en-IN" dirty="0"/>
              <a:t>Max and python</a:t>
            </a:r>
          </a:p>
          <a:p>
            <a:pPr marL="171450" indent="-171450">
              <a:buFontTx/>
              <a:buChar char="-"/>
            </a:pPr>
            <a:r>
              <a:rPr lang="en-IN" dirty="0"/>
              <a:t>On key press, it sends OSC information to out communication class in python</a:t>
            </a:r>
          </a:p>
          <a:p>
            <a:pPr marL="171450" indent="-171450">
              <a:buFontTx/>
              <a:buChar char="-"/>
            </a:pPr>
            <a:r>
              <a:rPr lang="en-IN" dirty="0"/>
              <a:t>This class figures out what information is sent and calls appropriate </a:t>
            </a:r>
            <a:r>
              <a:rPr lang="en-IN" dirty="0" err="1"/>
              <a:t>midiKeyboard</a:t>
            </a:r>
            <a:r>
              <a:rPr lang="en-IN" dirty="0"/>
              <a:t> function from our python class which we developed</a:t>
            </a:r>
          </a:p>
          <a:p>
            <a:pPr marL="171450" indent="-171450">
              <a:buFontTx/>
              <a:buChar char="-"/>
            </a:pPr>
            <a:r>
              <a:rPr lang="en-IN" dirty="0"/>
              <a:t>It also returns the equivalent MIDI information</a:t>
            </a:r>
          </a:p>
          <a:p>
            <a:pPr marL="171450" indent="-171450">
              <a:buFontTx/>
              <a:buChar char="-"/>
            </a:pPr>
            <a:r>
              <a:rPr lang="en-IN" dirty="0"/>
              <a:t>MAX updates the UI and plays the MIDI information passed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E117-F4FF-424D-9F74-C592161BE6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23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Youtube</a:t>
            </a:r>
            <a:r>
              <a:rPr lang="en-US" dirty="0"/>
              <a:t> Link: https://youtu.be/dWTX7w6zmd4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E117-F4FF-424D-9F74-C592161BE6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51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N" dirty="0"/>
              <a:t>We did a heuristic evaluation, which has helped us improve our UI, but we still feel the following could make it easier to use</a:t>
            </a:r>
          </a:p>
          <a:p>
            <a:pPr marL="171450" indent="-171450">
              <a:buFontTx/>
              <a:buChar char="-"/>
            </a:pPr>
            <a:r>
              <a:rPr lang="en-IN" dirty="0"/>
              <a:t>Documentation for easy python calls using of OSC commands</a:t>
            </a:r>
          </a:p>
          <a:p>
            <a:pPr marL="171450" indent="-171450">
              <a:buFontTx/>
              <a:buChar char="-"/>
            </a:pPr>
            <a:r>
              <a:rPr lang="en-IN" dirty="0"/>
              <a:t>We also plan to have some of our friends who play regularly give us a user feedback of the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BE117-F4FF-424D-9F74-C592161BE6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22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F654-CF9F-4CC7-A449-6CFCB3778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85CF4-65F7-4D38-92E4-DD157A2D9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DC5CB-8A2E-423B-AB23-B43B007F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8F98-9DDA-4E72-BBFD-C63B019D045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22A12-3D50-4DC6-8525-4C58BED0D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FFCA1-6008-4DBF-98D4-A71E13B1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D946-A17E-4480-A620-245DEA897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9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D7CEA-9E02-4177-BA77-2BE94ABB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91BCD-1BAA-4D7D-A2B9-10463696D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C59E2-72FF-40EB-A658-799961805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8F98-9DDA-4E72-BBFD-C63B019D045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2C34C-83B0-467E-86E7-BA0F4057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B2889-6837-4E5E-9CBE-3E22A20D6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D946-A17E-4480-A620-245DEA897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2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6C750-FDCE-4154-8D9E-04F04F138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3EA1C-01F7-48AD-A1F6-8B63BC72C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48AB2-459C-4B7C-BFEB-CA0D465B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8F98-9DDA-4E72-BBFD-C63B019D045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1C3EB-0217-4C11-8E0F-692E980C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4A034-349D-4A6F-B67C-A2B7A313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D946-A17E-4480-A620-245DEA897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3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BDC31-069A-49FD-858D-CDA3DE5A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40A2E-7F2C-4C76-B50C-AE54C7E72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6DB26-BFEC-4F6D-88B9-C616CA878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8F98-9DDA-4E72-BBFD-C63B019D045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31AD3-ABE3-4662-9668-C80E4E31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37131-FD05-4BEF-B504-5EDC463D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D946-A17E-4480-A620-245DEA897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5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8935B-02EF-4CDB-9D04-66D483520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61BA-76B4-43FF-BB09-58777C3E7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D317E-CEA4-47A5-A58C-EDF3D12F6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8F98-9DDA-4E72-BBFD-C63B019D045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3C2BA-9B8F-422F-B489-C7684F23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35D8F-0736-4315-951E-027DF2E4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D946-A17E-4480-A620-245DEA897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5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5389-3F2C-469E-8FC4-CC8B32BB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35A67-0D9F-4499-BDDA-FC3171970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10455-8239-49A3-9022-90FB29D10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B2989-95FD-4192-9600-834EFCC50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8F98-9DDA-4E72-BBFD-C63B019D045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A4F8D-D05F-496D-9E9F-343C303C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70496-08E5-4BEC-9816-626ED256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D946-A17E-4480-A620-245DEA897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6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D5399-09DD-48E8-B7AD-99C8976CD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A9AF3-CCE9-4ABB-AE26-D5F3C9FD8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4CDF1-B5FE-4FD8-9076-360BF50A2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20ACE-797C-4557-BA54-43101B85D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93665-21A6-4BFA-ABEC-3667316C6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5260FA-DA05-4EFE-8D93-1409448C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8F98-9DDA-4E72-BBFD-C63B019D045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282B5B-2A7A-4814-B97E-7258F2A7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C30F80-6DFB-4813-AD6C-BF281DDE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D946-A17E-4480-A620-245DEA897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6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B230-C51B-4E98-9FE3-303D64A8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8DC318-1E45-43BE-9BB7-ACE923862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8F98-9DDA-4E72-BBFD-C63B019D045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A1002-5C7A-4246-A3DD-F29D0C02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58DC3-6D14-48DB-B4A5-E8E243FDB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D946-A17E-4480-A620-245DEA897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2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4CB4-272C-49C8-A1AE-22BA1F9B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8F98-9DDA-4E72-BBFD-C63B019D045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FCB443-72E2-4181-AB8C-F96AD856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AEA7C-6FC2-4127-AAFC-15D938C0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D946-A17E-4480-A620-245DEA897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9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9E1C7-1BF4-421E-9DB5-520281AC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5EDB4-30BA-4D12-86AA-19695221C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81FEA-275F-4A4F-BC49-702087A4C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78FEA-B843-48F3-9485-1CC3EFCF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8F98-9DDA-4E72-BBFD-C63B019D045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3D6EE-3949-4E2C-85BF-95E3FE61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00E29-FBCD-45D8-AF20-5BB831C9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D946-A17E-4480-A620-245DEA897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BB118-3004-4E43-BD62-4FEE1C30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E27736-E15B-40CE-AF42-6BF74A0B5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33B8D-28C7-4D1F-85C2-50DEA5CBA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0FD21-7741-44B5-ABB7-AC75D057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8F98-9DDA-4E72-BBFD-C63B019D045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D794D-AA49-4726-AD2A-46A4F7A2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08F3-6DE1-41F5-84BA-2C4939F2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D946-A17E-4480-A620-245DEA897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6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BFD016C-0BFF-4A90-A202-CAFD310DCC6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55726" y="5967077"/>
            <a:ext cx="2741980" cy="7785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8D55D61-4217-4658-97AE-3B61F57B4978}"/>
              </a:ext>
            </a:extLst>
          </p:cNvPr>
          <p:cNvSpPr/>
          <p:nvPr userDrawn="1"/>
        </p:nvSpPr>
        <p:spPr>
          <a:xfrm>
            <a:off x="1" y="0"/>
            <a:ext cx="838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ynthesizer&#10;&#10;Description automatically generated">
            <a:extLst>
              <a:ext uri="{FF2B5EF4-FFF2-40B4-BE49-F238E27FC236}">
                <a16:creationId xmlns:a16="http://schemas.microsoft.com/office/drawing/2014/main" id="{0C839002-F80E-492B-86D2-10BEFCC8BC3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31" y="390965"/>
            <a:ext cx="3072063" cy="127388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99C9A-7039-4E9D-8A83-9A7527B2C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E5BB4-BF2A-41A1-8A05-647876273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0EFF2-233E-4763-A528-6CADA2856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F8F98-9DDA-4E72-BBFD-C63B019D045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4A16F-197F-4BC6-8714-6C6E0E24F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45ACF-661D-40C2-B17A-9267FB8F7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3D946-A17E-4480-A620-245DEA897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6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WTX7w6zmd4?feature=oembed" TargetMode="Externa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OB-0ne/HCI_MIDI-keyboard-layouts" TargetMode="External"/><Relationship Id="rId4" Type="http://schemas.openxmlformats.org/officeDocument/2006/relationships/hyperlink" Target="https://youtu.be/dWTX7w6zmd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F7AC-190B-467B-9C45-DFBC43E49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3134"/>
            <a:ext cx="9144000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IN" dirty="0"/>
              <a:t>Controlling MIDI via OSC</a:t>
            </a:r>
            <a:br>
              <a:rPr lang="en-IN" dirty="0"/>
            </a:br>
            <a:r>
              <a:rPr lang="en-IN" dirty="0"/>
              <a:t>and applying it to a two-handed layout for a keyboard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EABEA-B8D8-4973-B992-294F001D2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5830"/>
            <a:ext cx="9144000" cy="1391970"/>
          </a:xfrm>
        </p:spPr>
        <p:txBody>
          <a:bodyPr/>
          <a:lstStyle/>
          <a:p>
            <a:pPr algn="r"/>
            <a:endParaRPr lang="en-IN" dirty="0"/>
          </a:p>
          <a:p>
            <a:pPr algn="r"/>
            <a:r>
              <a:rPr lang="en-IN" dirty="0"/>
              <a:t>Omkar Bhatt</a:t>
            </a:r>
          </a:p>
          <a:p>
            <a:pPr algn="r"/>
            <a:r>
              <a:rPr lang="en-IN" dirty="0"/>
              <a:t>Rohit Rawat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8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A71E-A9D4-426D-BE0B-92AEF5DA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MIDI?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41B9A-8AB2-4DE5-A2EB-FC83067F4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Musical Instrument Digital Interface</a:t>
            </a:r>
          </a:p>
          <a:p>
            <a:r>
              <a:rPr lang="en-US" dirty="0"/>
              <a:t>Communication protocol to connect various electrical musical instruments to a computer for playing, editing and recording</a:t>
            </a:r>
          </a:p>
          <a:p>
            <a:r>
              <a:rPr lang="en-US" dirty="0"/>
              <a:t>Carries event messages</a:t>
            </a:r>
          </a:p>
          <a:p>
            <a:pPr lvl="1"/>
            <a:r>
              <a:rPr lang="en-US" dirty="0"/>
              <a:t>Note on / Note Off – Pitch and Velocity</a:t>
            </a:r>
          </a:p>
          <a:p>
            <a:pPr lvl="1"/>
            <a:r>
              <a:rPr lang="en-US" dirty="0"/>
              <a:t>MIDI effects: vibrato, pitch bend</a:t>
            </a:r>
          </a:p>
          <a:p>
            <a:pPr lvl="1"/>
            <a:endParaRPr lang="en-US" dirty="0"/>
          </a:p>
        </p:txBody>
      </p:sp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7E4C5002-5BEB-48D2-B129-82CDCB290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254500"/>
            <a:ext cx="48768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3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DAA48-7BD1-42A6-BE01-FE5D6DC38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OSC?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3FE7C-4E33-40FD-83AF-14499AD75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 Sound Control</a:t>
            </a:r>
          </a:p>
          <a:p>
            <a:r>
              <a:rPr lang="en-IN" dirty="0"/>
              <a:t>Protocol for networking sound synthesizers with computers</a:t>
            </a:r>
          </a:p>
          <a:p>
            <a:r>
              <a:rPr lang="en-US" dirty="0"/>
              <a:t>Uses UDP/IP to transport messages</a:t>
            </a:r>
          </a:p>
          <a:p>
            <a:r>
              <a:rPr lang="en-US" dirty="0"/>
              <a:t>Open-ended, dynamic, URI-style symbolic naming scheme</a:t>
            </a:r>
          </a:p>
          <a:p>
            <a:pPr lvl="1"/>
            <a:r>
              <a:rPr lang="en-US" dirty="0"/>
              <a:t>/inputs/</a:t>
            </a:r>
            <a:r>
              <a:rPr lang="en-US" dirty="0" err="1"/>
              <a:t>key_on</a:t>
            </a:r>
            <a:r>
              <a:rPr lang="en-US" dirty="0"/>
              <a:t> “W”</a:t>
            </a:r>
          </a:p>
          <a:p>
            <a:pPr lvl="1"/>
            <a:r>
              <a:rPr lang="en-US" dirty="0"/>
              <a:t>/outputs/</a:t>
            </a:r>
            <a:r>
              <a:rPr lang="en-US" dirty="0" err="1"/>
              <a:t>note_on</a:t>
            </a:r>
            <a:r>
              <a:rPr lang="en-US" dirty="0"/>
              <a:t> [60 127] </a:t>
            </a:r>
          </a:p>
          <a:p>
            <a:r>
              <a:rPr lang="en-US" dirty="0"/>
              <a:t>Compatible with multiple open sources </a:t>
            </a:r>
          </a:p>
        </p:txBody>
      </p:sp>
    </p:spTree>
    <p:extLst>
      <p:ext uri="{BB962C8B-B14F-4D97-AF65-F5344CB8AC3E}">
        <p14:creationId xmlns:p14="http://schemas.microsoft.com/office/powerpoint/2010/main" val="1368157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1A29B5-39A9-4649-944D-A21FA49CB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463392"/>
            <a:ext cx="6675120" cy="417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45E1FA-726A-4DF2-8F00-B1E665E4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MIDI Controller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621D-FF95-4CC7-90F1-D027EEFF8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00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MIDI Controller we used for reference</a:t>
            </a:r>
            <a:endParaRPr lang="en-US" dirty="0"/>
          </a:p>
        </p:txBody>
      </p:sp>
      <p:pic>
        <p:nvPicPr>
          <p:cNvPr id="5" name="Picture 4" descr="A black and white piano&#10;&#10;Description automatically generated">
            <a:extLst>
              <a:ext uri="{FF2B5EF4-FFF2-40B4-BE49-F238E27FC236}">
                <a16:creationId xmlns:a16="http://schemas.microsoft.com/office/drawing/2014/main" id="{3AD425D1-ABD7-4477-8ACD-EDEE7DD53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680" y="3381085"/>
            <a:ext cx="4095750" cy="307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5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4076-C4BB-4E2F-A827-D8118783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Approach + Architecture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2D0FA0D-A414-4E34-AB34-EF544B23F183}"/>
              </a:ext>
            </a:extLst>
          </p:cNvPr>
          <p:cNvSpPr/>
          <p:nvPr/>
        </p:nvSpPr>
        <p:spPr>
          <a:xfrm>
            <a:off x="8172450" y="1796143"/>
            <a:ext cx="2808514" cy="4696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4F315E3-427E-4B7A-A514-4726736EEEEA}"/>
              </a:ext>
            </a:extLst>
          </p:cNvPr>
          <p:cNvSpPr/>
          <p:nvPr/>
        </p:nvSpPr>
        <p:spPr>
          <a:xfrm>
            <a:off x="5010150" y="1796143"/>
            <a:ext cx="2808514" cy="411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875D65-8614-4B21-8B30-BFBCFE57BD83}"/>
              </a:ext>
            </a:extLst>
          </p:cNvPr>
          <p:cNvSpPr/>
          <p:nvPr/>
        </p:nvSpPr>
        <p:spPr>
          <a:xfrm>
            <a:off x="1396538" y="2119309"/>
            <a:ext cx="2808514" cy="33065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computer keyboard&#10;&#10;Description automatically generated">
            <a:extLst>
              <a:ext uri="{FF2B5EF4-FFF2-40B4-BE49-F238E27FC236}">
                <a16:creationId xmlns:a16="http://schemas.microsoft.com/office/drawing/2014/main" id="{99DDD084-6215-4A4E-BAA3-D34EC9B07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30" y="2933128"/>
            <a:ext cx="2378529" cy="89194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5B82717-D3FD-4A5D-AA73-68E41FEB3A7B}"/>
              </a:ext>
            </a:extLst>
          </p:cNvPr>
          <p:cNvSpPr/>
          <p:nvPr/>
        </p:nvSpPr>
        <p:spPr>
          <a:xfrm>
            <a:off x="1739438" y="2217280"/>
            <a:ext cx="2111828" cy="6041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Interface</a:t>
            </a:r>
            <a:br>
              <a:rPr lang="en-IN" dirty="0"/>
            </a:br>
            <a:r>
              <a:rPr lang="en-IN" dirty="0"/>
              <a:t>(Max/MSP)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86C8E3-A023-4398-8178-108A5AD301BC}"/>
              </a:ext>
            </a:extLst>
          </p:cNvPr>
          <p:cNvSpPr/>
          <p:nvPr/>
        </p:nvSpPr>
        <p:spPr>
          <a:xfrm>
            <a:off x="5225143" y="1894114"/>
            <a:ext cx="2416008" cy="9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Communication (python-</a:t>
            </a:r>
            <a:r>
              <a:rPr lang="en-IN" dirty="0" err="1"/>
              <a:t>osc</a:t>
            </a:r>
            <a:r>
              <a:rPr lang="en-IN" dirty="0"/>
              <a:t>)</a:t>
            </a:r>
          </a:p>
          <a:p>
            <a:pPr algn="ctr"/>
            <a:r>
              <a:rPr lang="en-IN" dirty="0"/>
              <a:t>Always async listening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8BFA64-02DF-40DF-8D95-C743B394029E}"/>
              </a:ext>
            </a:extLst>
          </p:cNvPr>
          <p:cNvSpPr/>
          <p:nvPr/>
        </p:nvSpPr>
        <p:spPr>
          <a:xfrm>
            <a:off x="8520793" y="1894114"/>
            <a:ext cx="2111828" cy="9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midiKeyboard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5AD8B-33DE-4FCF-80B0-ED20D9210630}"/>
              </a:ext>
            </a:extLst>
          </p:cNvPr>
          <p:cNvSpPr txBox="1"/>
          <p:nvPr/>
        </p:nvSpPr>
        <p:spPr>
          <a:xfrm>
            <a:off x="5187662" y="2922134"/>
            <a:ext cx="24534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/>
              <a:t>Network Connection</a:t>
            </a:r>
          </a:p>
          <a:p>
            <a:pPr marL="285750" indent="-285750">
              <a:buFontTx/>
              <a:buChar char="-"/>
            </a:pPr>
            <a:r>
              <a:rPr lang="en-IN" dirty="0"/>
              <a:t>Port Binding</a:t>
            </a:r>
          </a:p>
          <a:p>
            <a:pPr marL="285750" indent="-285750">
              <a:buFontTx/>
              <a:buChar char="-"/>
            </a:pPr>
            <a:r>
              <a:rPr lang="en-IN" dirty="0"/>
              <a:t>Receive/send messages between application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C0FFFD-74C8-43CE-A943-E117AA9B9168}"/>
              </a:ext>
            </a:extLst>
          </p:cNvPr>
          <p:cNvSpPr txBox="1"/>
          <p:nvPr/>
        </p:nvSpPr>
        <p:spPr>
          <a:xfrm>
            <a:off x="8340592" y="2609962"/>
            <a:ext cx="2462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/>
              <a:t>Performs various MIDI effects and operations</a:t>
            </a:r>
          </a:p>
          <a:p>
            <a:pPr marL="285750" indent="-285750">
              <a:buFontTx/>
              <a:buChar char="-"/>
            </a:pPr>
            <a:r>
              <a:rPr lang="en-IN" dirty="0"/>
              <a:t>Sending Note on/off</a:t>
            </a:r>
          </a:p>
          <a:p>
            <a:pPr marL="285750" indent="-285750">
              <a:buFontTx/>
              <a:buChar char="-"/>
            </a:pPr>
            <a:r>
              <a:rPr lang="en-IN" dirty="0"/>
              <a:t>Effects: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99B2CDE-61E8-4E9A-9FEF-733DA06AA07C}"/>
              </a:ext>
            </a:extLst>
          </p:cNvPr>
          <p:cNvSpPr/>
          <p:nvPr/>
        </p:nvSpPr>
        <p:spPr>
          <a:xfrm>
            <a:off x="3360601" y="3482925"/>
            <a:ext cx="732647" cy="6843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Key Press</a:t>
            </a:r>
            <a:endParaRPr lang="en-US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D1C871-80D7-4CB8-878A-525DEDD3D321}"/>
              </a:ext>
            </a:extLst>
          </p:cNvPr>
          <p:cNvCxnSpPr>
            <a:cxnSpLocks/>
            <a:stCxn id="14" idx="6"/>
            <a:endCxn id="20" idx="1"/>
          </p:cNvCxnSpPr>
          <p:nvPr/>
        </p:nvCxnSpPr>
        <p:spPr>
          <a:xfrm>
            <a:off x="4093248" y="3825076"/>
            <a:ext cx="1692954" cy="90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4A0D1A7-6E0B-4A45-8177-9C347C29B935}"/>
              </a:ext>
            </a:extLst>
          </p:cNvPr>
          <p:cNvSpPr/>
          <p:nvPr/>
        </p:nvSpPr>
        <p:spPr>
          <a:xfrm>
            <a:off x="5786202" y="4403971"/>
            <a:ext cx="1295804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Identify the input type</a:t>
            </a:r>
            <a:endParaRPr lang="en-US" sz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49B586-7493-4B0E-8533-FE4FC295F3C9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7082006" y="4727137"/>
            <a:ext cx="1195172" cy="197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4AFD003-ED99-4948-B9D7-D20F0E50596A}"/>
              </a:ext>
            </a:extLst>
          </p:cNvPr>
          <p:cNvSpPr/>
          <p:nvPr/>
        </p:nvSpPr>
        <p:spPr>
          <a:xfrm>
            <a:off x="2694255" y="4444799"/>
            <a:ext cx="1295804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MIDI format updates</a:t>
            </a:r>
            <a:endParaRPr lang="en-US" sz="12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4E31FDC-2F2B-4205-B5EB-7BD2FB9E2DFD}"/>
              </a:ext>
            </a:extLst>
          </p:cNvPr>
          <p:cNvSpPr/>
          <p:nvPr/>
        </p:nvSpPr>
        <p:spPr>
          <a:xfrm>
            <a:off x="1492970" y="4265836"/>
            <a:ext cx="821137" cy="7669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MIDI out sound</a:t>
            </a:r>
            <a:endParaRPr lang="en-US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D322BE-3258-4247-9E68-ECCAAF26F6F3}"/>
              </a:ext>
            </a:extLst>
          </p:cNvPr>
          <p:cNvCxnSpPr>
            <a:cxnSpLocks/>
            <a:stCxn id="31" idx="1"/>
            <a:endCxn id="33" idx="6"/>
          </p:cNvCxnSpPr>
          <p:nvPr/>
        </p:nvCxnSpPr>
        <p:spPr>
          <a:xfrm flipH="1" flipV="1">
            <a:off x="2314107" y="4649312"/>
            <a:ext cx="380148" cy="118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B0CDC01-8D21-4F73-B743-25EA9AED782F}"/>
              </a:ext>
            </a:extLst>
          </p:cNvPr>
          <p:cNvSpPr/>
          <p:nvPr/>
        </p:nvSpPr>
        <p:spPr>
          <a:xfrm>
            <a:off x="5786202" y="5102679"/>
            <a:ext cx="1295804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Return python output in MIDI format</a:t>
            </a:r>
            <a:endParaRPr lang="en-US" sz="12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451B610-C976-4D30-A608-4A574298409A}"/>
              </a:ext>
            </a:extLst>
          </p:cNvPr>
          <p:cNvCxnSpPr>
            <a:cxnSpLocks/>
            <a:stCxn id="32" idx="1"/>
            <a:endCxn id="39" idx="3"/>
          </p:cNvCxnSpPr>
          <p:nvPr/>
        </p:nvCxnSpPr>
        <p:spPr>
          <a:xfrm flipH="1">
            <a:off x="7082006" y="5043195"/>
            <a:ext cx="1195172" cy="38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78413C7-E90C-4AEA-8CFF-77501982C7F3}"/>
              </a:ext>
            </a:extLst>
          </p:cNvPr>
          <p:cNvCxnSpPr>
            <a:cxnSpLocks/>
            <a:stCxn id="39" idx="1"/>
            <a:endCxn id="31" idx="3"/>
          </p:cNvCxnSpPr>
          <p:nvPr/>
        </p:nvCxnSpPr>
        <p:spPr>
          <a:xfrm flipH="1" flipV="1">
            <a:off x="3990059" y="4767965"/>
            <a:ext cx="1796143" cy="65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Picture 53" descr="Icon&#10;&#10;Description automatically generated">
            <a:extLst>
              <a:ext uri="{FF2B5EF4-FFF2-40B4-BE49-F238E27FC236}">
                <a16:creationId xmlns:a16="http://schemas.microsoft.com/office/drawing/2014/main" id="{7D4F6B21-E10A-4322-B540-2B22E51BC8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414" y="2407854"/>
            <a:ext cx="490702" cy="482296"/>
          </a:xfrm>
          <a:prstGeom prst="rect">
            <a:avLst/>
          </a:prstGeom>
        </p:spPr>
      </p:pic>
      <p:pic>
        <p:nvPicPr>
          <p:cNvPr id="1027" name="Picture 1026" descr="Logo, icon&#10;&#10;Description automatically generated">
            <a:extLst>
              <a:ext uri="{FF2B5EF4-FFF2-40B4-BE49-F238E27FC236}">
                <a16:creationId xmlns:a16="http://schemas.microsoft.com/office/drawing/2014/main" id="{77FB7A1F-3FA9-4F10-8CA1-FF2356F7F0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473" y="2047907"/>
            <a:ext cx="482296" cy="482296"/>
          </a:xfrm>
          <a:prstGeom prst="rect">
            <a:avLst/>
          </a:prstGeom>
        </p:spPr>
      </p:pic>
      <p:pic>
        <p:nvPicPr>
          <p:cNvPr id="68" name="Picture 67" descr="Logo, icon&#10;&#10;Description automatically generated">
            <a:extLst>
              <a:ext uri="{FF2B5EF4-FFF2-40B4-BE49-F238E27FC236}">
                <a16:creationId xmlns:a16="http://schemas.microsoft.com/office/drawing/2014/main" id="{12A6A8EE-B28F-464F-AAA1-67A92A6627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173" y="2047907"/>
            <a:ext cx="482296" cy="482296"/>
          </a:xfrm>
          <a:prstGeom prst="rect">
            <a:avLst/>
          </a:prstGeom>
        </p:spPr>
      </p:pic>
      <p:sp>
        <p:nvSpPr>
          <p:cNvPr id="1032" name="Rectangle 1031">
            <a:extLst>
              <a:ext uri="{FF2B5EF4-FFF2-40B4-BE49-F238E27FC236}">
                <a16:creationId xmlns:a16="http://schemas.microsoft.com/office/drawing/2014/main" id="{7A61FAB6-C751-463D-8869-32C2FB830428}"/>
              </a:ext>
            </a:extLst>
          </p:cNvPr>
          <p:cNvSpPr/>
          <p:nvPr/>
        </p:nvSpPr>
        <p:spPr>
          <a:xfrm rot="1728396">
            <a:off x="4486360" y="4059502"/>
            <a:ext cx="669957" cy="2897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OSC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B96CCAF-2B77-4BFC-B4CB-86ABBDCDF2CB}"/>
              </a:ext>
            </a:extLst>
          </p:cNvPr>
          <p:cNvSpPr/>
          <p:nvPr/>
        </p:nvSpPr>
        <p:spPr>
          <a:xfrm rot="1282032">
            <a:off x="4517976" y="4939341"/>
            <a:ext cx="669957" cy="2897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OSC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976B262-B33C-46F2-A02D-6ADC3133893C}"/>
              </a:ext>
            </a:extLst>
          </p:cNvPr>
          <p:cNvSpPr/>
          <p:nvPr/>
        </p:nvSpPr>
        <p:spPr>
          <a:xfrm>
            <a:off x="10025149" y="5184599"/>
            <a:ext cx="732647" cy="6843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Key Press</a:t>
            </a:r>
            <a:endParaRPr lang="en-US" sz="12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3D8B44-2FBE-402E-A900-5BE03873BE23}"/>
              </a:ext>
            </a:extLst>
          </p:cNvPr>
          <p:cNvCxnSpPr>
            <a:cxnSpLocks/>
            <a:stCxn id="27" idx="2"/>
            <a:endCxn id="39" idx="3"/>
          </p:cNvCxnSpPr>
          <p:nvPr/>
        </p:nvCxnSpPr>
        <p:spPr>
          <a:xfrm flipH="1" flipV="1">
            <a:off x="7082006" y="5425845"/>
            <a:ext cx="2943143" cy="100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DB831C5-5E74-4F5D-9E01-A27EB782260F}"/>
              </a:ext>
            </a:extLst>
          </p:cNvPr>
          <p:cNvSpPr/>
          <p:nvPr/>
        </p:nvSpPr>
        <p:spPr>
          <a:xfrm>
            <a:off x="8277178" y="4720029"/>
            <a:ext cx="963160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Make MIDI events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EA0F2-52C6-428D-B48A-F3BE864C2776}"/>
              </a:ext>
            </a:extLst>
          </p:cNvPr>
          <p:cNvSpPr txBox="1"/>
          <p:nvPr/>
        </p:nvSpPr>
        <p:spPr>
          <a:xfrm>
            <a:off x="9198878" y="3942228"/>
            <a:ext cx="1674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Pitch bend</a:t>
            </a:r>
          </a:p>
          <a:p>
            <a:pPr marL="285750" indent="-285750">
              <a:buFontTx/>
              <a:buChar char="-"/>
            </a:pPr>
            <a:r>
              <a:rPr lang="en-US" dirty="0"/>
              <a:t>Modulation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Octave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Transpose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DF8AF65-AF13-46F6-BC50-F4B16A8EE030}"/>
              </a:ext>
            </a:extLst>
          </p:cNvPr>
          <p:cNvSpPr/>
          <p:nvPr/>
        </p:nvSpPr>
        <p:spPr>
          <a:xfrm>
            <a:off x="8520793" y="5658520"/>
            <a:ext cx="1305317" cy="6843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Tocuhpad</a:t>
            </a:r>
            <a:r>
              <a:rPr lang="en-IN" sz="1200" dirty="0"/>
              <a:t> movement</a:t>
            </a:r>
            <a:endParaRPr lang="en-US" sz="12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C6487AD-E205-4CC1-8F78-40655A401CF9}"/>
              </a:ext>
            </a:extLst>
          </p:cNvPr>
          <p:cNvCxnSpPr>
            <a:cxnSpLocks/>
          </p:cNvCxnSpPr>
          <p:nvPr/>
        </p:nvCxnSpPr>
        <p:spPr>
          <a:xfrm flipH="1" flipV="1">
            <a:off x="7082006" y="5526751"/>
            <a:ext cx="1438787" cy="466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0A5AAE62-E0B3-4097-A3BD-F8837BE16B26}"/>
              </a:ext>
            </a:extLst>
          </p:cNvPr>
          <p:cNvSpPr/>
          <p:nvPr/>
        </p:nvSpPr>
        <p:spPr>
          <a:xfrm>
            <a:off x="3749326" y="6128007"/>
            <a:ext cx="600048" cy="56045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I/O</a:t>
            </a:r>
            <a:endParaRPr lang="en-U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9D569EF-3EDF-49BE-94C6-F3DA21F95704}"/>
              </a:ext>
            </a:extLst>
          </p:cNvPr>
          <p:cNvSpPr/>
          <p:nvPr/>
        </p:nvSpPr>
        <p:spPr>
          <a:xfrm>
            <a:off x="4515118" y="6169389"/>
            <a:ext cx="986006" cy="4918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Processing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954367-C9CB-466C-87CC-840CC87A3D36}"/>
              </a:ext>
            </a:extLst>
          </p:cNvPr>
          <p:cNvSpPr txBox="1"/>
          <p:nvPr/>
        </p:nvSpPr>
        <p:spPr>
          <a:xfrm>
            <a:off x="3694547" y="5739845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Shape Labels: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5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7FE0-8B1D-4F65-931E-E2EEA78D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Keyboard Application</a:t>
            </a:r>
            <a:endParaRPr lang="en-US" dirty="0"/>
          </a:p>
        </p:txBody>
      </p:sp>
      <p:pic>
        <p:nvPicPr>
          <p:cNvPr id="4" name="Online Media 3" title="[CSE-518] Project Presentation - Controlling MIDI via OSC for a two-handed keyboard layout">
            <a:hlinkClick r:id="" action="ppaction://media"/>
            <a:extLst>
              <a:ext uri="{FF2B5EF4-FFF2-40B4-BE49-F238E27FC236}">
                <a16:creationId xmlns:a16="http://schemas.microsoft.com/office/drawing/2014/main" id="{A4E2069E-D848-47D3-A91F-8D6F9F04238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57425" y="1690688"/>
            <a:ext cx="8407399" cy="472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9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8C8C-A2E7-4C3B-A342-F5D1725D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A332B-4D4D-48AE-9B76-5F3B5FA6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50251" cy="4351338"/>
          </a:xfrm>
        </p:spPr>
        <p:txBody>
          <a:bodyPr/>
          <a:lstStyle/>
          <a:p>
            <a:r>
              <a:rPr lang="en-IN" dirty="0"/>
              <a:t>Heuristic Evaluation</a:t>
            </a:r>
          </a:p>
          <a:p>
            <a:pPr lvl="1"/>
            <a:r>
              <a:rPr lang="en-IN" dirty="0"/>
              <a:t>Helped improve the UI, and show status of keys pressed</a:t>
            </a:r>
          </a:p>
          <a:p>
            <a:pPr lvl="1"/>
            <a:r>
              <a:rPr lang="en-IN" dirty="0"/>
              <a:t>Add more OSC documentation</a:t>
            </a:r>
          </a:p>
          <a:p>
            <a:r>
              <a:rPr lang="en-IN" dirty="0"/>
              <a:t>User Evaluation – [Next Step]</a:t>
            </a:r>
          </a:p>
          <a:p>
            <a:pPr lvl="1"/>
            <a:r>
              <a:rPr lang="en-IN" dirty="0"/>
              <a:t>Feedback from user who use a MIDI controller</a:t>
            </a:r>
          </a:p>
          <a:p>
            <a:pPr lvl="1"/>
            <a:r>
              <a:rPr lang="en-IN" dirty="0"/>
              <a:t>Feedback from musicians who may/</a:t>
            </a:r>
            <a:r>
              <a:rPr lang="en-IN" dirty="0" err="1"/>
              <a:t>maynot</a:t>
            </a:r>
            <a:r>
              <a:rPr lang="en-IN" dirty="0"/>
              <a:t> use MIDI controllers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A920A-7041-4C23-A917-FA9ACEFC2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529" y="2414887"/>
            <a:ext cx="4353396" cy="15864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EEEEC0-1AF5-449E-9944-E3BE927E7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3780" y="4725493"/>
            <a:ext cx="4353145" cy="12574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57C983-ED40-40EA-86BF-2AB2048DEB5B}"/>
              </a:ext>
            </a:extLst>
          </p:cNvPr>
          <p:cNvSpPr txBox="1"/>
          <p:nvPr/>
        </p:nvSpPr>
        <p:spPr>
          <a:xfrm>
            <a:off x="7333529" y="2045555"/>
            <a:ext cx="2775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Before Heuristic Evaluation: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62A0F-090F-4B8A-A926-743A394066FA}"/>
              </a:ext>
            </a:extLst>
          </p:cNvPr>
          <p:cNvSpPr txBox="1"/>
          <p:nvPr/>
        </p:nvSpPr>
        <p:spPr>
          <a:xfrm>
            <a:off x="7333529" y="4356161"/>
            <a:ext cx="263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After Heuristic Evaluation: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55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8BCD7-4DE7-48A5-9E8D-99C200D7B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974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E47EB7B-3694-4BFD-9A43-B6F0A9726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527" y="4754563"/>
            <a:ext cx="923925" cy="566277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601E73EA-CCC0-4484-AA50-CD9766686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177" y="5421313"/>
            <a:ext cx="1078623" cy="5662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50F175-D3B9-4072-895E-7AA220343719}"/>
              </a:ext>
            </a:extLst>
          </p:cNvPr>
          <p:cNvSpPr txBox="1"/>
          <p:nvPr/>
        </p:nvSpPr>
        <p:spPr>
          <a:xfrm>
            <a:off x="7043223" y="4853035"/>
            <a:ext cx="330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https://youtu.be/dWTX7w6zmd4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46909-2E34-4DFB-AAA7-A090A8705747}"/>
              </a:ext>
            </a:extLst>
          </p:cNvPr>
          <p:cNvSpPr txBox="1"/>
          <p:nvPr/>
        </p:nvSpPr>
        <p:spPr>
          <a:xfrm>
            <a:off x="4927067" y="5588119"/>
            <a:ext cx="5425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https://github.com/OB-0ne/HCI_MIDI-keyboard-layouts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538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611</Words>
  <Application>Microsoft Office PowerPoint</Application>
  <PresentationFormat>Widescreen</PresentationFormat>
  <Paragraphs>93</Paragraphs>
  <Slides>8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Controlling MIDI via OSC and applying it to a two-handed layout for a keyboard</vt:lpstr>
      <vt:lpstr>What is MIDI?</vt:lpstr>
      <vt:lpstr>What is OSC?</vt:lpstr>
      <vt:lpstr>MIDI Controller</vt:lpstr>
      <vt:lpstr>Our Approach + Architecture</vt:lpstr>
      <vt:lpstr>Keyboard Application</vt:lpstr>
      <vt:lpstr>Evaluation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Controlling MIDI via OSC and applying it to a two-handed layout for a keyboard</dc:title>
  <dc:creator>Omkar Bhatt</dc:creator>
  <cp:lastModifiedBy>Omkar Bhatt</cp:lastModifiedBy>
  <cp:revision>26</cp:revision>
  <dcterms:created xsi:type="dcterms:W3CDTF">2020-11-30T18:05:24Z</dcterms:created>
  <dcterms:modified xsi:type="dcterms:W3CDTF">2020-12-01T01:10:53Z</dcterms:modified>
</cp:coreProperties>
</file>