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1" r:id="rId13"/>
    <p:sldId id="270"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7" d="100"/>
          <a:sy n="97" d="100"/>
        </p:scale>
        <p:origin x="-24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21F4B-17B4-4E81-B8CC-70FC3A80CCE2}" type="datetimeFigureOut">
              <a:rPr lang="en-US" smtClean="0"/>
              <a:t>10/5/2022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380C595-ED42-43FD-8B44-5C62164B94C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446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21F4B-17B4-4E81-B8CC-70FC3A80CCE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0C595-ED42-43FD-8B44-5C62164B94C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29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21F4B-17B4-4E81-B8CC-70FC3A80CCE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0C595-ED42-43FD-8B44-5C62164B94C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514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21F4B-17B4-4E81-B8CC-70FC3A80CCE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0C595-ED42-43FD-8B44-5C62164B94C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408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21F4B-17B4-4E81-B8CC-70FC3A80CCE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0C595-ED42-43FD-8B44-5C62164B94C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57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21F4B-17B4-4E81-B8CC-70FC3A80CCE2}"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0C595-ED42-43FD-8B44-5C62164B94C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756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21F4B-17B4-4E81-B8CC-70FC3A80CCE2}" type="datetimeFigureOut">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0C595-ED42-43FD-8B44-5C62164B94C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755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E21F4B-17B4-4E81-B8CC-70FC3A80CCE2}"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0C595-ED42-43FD-8B44-5C62164B94C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43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21F4B-17B4-4E81-B8CC-70FC3A80CCE2}" type="datetimeFigureOut">
              <a:rPr lang="en-US" smtClean="0"/>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0C595-ED42-43FD-8B44-5C62164B94C9}" type="slidenum">
              <a:rPr lang="en-US" smtClean="0"/>
              <a:t>‹#›</a:t>
            </a:fld>
            <a:endParaRPr lang="en-US"/>
          </a:p>
        </p:txBody>
      </p:sp>
    </p:spTree>
    <p:extLst>
      <p:ext uri="{BB962C8B-B14F-4D97-AF65-F5344CB8AC3E}">
        <p14:creationId xmlns:p14="http://schemas.microsoft.com/office/powerpoint/2010/main" val="185997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21F4B-17B4-4E81-B8CC-70FC3A80CCE2}"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0C595-ED42-43FD-8B44-5C62164B94C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449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E21F4B-17B4-4E81-B8CC-70FC3A80CCE2}" type="datetimeFigureOut">
              <a:rPr lang="en-US" smtClean="0"/>
              <a:t>10/5/2022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380C595-ED42-43FD-8B44-5C62164B94C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37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E21F4B-17B4-4E81-B8CC-70FC3A80CCE2}" type="datetimeFigureOut">
              <a:rPr lang="en-US" smtClean="0"/>
              <a:t>10/5/2022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380C595-ED42-43FD-8B44-5C62164B94C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1728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5AE6D5-41C5-1C6A-D3A1-E40527DD7B96}"/>
              </a:ext>
            </a:extLst>
          </p:cNvPr>
          <p:cNvSpPr>
            <a:spLocks noGrp="1"/>
          </p:cNvSpPr>
          <p:nvPr>
            <p:ph type="title"/>
          </p:nvPr>
        </p:nvSpPr>
        <p:spPr>
          <a:xfrm>
            <a:off x="1178668" y="2049597"/>
            <a:ext cx="10515600" cy="1379403"/>
          </a:xfrm>
        </p:spPr>
        <p:txBody>
          <a:bodyPr>
            <a:normAutofit fontScale="90000"/>
          </a:bodyPr>
          <a:lstStyle/>
          <a:p>
            <a:pPr algn="ctr"/>
            <a:r>
              <a:rPr lang="en-US" b="1" dirty="0"/>
              <a:t>Predicting CRIME </a:t>
            </a:r>
            <a:br>
              <a:rPr lang="en-US" b="1" dirty="0"/>
            </a:br>
            <a:r>
              <a:rPr lang="en-US" b="1" dirty="0"/>
              <a:t>type ,</a:t>
            </a:r>
            <a:r>
              <a:rPr lang="en-US" b="1" dirty="0" err="1" smtClean="0"/>
              <a:t>District,DAY</a:t>
            </a:r>
            <a:r>
              <a:rPr lang="en-US" b="1" dirty="0" smtClean="0"/>
              <a:t> </a:t>
            </a:r>
            <a:r>
              <a:rPr lang="en-US" b="1" dirty="0"/>
              <a:t>IN CHICAGO through machine learning</a:t>
            </a:r>
          </a:p>
        </p:txBody>
      </p:sp>
    </p:spTree>
    <p:extLst>
      <p:ext uri="{BB962C8B-B14F-4D97-AF65-F5344CB8AC3E}">
        <p14:creationId xmlns:p14="http://schemas.microsoft.com/office/powerpoint/2010/main" val="319491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7DFE8-6125-57F2-8849-12DD47D6EA96}"/>
              </a:ext>
            </a:extLst>
          </p:cNvPr>
          <p:cNvSpPr>
            <a:spLocks noGrp="1"/>
          </p:cNvSpPr>
          <p:nvPr>
            <p:ph type="title"/>
          </p:nvPr>
        </p:nvSpPr>
        <p:spPr>
          <a:xfrm>
            <a:off x="1418126" y="269260"/>
            <a:ext cx="9603275" cy="1049235"/>
          </a:xfrm>
        </p:spPr>
        <p:txBody>
          <a:bodyPr>
            <a:normAutofit fontScale="90000"/>
          </a:bodyPr>
          <a:lstStyle/>
          <a:p>
            <a:pPr algn="ctr"/>
            <a:r>
              <a:rPr lang="en-US" dirty="0"/>
              <a:t>Step 4</a:t>
            </a:r>
            <a:br>
              <a:rPr lang="en-US" dirty="0"/>
            </a:br>
            <a:r>
              <a:rPr lang="en-US" dirty="0" smtClean="0"/>
              <a:t>Discovery OF insight </a:t>
            </a:r>
            <a:r>
              <a:rPr lang="en-US" dirty="0"/>
              <a:t>in the SAMPLE data)</a:t>
            </a:r>
            <a:br>
              <a:rPr lang="en-US" dirty="0"/>
            </a:br>
            <a:endParaRPr lang="en-US" dirty="0"/>
          </a:p>
        </p:txBody>
      </p:sp>
      <p:sp>
        <p:nvSpPr>
          <p:cNvPr id="3" name="Content Placeholder 2">
            <a:extLst>
              <a:ext uri="{FF2B5EF4-FFF2-40B4-BE49-F238E27FC236}">
                <a16:creationId xmlns="" xmlns:a16="http://schemas.microsoft.com/office/drawing/2014/main" id="{A584E764-3B17-0B82-CD7B-E59111497E1C}"/>
              </a:ext>
            </a:extLst>
          </p:cNvPr>
          <p:cNvSpPr>
            <a:spLocks noGrp="1"/>
          </p:cNvSpPr>
          <p:nvPr>
            <p:ph idx="1"/>
          </p:nvPr>
        </p:nvSpPr>
        <p:spPr>
          <a:xfrm>
            <a:off x="1429276" y="2183000"/>
            <a:ext cx="9603275" cy="3853053"/>
          </a:xfrm>
        </p:spPr>
        <p:txBody>
          <a:bodyPr>
            <a:normAutofit/>
          </a:bodyPr>
          <a:lstStyle/>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9" y="2077234"/>
            <a:ext cx="5075663" cy="30453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411" y="2152840"/>
            <a:ext cx="4823644" cy="28941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8142" y="2152840"/>
            <a:ext cx="4571622" cy="274297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6202" y="2152840"/>
            <a:ext cx="4571622" cy="2742973"/>
          </a:xfrm>
          <a:prstGeom prst="rect">
            <a:avLst/>
          </a:prstGeom>
        </p:spPr>
      </p:pic>
    </p:spTree>
    <p:extLst>
      <p:ext uri="{BB962C8B-B14F-4D97-AF65-F5344CB8AC3E}">
        <p14:creationId xmlns:p14="http://schemas.microsoft.com/office/powerpoint/2010/main" val="318357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Discovery OF insight in the SAMPLE data</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284" y="1872627"/>
            <a:ext cx="6469005" cy="3881403"/>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057" y="1990606"/>
            <a:ext cx="5757558" cy="3454535"/>
          </a:xfrm>
          <a:prstGeom prst="rect">
            <a:avLst/>
          </a:prstGeom>
        </p:spPr>
      </p:pic>
    </p:spTree>
    <p:extLst>
      <p:ext uri="{BB962C8B-B14F-4D97-AF65-F5344CB8AC3E}">
        <p14:creationId xmlns:p14="http://schemas.microsoft.com/office/powerpoint/2010/main" val="365794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Discovery OF insight in the SAMPLE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79526"/>
            <a:ext cx="5380759" cy="32284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843" y="2118732"/>
            <a:ext cx="5315415" cy="3189249"/>
          </a:xfrm>
          <a:prstGeom prst="rect">
            <a:avLst/>
          </a:prstGeom>
        </p:spPr>
      </p:pic>
    </p:spTree>
    <p:extLst>
      <p:ext uri="{BB962C8B-B14F-4D97-AF65-F5344CB8AC3E}">
        <p14:creationId xmlns:p14="http://schemas.microsoft.com/office/powerpoint/2010/main" val="28136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Discovery OF insight </a:t>
            </a:r>
            <a:r>
              <a:rPr lang="en-US" dirty="0"/>
              <a:t>in the </a:t>
            </a:r>
            <a:r>
              <a:rPr lang="en-US" dirty="0" smtClean="0"/>
              <a:t>SAMPLE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897" y="1962186"/>
            <a:ext cx="7318917" cy="4391350"/>
          </a:xfrm>
          <a:prstGeom prst="rect">
            <a:avLst/>
          </a:prstGeom>
        </p:spPr>
      </p:pic>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815" y="1962186"/>
            <a:ext cx="6191409" cy="3714845"/>
          </a:xfrm>
        </p:spPr>
      </p:pic>
    </p:spTree>
    <p:extLst>
      <p:ext uri="{BB962C8B-B14F-4D97-AF65-F5344CB8AC3E}">
        <p14:creationId xmlns:p14="http://schemas.microsoft.com/office/powerpoint/2010/main" val="260329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86213-37C3-988D-334E-9186563C359E}"/>
              </a:ext>
            </a:extLst>
          </p:cNvPr>
          <p:cNvSpPr>
            <a:spLocks noGrp="1"/>
          </p:cNvSpPr>
          <p:nvPr>
            <p:ph type="title"/>
          </p:nvPr>
        </p:nvSpPr>
        <p:spPr/>
        <p:txBody>
          <a:bodyPr/>
          <a:lstStyle/>
          <a:p>
            <a:pPr algn="ctr"/>
            <a:r>
              <a:rPr lang="en-US" dirty="0"/>
              <a:t>Step 4 normalizing the data</a:t>
            </a:r>
          </a:p>
        </p:txBody>
      </p:sp>
      <p:sp>
        <p:nvSpPr>
          <p:cNvPr id="3" name="Content Placeholder 2">
            <a:extLst>
              <a:ext uri="{FF2B5EF4-FFF2-40B4-BE49-F238E27FC236}">
                <a16:creationId xmlns="" xmlns:a16="http://schemas.microsoft.com/office/drawing/2014/main" id="{35FE48F5-FCD4-DEA9-46CE-E2B71B3F3EFC}"/>
              </a:ext>
            </a:extLst>
          </p:cNvPr>
          <p:cNvSpPr>
            <a:spLocks noGrp="1"/>
          </p:cNvSpPr>
          <p:nvPr>
            <p:ph idx="1"/>
          </p:nvPr>
        </p:nvSpPr>
        <p:spPr/>
        <p:txBody>
          <a:bodyPr/>
          <a:lstStyle/>
          <a:p>
            <a:r>
              <a:rPr lang="en-US" dirty="0"/>
              <a:t>I  RESCALED , STANDARDIZED  AND NORMALIZED THE DATA</a:t>
            </a:r>
          </a:p>
        </p:txBody>
      </p:sp>
    </p:spTree>
    <p:extLst>
      <p:ext uri="{BB962C8B-B14F-4D97-AF65-F5344CB8AC3E}">
        <p14:creationId xmlns:p14="http://schemas.microsoft.com/office/powerpoint/2010/main" val="322241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4F6676-93C2-8625-63A7-357A914BA66E}"/>
              </a:ext>
            </a:extLst>
          </p:cNvPr>
          <p:cNvSpPr>
            <a:spLocks noGrp="1"/>
          </p:cNvSpPr>
          <p:nvPr>
            <p:ph type="title"/>
          </p:nvPr>
        </p:nvSpPr>
        <p:spPr/>
        <p:txBody>
          <a:bodyPr/>
          <a:lstStyle/>
          <a:p>
            <a:pPr algn="ctr"/>
            <a:r>
              <a:rPr lang="en-US" dirty="0"/>
              <a:t>STEP 4 FEATURE ENGINEERING</a:t>
            </a:r>
          </a:p>
        </p:txBody>
      </p:sp>
      <p:sp>
        <p:nvSpPr>
          <p:cNvPr id="3" name="Content Placeholder 2">
            <a:extLst>
              <a:ext uri="{FF2B5EF4-FFF2-40B4-BE49-F238E27FC236}">
                <a16:creationId xmlns="" xmlns:a16="http://schemas.microsoft.com/office/drawing/2014/main" id="{11AA9F2F-438F-08EC-F17F-CB9363CBD116}"/>
              </a:ext>
            </a:extLst>
          </p:cNvPr>
          <p:cNvSpPr>
            <a:spLocks noGrp="1"/>
          </p:cNvSpPr>
          <p:nvPr>
            <p:ph idx="1"/>
          </p:nvPr>
        </p:nvSpPr>
        <p:spPr/>
        <p:txBody>
          <a:bodyPr/>
          <a:lstStyle/>
          <a:p>
            <a:r>
              <a:rPr lang="en-US" dirty="0"/>
              <a:t>I select the best  feature by using the Recursive feature Elimination</a:t>
            </a:r>
          </a:p>
          <a:p>
            <a:pPr marL="0" indent="0">
              <a:buNone/>
            </a:pPr>
            <a:r>
              <a:rPr lang="en-US" dirty="0"/>
              <a:t>    FOR </a:t>
            </a:r>
          </a:p>
          <a:p>
            <a:r>
              <a:rPr lang="en-US" dirty="0"/>
              <a:t>District </a:t>
            </a:r>
          </a:p>
          <a:p>
            <a:r>
              <a:rPr lang="en-US" dirty="0"/>
              <a:t>Primary </a:t>
            </a:r>
            <a:endParaRPr lang="en-US" dirty="0" smtClean="0"/>
          </a:p>
          <a:p>
            <a:r>
              <a:rPr lang="en-US" dirty="0" smtClean="0"/>
              <a:t>Day</a:t>
            </a:r>
            <a:endParaRPr lang="en-US" dirty="0"/>
          </a:p>
        </p:txBody>
      </p:sp>
    </p:spTree>
    <p:extLst>
      <p:ext uri="{BB962C8B-B14F-4D97-AF65-F5344CB8AC3E}">
        <p14:creationId xmlns:p14="http://schemas.microsoft.com/office/powerpoint/2010/main" val="358729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5EA9FE-E52B-4F43-1E80-CEEB7BD6C8ED}"/>
              </a:ext>
            </a:extLst>
          </p:cNvPr>
          <p:cNvSpPr>
            <a:spLocks noGrp="1"/>
          </p:cNvSpPr>
          <p:nvPr>
            <p:ph type="title"/>
          </p:nvPr>
        </p:nvSpPr>
        <p:spPr/>
        <p:txBody>
          <a:bodyPr/>
          <a:lstStyle/>
          <a:p>
            <a:pPr algn="ctr"/>
            <a:r>
              <a:rPr lang="en-US" dirty="0" smtClean="0"/>
              <a:t>MODEL PERFORMANCE </a:t>
            </a:r>
            <a:endParaRPr lang="en-US" dirty="0"/>
          </a:p>
        </p:txBody>
      </p:sp>
      <p:sp>
        <p:nvSpPr>
          <p:cNvPr id="4" name="Text Placeholder 3">
            <a:extLst>
              <a:ext uri="{FF2B5EF4-FFF2-40B4-BE49-F238E27FC236}">
                <a16:creationId xmlns="" xmlns:a16="http://schemas.microsoft.com/office/drawing/2014/main" id="{EE831695-B30D-8712-9F9A-70E87A9F9613}"/>
              </a:ext>
            </a:extLst>
          </p:cNvPr>
          <p:cNvSpPr>
            <a:spLocks noGrp="1"/>
          </p:cNvSpPr>
          <p:nvPr>
            <p:ph type="body" idx="1"/>
          </p:nvPr>
        </p:nvSpPr>
        <p:spPr>
          <a:xfrm>
            <a:off x="309767" y="2019549"/>
            <a:ext cx="4645152" cy="801943"/>
          </a:xfrm>
        </p:spPr>
        <p:txBody>
          <a:bodyPr/>
          <a:lstStyle/>
          <a:p>
            <a:r>
              <a:rPr lang="en-US" dirty="0"/>
              <a:t>District</a:t>
            </a:r>
          </a:p>
        </p:txBody>
      </p:sp>
      <p:sp>
        <p:nvSpPr>
          <p:cNvPr id="3" name="Content Placeholder 2">
            <a:extLst>
              <a:ext uri="{FF2B5EF4-FFF2-40B4-BE49-F238E27FC236}">
                <a16:creationId xmlns="" xmlns:a16="http://schemas.microsoft.com/office/drawing/2014/main" id="{BC3B25D2-154E-21C0-406F-3F875AB900CD}"/>
              </a:ext>
            </a:extLst>
          </p:cNvPr>
          <p:cNvSpPr>
            <a:spLocks noGrp="1"/>
          </p:cNvSpPr>
          <p:nvPr>
            <p:ph sz="half" idx="2"/>
          </p:nvPr>
        </p:nvSpPr>
        <p:spPr>
          <a:xfrm>
            <a:off x="309766" y="2880025"/>
            <a:ext cx="3871941" cy="2238385"/>
          </a:xfrm>
        </p:spPr>
        <p:txBody>
          <a:bodyPr>
            <a:normAutofit/>
          </a:bodyPr>
          <a:lstStyle/>
          <a:p>
            <a:r>
              <a:rPr lang="en-US" dirty="0" smtClean="0"/>
              <a:t>Best Model </a:t>
            </a:r>
            <a:r>
              <a:rPr lang="en-US" dirty="0"/>
              <a:t>used : Random </a:t>
            </a:r>
            <a:r>
              <a:rPr lang="en-US" dirty="0" smtClean="0"/>
              <a:t>Forest</a:t>
            </a:r>
          </a:p>
          <a:p>
            <a:r>
              <a:rPr lang="en-US" dirty="0" smtClean="0"/>
              <a:t>Accuracy : </a:t>
            </a:r>
            <a:r>
              <a:rPr lang="en-US" dirty="0" smtClean="0"/>
              <a:t>98%</a:t>
            </a:r>
          </a:p>
          <a:p>
            <a:r>
              <a:rPr lang="en-US" dirty="0" smtClean="0"/>
              <a:t>MSE : 0.064</a:t>
            </a:r>
            <a:endParaRPr lang="en-US" dirty="0"/>
          </a:p>
        </p:txBody>
      </p:sp>
      <p:sp>
        <p:nvSpPr>
          <p:cNvPr id="5" name="Text Placeholder 4">
            <a:extLst>
              <a:ext uri="{FF2B5EF4-FFF2-40B4-BE49-F238E27FC236}">
                <a16:creationId xmlns="" xmlns:a16="http://schemas.microsoft.com/office/drawing/2014/main" id="{F9ADC8CD-3A2C-F01C-E695-EECB0F1570D1}"/>
              </a:ext>
            </a:extLst>
          </p:cNvPr>
          <p:cNvSpPr>
            <a:spLocks noGrp="1"/>
          </p:cNvSpPr>
          <p:nvPr>
            <p:ph type="body" sz="quarter" idx="3"/>
          </p:nvPr>
        </p:nvSpPr>
        <p:spPr>
          <a:xfrm>
            <a:off x="4249026" y="2069467"/>
            <a:ext cx="4645152" cy="802237"/>
          </a:xfrm>
        </p:spPr>
        <p:txBody>
          <a:bodyPr/>
          <a:lstStyle/>
          <a:p>
            <a:r>
              <a:rPr lang="en-US" dirty="0"/>
              <a:t>Primary type</a:t>
            </a:r>
          </a:p>
        </p:txBody>
      </p:sp>
      <p:sp>
        <p:nvSpPr>
          <p:cNvPr id="6" name="Content Placeholder 5">
            <a:extLst>
              <a:ext uri="{FF2B5EF4-FFF2-40B4-BE49-F238E27FC236}">
                <a16:creationId xmlns="" xmlns:a16="http://schemas.microsoft.com/office/drawing/2014/main" id="{78BAB77A-FFB1-34F8-3DAC-862DA31A1183}"/>
              </a:ext>
            </a:extLst>
          </p:cNvPr>
          <p:cNvSpPr>
            <a:spLocks noGrp="1"/>
          </p:cNvSpPr>
          <p:nvPr>
            <p:ph sz="quarter" idx="4"/>
          </p:nvPr>
        </p:nvSpPr>
        <p:spPr>
          <a:xfrm>
            <a:off x="4215571" y="2899550"/>
            <a:ext cx="4002878" cy="2341524"/>
          </a:xfrm>
        </p:spPr>
        <p:txBody>
          <a:bodyPr>
            <a:normAutofit/>
          </a:bodyPr>
          <a:lstStyle/>
          <a:p>
            <a:r>
              <a:rPr lang="en-US" dirty="0" smtClean="0"/>
              <a:t>Best Model </a:t>
            </a:r>
            <a:r>
              <a:rPr lang="en-US" dirty="0"/>
              <a:t>: Decision tree classifier</a:t>
            </a:r>
          </a:p>
          <a:p>
            <a:r>
              <a:rPr lang="en-US" dirty="0"/>
              <a:t>Accuracy : </a:t>
            </a:r>
            <a:r>
              <a:rPr lang="en-US" dirty="0" smtClean="0"/>
              <a:t>79%</a:t>
            </a:r>
            <a:endParaRPr lang="en-US" dirty="0"/>
          </a:p>
          <a:p>
            <a:r>
              <a:rPr lang="en-US" dirty="0" smtClean="0"/>
              <a:t>MSE</a:t>
            </a:r>
            <a:r>
              <a:rPr lang="en-US" dirty="0" smtClean="0"/>
              <a:t> </a:t>
            </a:r>
            <a:r>
              <a:rPr lang="en-US" dirty="0"/>
              <a:t>: </a:t>
            </a:r>
            <a:r>
              <a:rPr lang="en-US" dirty="0" smtClean="0"/>
              <a:t>28</a:t>
            </a:r>
            <a:endParaRPr lang="en-US" dirty="0"/>
          </a:p>
        </p:txBody>
      </p:sp>
      <p:sp>
        <p:nvSpPr>
          <p:cNvPr id="7" name="Text Placeholder 4">
            <a:extLst>
              <a:ext uri="{FF2B5EF4-FFF2-40B4-BE49-F238E27FC236}">
                <a16:creationId xmlns="" xmlns:a16="http://schemas.microsoft.com/office/drawing/2014/main" id="{F9ADC8CD-3A2C-F01C-E695-EECB0F1570D1}"/>
              </a:ext>
            </a:extLst>
          </p:cNvPr>
          <p:cNvSpPr txBox="1">
            <a:spLocks/>
          </p:cNvSpPr>
          <p:nvPr/>
        </p:nvSpPr>
        <p:spPr>
          <a:xfrm>
            <a:off x="8747094" y="2008135"/>
            <a:ext cx="4645152" cy="802237"/>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r>
              <a:rPr lang="en-US" dirty="0" smtClean="0"/>
              <a:t>day</a:t>
            </a:r>
            <a:endParaRPr lang="en-US" dirty="0"/>
          </a:p>
        </p:txBody>
      </p:sp>
      <p:sp>
        <p:nvSpPr>
          <p:cNvPr id="8" name="Content Placeholder 5">
            <a:extLst>
              <a:ext uri="{FF2B5EF4-FFF2-40B4-BE49-F238E27FC236}">
                <a16:creationId xmlns="" xmlns:a16="http://schemas.microsoft.com/office/drawing/2014/main" id="{78BAB77A-FFB1-34F8-3DAC-862DA31A1183}"/>
              </a:ext>
            </a:extLst>
          </p:cNvPr>
          <p:cNvSpPr txBox="1">
            <a:spLocks/>
          </p:cNvSpPr>
          <p:nvPr/>
        </p:nvSpPr>
        <p:spPr>
          <a:xfrm>
            <a:off x="8535221" y="2871704"/>
            <a:ext cx="3192187" cy="22860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smtClean="0"/>
              <a:t>Model : </a:t>
            </a:r>
            <a:r>
              <a:rPr lang="en-US" dirty="0" err="1" smtClean="0"/>
              <a:t>catboost</a:t>
            </a:r>
            <a:endParaRPr lang="en-US" dirty="0" smtClean="0"/>
          </a:p>
          <a:p>
            <a:r>
              <a:rPr lang="en-US" dirty="0" smtClean="0"/>
              <a:t>Accuracy : 13</a:t>
            </a:r>
            <a:r>
              <a:rPr lang="en-US" dirty="0" smtClean="0"/>
              <a:t>%</a:t>
            </a:r>
          </a:p>
          <a:p>
            <a:r>
              <a:rPr lang="en-US" dirty="0" smtClean="0"/>
              <a:t>MSE : 15</a:t>
            </a:r>
            <a:endParaRPr lang="en-US" dirty="0"/>
          </a:p>
        </p:txBody>
      </p:sp>
    </p:spTree>
    <p:extLst>
      <p:ext uri="{BB962C8B-B14F-4D97-AF65-F5344CB8AC3E}">
        <p14:creationId xmlns:p14="http://schemas.microsoft.com/office/powerpoint/2010/main" val="61237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91F1E-2A7A-59ED-D962-0A055C8122B2}"/>
              </a:ext>
            </a:extLst>
          </p:cNvPr>
          <p:cNvSpPr>
            <a:spLocks noGrp="1"/>
          </p:cNvSpPr>
          <p:nvPr>
            <p:ph type="title"/>
          </p:nvPr>
        </p:nvSpPr>
        <p:spPr/>
        <p:txBody>
          <a:bodyPr/>
          <a:lstStyle/>
          <a:p>
            <a:r>
              <a:rPr lang="en-US" dirty="0"/>
              <a:t>CRIME IN CHIGAGO PROJECT</a:t>
            </a:r>
          </a:p>
        </p:txBody>
      </p:sp>
      <p:sp>
        <p:nvSpPr>
          <p:cNvPr id="3" name="Content Placeholder 2">
            <a:extLst>
              <a:ext uri="{FF2B5EF4-FFF2-40B4-BE49-F238E27FC236}">
                <a16:creationId xmlns="" xmlns:a16="http://schemas.microsoft.com/office/drawing/2014/main" id="{DA25DDB6-FB21-99E6-C28D-91D7AE94C2FB}"/>
              </a:ext>
            </a:extLst>
          </p:cNvPr>
          <p:cNvSpPr>
            <a:spLocks noGrp="1"/>
          </p:cNvSpPr>
          <p:nvPr>
            <p:ph idx="1"/>
          </p:nvPr>
        </p:nvSpPr>
        <p:spPr/>
        <p:txBody>
          <a:bodyPr/>
          <a:lstStyle/>
          <a:p>
            <a:r>
              <a:rPr lang="en-US" dirty="0"/>
              <a:t>TOOLS USED </a:t>
            </a:r>
          </a:p>
          <a:p>
            <a:r>
              <a:rPr lang="en-US" dirty="0"/>
              <a:t>PYTHON PROGRAMMING</a:t>
            </a:r>
          </a:p>
          <a:p>
            <a:r>
              <a:rPr lang="en-US" dirty="0"/>
              <a:t>CHIGAGO CRIME DATASET</a:t>
            </a:r>
          </a:p>
        </p:txBody>
      </p:sp>
    </p:spTree>
    <p:extLst>
      <p:ext uri="{BB962C8B-B14F-4D97-AF65-F5344CB8AC3E}">
        <p14:creationId xmlns:p14="http://schemas.microsoft.com/office/powerpoint/2010/main" val="297679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9FC1100-C52A-7CAB-8E42-F02C2F7DB361}"/>
              </a:ext>
            </a:extLst>
          </p:cNvPr>
          <p:cNvSpPr>
            <a:spLocks noGrp="1"/>
          </p:cNvSpPr>
          <p:nvPr>
            <p:ph type="title"/>
          </p:nvPr>
        </p:nvSpPr>
        <p:spPr/>
        <p:txBody>
          <a:bodyPr/>
          <a:lstStyle/>
          <a:p>
            <a:pPr algn="ctr"/>
            <a:r>
              <a:rPr lang="en-US" b="1" dirty="0"/>
              <a:t>PROBLEM STATEMEMT</a:t>
            </a:r>
          </a:p>
        </p:txBody>
      </p:sp>
      <p:sp>
        <p:nvSpPr>
          <p:cNvPr id="5" name="Content Placeholder 4">
            <a:extLst>
              <a:ext uri="{FF2B5EF4-FFF2-40B4-BE49-F238E27FC236}">
                <a16:creationId xmlns="" xmlns:a16="http://schemas.microsoft.com/office/drawing/2014/main" id="{5A0F2D74-4A07-42B3-255C-1F7CF8BAAAA3}"/>
              </a:ext>
            </a:extLst>
          </p:cNvPr>
          <p:cNvSpPr>
            <a:spLocks noGrp="1"/>
          </p:cNvSpPr>
          <p:nvPr>
            <p:ph idx="1"/>
          </p:nvPr>
        </p:nvSpPr>
        <p:spPr/>
        <p:txBody>
          <a:bodyPr>
            <a:normAutofit fontScale="92500" lnSpcReduction="20000"/>
          </a:bodyPr>
          <a:lstStyle/>
          <a:p>
            <a:pPr rtl="0"/>
            <a:r>
              <a:rPr lang="en-US" b="1" dirty="0"/>
              <a:t>Project Brief</a:t>
            </a:r>
            <a:endParaRPr lang="en-US" dirty="0"/>
          </a:p>
          <a:p>
            <a:pPr rtl="0"/>
            <a:r>
              <a:rPr lang="en-US" dirty="0"/>
              <a:t>Crime in Chicago has been worrisome to the Chicago PD. Reported crimes have been tracked on a daily basis since 2001 and have been provided in the project data file. The Chicago PD would like to drastically reduce the spate of violent crimes reported in the city. Being effective involves knowing crime patterns and where they are likely to occur. It also involves equipping the Police Department appropriately. They have recruited you to conduct full data analytics and predictive modeling to uncover insights from the data that can be used to effectively mobilize and respond to crimes in shorter time cycles. They are interested in gleaning any insights that can help them determine What type of crimes to prepare for, Where these crimes are most likely to occur, What days of the week and periods to expect these crimes</a:t>
            </a:r>
          </a:p>
          <a:p>
            <a:pPr marL="0" indent="0">
              <a:buNone/>
            </a:pPr>
            <a:endParaRPr lang="en-US" dirty="0"/>
          </a:p>
        </p:txBody>
      </p:sp>
    </p:spTree>
    <p:extLst>
      <p:ext uri="{BB962C8B-B14F-4D97-AF65-F5344CB8AC3E}">
        <p14:creationId xmlns:p14="http://schemas.microsoft.com/office/powerpoint/2010/main" val="122061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4E27D4-7F8E-EBE1-0E65-C74535F7EAB4}"/>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 xmlns:a16="http://schemas.microsoft.com/office/drawing/2014/main" id="{F79D0E78-FF45-E171-51F8-95E3B78289C4}"/>
              </a:ext>
            </a:extLst>
          </p:cNvPr>
          <p:cNvSpPr>
            <a:spLocks noGrp="1"/>
          </p:cNvSpPr>
          <p:nvPr>
            <p:ph idx="1"/>
          </p:nvPr>
        </p:nvSpPr>
        <p:spPr>
          <a:xfrm>
            <a:off x="838200" y="1825625"/>
            <a:ext cx="10515600" cy="1325563"/>
          </a:xfrm>
        </p:spPr>
        <p:txBody>
          <a:bodyPr/>
          <a:lstStyle/>
          <a:p>
            <a:r>
              <a:rPr lang="en-US" dirty="0"/>
              <a:t>Conduct complete data analytics and predictive modeling to predict crime types by day type and district</a:t>
            </a:r>
          </a:p>
        </p:txBody>
      </p:sp>
    </p:spTree>
    <p:extLst>
      <p:ext uri="{BB962C8B-B14F-4D97-AF65-F5344CB8AC3E}">
        <p14:creationId xmlns:p14="http://schemas.microsoft.com/office/powerpoint/2010/main" val="389654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9549F3-D06B-144E-65AA-A34F75B469FE}"/>
              </a:ext>
            </a:extLst>
          </p:cNvPr>
          <p:cNvSpPr>
            <a:spLocks noGrp="1"/>
          </p:cNvSpPr>
          <p:nvPr>
            <p:ph type="title"/>
          </p:nvPr>
        </p:nvSpPr>
        <p:spPr/>
        <p:txBody>
          <a:bodyPr/>
          <a:lstStyle/>
          <a:p>
            <a:r>
              <a:rPr lang="en-US" dirty="0"/>
              <a:t>MACHINE LEARNING ALGORITH USED</a:t>
            </a:r>
          </a:p>
        </p:txBody>
      </p:sp>
      <p:sp>
        <p:nvSpPr>
          <p:cNvPr id="3" name="Content Placeholder 2">
            <a:extLst>
              <a:ext uri="{FF2B5EF4-FFF2-40B4-BE49-F238E27FC236}">
                <a16:creationId xmlns="" xmlns:a16="http://schemas.microsoft.com/office/drawing/2014/main" id="{0DD7A35B-494F-FBF3-2852-2BDC47713DD3}"/>
              </a:ext>
            </a:extLst>
          </p:cNvPr>
          <p:cNvSpPr>
            <a:spLocks noGrp="1"/>
          </p:cNvSpPr>
          <p:nvPr>
            <p:ph idx="1"/>
          </p:nvPr>
        </p:nvSpPr>
        <p:spPr/>
        <p:txBody>
          <a:bodyPr/>
          <a:lstStyle/>
          <a:p>
            <a:r>
              <a:rPr lang="en-US" dirty="0"/>
              <a:t>DECISION TREE CLASSIFIER</a:t>
            </a:r>
          </a:p>
          <a:p>
            <a:r>
              <a:rPr lang="en-US" dirty="0" smtClean="0"/>
              <a:t>RANDOM FOREST</a:t>
            </a:r>
          </a:p>
          <a:p>
            <a:r>
              <a:rPr lang="en-US" dirty="0" smtClean="0"/>
              <a:t>CATBOOST</a:t>
            </a:r>
            <a:endParaRPr lang="en-US" dirty="0"/>
          </a:p>
          <a:p>
            <a:pPr marL="0" indent="0">
              <a:buNone/>
            </a:pPr>
            <a:endParaRPr lang="en-US" dirty="0"/>
          </a:p>
        </p:txBody>
      </p:sp>
    </p:spTree>
    <p:extLst>
      <p:ext uri="{BB962C8B-B14F-4D97-AF65-F5344CB8AC3E}">
        <p14:creationId xmlns:p14="http://schemas.microsoft.com/office/powerpoint/2010/main" val="411878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018FAF-A405-A7CF-3EC8-476E5971CF1C}"/>
              </a:ext>
            </a:extLst>
          </p:cNvPr>
          <p:cNvSpPr>
            <a:spLocks noGrp="1"/>
          </p:cNvSpPr>
          <p:nvPr>
            <p:ph type="title"/>
          </p:nvPr>
        </p:nvSpPr>
        <p:spPr/>
        <p:txBody>
          <a:bodyPr/>
          <a:lstStyle/>
          <a:p>
            <a:r>
              <a:rPr lang="en-US" dirty="0"/>
              <a:t>STEP 1 : DATA  STRUCTURE OVERWIEW</a:t>
            </a:r>
          </a:p>
        </p:txBody>
      </p:sp>
      <p:sp>
        <p:nvSpPr>
          <p:cNvPr id="3" name="Content Placeholder 2">
            <a:extLst>
              <a:ext uri="{FF2B5EF4-FFF2-40B4-BE49-F238E27FC236}">
                <a16:creationId xmlns="" xmlns:a16="http://schemas.microsoft.com/office/drawing/2014/main" id="{5E582D0F-248A-D874-8352-9E8E223472B9}"/>
              </a:ext>
            </a:extLst>
          </p:cNvPr>
          <p:cNvSpPr>
            <a:spLocks noGrp="1"/>
          </p:cNvSpPr>
          <p:nvPr>
            <p:ph idx="1"/>
          </p:nvPr>
        </p:nvSpPr>
        <p:spPr>
          <a:xfrm>
            <a:off x="1451579" y="2015733"/>
            <a:ext cx="9603275" cy="3499850"/>
          </a:xfrm>
        </p:spPr>
        <p:txBody>
          <a:bodyPr/>
          <a:lstStyle/>
          <a:p>
            <a:r>
              <a:rPr lang="en-US" dirty="0"/>
              <a:t>THE DATA has 2,278,726 rows  and 23 columns with data value size of 52,410,698</a:t>
            </a:r>
          </a:p>
          <a:p>
            <a:r>
              <a:rPr lang="en-US" dirty="0"/>
              <a:t>THE DATA range from  year 2001 - 2022</a:t>
            </a:r>
          </a:p>
          <a:p>
            <a:r>
              <a:rPr lang="en-US" dirty="0"/>
              <a:t>Due to some restriction  I took a sample out of the data 100,000 sample data to be use</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3213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912477-D261-9286-D026-CF4451952786}"/>
              </a:ext>
            </a:extLst>
          </p:cNvPr>
          <p:cNvSpPr>
            <a:spLocks noGrp="1"/>
          </p:cNvSpPr>
          <p:nvPr>
            <p:ph type="title"/>
          </p:nvPr>
        </p:nvSpPr>
        <p:spPr/>
        <p:txBody>
          <a:bodyPr/>
          <a:lstStyle/>
          <a:p>
            <a:pPr algn="ctr"/>
            <a:r>
              <a:rPr lang="en-US" dirty="0"/>
              <a:t>FEATURE OF THE DATA</a:t>
            </a:r>
          </a:p>
        </p:txBody>
      </p:sp>
      <p:sp>
        <p:nvSpPr>
          <p:cNvPr id="3" name="Content Placeholder 2">
            <a:extLst>
              <a:ext uri="{FF2B5EF4-FFF2-40B4-BE49-F238E27FC236}">
                <a16:creationId xmlns="" xmlns:a16="http://schemas.microsoft.com/office/drawing/2014/main" id="{CE0DBD49-9D24-E2E4-CA7B-59DE4A4B0921}"/>
              </a:ext>
            </a:extLst>
          </p:cNvPr>
          <p:cNvSpPr>
            <a:spLocks noGrp="1"/>
          </p:cNvSpPr>
          <p:nvPr>
            <p:ph sz="half" idx="2"/>
          </p:nvPr>
        </p:nvSpPr>
        <p:spPr>
          <a:xfrm>
            <a:off x="77821" y="2165137"/>
            <a:ext cx="6215975" cy="3671459"/>
          </a:xfrm>
        </p:spPr>
        <p:txBody>
          <a:bodyPr>
            <a:normAutofit fontScale="85000" lnSpcReduction="10000"/>
          </a:bodyPr>
          <a:lstStyle/>
          <a:p>
            <a:r>
              <a:rPr lang="en-US" dirty="0"/>
              <a:t>DATE : Date the crime occur</a:t>
            </a:r>
          </a:p>
          <a:p>
            <a:r>
              <a:rPr lang="en-US" dirty="0"/>
              <a:t>BLOCK : Block the crime occur</a:t>
            </a:r>
          </a:p>
          <a:p>
            <a:r>
              <a:rPr lang="en-US" dirty="0"/>
              <a:t>IUCR: Illinois crime reporting codes</a:t>
            </a:r>
          </a:p>
          <a:p>
            <a:r>
              <a:rPr lang="en-US" dirty="0"/>
              <a:t>Primary type : The type of crime</a:t>
            </a:r>
          </a:p>
          <a:p>
            <a:r>
              <a:rPr lang="en-US" dirty="0"/>
              <a:t>LOCATION: location  where the crime occurred in map format</a:t>
            </a:r>
          </a:p>
          <a:p>
            <a:r>
              <a:rPr lang="en-US" dirty="0"/>
              <a:t>ARREST : Whether arrest was made or not</a:t>
            </a:r>
          </a:p>
          <a:p>
            <a:r>
              <a:rPr lang="en-US" dirty="0"/>
              <a:t>DOMESTIC:  Whether or not the crime was domestic</a:t>
            </a:r>
          </a:p>
          <a:p>
            <a:r>
              <a:rPr lang="en-US" dirty="0"/>
              <a:t>Community Area : numeric value indicating area in community where the crime occurred</a:t>
            </a:r>
          </a:p>
          <a:p>
            <a:endParaRPr lang="en-US" dirty="0"/>
          </a:p>
        </p:txBody>
      </p:sp>
      <p:sp>
        <p:nvSpPr>
          <p:cNvPr id="6" name="Content Placeholder 5">
            <a:extLst>
              <a:ext uri="{FF2B5EF4-FFF2-40B4-BE49-F238E27FC236}">
                <a16:creationId xmlns="" xmlns:a16="http://schemas.microsoft.com/office/drawing/2014/main" id="{43D8D347-CEA1-70B6-6818-F7721815317F}"/>
              </a:ext>
            </a:extLst>
          </p:cNvPr>
          <p:cNvSpPr>
            <a:spLocks noGrp="1"/>
          </p:cNvSpPr>
          <p:nvPr>
            <p:ph sz="quarter" idx="4"/>
          </p:nvPr>
        </p:nvSpPr>
        <p:spPr>
          <a:xfrm>
            <a:off x="6293795" y="1974715"/>
            <a:ext cx="5554493" cy="3861881"/>
          </a:xfrm>
        </p:spPr>
        <p:txBody>
          <a:bodyPr>
            <a:normAutofit fontScale="92500" lnSpcReduction="20000"/>
          </a:bodyPr>
          <a:lstStyle/>
          <a:p>
            <a:r>
              <a:rPr lang="en-US" dirty="0"/>
              <a:t>YEAR : Year the crime occurred</a:t>
            </a:r>
          </a:p>
          <a:p>
            <a:r>
              <a:rPr lang="en-US" dirty="0"/>
              <a:t>FBI CODE : numeric code indication </a:t>
            </a:r>
            <a:r>
              <a:rPr lang="en-US" dirty="0" err="1"/>
              <a:t>fbi</a:t>
            </a:r>
            <a:r>
              <a:rPr lang="en-US" dirty="0"/>
              <a:t> crime categorization</a:t>
            </a:r>
          </a:p>
          <a:p>
            <a:r>
              <a:rPr lang="en-US" dirty="0"/>
              <a:t>X&amp;Y CORDINATE : exact location where crime occurred</a:t>
            </a:r>
          </a:p>
          <a:p>
            <a:r>
              <a:rPr lang="en-US" dirty="0"/>
              <a:t>Latitude &amp; Longitude : latitude and longitude where the crime occurred</a:t>
            </a:r>
          </a:p>
          <a:p>
            <a:r>
              <a:rPr lang="en-US" dirty="0"/>
              <a:t>Beat : smallest police area at where the crime occur</a:t>
            </a:r>
          </a:p>
          <a:p>
            <a:r>
              <a:rPr lang="en-US" dirty="0"/>
              <a:t>District : police district</a:t>
            </a:r>
          </a:p>
          <a:p>
            <a:r>
              <a:rPr lang="en-US" dirty="0"/>
              <a:t>Ward : city where the incident occur</a:t>
            </a:r>
          </a:p>
        </p:txBody>
      </p:sp>
    </p:spTree>
    <p:extLst>
      <p:ext uri="{BB962C8B-B14F-4D97-AF65-F5344CB8AC3E}">
        <p14:creationId xmlns:p14="http://schemas.microsoft.com/office/powerpoint/2010/main" val="151767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E84F12-1618-8895-1D4D-374769BE8DEF}"/>
              </a:ext>
            </a:extLst>
          </p:cNvPr>
          <p:cNvSpPr>
            <a:spLocks noGrp="1"/>
          </p:cNvSpPr>
          <p:nvPr>
            <p:ph type="title"/>
          </p:nvPr>
        </p:nvSpPr>
        <p:spPr/>
        <p:txBody>
          <a:bodyPr/>
          <a:lstStyle/>
          <a:p>
            <a:pPr algn="ctr"/>
            <a:r>
              <a:rPr lang="en-US" dirty="0"/>
              <a:t>Step 2: data cleaning</a:t>
            </a:r>
          </a:p>
        </p:txBody>
      </p:sp>
      <p:sp>
        <p:nvSpPr>
          <p:cNvPr id="4" name="Content Placeholder 3">
            <a:extLst>
              <a:ext uri="{FF2B5EF4-FFF2-40B4-BE49-F238E27FC236}">
                <a16:creationId xmlns="" xmlns:a16="http://schemas.microsoft.com/office/drawing/2014/main" id="{B8F14488-96DF-69B6-6DD3-E6EC4879D3B2}"/>
              </a:ext>
            </a:extLst>
          </p:cNvPr>
          <p:cNvSpPr>
            <a:spLocks noGrp="1"/>
          </p:cNvSpPr>
          <p:nvPr>
            <p:ph sz="half" idx="2"/>
          </p:nvPr>
        </p:nvSpPr>
        <p:spPr>
          <a:xfrm>
            <a:off x="1447191" y="2110903"/>
            <a:ext cx="4645152" cy="3357824"/>
          </a:xfrm>
        </p:spPr>
        <p:txBody>
          <a:bodyPr>
            <a:normAutofit fontScale="77500" lnSpcReduction="20000"/>
          </a:bodyPr>
          <a:lstStyle/>
          <a:p>
            <a:r>
              <a:rPr lang="en-US" dirty="0"/>
              <a:t>I Checked and remove the unnamed index columns</a:t>
            </a:r>
          </a:p>
          <a:p>
            <a:r>
              <a:rPr lang="en-US" dirty="0"/>
              <a:t>I checking and remove of missing value: the missing value is less than 2% of the entire data</a:t>
            </a:r>
          </a:p>
          <a:p>
            <a:r>
              <a:rPr lang="en-US" dirty="0"/>
              <a:t>I Checked for duplicate: the data has no duplicate </a:t>
            </a:r>
          </a:p>
          <a:p>
            <a:r>
              <a:rPr lang="en-US" dirty="0"/>
              <a:t>Checking for the data columns data type</a:t>
            </a:r>
          </a:p>
          <a:p>
            <a:r>
              <a:rPr lang="en-US" dirty="0"/>
              <a:t>Extracting 100,000 data due to large volumes of the entire data</a:t>
            </a:r>
          </a:p>
          <a:p>
            <a:r>
              <a:rPr lang="en-US" dirty="0"/>
              <a:t>Converting date &amp; updated date columns from object to datetime</a:t>
            </a:r>
          </a:p>
          <a:p>
            <a:endParaRPr lang="en-US" dirty="0"/>
          </a:p>
        </p:txBody>
      </p:sp>
      <p:sp>
        <p:nvSpPr>
          <p:cNvPr id="6" name="Content Placeholder 5">
            <a:extLst>
              <a:ext uri="{FF2B5EF4-FFF2-40B4-BE49-F238E27FC236}">
                <a16:creationId xmlns="" xmlns:a16="http://schemas.microsoft.com/office/drawing/2014/main" id="{F6D76BB8-3DBD-402B-8F99-D28256EA9698}"/>
              </a:ext>
            </a:extLst>
          </p:cNvPr>
          <p:cNvSpPr>
            <a:spLocks noGrp="1"/>
          </p:cNvSpPr>
          <p:nvPr>
            <p:ph sz="quarter" idx="4"/>
          </p:nvPr>
        </p:nvSpPr>
        <p:spPr>
          <a:xfrm>
            <a:off x="6251021" y="2130828"/>
            <a:ext cx="4645152" cy="3034559"/>
          </a:xfrm>
        </p:spPr>
        <p:txBody>
          <a:bodyPr>
            <a:normAutofit fontScale="92500" lnSpcReduction="10000"/>
          </a:bodyPr>
          <a:lstStyle/>
          <a:p>
            <a:r>
              <a:rPr lang="en-US" dirty="0"/>
              <a:t>Extracting month ,week , day from updated Date columns</a:t>
            </a:r>
          </a:p>
          <a:p>
            <a:r>
              <a:rPr lang="en-US" dirty="0"/>
              <a:t>Extracting month, week, day from Date columns</a:t>
            </a:r>
          </a:p>
          <a:p>
            <a:r>
              <a:rPr lang="en-US" dirty="0"/>
              <a:t>Extracting and creating periodic season columns</a:t>
            </a:r>
          </a:p>
          <a:p>
            <a:r>
              <a:rPr lang="en-US" dirty="0"/>
              <a:t>Converting Categorical data to Numeric with Label encoder from </a:t>
            </a:r>
            <a:r>
              <a:rPr lang="en-US" dirty="0" err="1"/>
              <a:t>sklearn</a:t>
            </a: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4533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6DFCBF-CAF0-ABF1-BDD6-DE74D9DA0911}"/>
              </a:ext>
            </a:extLst>
          </p:cNvPr>
          <p:cNvSpPr>
            <a:spLocks noGrp="1"/>
          </p:cNvSpPr>
          <p:nvPr>
            <p:ph type="title"/>
          </p:nvPr>
        </p:nvSpPr>
        <p:spPr/>
        <p:txBody>
          <a:bodyPr/>
          <a:lstStyle/>
          <a:p>
            <a:pPr algn="ctr"/>
            <a:r>
              <a:rPr lang="en-US" dirty="0"/>
              <a:t>STEP 3 DATA EXPLORATION</a:t>
            </a:r>
            <a:br>
              <a:rPr lang="en-US" dirty="0"/>
            </a:br>
            <a:endParaRPr lang="en-US" dirty="0"/>
          </a:p>
        </p:txBody>
      </p:sp>
      <p:sp>
        <p:nvSpPr>
          <p:cNvPr id="7" name="Content Placeholder 6">
            <a:extLst>
              <a:ext uri="{FF2B5EF4-FFF2-40B4-BE49-F238E27FC236}">
                <a16:creationId xmlns="" xmlns:a16="http://schemas.microsoft.com/office/drawing/2014/main" id="{53065CAB-44B6-9099-91C2-795087C07CC5}"/>
              </a:ext>
            </a:extLst>
          </p:cNvPr>
          <p:cNvSpPr>
            <a:spLocks noGrp="1"/>
          </p:cNvSpPr>
          <p:nvPr>
            <p:ph idx="1"/>
          </p:nvPr>
        </p:nvSpPr>
        <p:spPr/>
        <p:txBody>
          <a:bodyPr/>
          <a:lstStyle/>
          <a:p>
            <a:r>
              <a:rPr lang="en-US" dirty="0"/>
              <a:t>Few of the date have outlier in it which I removed</a:t>
            </a:r>
          </a:p>
          <a:p>
            <a:r>
              <a:rPr lang="en-US" dirty="0"/>
              <a:t>Most of the data are not normally distributed its requires normalizing the data</a:t>
            </a:r>
          </a:p>
          <a:p>
            <a:endParaRPr lang="en-US" dirty="0"/>
          </a:p>
        </p:txBody>
      </p:sp>
    </p:spTree>
    <p:extLst>
      <p:ext uri="{BB962C8B-B14F-4D97-AF65-F5344CB8AC3E}">
        <p14:creationId xmlns:p14="http://schemas.microsoft.com/office/powerpoint/2010/main" val="41342645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CRIME IN CHICAGO</Template>
  <TotalTime>2020</TotalTime>
  <Words>582</Words>
  <Application>Microsoft Office PowerPoint</Application>
  <PresentationFormat>Custom</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Gallery</vt:lpstr>
      <vt:lpstr>Predicting CRIME  type ,District,DAY IN CHICAGO through machine learning</vt:lpstr>
      <vt:lpstr>CRIME IN CHIGAGO PROJECT</vt:lpstr>
      <vt:lpstr>PROBLEM STATEMEMT</vt:lpstr>
      <vt:lpstr>Task</vt:lpstr>
      <vt:lpstr>MACHINE LEARNING ALGORITH USED</vt:lpstr>
      <vt:lpstr>STEP 1 : DATA  STRUCTURE OVERWIEW</vt:lpstr>
      <vt:lpstr>FEATURE OF THE DATA</vt:lpstr>
      <vt:lpstr>Step 2: data cleaning</vt:lpstr>
      <vt:lpstr>STEP 3 DATA EXPLORATION </vt:lpstr>
      <vt:lpstr>Step 4 Discovery OF insight in the SAMPLE data) </vt:lpstr>
      <vt:lpstr>Discovery OF insight in the SAMPLE data</vt:lpstr>
      <vt:lpstr>Discovery OF insight in the SAMPLE data</vt:lpstr>
      <vt:lpstr>Discovery OF insight in the SAMPLE data</vt:lpstr>
      <vt:lpstr>Step 4 normalizing the data</vt:lpstr>
      <vt:lpstr>STEP 4 FEATURE ENGINEERING</vt:lpstr>
      <vt:lpstr>MODEL PERFORMANCE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CRIME  type ,District IN CHICAGO through machine learning</dc:title>
  <dc:creator>vergil</dc:creator>
  <cp:lastModifiedBy>USER</cp:lastModifiedBy>
  <cp:revision>21</cp:revision>
  <dcterms:created xsi:type="dcterms:W3CDTF">2022-08-30T07:15:00Z</dcterms:created>
  <dcterms:modified xsi:type="dcterms:W3CDTF">2022-10-05T10:24:06Z</dcterms:modified>
</cp:coreProperties>
</file>