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3" r:id="rId6"/>
    <p:sldId id="271" r:id="rId7"/>
    <p:sldId id="289" r:id="rId8"/>
    <p:sldId id="282" r:id="rId9"/>
    <p:sldId id="290" r:id="rId10"/>
    <p:sldId id="280" r:id="rId11"/>
    <p:sldId id="291" r:id="rId12"/>
    <p:sldId id="279" r:id="rId13"/>
    <p:sldId id="292" r:id="rId14"/>
    <p:sldId id="277" r:id="rId15"/>
    <p:sldId id="293" r:id="rId16"/>
    <p:sldId id="276" r:id="rId17"/>
    <p:sldId id="294" r:id="rId18"/>
    <p:sldId id="278" r:id="rId19"/>
    <p:sldId id="295" r:id="rId20"/>
    <p:sldId id="285" r:id="rId21"/>
    <p:sldId id="296" r:id="rId22"/>
    <p:sldId id="286" r:id="rId23"/>
    <p:sldId id="297" r:id="rId24"/>
    <p:sldId id="287" r:id="rId25"/>
    <p:sldId id="298"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442"/>
    <a:srgbClr val="101010"/>
    <a:srgbClr val="71030D"/>
    <a:srgbClr val="540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png"/><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3.png"/><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3.png"/><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3.png"/><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3.png"/><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3.png"/><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3.png"/><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3.png"/><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3.png"/><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png"/><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19050" y="8890"/>
            <a:ext cx="12153900" cy="684022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2756218" y="2599690"/>
            <a:ext cx="6679565" cy="829945"/>
          </a:xfrm>
        </p:spPr>
        <p:txBody>
          <a:bodyPr/>
          <a:lstStyle/>
          <a:p>
            <a:r>
              <a:rPr lang="en-US" sz="4800" b="1">
                <a:solidFill>
                  <a:srgbClr val="E05442"/>
                </a:solidFill>
              </a:rPr>
              <a:t>CONSUMER GOODS</a:t>
            </a:r>
            <a:r>
              <a:rPr lang="en-US" sz="4800">
                <a:solidFill>
                  <a:srgbClr val="E05442"/>
                </a:solidFill>
              </a:rPr>
              <a:t> </a:t>
            </a:r>
            <a:endParaRPr lang="en-US" sz="4800">
              <a:solidFill>
                <a:srgbClr val="E05442"/>
              </a:solidFill>
            </a:endParaRPr>
          </a:p>
          <a:p>
            <a:endParaRPr lang="en-US" sz="4800">
              <a:solidFill>
                <a:srgbClr val="E05442"/>
              </a:solidFill>
            </a:endParaRPr>
          </a:p>
        </p:txBody>
      </p:sp>
      <p:grpSp>
        <p:nvGrpSpPr>
          <p:cNvPr id="18" name="Group 17"/>
          <p:cNvGrpSpPr/>
          <p:nvPr/>
        </p:nvGrpSpPr>
        <p:grpSpPr>
          <a:xfrm>
            <a:off x="4379913" y="1344811"/>
            <a:ext cx="3432175" cy="830523"/>
            <a:chOff x="6838" y="493"/>
            <a:chExt cx="5405" cy="1437"/>
          </a:xfrm>
        </p:grpSpPr>
        <p:sp>
          <p:nvSpPr>
            <p:cNvPr id="5" name="Text Box 4"/>
            <p:cNvSpPr txBox="1"/>
            <p:nvPr/>
          </p:nvSpPr>
          <p:spPr>
            <a:xfrm>
              <a:off x="7301" y="1027"/>
              <a:ext cx="4942" cy="903"/>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tliQ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 y="493"/>
              <a:ext cx="1319" cy="1291"/>
            </a:xfrm>
            <a:prstGeom prst="rect">
              <a:avLst/>
            </a:prstGeom>
          </p:spPr>
        </p:pic>
      </p:grpSp>
      <p:sp>
        <p:nvSpPr>
          <p:cNvPr id="14" name="Text Box 13"/>
          <p:cNvSpPr txBox="1"/>
          <p:nvPr/>
        </p:nvSpPr>
        <p:spPr>
          <a:xfrm>
            <a:off x="8249285" y="6102350"/>
            <a:ext cx="3942715" cy="75565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a:solidFill>
                  <a:schemeClr val="bg1"/>
                </a:solidFill>
              </a:rPr>
              <a:t>BY BALOGUN ALI</a:t>
            </a:r>
            <a:endParaRPr lang="en-US">
              <a:solidFill>
                <a:schemeClr val="bg1"/>
              </a:solidFill>
            </a:endParaRPr>
          </a:p>
          <a:p>
            <a:pPr algn="l" fontAlgn="ctr">
              <a:lnSpc>
                <a:spcPct val="120000"/>
              </a:lnSpc>
            </a:pPr>
            <a:r>
              <a:rPr lang="en-US">
                <a:solidFill>
                  <a:schemeClr val="bg1"/>
                </a:solidFill>
              </a:rPr>
              <a:t>#codebasicsresumeprojectchallenge</a:t>
            </a:r>
            <a:endParaRPr lang="en-US">
              <a:solidFill>
                <a:schemeClr val="bg1"/>
              </a:solidFill>
            </a:endParaRPr>
          </a:p>
        </p:txBody>
      </p:sp>
      <p:sp>
        <p:nvSpPr>
          <p:cNvPr id="16" name="Text Box 15"/>
          <p:cNvSpPr txBox="1"/>
          <p:nvPr/>
        </p:nvSpPr>
        <p:spPr>
          <a:xfrm>
            <a:off x="1127443" y="3944620"/>
            <a:ext cx="9937115" cy="829945"/>
          </a:xfrm>
          <a:prstGeom prst="rect">
            <a:avLst/>
          </a:prstGeom>
          <a:noFill/>
        </p:spPr>
        <p:txBody>
          <a:bodyPr wrap="square" rtlCol="0">
            <a:spAutoFit/>
          </a:bodyPr>
          <a:p>
            <a:pPr algn="ctr"/>
            <a:r>
              <a:rPr lang="en-US" sz="4800" b="1">
                <a:solidFill>
                  <a:srgbClr val="E05442"/>
                </a:solidFill>
              </a:rPr>
              <a:t>AD-HOC INSIGHTS</a:t>
            </a:r>
            <a:endParaRPr lang="en-US" sz="4800" b="1">
              <a:solidFill>
                <a:srgbClr val="E05442"/>
              </a:solidFill>
            </a:endParaRPr>
          </a:p>
        </p:txBody>
      </p:sp>
      <p:pic>
        <p:nvPicPr>
          <p:cNvPr id="17" name="Picture 16" descr="codebasics_logo_for_dashboard"/>
          <p:cNvPicPr>
            <a:picLocks noChangeAspect="1"/>
          </p:cNvPicPr>
          <p:nvPr/>
        </p:nvPicPr>
        <p:blipFill>
          <a:blip r:embed="rId3"/>
          <a:stretch>
            <a:fillRect/>
          </a:stretch>
        </p:blipFill>
        <p:spPr>
          <a:xfrm>
            <a:off x="11164570" y="0"/>
            <a:ext cx="996315" cy="9963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4523105"/>
          </a:xfrm>
          <a:prstGeom prst="rect">
            <a:avLst/>
          </a:prstGeom>
          <a:noFill/>
        </p:spPr>
        <p:txBody>
          <a:bodyPr wrap="square" rtlCol="0">
            <a:spAutoFit/>
          </a:bodyPr>
          <a:p>
            <a:pPr indent="0">
              <a:lnSpc>
                <a:spcPct val="160000"/>
              </a:lnSpc>
              <a:buNone/>
            </a:pPr>
            <a:r>
              <a:rPr lang="en-US" sz="2000">
                <a:solidFill>
                  <a:schemeClr val="bg1"/>
                </a:solidFill>
              </a:rPr>
              <a:t>Among Atliq's </a:t>
            </a:r>
            <a:r>
              <a:rPr lang="en-US" sz="2000">
                <a:solidFill>
                  <a:srgbClr val="E05442"/>
                </a:solidFill>
              </a:rPr>
              <a:t>six product segments</a:t>
            </a:r>
            <a:r>
              <a:rPr lang="en-US" sz="2000">
                <a:solidFill>
                  <a:schemeClr val="bg1"/>
                </a:solidFill>
              </a:rPr>
              <a:t>, </a:t>
            </a:r>
            <a:r>
              <a:rPr lang="en-US" sz="2000">
                <a:solidFill>
                  <a:srgbClr val="E05442"/>
                </a:solidFill>
              </a:rPr>
              <a:t>Notebook </a:t>
            </a:r>
            <a:r>
              <a:rPr lang="en-US" sz="2000">
                <a:solidFill>
                  <a:schemeClr val="bg1"/>
                </a:solidFill>
              </a:rPr>
              <a:t>segment had the most unique products, while </a:t>
            </a:r>
            <a:r>
              <a:rPr lang="en-US" sz="2000">
                <a:solidFill>
                  <a:srgbClr val="E05442"/>
                </a:solidFill>
              </a:rPr>
              <a:t>Networking</a:t>
            </a:r>
            <a:r>
              <a:rPr lang="en-US" sz="2000">
                <a:solidFill>
                  <a:schemeClr val="bg1"/>
                </a:solidFill>
              </a:rPr>
              <a:t>, </a:t>
            </a:r>
            <a:r>
              <a:rPr lang="en-US" sz="2000">
                <a:solidFill>
                  <a:srgbClr val="E05442"/>
                </a:solidFill>
              </a:rPr>
              <a:t>Desktop</a:t>
            </a:r>
            <a:r>
              <a:rPr lang="en-US" sz="2000">
                <a:solidFill>
                  <a:schemeClr val="bg1"/>
                </a:solidFill>
              </a:rPr>
              <a:t>, and </a:t>
            </a:r>
            <a:r>
              <a:rPr lang="en-US" sz="2000">
                <a:solidFill>
                  <a:srgbClr val="E05442"/>
                </a:solidFill>
              </a:rPr>
              <a:t>Storage </a:t>
            </a:r>
            <a:r>
              <a:rPr lang="en-US" sz="2000">
                <a:solidFill>
                  <a:schemeClr val="bg1"/>
                </a:solidFill>
              </a:rPr>
              <a:t>had the least. </a:t>
            </a:r>
            <a:endParaRPr lang="en-US" sz="2000">
              <a:solidFill>
                <a:schemeClr val="bg1"/>
              </a:solidFill>
            </a:endParaRPr>
          </a:p>
          <a:p>
            <a:pPr indent="0">
              <a:lnSpc>
                <a:spcPct val="160000"/>
              </a:lnSpc>
              <a:buNone/>
            </a:pPr>
            <a:r>
              <a:rPr lang="en-US" sz="2000">
                <a:solidFill>
                  <a:schemeClr val="bg1"/>
                </a:solidFill>
              </a:rPr>
              <a:t>The reason behind the high number of unique products in the  </a:t>
            </a:r>
            <a:r>
              <a:rPr lang="en-US" sz="2000">
                <a:solidFill>
                  <a:srgbClr val="E05442"/>
                </a:solidFill>
              </a:rPr>
              <a:t>Notebook </a:t>
            </a:r>
            <a:r>
              <a:rPr lang="en-US" sz="2000">
                <a:solidFill>
                  <a:schemeClr val="bg1"/>
                </a:solidFill>
              </a:rPr>
              <a:t>&amp; </a:t>
            </a:r>
            <a:r>
              <a:rPr lang="en-US" sz="2000">
                <a:solidFill>
                  <a:srgbClr val="E05442"/>
                </a:solidFill>
              </a:rPr>
              <a:t>Accesories </a:t>
            </a:r>
            <a:r>
              <a:rPr lang="en-US" sz="2000">
                <a:solidFill>
                  <a:schemeClr val="bg1"/>
                </a:solidFill>
              </a:rPr>
              <a:t>segment could be:</a:t>
            </a:r>
            <a:endParaRPr lang="en-US" sz="2000">
              <a:solidFill>
                <a:schemeClr val="bg1"/>
              </a:solidFill>
            </a:endParaRPr>
          </a:p>
          <a:p>
            <a:pPr marL="342900" indent="-342900">
              <a:lnSpc>
                <a:spcPct val="160000"/>
              </a:lnSpc>
              <a:buFont typeface="Arial" panose="020B0604020202020204" pitchFamily="34" charset="0"/>
              <a:buChar char="•"/>
            </a:pPr>
            <a:r>
              <a:rPr lang="en-US" sz="2000">
                <a:solidFill>
                  <a:schemeClr val="bg1"/>
                </a:solidFill>
              </a:rPr>
              <a:t>Technological advancemets.</a:t>
            </a:r>
            <a:endParaRPr lang="en-US" sz="2000">
              <a:solidFill>
                <a:schemeClr val="bg1"/>
              </a:solidFill>
            </a:endParaRPr>
          </a:p>
          <a:p>
            <a:pPr marL="342900" indent="-342900">
              <a:lnSpc>
                <a:spcPct val="160000"/>
              </a:lnSpc>
              <a:buFont typeface="Arial" panose="020B0604020202020204" pitchFamily="34" charset="0"/>
              <a:buChar char="•"/>
            </a:pPr>
            <a:r>
              <a:rPr lang="en-US" sz="2000">
                <a:solidFill>
                  <a:schemeClr val="bg1"/>
                </a:solidFill>
              </a:rPr>
              <a:t>Competitive nature of the market.</a:t>
            </a:r>
            <a:endParaRPr lang="en-US" sz="2000">
              <a:solidFill>
                <a:schemeClr val="bg1"/>
              </a:solidFill>
            </a:endParaRPr>
          </a:p>
          <a:p>
            <a:pPr indent="0">
              <a:lnSpc>
                <a:spcPct val="160000"/>
              </a:lnSpc>
              <a:buFont typeface="Arial" panose="020B0604020202020204" pitchFamily="34" charset="0"/>
              <a:buNone/>
            </a:pPr>
            <a:r>
              <a:rPr lang="en-US" sz="2000">
                <a:solidFill>
                  <a:schemeClr val="bg1"/>
                </a:solidFill>
                <a:sym typeface="+mn-ea"/>
              </a:rPr>
              <a:t>The reason behind the lownumber of unique products in the  </a:t>
            </a:r>
            <a:r>
              <a:rPr lang="en-US" sz="2000">
                <a:solidFill>
                  <a:srgbClr val="E05442"/>
                </a:solidFill>
                <a:sym typeface="+mn-ea"/>
              </a:rPr>
              <a:t>Network </a:t>
            </a:r>
            <a:r>
              <a:rPr lang="en-US" sz="2000">
                <a:solidFill>
                  <a:schemeClr val="bg1"/>
                </a:solidFill>
                <a:sym typeface="+mn-ea"/>
              </a:rPr>
              <a:t>&amp; </a:t>
            </a:r>
            <a:r>
              <a:rPr lang="en-US" sz="2000">
                <a:solidFill>
                  <a:srgbClr val="E05442"/>
                </a:solidFill>
                <a:sym typeface="+mn-ea"/>
              </a:rPr>
              <a:t>Storage </a:t>
            </a:r>
            <a:r>
              <a:rPr lang="en-US" sz="2000">
                <a:solidFill>
                  <a:schemeClr val="bg1"/>
                </a:solidFill>
                <a:sym typeface="+mn-ea"/>
              </a:rPr>
              <a:t>segment could be:</a:t>
            </a:r>
            <a:endParaRPr lang="en-US" sz="2000">
              <a:solidFill>
                <a:schemeClr val="bg1"/>
              </a:solidFill>
              <a:sym typeface="+mn-ea"/>
            </a:endParaRPr>
          </a:p>
          <a:p>
            <a:pPr marL="342900" indent="-342900">
              <a:lnSpc>
                <a:spcPct val="160000"/>
              </a:lnSpc>
              <a:buFont typeface="Arial" panose="020B0604020202020204" pitchFamily="34" charset="0"/>
              <a:buChar char="•"/>
            </a:pPr>
            <a:r>
              <a:rPr lang="en-US" sz="2000">
                <a:solidFill>
                  <a:schemeClr val="bg1"/>
                </a:solidFill>
              </a:rPr>
              <a:t>Interoperability with different devices, so no need for multiple unique versions.</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1568450"/>
          </a:xfrm>
          <a:prstGeom prst="rect">
            <a:avLst/>
          </a:prstGeom>
          <a:noFill/>
        </p:spPr>
        <p:txBody>
          <a:bodyPr wrap="square" rtlCol="0">
            <a:spAutoFit/>
          </a:bodyPr>
          <a:p>
            <a:pPr indent="0">
              <a:lnSpc>
                <a:spcPct val="160000"/>
              </a:lnSpc>
              <a:buNone/>
            </a:pPr>
            <a:r>
              <a:rPr lang="en-US" sz="2000">
                <a:solidFill>
                  <a:schemeClr val="bg1"/>
                </a:solidFill>
                <a:sym typeface="+mn-ea"/>
              </a:rPr>
              <a:t>Follow-up: Which segment had the most increase in</a:t>
            </a:r>
            <a:endParaRPr lang="en-US" sz="2000">
              <a:solidFill>
                <a:schemeClr val="bg1"/>
              </a:solidFill>
            </a:endParaRPr>
          </a:p>
          <a:p>
            <a:pPr indent="0">
              <a:lnSpc>
                <a:spcPct val="160000"/>
              </a:lnSpc>
              <a:buNone/>
            </a:pPr>
            <a:r>
              <a:rPr lang="en-US" sz="2000">
                <a:solidFill>
                  <a:schemeClr val="bg1"/>
                </a:solidFill>
                <a:sym typeface="+mn-ea"/>
              </a:rPr>
              <a:t>unique products in 2021 vs 2020?</a:t>
            </a:r>
            <a:endParaRPr lang="en-US" sz="2000">
              <a:solidFill>
                <a:schemeClr val="bg1"/>
              </a:solidFill>
            </a:endParaRPr>
          </a:p>
          <a:p>
            <a:pPr indent="0">
              <a:lnSpc>
                <a:spcPct val="160000"/>
              </a:lnSpc>
              <a:buNone/>
            </a:pPr>
            <a:r>
              <a:rPr lang="en-US" sz="2000">
                <a:solidFill>
                  <a:schemeClr val="bg1"/>
                </a:solidFill>
                <a:sym typeface="+mn-ea"/>
              </a:rPr>
              <a:t>Output:</a:t>
            </a:r>
            <a:endParaRPr lang="en-US" sz="2000">
              <a:solidFill>
                <a:schemeClr val="bg1"/>
              </a:solidFill>
            </a:endParaRPr>
          </a:p>
        </p:txBody>
      </p:sp>
      <p:pic>
        <p:nvPicPr>
          <p:cNvPr id="6" name="Picture 5" descr="C:\Users\balog\Downloads\request 4 visual.jpgrequest 4 visual"/>
          <p:cNvPicPr>
            <a:picLocks noChangeAspect="1"/>
          </p:cNvPicPr>
          <p:nvPr/>
        </p:nvPicPr>
        <p:blipFill>
          <a:blip r:embed="rId3"/>
          <a:srcRect/>
          <a:stretch>
            <a:fillRect/>
          </a:stretch>
        </p:blipFill>
        <p:spPr>
          <a:xfrm>
            <a:off x="6280150" y="1791970"/>
            <a:ext cx="5429250" cy="389572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4.jpgrequest 4"/>
          <p:cNvPicPr>
            <a:picLocks noChangeAspect="1"/>
          </p:cNvPicPr>
          <p:nvPr/>
        </p:nvPicPr>
        <p:blipFill>
          <a:blip r:embed="rId5"/>
          <a:srcRect/>
          <a:stretch>
            <a:fillRect/>
          </a:stretch>
        </p:blipFill>
        <p:spPr>
          <a:xfrm>
            <a:off x="563880" y="3180080"/>
            <a:ext cx="4465320" cy="2507615"/>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4</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1076325"/>
          </a:xfrm>
          <a:prstGeom prst="rect">
            <a:avLst/>
          </a:prstGeom>
          <a:noFill/>
        </p:spPr>
        <p:txBody>
          <a:bodyPr wrap="square" rtlCol="0">
            <a:spAutoFit/>
          </a:bodyPr>
          <a:p>
            <a:pPr indent="0">
              <a:lnSpc>
                <a:spcPct val="160000"/>
              </a:lnSpc>
              <a:buNone/>
            </a:pPr>
            <a:r>
              <a:rPr lang="en-US" sz="2000">
                <a:solidFill>
                  <a:schemeClr val="bg1"/>
                </a:solidFill>
              </a:rPr>
              <a:t>Among Atliq's </a:t>
            </a:r>
            <a:r>
              <a:rPr lang="en-US" sz="2000">
                <a:solidFill>
                  <a:srgbClr val="E05442"/>
                </a:solidFill>
              </a:rPr>
              <a:t>six product segments</a:t>
            </a:r>
            <a:r>
              <a:rPr lang="en-US" sz="2000">
                <a:solidFill>
                  <a:schemeClr val="bg1"/>
                </a:solidFill>
              </a:rPr>
              <a:t>, the segment with the highest rise in unique products between 2020 and 2021 is  </a:t>
            </a:r>
            <a:r>
              <a:rPr lang="en-US" sz="2000">
                <a:solidFill>
                  <a:srgbClr val="E05442"/>
                </a:solidFill>
              </a:rPr>
              <a:t>Accessories. </a:t>
            </a:r>
            <a:r>
              <a:rPr lang="en-US" sz="2000">
                <a:solidFill>
                  <a:schemeClr val="bg1"/>
                </a:solidFill>
              </a:rPr>
              <a:t>With a difference of 34 between 2020 and 2021</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1568450"/>
          </a:xfrm>
          <a:prstGeom prst="rect">
            <a:avLst/>
          </a:prstGeom>
          <a:noFill/>
        </p:spPr>
        <p:txBody>
          <a:bodyPr wrap="square" rtlCol="0">
            <a:spAutoFit/>
          </a:bodyPr>
          <a:p>
            <a:pPr indent="0">
              <a:lnSpc>
                <a:spcPct val="160000"/>
              </a:lnSpc>
              <a:buNone/>
            </a:pPr>
            <a:r>
              <a:rPr lang="en-US" sz="2000">
                <a:solidFill>
                  <a:schemeClr val="bg1"/>
                </a:solidFill>
                <a:sym typeface="+mn-ea"/>
              </a:rPr>
              <a:t>Get the products that have the highest and lowest</a:t>
            </a:r>
            <a:endParaRPr lang="en-US" sz="2000">
              <a:solidFill>
                <a:schemeClr val="bg1"/>
              </a:solidFill>
            </a:endParaRPr>
          </a:p>
          <a:p>
            <a:pPr indent="0">
              <a:lnSpc>
                <a:spcPct val="160000"/>
              </a:lnSpc>
              <a:buNone/>
            </a:pPr>
            <a:r>
              <a:rPr lang="en-US" sz="2000">
                <a:solidFill>
                  <a:schemeClr val="bg1"/>
                </a:solidFill>
                <a:sym typeface="+mn-ea"/>
              </a:rPr>
              <a:t>manufacturing costs.</a:t>
            </a:r>
            <a:endParaRPr lang="en-US" sz="2000">
              <a:solidFill>
                <a:schemeClr val="bg1"/>
              </a:solidFill>
            </a:endParaRPr>
          </a:p>
          <a:p>
            <a:pPr indent="0">
              <a:lnSpc>
                <a:spcPct val="160000"/>
              </a:lnSpc>
              <a:buNone/>
            </a:pPr>
            <a:r>
              <a:rPr lang="en-US" sz="2000">
                <a:solidFill>
                  <a:schemeClr val="bg1"/>
                </a:solidFill>
                <a:sym typeface="+mn-ea"/>
              </a:rPr>
              <a:t>Output:</a:t>
            </a:r>
            <a:endParaRPr lang="en-US" sz="2000">
              <a:solidFill>
                <a:schemeClr val="bg1"/>
              </a:solidFill>
            </a:endParaRPr>
          </a:p>
        </p:txBody>
      </p:sp>
      <p:pic>
        <p:nvPicPr>
          <p:cNvPr id="6" name="Picture 5" descr="C:\Users\balog\Downloads\request 5 visual.jpgrequest 5 visual"/>
          <p:cNvPicPr>
            <a:picLocks noChangeAspect="1"/>
          </p:cNvPicPr>
          <p:nvPr/>
        </p:nvPicPr>
        <p:blipFill>
          <a:blip r:embed="rId3"/>
          <a:srcRect/>
          <a:stretch>
            <a:fillRect/>
          </a:stretch>
        </p:blipFill>
        <p:spPr>
          <a:xfrm>
            <a:off x="6280150" y="1799590"/>
            <a:ext cx="5429250" cy="388810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5.jpgrequest 5"/>
          <p:cNvPicPr>
            <a:picLocks noChangeAspect="1"/>
          </p:cNvPicPr>
          <p:nvPr/>
        </p:nvPicPr>
        <p:blipFill>
          <a:blip r:embed="rId5"/>
          <a:srcRect/>
          <a:stretch>
            <a:fillRect/>
          </a:stretch>
        </p:blipFill>
        <p:spPr>
          <a:xfrm>
            <a:off x="563880" y="3180715"/>
            <a:ext cx="4030345" cy="879475"/>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5</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3935" y="1521460"/>
            <a:ext cx="10184130" cy="1076325"/>
          </a:xfrm>
          <a:prstGeom prst="rect">
            <a:avLst/>
          </a:prstGeom>
          <a:noFill/>
        </p:spPr>
        <p:txBody>
          <a:bodyPr wrap="square" rtlCol="0">
            <a:spAutoFit/>
          </a:bodyPr>
          <a:p>
            <a:pPr indent="0">
              <a:lnSpc>
                <a:spcPct val="160000"/>
              </a:lnSpc>
              <a:buNone/>
            </a:pPr>
            <a:r>
              <a:rPr lang="en-US" sz="2000">
                <a:solidFill>
                  <a:schemeClr val="bg1"/>
                </a:solidFill>
              </a:rPr>
              <a:t>The product </a:t>
            </a:r>
            <a:r>
              <a:rPr lang="en-US" sz="2000">
                <a:solidFill>
                  <a:srgbClr val="E05442"/>
                </a:solidFill>
              </a:rPr>
              <a:t>AQ Master wired x1 Ms</a:t>
            </a:r>
            <a:r>
              <a:rPr lang="en-US" sz="2000">
                <a:solidFill>
                  <a:schemeClr val="bg1"/>
                </a:solidFill>
              </a:rPr>
              <a:t> has the lowest manufacturing cost, of 0.892. And the product</a:t>
            </a:r>
            <a:r>
              <a:rPr lang="en-US" sz="2000">
                <a:solidFill>
                  <a:srgbClr val="E05442"/>
                </a:solidFill>
              </a:rPr>
              <a:t> AQ HOME Allin 1 Gen 2</a:t>
            </a:r>
            <a:r>
              <a:rPr lang="en-US" sz="2000">
                <a:solidFill>
                  <a:schemeClr val="bg1"/>
                </a:solidFill>
              </a:rPr>
              <a:t> has the highest manufacturing cost, which is 240.5364</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2245360"/>
          </a:xfrm>
          <a:prstGeom prst="rect">
            <a:avLst/>
          </a:prstGeom>
          <a:noFill/>
        </p:spPr>
        <p:txBody>
          <a:bodyPr wrap="square" rtlCol="0">
            <a:spAutoFit/>
          </a:bodyPr>
          <a:p>
            <a:pPr indent="0" algn="l">
              <a:lnSpc>
                <a:spcPct val="140000"/>
              </a:lnSpc>
              <a:buNone/>
            </a:pPr>
            <a:r>
              <a:rPr lang="en-US" sz="2000">
                <a:solidFill>
                  <a:schemeClr val="bg1"/>
                </a:solidFill>
              </a:rPr>
              <a:t>Generate a report which contains the top 5 customers who received an average high pre_invoice_discount_pct for the fiscal year 2021 and in the Indian market.</a:t>
            </a:r>
            <a:endParaRPr lang="en-US" sz="2000">
              <a:solidFill>
                <a:schemeClr val="bg1"/>
              </a:solidFill>
            </a:endParaRPr>
          </a:p>
          <a:p>
            <a:pPr indent="0">
              <a:lnSpc>
                <a:spcPct val="140000"/>
              </a:lnSpc>
              <a:buNone/>
            </a:pPr>
            <a:r>
              <a:rPr lang="en-US" sz="2000">
                <a:solidFill>
                  <a:schemeClr val="bg1"/>
                </a:solidFill>
              </a:rPr>
              <a:t>Output:</a:t>
            </a:r>
            <a:endParaRPr lang="en-US" sz="2000">
              <a:solidFill>
                <a:schemeClr val="bg1"/>
              </a:solidFill>
            </a:endParaRPr>
          </a:p>
        </p:txBody>
      </p:sp>
      <p:pic>
        <p:nvPicPr>
          <p:cNvPr id="6" name="Picture 5" descr="C:\Users\balog\Downloads\request 6 visual.jpgrequest 6 visual"/>
          <p:cNvPicPr>
            <a:picLocks noChangeAspect="1"/>
          </p:cNvPicPr>
          <p:nvPr/>
        </p:nvPicPr>
        <p:blipFill>
          <a:blip r:embed="rId3"/>
          <a:srcRect/>
          <a:stretch>
            <a:fillRect/>
          </a:stretch>
        </p:blipFill>
        <p:spPr>
          <a:xfrm>
            <a:off x="6280150" y="1758950"/>
            <a:ext cx="5429250" cy="417004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6.jpgrequest 6"/>
          <p:cNvPicPr>
            <a:picLocks noChangeAspect="1"/>
          </p:cNvPicPr>
          <p:nvPr/>
        </p:nvPicPr>
        <p:blipFill>
          <a:blip r:embed="rId5"/>
          <a:srcRect/>
          <a:stretch>
            <a:fillRect/>
          </a:stretch>
        </p:blipFill>
        <p:spPr>
          <a:xfrm>
            <a:off x="543560" y="3804285"/>
            <a:ext cx="3835400" cy="212471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6</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1568450"/>
          </a:xfrm>
          <a:prstGeom prst="rect">
            <a:avLst/>
          </a:prstGeom>
          <a:noFill/>
        </p:spPr>
        <p:txBody>
          <a:bodyPr wrap="square" rtlCol="0">
            <a:spAutoFit/>
          </a:bodyPr>
          <a:p>
            <a:pPr indent="0">
              <a:lnSpc>
                <a:spcPct val="160000"/>
              </a:lnSpc>
              <a:buNone/>
            </a:pPr>
            <a:r>
              <a:rPr lang="en-US" sz="2000">
                <a:solidFill>
                  <a:schemeClr val="bg1"/>
                </a:solidFill>
              </a:rPr>
              <a:t>For the </a:t>
            </a:r>
            <a:r>
              <a:rPr lang="en-US" sz="2000">
                <a:solidFill>
                  <a:srgbClr val="E05442"/>
                </a:solidFill>
              </a:rPr>
              <a:t>fiscal year 2021</a:t>
            </a:r>
            <a:r>
              <a:rPr lang="en-US" sz="2000">
                <a:solidFill>
                  <a:schemeClr val="bg1"/>
                </a:solidFill>
              </a:rPr>
              <a:t>, the top 5 customers having the average high pre-invoice discount percentage in the </a:t>
            </a:r>
            <a:r>
              <a:rPr lang="en-US" sz="2000">
                <a:solidFill>
                  <a:srgbClr val="E05442"/>
                </a:solidFill>
              </a:rPr>
              <a:t>Indian market </a:t>
            </a:r>
            <a:r>
              <a:rPr lang="en-US" sz="2000">
                <a:solidFill>
                  <a:schemeClr val="bg1"/>
                </a:solidFill>
              </a:rPr>
              <a:t>are </a:t>
            </a:r>
            <a:r>
              <a:rPr lang="en-US" sz="2000">
                <a:solidFill>
                  <a:srgbClr val="E05442"/>
                </a:solidFill>
              </a:rPr>
              <a:t>Flipkart </a:t>
            </a:r>
            <a:r>
              <a:rPr lang="en-US" sz="2000">
                <a:solidFill>
                  <a:schemeClr val="bg1"/>
                </a:solidFill>
              </a:rPr>
              <a:t>the highest with an average pre-invoice discount percentage of </a:t>
            </a:r>
            <a:r>
              <a:rPr lang="en-US" sz="2000">
                <a:solidFill>
                  <a:srgbClr val="E05442"/>
                </a:solidFill>
              </a:rPr>
              <a:t>30.83%</a:t>
            </a:r>
            <a:r>
              <a:rPr lang="en-US" sz="2000">
                <a:solidFill>
                  <a:schemeClr val="bg1"/>
                </a:solidFill>
              </a:rPr>
              <a:t>, followed by </a:t>
            </a:r>
            <a:r>
              <a:rPr lang="en-US" sz="2000">
                <a:solidFill>
                  <a:srgbClr val="E05442"/>
                </a:solidFill>
              </a:rPr>
              <a:t>Viveks</a:t>
            </a:r>
            <a:r>
              <a:rPr lang="en-US" sz="2000">
                <a:solidFill>
                  <a:schemeClr val="bg1"/>
                </a:solidFill>
              </a:rPr>
              <a:t>, </a:t>
            </a:r>
            <a:r>
              <a:rPr lang="en-US" sz="2000">
                <a:solidFill>
                  <a:srgbClr val="E05442"/>
                </a:solidFill>
              </a:rPr>
              <a:t>Ezone</a:t>
            </a:r>
            <a:r>
              <a:rPr lang="en-US" sz="2000">
                <a:solidFill>
                  <a:schemeClr val="bg1"/>
                </a:solidFill>
              </a:rPr>
              <a:t>, </a:t>
            </a:r>
            <a:r>
              <a:rPr lang="en-US" sz="2000">
                <a:solidFill>
                  <a:srgbClr val="E05442"/>
                </a:solidFill>
              </a:rPr>
              <a:t>Croma </a:t>
            </a:r>
            <a:r>
              <a:rPr lang="en-US" sz="2000">
                <a:solidFill>
                  <a:schemeClr val="bg1"/>
                </a:solidFill>
              </a:rPr>
              <a:t>and </a:t>
            </a:r>
            <a:r>
              <a:rPr lang="en-US" sz="2000">
                <a:solidFill>
                  <a:srgbClr val="E05442"/>
                </a:solidFill>
              </a:rPr>
              <a:t>Amazon</a:t>
            </a:r>
            <a:r>
              <a:rPr lang="en-US" sz="2000">
                <a:solidFill>
                  <a:schemeClr val="bg1"/>
                </a:solidFill>
              </a:rPr>
              <a:t>.</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803400"/>
            <a:ext cx="5542661" cy="1168400"/>
          </a:xfrm>
          <a:prstGeom prst="rect">
            <a:avLst/>
          </a:prstGeom>
          <a:noFill/>
        </p:spPr>
        <p:txBody>
          <a:bodyPr wrap="square" rtlCol="0">
            <a:spAutoFit/>
          </a:bodyPr>
          <a:p>
            <a:pPr indent="0" algn="l">
              <a:lnSpc>
                <a:spcPct val="70000"/>
              </a:lnSpc>
              <a:buNone/>
            </a:pPr>
            <a:r>
              <a:rPr lang="en-US" sz="2000">
                <a:solidFill>
                  <a:schemeClr val="bg1"/>
                </a:solidFill>
              </a:rPr>
              <a:t>Get the complete report of the Gross sales amount for the customer “Atliq Exclusive” for each month. This analysis helps to understand low and high-performing months and take</a:t>
            </a:r>
            <a:endParaRPr lang="en-US" sz="2000">
              <a:solidFill>
                <a:schemeClr val="bg1"/>
              </a:solidFill>
            </a:endParaRPr>
          </a:p>
          <a:p>
            <a:pPr indent="0">
              <a:lnSpc>
                <a:spcPct val="70000"/>
              </a:lnSpc>
              <a:buNone/>
            </a:pPr>
            <a:r>
              <a:rPr lang="en-US" sz="2000">
                <a:solidFill>
                  <a:schemeClr val="bg1"/>
                </a:solidFill>
              </a:rPr>
              <a:t>strategic decisions. Output:</a:t>
            </a:r>
            <a:endParaRPr lang="en-US" sz="2000">
              <a:solidFill>
                <a:schemeClr val="bg1"/>
              </a:solidFill>
            </a:endParaRPr>
          </a:p>
        </p:txBody>
      </p:sp>
      <p:pic>
        <p:nvPicPr>
          <p:cNvPr id="6" name="Picture 5" descr="C:\Users\balog\Downloads\request 7.jpgrequest 7"/>
          <p:cNvPicPr>
            <a:picLocks noChangeAspect="1"/>
          </p:cNvPicPr>
          <p:nvPr/>
        </p:nvPicPr>
        <p:blipFill>
          <a:blip r:embed="rId3"/>
          <a:srcRect/>
          <a:stretch>
            <a:fillRect/>
          </a:stretch>
        </p:blipFill>
        <p:spPr>
          <a:xfrm>
            <a:off x="6280150" y="1878965"/>
            <a:ext cx="5429250" cy="3613150"/>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7 table.jpgrequest 7 table"/>
          <p:cNvPicPr>
            <a:picLocks noChangeAspect="1"/>
          </p:cNvPicPr>
          <p:nvPr/>
        </p:nvPicPr>
        <p:blipFill>
          <a:blip r:embed="rId5"/>
          <a:srcRect/>
          <a:stretch>
            <a:fillRect/>
          </a:stretch>
        </p:blipFill>
        <p:spPr>
          <a:xfrm>
            <a:off x="3399790" y="2709545"/>
            <a:ext cx="2196465" cy="3375025"/>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7</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3046095"/>
          </a:xfrm>
          <a:prstGeom prst="rect">
            <a:avLst/>
          </a:prstGeom>
          <a:noFill/>
        </p:spPr>
        <p:txBody>
          <a:bodyPr wrap="square" rtlCol="0">
            <a:spAutoFit/>
          </a:bodyPr>
          <a:p>
            <a:pPr indent="0">
              <a:lnSpc>
                <a:spcPct val="160000"/>
              </a:lnSpc>
              <a:buNone/>
            </a:pPr>
            <a:r>
              <a:rPr lang="en-US" sz="2000">
                <a:solidFill>
                  <a:schemeClr val="bg1"/>
                </a:solidFill>
              </a:rPr>
              <a:t>In </a:t>
            </a:r>
            <a:r>
              <a:rPr lang="en-US" sz="2000">
                <a:solidFill>
                  <a:srgbClr val="E05442"/>
                </a:solidFill>
              </a:rPr>
              <a:t>November 2020</a:t>
            </a:r>
            <a:r>
              <a:rPr lang="en-US" sz="2000">
                <a:solidFill>
                  <a:schemeClr val="bg1"/>
                </a:solidFill>
              </a:rPr>
              <a:t>, </a:t>
            </a:r>
            <a:r>
              <a:rPr lang="en-US" sz="2000">
                <a:solidFill>
                  <a:srgbClr val="E05442"/>
                </a:solidFill>
              </a:rPr>
              <a:t>Atliq Exclusive</a:t>
            </a:r>
            <a:r>
              <a:rPr lang="en-US" sz="2000">
                <a:solidFill>
                  <a:schemeClr val="bg1"/>
                </a:solidFill>
              </a:rPr>
              <a:t> recorded its highest gross sales amount of </a:t>
            </a:r>
            <a:r>
              <a:rPr lang="en-US" sz="2000">
                <a:solidFill>
                  <a:srgbClr val="E05442"/>
                </a:solidFill>
              </a:rPr>
              <a:t>32.25M</a:t>
            </a:r>
            <a:r>
              <a:rPr lang="en-US" sz="2000">
                <a:solidFill>
                  <a:schemeClr val="bg1"/>
                </a:solidFill>
              </a:rPr>
              <a:t>, while its lowest gross sales of </a:t>
            </a:r>
            <a:r>
              <a:rPr lang="en-US" sz="2000">
                <a:solidFill>
                  <a:srgbClr val="E05442"/>
                </a:solidFill>
              </a:rPr>
              <a:t>767K</a:t>
            </a:r>
            <a:r>
              <a:rPr lang="en-US" sz="2000">
                <a:solidFill>
                  <a:schemeClr val="bg1"/>
                </a:solidFill>
              </a:rPr>
              <a:t> was recorded in </a:t>
            </a:r>
            <a:r>
              <a:rPr lang="en-US" sz="2000">
                <a:solidFill>
                  <a:srgbClr val="E05442"/>
                </a:solidFill>
              </a:rPr>
              <a:t>March 2020</a:t>
            </a:r>
            <a:r>
              <a:rPr lang="en-US" sz="2000">
                <a:solidFill>
                  <a:schemeClr val="bg1"/>
                </a:solidFill>
              </a:rPr>
              <a:t>. The company experienced a decrease in sales between March to August, which was attributed to the manufacturing halts caused by the </a:t>
            </a:r>
            <a:r>
              <a:rPr lang="en-US" sz="2000">
                <a:solidFill>
                  <a:srgbClr val="E05442"/>
                </a:solidFill>
              </a:rPr>
              <a:t>COVID-19 lockdown</a:t>
            </a:r>
            <a:r>
              <a:rPr lang="en-US" sz="2000">
                <a:solidFill>
                  <a:schemeClr val="bg1"/>
                </a:solidFill>
              </a:rPr>
              <a:t>. However, sales began to increase after August due to the adoption of virtual engagement in both schools and work increassing the demnad in the market. This culminated in the company achieving its highest gross sales amount in November.</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1814830"/>
          </a:xfrm>
          <a:prstGeom prst="rect">
            <a:avLst/>
          </a:prstGeom>
          <a:noFill/>
        </p:spPr>
        <p:txBody>
          <a:bodyPr wrap="square" rtlCol="0">
            <a:spAutoFit/>
          </a:bodyPr>
          <a:p>
            <a:pPr indent="0" algn="l">
              <a:lnSpc>
                <a:spcPct val="140000"/>
              </a:lnSpc>
              <a:buNone/>
            </a:pPr>
            <a:r>
              <a:rPr lang="en-US" sz="2000">
                <a:solidFill>
                  <a:schemeClr val="bg1"/>
                </a:solidFill>
              </a:rPr>
              <a:t>In which quarter of 2020, got the maximum</a:t>
            </a:r>
            <a:endParaRPr lang="en-US" sz="2000">
              <a:solidFill>
                <a:schemeClr val="bg1"/>
              </a:solidFill>
            </a:endParaRPr>
          </a:p>
          <a:p>
            <a:pPr indent="0">
              <a:lnSpc>
                <a:spcPct val="140000"/>
              </a:lnSpc>
              <a:buNone/>
            </a:pPr>
            <a:r>
              <a:rPr lang="en-US" sz="2000">
                <a:solidFill>
                  <a:schemeClr val="bg1"/>
                </a:solidFill>
              </a:rPr>
              <a:t>total_sold_quantity?</a:t>
            </a:r>
            <a:endParaRPr lang="en-US" sz="2000">
              <a:solidFill>
                <a:schemeClr val="bg1"/>
              </a:solidFill>
            </a:endParaRPr>
          </a:p>
          <a:p>
            <a:pPr indent="0">
              <a:lnSpc>
                <a:spcPct val="140000"/>
              </a:lnSpc>
              <a:buNone/>
            </a:pPr>
            <a:endParaRPr lang="en-US" sz="2000">
              <a:solidFill>
                <a:schemeClr val="bg1"/>
              </a:solidFill>
            </a:endParaRPr>
          </a:p>
          <a:p>
            <a:pPr indent="0">
              <a:lnSpc>
                <a:spcPct val="140000"/>
              </a:lnSpc>
              <a:buNone/>
            </a:pPr>
            <a:r>
              <a:rPr lang="en-US" sz="2000">
                <a:solidFill>
                  <a:schemeClr val="bg1"/>
                </a:solidFill>
              </a:rPr>
              <a:t>Output:</a:t>
            </a:r>
            <a:endParaRPr lang="en-US" sz="2000">
              <a:solidFill>
                <a:schemeClr val="bg1"/>
              </a:solidFill>
            </a:endParaRPr>
          </a:p>
        </p:txBody>
      </p:sp>
      <p:pic>
        <p:nvPicPr>
          <p:cNvPr id="6" name="Picture 5" descr="C:\Users\balog\Downloads\request 8 visual.jpgrequest 8 visual"/>
          <p:cNvPicPr>
            <a:picLocks noChangeAspect="1"/>
          </p:cNvPicPr>
          <p:nvPr/>
        </p:nvPicPr>
        <p:blipFill>
          <a:blip r:embed="rId3"/>
          <a:srcRect/>
          <a:stretch>
            <a:fillRect/>
          </a:stretch>
        </p:blipFill>
        <p:spPr>
          <a:xfrm>
            <a:off x="6280150" y="2022793"/>
            <a:ext cx="5429250" cy="3642360"/>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8.jpgrequest 8"/>
          <p:cNvPicPr>
            <a:picLocks noChangeAspect="1"/>
          </p:cNvPicPr>
          <p:nvPr/>
        </p:nvPicPr>
        <p:blipFill>
          <a:blip r:embed="rId5"/>
          <a:srcRect/>
          <a:stretch>
            <a:fillRect/>
          </a:stretch>
        </p:blipFill>
        <p:spPr>
          <a:xfrm>
            <a:off x="563880" y="3558858"/>
            <a:ext cx="3835400" cy="2106295"/>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8</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900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Table of Content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pic>
        <p:nvPicPr>
          <p:cNvPr id="15" name="Picture 14" descr="codebasics_logo_for_dashboard"/>
          <p:cNvPicPr>
            <a:picLocks noChangeAspect="1"/>
          </p:cNvPicPr>
          <p:nvPr/>
        </p:nvPicPr>
        <p:blipFill>
          <a:blip r:embed="rId3"/>
          <a:stretch>
            <a:fillRect/>
          </a:stretch>
        </p:blipFill>
        <p:spPr>
          <a:xfrm>
            <a:off x="11254740" y="-11430"/>
            <a:ext cx="889000" cy="889000"/>
          </a:xfrm>
          <a:prstGeom prst="rect">
            <a:avLst/>
          </a:prstGeom>
        </p:spPr>
      </p:pic>
      <p:sp>
        <p:nvSpPr>
          <p:cNvPr id="2" name="Text Box 1"/>
          <p:cNvSpPr txBox="1"/>
          <p:nvPr/>
        </p:nvSpPr>
        <p:spPr>
          <a:xfrm>
            <a:off x="1003935" y="1521460"/>
            <a:ext cx="10184130" cy="2061210"/>
          </a:xfrm>
          <a:prstGeom prst="rect">
            <a:avLst/>
          </a:prstGeom>
          <a:noFill/>
        </p:spPr>
        <p:txBody>
          <a:bodyPr wrap="square" rtlCol="0">
            <a:spAutoFit/>
          </a:bodyPr>
          <a:p>
            <a:pPr marL="285750" indent="-285750">
              <a:lnSpc>
                <a:spcPct val="180000"/>
              </a:lnSpc>
              <a:buFont typeface="Arial" panose="020B0604020202020204" pitchFamily="34" charset="0"/>
              <a:buChar char="•"/>
            </a:pPr>
            <a:r>
              <a:rPr lang="en-US" sz="2000">
                <a:solidFill>
                  <a:schemeClr val="bg1"/>
                </a:solidFill>
              </a:rPr>
              <a:t>Introduction</a:t>
            </a:r>
            <a:endParaRPr lang="en-US" sz="2000">
              <a:solidFill>
                <a:schemeClr val="bg1"/>
              </a:solidFill>
            </a:endParaRPr>
          </a:p>
          <a:p>
            <a:pPr marL="285750" indent="-285750">
              <a:lnSpc>
                <a:spcPct val="180000"/>
              </a:lnSpc>
              <a:buFont typeface="Arial" panose="020B0604020202020204" pitchFamily="34" charset="0"/>
              <a:buChar char="•"/>
            </a:pPr>
            <a:r>
              <a:rPr lang="en-US" sz="2000">
                <a:solidFill>
                  <a:schemeClr val="bg1"/>
                </a:solidFill>
              </a:rPr>
              <a:t>Atliq’s Market</a:t>
            </a:r>
            <a:endParaRPr lang="en-US" sz="2000">
              <a:solidFill>
                <a:schemeClr val="bg1"/>
              </a:solidFill>
            </a:endParaRPr>
          </a:p>
          <a:p>
            <a:pPr marL="285750" indent="-285750">
              <a:lnSpc>
                <a:spcPct val="180000"/>
              </a:lnSpc>
              <a:buFont typeface="Arial" panose="020B0604020202020204" pitchFamily="34" charset="0"/>
              <a:buChar char="•"/>
            </a:pPr>
            <a:r>
              <a:rPr lang="en-US" sz="2000">
                <a:solidFill>
                  <a:schemeClr val="bg1"/>
                </a:solidFill>
              </a:rPr>
              <a:t>Ad-hoc analysis</a:t>
            </a:r>
            <a:endParaRPr lang="en-US" sz="2000">
              <a:solidFill>
                <a:schemeClr val="bg1"/>
              </a:solidFill>
            </a:endParaRPr>
          </a:p>
          <a:p>
            <a:pPr indent="0">
              <a:buFont typeface="Arial" panose="020B0604020202020204" pitchFamily="34" charset="0"/>
              <a:buNone/>
            </a:pPr>
            <a:endParaRPr lang="en-US" sz="2000">
              <a:solidFill>
                <a:schemeClr val="bg1"/>
              </a:solidFill>
            </a:endParaRPr>
          </a:p>
        </p:txBody>
      </p:sp>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4523105"/>
          </a:xfrm>
          <a:prstGeom prst="rect">
            <a:avLst/>
          </a:prstGeom>
          <a:noFill/>
        </p:spPr>
        <p:txBody>
          <a:bodyPr wrap="square" rtlCol="0">
            <a:spAutoFit/>
          </a:bodyPr>
          <a:p>
            <a:pPr indent="0">
              <a:lnSpc>
                <a:spcPct val="160000"/>
              </a:lnSpc>
              <a:buNone/>
            </a:pPr>
            <a:r>
              <a:rPr lang="en-US" sz="2000">
                <a:solidFill>
                  <a:schemeClr val="bg1"/>
                </a:solidFill>
              </a:rPr>
              <a:t>The </a:t>
            </a:r>
            <a:r>
              <a:rPr lang="en-US" sz="2000">
                <a:solidFill>
                  <a:srgbClr val="E05442"/>
                </a:solidFill>
              </a:rPr>
              <a:t>fourth quarter</a:t>
            </a:r>
            <a:r>
              <a:rPr lang="en-US" sz="2000">
                <a:solidFill>
                  <a:schemeClr val="bg1"/>
                </a:solidFill>
              </a:rPr>
              <a:t> is typically a strong period for sales in the technology industry, which may explain the higher sales during this period. This could be due to factors such as holiday sales or end-of-year budget spending.</a:t>
            </a:r>
            <a:endParaRPr lang="en-US" sz="2000">
              <a:solidFill>
                <a:schemeClr val="bg1"/>
              </a:solidFill>
            </a:endParaRPr>
          </a:p>
          <a:p>
            <a:pPr indent="0">
              <a:lnSpc>
                <a:spcPct val="160000"/>
              </a:lnSpc>
              <a:buNone/>
            </a:pPr>
            <a:r>
              <a:rPr lang="en-US" sz="2000">
                <a:solidFill>
                  <a:schemeClr val="bg1"/>
                </a:solidFill>
              </a:rPr>
              <a:t>The </a:t>
            </a:r>
            <a:r>
              <a:rPr lang="en-US" sz="2000">
                <a:solidFill>
                  <a:srgbClr val="E05442"/>
                </a:solidFill>
              </a:rPr>
              <a:t>third quarter</a:t>
            </a:r>
            <a:r>
              <a:rPr lang="en-US" sz="2000">
                <a:solidFill>
                  <a:schemeClr val="bg1"/>
                </a:solidFill>
              </a:rPr>
              <a:t> may also be a significant period for sales, indicating that the company's products are in demand during the summer months.</a:t>
            </a:r>
            <a:endParaRPr lang="en-US" sz="2000">
              <a:solidFill>
                <a:schemeClr val="bg1"/>
              </a:solidFill>
            </a:endParaRPr>
          </a:p>
          <a:p>
            <a:pPr indent="0">
              <a:lnSpc>
                <a:spcPct val="160000"/>
              </a:lnSpc>
              <a:buNone/>
            </a:pPr>
            <a:r>
              <a:rPr lang="en-US" sz="2000">
                <a:solidFill>
                  <a:schemeClr val="bg1"/>
                </a:solidFill>
              </a:rPr>
              <a:t>The </a:t>
            </a:r>
            <a:r>
              <a:rPr lang="en-US" sz="2000">
                <a:solidFill>
                  <a:srgbClr val="E05442"/>
                </a:solidFill>
              </a:rPr>
              <a:t>first quarter</a:t>
            </a:r>
            <a:r>
              <a:rPr lang="en-US" sz="2000">
                <a:solidFill>
                  <a:schemeClr val="bg1"/>
                </a:solidFill>
              </a:rPr>
              <a:t> may be a slightly slower period for sales, possibly due to the post-holiday season or the start of a new fiscal year for some companies.</a:t>
            </a:r>
            <a:endParaRPr lang="en-US" sz="2000">
              <a:solidFill>
                <a:schemeClr val="bg1"/>
              </a:solidFill>
            </a:endParaRPr>
          </a:p>
          <a:p>
            <a:pPr indent="0">
              <a:lnSpc>
                <a:spcPct val="160000"/>
              </a:lnSpc>
              <a:buNone/>
            </a:pPr>
            <a:r>
              <a:rPr lang="en-US" sz="2000">
                <a:solidFill>
                  <a:schemeClr val="bg1"/>
                </a:solidFill>
              </a:rPr>
              <a:t>The company may need to adjust its production and inventory management strategy to align with the seasonal trends in sales.</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1814830"/>
          </a:xfrm>
          <a:prstGeom prst="rect">
            <a:avLst/>
          </a:prstGeom>
          <a:noFill/>
        </p:spPr>
        <p:txBody>
          <a:bodyPr wrap="square" rtlCol="0">
            <a:spAutoFit/>
          </a:bodyPr>
          <a:p>
            <a:pPr indent="0" algn="l">
              <a:lnSpc>
                <a:spcPct val="140000"/>
              </a:lnSpc>
              <a:buNone/>
            </a:pPr>
            <a:r>
              <a:rPr lang="en-US" sz="2000">
                <a:solidFill>
                  <a:schemeClr val="bg1"/>
                </a:solidFill>
              </a:rPr>
              <a:t>Which channel helped to bring more gross sales in the fiscal year 2021 and the percentage of contribution?</a:t>
            </a:r>
            <a:endParaRPr lang="en-US" sz="2000">
              <a:solidFill>
                <a:schemeClr val="bg1"/>
              </a:solidFill>
            </a:endParaRPr>
          </a:p>
          <a:p>
            <a:pPr indent="0">
              <a:lnSpc>
                <a:spcPct val="140000"/>
              </a:lnSpc>
              <a:buNone/>
            </a:pPr>
            <a:r>
              <a:rPr lang="en-US" sz="2000">
                <a:solidFill>
                  <a:schemeClr val="bg1"/>
                </a:solidFill>
              </a:rPr>
              <a:t>Output:</a:t>
            </a:r>
            <a:endParaRPr lang="en-US" sz="2000">
              <a:solidFill>
                <a:schemeClr val="bg1"/>
              </a:solidFill>
            </a:endParaRPr>
          </a:p>
        </p:txBody>
      </p:sp>
      <p:pic>
        <p:nvPicPr>
          <p:cNvPr id="6" name="Picture 5" descr="C:\Users\balog\Downloads\request 9 visual.jpgrequest 9 visual"/>
          <p:cNvPicPr>
            <a:picLocks noChangeAspect="1"/>
          </p:cNvPicPr>
          <p:nvPr/>
        </p:nvPicPr>
        <p:blipFill>
          <a:blip r:embed="rId3"/>
          <a:srcRect/>
          <a:stretch>
            <a:fillRect/>
          </a:stretch>
        </p:blipFill>
        <p:spPr>
          <a:xfrm>
            <a:off x="6733540" y="1790065"/>
            <a:ext cx="4523105" cy="387540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9 .jpgrequest 9 "/>
          <p:cNvPicPr>
            <a:picLocks noChangeAspect="1"/>
          </p:cNvPicPr>
          <p:nvPr/>
        </p:nvPicPr>
        <p:blipFill>
          <a:blip r:embed="rId5"/>
          <a:srcRect/>
          <a:stretch>
            <a:fillRect/>
          </a:stretch>
        </p:blipFill>
        <p:spPr>
          <a:xfrm>
            <a:off x="563880" y="3430270"/>
            <a:ext cx="3896995" cy="183388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9</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3046095"/>
          </a:xfrm>
          <a:prstGeom prst="rect">
            <a:avLst/>
          </a:prstGeom>
          <a:noFill/>
        </p:spPr>
        <p:txBody>
          <a:bodyPr wrap="square" rtlCol="0">
            <a:spAutoFit/>
          </a:bodyPr>
          <a:p>
            <a:pPr indent="0">
              <a:lnSpc>
                <a:spcPct val="160000"/>
              </a:lnSpc>
              <a:buNone/>
            </a:pPr>
            <a:r>
              <a:rPr lang="en-US" sz="2000">
                <a:solidFill>
                  <a:srgbClr val="E05442"/>
                </a:solidFill>
              </a:rPr>
              <a:t>Retailers </a:t>
            </a:r>
            <a:r>
              <a:rPr lang="en-US" sz="2000">
                <a:solidFill>
                  <a:schemeClr val="bg1"/>
                </a:solidFill>
              </a:rPr>
              <a:t>are the most important distribution channel for the company, accounting for 73.22% of its sales. This indicates that the company has a strong relationship with retailers and may need to focus on maintaining these relationships to ensure continued success.</a:t>
            </a:r>
            <a:endParaRPr lang="en-US" sz="2000">
              <a:solidFill>
                <a:schemeClr val="bg1"/>
              </a:solidFill>
            </a:endParaRPr>
          </a:p>
          <a:p>
            <a:pPr indent="0">
              <a:lnSpc>
                <a:spcPct val="160000"/>
              </a:lnSpc>
              <a:buNone/>
            </a:pPr>
            <a:r>
              <a:rPr lang="en-US" sz="2000">
                <a:solidFill>
                  <a:srgbClr val="E05442"/>
                </a:solidFill>
              </a:rPr>
              <a:t>Direct</a:t>
            </a:r>
            <a:r>
              <a:rPr lang="en-US" sz="2000">
                <a:solidFill>
                  <a:schemeClr val="bg1"/>
                </a:solidFill>
              </a:rPr>
              <a:t> and </a:t>
            </a:r>
            <a:r>
              <a:rPr lang="en-US" sz="2000">
                <a:solidFill>
                  <a:srgbClr val="E05442"/>
                </a:solidFill>
              </a:rPr>
              <a:t>distributor </a:t>
            </a:r>
            <a:r>
              <a:rPr lang="en-US" sz="2000">
                <a:solidFill>
                  <a:schemeClr val="bg1"/>
                </a:solidFill>
              </a:rPr>
              <a:t>channels account for a smaller share of the company's sales, suggesting that the company may want to consider increasing its efforts in these areas to diversify its sales channels and reach new customers.</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1814830"/>
          </a:xfrm>
          <a:prstGeom prst="rect">
            <a:avLst/>
          </a:prstGeom>
          <a:noFill/>
        </p:spPr>
        <p:txBody>
          <a:bodyPr wrap="square" rtlCol="0">
            <a:spAutoFit/>
          </a:bodyPr>
          <a:p>
            <a:pPr indent="0" algn="l">
              <a:lnSpc>
                <a:spcPct val="140000"/>
              </a:lnSpc>
              <a:buNone/>
            </a:pPr>
            <a:r>
              <a:rPr lang="en-US" sz="2000">
                <a:solidFill>
                  <a:schemeClr val="bg1"/>
                </a:solidFill>
              </a:rPr>
              <a:t>Get the Top 3 products in each division that have a high total_sold_quantity in the</a:t>
            </a:r>
            <a:endParaRPr lang="en-US" sz="2000">
              <a:solidFill>
                <a:schemeClr val="bg1"/>
              </a:solidFill>
            </a:endParaRPr>
          </a:p>
          <a:p>
            <a:pPr indent="0" algn="l">
              <a:lnSpc>
                <a:spcPct val="140000"/>
              </a:lnSpc>
              <a:buNone/>
            </a:pPr>
            <a:r>
              <a:rPr lang="en-US" sz="2000">
                <a:solidFill>
                  <a:schemeClr val="bg1"/>
                </a:solidFill>
              </a:rPr>
              <a:t>fiscal_year 2021.</a:t>
            </a:r>
            <a:endParaRPr lang="en-US" sz="2000">
              <a:solidFill>
                <a:schemeClr val="bg1"/>
              </a:solidFill>
            </a:endParaRPr>
          </a:p>
          <a:p>
            <a:pPr indent="0">
              <a:lnSpc>
                <a:spcPct val="140000"/>
              </a:lnSpc>
              <a:buNone/>
            </a:pPr>
            <a:r>
              <a:rPr lang="en-US" sz="2000">
                <a:solidFill>
                  <a:schemeClr val="bg1"/>
                </a:solidFill>
              </a:rPr>
              <a:t>Output:</a:t>
            </a:r>
            <a:endParaRPr lang="en-US" sz="2000">
              <a:solidFill>
                <a:schemeClr val="bg1"/>
              </a:solidFill>
            </a:endParaRPr>
          </a:p>
        </p:txBody>
      </p:sp>
      <p:pic>
        <p:nvPicPr>
          <p:cNvPr id="6" name="Picture 5" descr="C:\Users\balog\Downloads\request 10 visual.jpgrequest 10 visual"/>
          <p:cNvPicPr>
            <a:picLocks noChangeAspect="1"/>
          </p:cNvPicPr>
          <p:nvPr/>
        </p:nvPicPr>
        <p:blipFill>
          <a:blip r:embed="rId3"/>
          <a:srcRect/>
          <a:stretch>
            <a:fillRect/>
          </a:stretch>
        </p:blipFill>
        <p:spPr>
          <a:xfrm>
            <a:off x="6207760" y="1762125"/>
            <a:ext cx="5574030" cy="409257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10.jpgrequest 10"/>
          <p:cNvPicPr>
            <a:picLocks noChangeAspect="1"/>
          </p:cNvPicPr>
          <p:nvPr/>
        </p:nvPicPr>
        <p:blipFill>
          <a:blip r:embed="rId5"/>
          <a:srcRect/>
          <a:stretch>
            <a:fillRect/>
          </a:stretch>
        </p:blipFill>
        <p:spPr>
          <a:xfrm>
            <a:off x="563880" y="3336290"/>
            <a:ext cx="4660900" cy="2517775"/>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10</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63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583565"/>
          </a:xfrm>
          <a:prstGeom prst="rect">
            <a:avLst/>
          </a:prstGeom>
          <a:noFill/>
        </p:spPr>
        <p:txBody>
          <a:bodyPr wrap="square" rtlCol="0">
            <a:spAutoFit/>
          </a:bodyPr>
          <a:p>
            <a:pPr indent="0">
              <a:lnSpc>
                <a:spcPct val="160000"/>
              </a:lnSpc>
              <a:buNone/>
            </a:pPr>
            <a:r>
              <a:rPr lang="en-US" sz="2000">
                <a:solidFill>
                  <a:schemeClr val="bg1"/>
                </a:solidFill>
              </a:rPr>
              <a:t>The most sold quantity for the top 3 products is from</a:t>
            </a:r>
            <a:r>
              <a:rPr lang="en-US" sz="2000">
                <a:solidFill>
                  <a:srgbClr val="E05442"/>
                </a:solidFill>
              </a:rPr>
              <a:t> N &amp; S division</a:t>
            </a:r>
            <a:r>
              <a:rPr lang="en-US" sz="2000">
                <a:solidFill>
                  <a:schemeClr val="bg1"/>
                </a:solidFill>
              </a:rPr>
              <a:t>.</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900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4" name="Subtitle 3"/>
          <p:cNvSpPr/>
          <p:nvPr>
            <p:ph type="subTitle" idx="1"/>
          </p:nvPr>
        </p:nvSpPr>
        <p:spPr>
          <a:xfrm>
            <a:off x="1524000" y="1351280"/>
            <a:ext cx="9144000" cy="3906520"/>
          </a:xfrm>
        </p:spPr>
        <p:txBody>
          <a:bodyPr>
            <a:noAutofit/>
          </a:bodyPr>
          <a:p>
            <a:r>
              <a:rPr lang="en-US" sz="13800">
                <a:solidFill>
                  <a:srgbClr val="E05442"/>
                </a:solidFill>
              </a:rPr>
              <a:t>THANK </a:t>
            </a:r>
            <a:endParaRPr lang="en-US" sz="13800">
              <a:solidFill>
                <a:srgbClr val="E05442"/>
              </a:solidFill>
            </a:endParaRPr>
          </a:p>
          <a:p>
            <a:r>
              <a:rPr lang="en-US" sz="13800">
                <a:solidFill>
                  <a:srgbClr val="E05442"/>
                </a:solidFill>
              </a:rPr>
              <a:t>YOU</a:t>
            </a:r>
            <a:endParaRPr lang="en-US" sz="13800">
              <a:solidFill>
                <a:srgbClr val="E0544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900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Introduction</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3935" y="1521460"/>
            <a:ext cx="10184130" cy="4030980"/>
          </a:xfrm>
          <a:prstGeom prst="rect">
            <a:avLst/>
          </a:prstGeom>
          <a:noFill/>
        </p:spPr>
        <p:txBody>
          <a:bodyPr wrap="square" rtlCol="0">
            <a:spAutoFit/>
          </a:bodyPr>
          <a:p>
            <a:pPr indent="0">
              <a:lnSpc>
                <a:spcPct val="160000"/>
              </a:lnSpc>
              <a:buNone/>
            </a:pPr>
            <a:r>
              <a:rPr lang="en-US" sz="2000">
                <a:solidFill>
                  <a:schemeClr val="bg1"/>
                </a:solidFill>
              </a:rPr>
              <a:t>Atliq Hardwares (an imaginary company) is one of the leading computer hardware</a:t>
            </a:r>
            <a:endParaRPr lang="en-US" sz="2000">
              <a:solidFill>
                <a:schemeClr val="bg1"/>
              </a:solidFill>
            </a:endParaRPr>
          </a:p>
          <a:p>
            <a:pPr indent="0">
              <a:lnSpc>
                <a:spcPct val="160000"/>
              </a:lnSpc>
              <a:buNone/>
            </a:pPr>
            <a:r>
              <a:rPr lang="en-US" sz="2000">
                <a:solidFill>
                  <a:schemeClr val="bg1"/>
                </a:solidFill>
              </a:rPr>
              <a:t>manufacturers in India, with a strong presence in other countries as well.</a:t>
            </a:r>
            <a:endParaRPr lang="en-US" sz="2000">
              <a:solidFill>
                <a:schemeClr val="bg1"/>
              </a:solidFill>
            </a:endParaRPr>
          </a:p>
          <a:p>
            <a:pPr indent="0">
              <a:lnSpc>
                <a:spcPct val="160000"/>
              </a:lnSpc>
              <a:buNone/>
            </a:pPr>
            <a:r>
              <a:rPr lang="en-US" sz="2000">
                <a:solidFill>
                  <a:schemeClr val="bg1"/>
                </a:solidFill>
              </a:rPr>
              <a:t>However, management noticed that they are not getting enough insights to make quick and</a:t>
            </a:r>
            <a:endParaRPr lang="en-US" sz="2000">
              <a:solidFill>
                <a:schemeClr val="bg1"/>
              </a:solidFill>
            </a:endParaRPr>
          </a:p>
          <a:p>
            <a:pPr indent="0">
              <a:lnSpc>
                <a:spcPct val="160000"/>
              </a:lnSpc>
              <a:buNone/>
            </a:pPr>
            <a:r>
              <a:rPr lang="en-US" sz="2000">
                <a:solidFill>
                  <a:schemeClr val="bg1"/>
                </a:solidFill>
              </a:rPr>
              <a:t>informed data-driven decisions. They want to add several junior data analysts to their data</a:t>
            </a:r>
            <a:endParaRPr lang="en-US" sz="2000">
              <a:solidFill>
                <a:schemeClr val="bg1"/>
              </a:solidFill>
            </a:endParaRPr>
          </a:p>
          <a:p>
            <a:pPr indent="0">
              <a:lnSpc>
                <a:spcPct val="160000"/>
              </a:lnSpc>
              <a:buNone/>
            </a:pPr>
            <a:r>
              <a:rPr lang="en-US" sz="2000">
                <a:solidFill>
                  <a:schemeClr val="bg1"/>
                </a:solidFill>
              </a:rPr>
              <a:t>analytics team. Tony Sharma, their data analytics director, desired to hire someone with both</a:t>
            </a:r>
            <a:endParaRPr lang="en-US" sz="2000">
              <a:solidFill>
                <a:schemeClr val="bg1"/>
              </a:solidFill>
            </a:endParaRPr>
          </a:p>
          <a:p>
            <a:pPr indent="0">
              <a:lnSpc>
                <a:spcPct val="160000"/>
              </a:lnSpc>
              <a:buNone/>
            </a:pPr>
            <a:r>
              <a:rPr lang="en-US" sz="2000">
                <a:solidFill>
                  <a:schemeClr val="bg1"/>
                </a:solidFill>
              </a:rPr>
              <a:t>technical and soft skills. As a result, he decided to hold a SQL challenge to help him understand</a:t>
            </a:r>
            <a:endParaRPr lang="en-US" sz="2000">
              <a:solidFill>
                <a:schemeClr val="bg1"/>
              </a:solidFill>
            </a:endParaRPr>
          </a:p>
          <a:p>
            <a:pPr indent="0">
              <a:lnSpc>
                <a:spcPct val="160000"/>
              </a:lnSpc>
              <a:buNone/>
            </a:pPr>
            <a:r>
              <a:rPr lang="en-US" sz="2000">
                <a:solidFill>
                  <a:schemeClr val="bg1"/>
                </a:solidFill>
              </a:rPr>
              <a:t>both skills.</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31115"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6" name="Rounded Rectangle 5"/>
          <p:cNvSpPr/>
          <p:nvPr/>
        </p:nvSpPr>
        <p:spPr>
          <a:xfrm>
            <a:off x="728100" y="1546200"/>
            <a:ext cx="10659600" cy="4680000"/>
          </a:xfrm>
          <a:prstGeom prst="roundRect">
            <a:avLst>
              <a:gd name="adj" fmla="val 180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Subtitle 2"/>
          <p:cNvSpPr>
            <a:spLocks noGrp="1"/>
          </p:cNvSpPr>
          <p:nvPr>
            <p:ph type="subTitle" idx="1"/>
          </p:nvPr>
        </p:nvSpPr>
        <p:spPr>
          <a:xfrm>
            <a:off x="4043998" y="805815"/>
            <a:ext cx="4104005" cy="525145"/>
          </a:xfrm>
          <a:prstGeom prst="roundRect">
            <a:avLst/>
          </a:prstGeom>
          <a:solidFill>
            <a:schemeClr val="bg1"/>
          </a:solidFill>
        </p:spPr>
        <p:txBody>
          <a:bodyPr>
            <a:normAutofit fontScale="90000"/>
          </a:bodyPr>
          <a:lstStyle/>
          <a:p>
            <a:r>
              <a:rPr lang="en-US" sz="2800">
                <a:solidFill>
                  <a:srgbClr val="E05442"/>
                </a:solidFill>
              </a:rPr>
              <a:t>Atliq’s Market</a:t>
            </a:r>
            <a:endParaRPr lang="en-US" sz="2800">
              <a:solidFill>
                <a:srgbClr val="E05442"/>
              </a:solidFill>
            </a:endParaRPr>
          </a:p>
        </p:txBody>
      </p:sp>
      <p:pic>
        <p:nvPicPr>
          <p:cNvPr id="4" name="Picture 3" descr="request 0"/>
          <p:cNvPicPr>
            <a:picLocks noChangeAspect="1"/>
          </p:cNvPicPr>
          <p:nvPr/>
        </p:nvPicPr>
        <p:blipFill>
          <a:blip r:embed="rId2"/>
          <a:srcRect/>
          <a:stretch>
            <a:fillRect/>
          </a:stretch>
        </p:blipFill>
        <p:spPr>
          <a:xfrm>
            <a:off x="807085" y="1623695"/>
            <a:ext cx="10515600" cy="4537710"/>
          </a:xfrm>
          <a:prstGeom prst="flowChartAlternateProcess">
            <a:avLst/>
          </a:prstGeom>
        </p:spPr>
      </p:pic>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pic>
        <p:nvPicPr>
          <p:cNvPr id="15" name="Picture 14" descr="codebasics_logo_for_dashboard"/>
          <p:cNvPicPr>
            <a:picLocks noChangeAspect="1"/>
          </p:cNvPicPr>
          <p:nvPr/>
        </p:nvPicPr>
        <p:blipFill>
          <a:blip r:embed="rId4"/>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1568450"/>
          </a:xfrm>
          <a:prstGeom prst="rect">
            <a:avLst/>
          </a:prstGeom>
          <a:noFill/>
        </p:spPr>
        <p:txBody>
          <a:bodyPr wrap="square" rtlCol="0">
            <a:spAutoFit/>
          </a:bodyPr>
          <a:p>
            <a:pPr indent="0">
              <a:lnSpc>
                <a:spcPct val="160000"/>
              </a:lnSpc>
              <a:buNone/>
            </a:pPr>
            <a:r>
              <a:rPr lang="en-US" sz="2000">
                <a:solidFill>
                  <a:schemeClr val="bg1"/>
                </a:solidFill>
                <a:sym typeface="+mn-ea"/>
              </a:rPr>
              <a:t>Provide the list of markets in which customer "Atliq</a:t>
            </a:r>
            <a:endParaRPr lang="en-US" sz="2000">
              <a:solidFill>
                <a:schemeClr val="bg1"/>
              </a:solidFill>
              <a:sym typeface="+mn-ea"/>
            </a:endParaRPr>
          </a:p>
          <a:p>
            <a:pPr indent="0">
              <a:lnSpc>
                <a:spcPct val="160000"/>
              </a:lnSpc>
              <a:buNone/>
            </a:pPr>
            <a:r>
              <a:rPr lang="en-US" sz="2000">
                <a:solidFill>
                  <a:schemeClr val="bg1"/>
                </a:solidFill>
                <a:sym typeface="+mn-ea"/>
              </a:rPr>
              <a:t>Exclusive" operates its business in the APAC region. </a:t>
            </a:r>
            <a:endParaRPr lang="en-US" sz="2000">
              <a:solidFill>
                <a:schemeClr val="bg1"/>
              </a:solidFill>
            </a:endParaRPr>
          </a:p>
          <a:p>
            <a:pPr indent="0">
              <a:lnSpc>
                <a:spcPct val="160000"/>
              </a:lnSpc>
              <a:buNone/>
            </a:pPr>
            <a:r>
              <a:rPr lang="en-US" sz="2000">
                <a:solidFill>
                  <a:schemeClr val="bg1"/>
                </a:solidFill>
                <a:sym typeface="+mn-ea"/>
              </a:rPr>
              <a:t>Output:</a:t>
            </a:r>
            <a:endParaRPr lang="en-US" sz="2000">
              <a:solidFill>
                <a:schemeClr val="bg1"/>
              </a:solidFill>
            </a:endParaRPr>
          </a:p>
        </p:txBody>
      </p:sp>
      <p:pic>
        <p:nvPicPr>
          <p:cNvPr id="6" name="Picture 5" descr="C:\Users\balog\Downloads\request 1 visual.jpgrequest 1 visual"/>
          <p:cNvPicPr>
            <a:picLocks noChangeAspect="1"/>
          </p:cNvPicPr>
          <p:nvPr/>
        </p:nvPicPr>
        <p:blipFill>
          <a:blip r:embed="rId3"/>
          <a:srcRect/>
          <a:stretch>
            <a:fillRect/>
          </a:stretch>
        </p:blipFill>
        <p:spPr>
          <a:xfrm>
            <a:off x="6563995" y="1850390"/>
            <a:ext cx="4861560" cy="383857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1.jpgrequest 1"/>
          <p:cNvPicPr>
            <a:picLocks noChangeAspect="1"/>
          </p:cNvPicPr>
          <p:nvPr/>
        </p:nvPicPr>
        <p:blipFill>
          <a:blip r:embed="rId5"/>
          <a:srcRect/>
          <a:stretch>
            <a:fillRect/>
          </a:stretch>
        </p:blipFill>
        <p:spPr>
          <a:xfrm>
            <a:off x="563880" y="3182620"/>
            <a:ext cx="2656205" cy="250571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1</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1076325"/>
          </a:xfrm>
          <a:prstGeom prst="rect">
            <a:avLst/>
          </a:prstGeom>
          <a:noFill/>
        </p:spPr>
        <p:txBody>
          <a:bodyPr wrap="square" rtlCol="0">
            <a:spAutoFit/>
          </a:bodyPr>
          <a:p>
            <a:pPr indent="0">
              <a:lnSpc>
                <a:spcPct val="160000"/>
              </a:lnSpc>
              <a:buNone/>
            </a:pPr>
            <a:r>
              <a:rPr lang="en-US" sz="2000">
                <a:solidFill>
                  <a:schemeClr val="bg1"/>
                </a:solidFill>
              </a:rPr>
              <a:t>Out of the  </a:t>
            </a:r>
            <a:r>
              <a:rPr lang="en-US" sz="2000">
                <a:solidFill>
                  <a:srgbClr val="E05442"/>
                </a:solidFill>
              </a:rPr>
              <a:t>27 Markets</a:t>
            </a:r>
            <a:r>
              <a:rPr lang="en-US" sz="2000">
                <a:solidFill>
                  <a:schemeClr val="bg1"/>
                </a:solidFill>
              </a:rPr>
              <a:t>, </a:t>
            </a:r>
            <a:r>
              <a:rPr lang="en-US" sz="2000">
                <a:solidFill>
                  <a:srgbClr val="E05442"/>
                </a:solidFill>
              </a:rPr>
              <a:t>Atliq Exclusive</a:t>
            </a:r>
            <a:r>
              <a:rPr lang="en-US" sz="2000">
                <a:solidFill>
                  <a:schemeClr val="bg1"/>
                </a:solidFill>
              </a:rPr>
              <a:t> has established its presence in </a:t>
            </a:r>
            <a:r>
              <a:rPr lang="en-US" sz="2000">
                <a:solidFill>
                  <a:srgbClr val="E05442"/>
                </a:solidFill>
              </a:rPr>
              <a:t>8 major markets</a:t>
            </a:r>
            <a:r>
              <a:rPr lang="en-US" sz="2000">
                <a:solidFill>
                  <a:schemeClr val="bg1"/>
                </a:solidFill>
              </a:rPr>
              <a:t> in the </a:t>
            </a:r>
            <a:r>
              <a:rPr lang="en-US" sz="2000">
                <a:solidFill>
                  <a:srgbClr val="E05442"/>
                </a:solidFill>
              </a:rPr>
              <a:t>APAC </a:t>
            </a:r>
            <a:r>
              <a:rPr lang="en-US" sz="2000">
                <a:solidFill>
                  <a:schemeClr val="bg1"/>
                </a:solidFill>
              </a:rPr>
              <a:t>region</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1568450"/>
          </a:xfrm>
          <a:prstGeom prst="rect">
            <a:avLst/>
          </a:prstGeom>
          <a:noFill/>
        </p:spPr>
        <p:txBody>
          <a:bodyPr wrap="square" rtlCol="0">
            <a:spAutoFit/>
          </a:bodyPr>
          <a:p>
            <a:pPr indent="0">
              <a:lnSpc>
                <a:spcPct val="160000"/>
              </a:lnSpc>
              <a:buNone/>
            </a:pPr>
            <a:r>
              <a:rPr lang="en-US" sz="2000">
                <a:solidFill>
                  <a:schemeClr val="bg1"/>
                </a:solidFill>
                <a:sym typeface="+mn-ea"/>
              </a:rPr>
              <a:t>What is the percentage of unique product increase</a:t>
            </a:r>
            <a:endParaRPr lang="en-US" sz="2000">
              <a:solidFill>
                <a:schemeClr val="bg1"/>
              </a:solidFill>
            </a:endParaRPr>
          </a:p>
          <a:p>
            <a:pPr indent="0">
              <a:lnSpc>
                <a:spcPct val="160000"/>
              </a:lnSpc>
              <a:buNone/>
            </a:pPr>
            <a:r>
              <a:rPr lang="en-US" sz="2000">
                <a:solidFill>
                  <a:schemeClr val="bg1"/>
                </a:solidFill>
                <a:sym typeface="+mn-ea"/>
              </a:rPr>
              <a:t>in 2021 vs. 2020? </a:t>
            </a:r>
            <a:endParaRPr lang="en-US" sz="2000">
              <a:solidFill>
                <a:schemeClr val="bg1"/>
              </a:solidFill>
            </a:endParaRPr>
          </a:p>
          <a:p>
            <a:pPr indent="0">
              <a:lnSpc>
                <a:spcPct val="160000"/>
              </a:lnSpc>
              <a:buNone/>
            </a:pPr>
            <a:r>
              <a:rPr lang="en-US" sz="2000">
                <a:solidFill>
                  <a:schemeClr val="bg1"/>
                </a:solidFill>
                <a:sym typeface="+mn-ea"/>
              </a:rPr>
              <a:t>Output:</a:t>
            </a:r>
            <a:endParaRPr lang="en-US" sz="2000">
              <a:solidFill>
                <a:schemeClr val="bg1"/>
              </a:solidFill>
            </a:endParaRPr>
          </a:p>
        </p:txBody>
      </p:sp>
      <p:pic>
        <p:nvPicPr>
          <p:cNvPr id="6" name="Picture 5" descr="C:\Users\balog\Downloads\request 2 chart.jpgrequest 2 chart"/>
          <p:cNvPicPr>
            <a:picLocks noChangeAspect="1"/>
          </p:cNvPicPr>
          <p:nvPr/>
        </p:nvPicPr>
        <p:blipFill>
          <a:blip r:embed="rId3"/>
          <a:srcRect/>
          <a:stretch>
            <a:fillRect/>
          </a:stretch>
        </p:blipFill>
        <p:spPr>
          <a:xfrm>
            <a:off x="6563995" y="1807845"/>
            <a:ext cx="4861560" cy="388048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2.jpgrequest 2"/>
          <p:cNvPicPr>
            <a:picLocks noChangeAspect="1"/>
          </p:cNvPicPr>
          <p:nvPr/>
        </p:nvPicPr>
        <p:blipFill>
          <a:blip r:embed="rId5"/>
          <a:srcRect/>
          <a:stretch>
            <a:fillRect/>
          </a:stretch>
        </p:blipFill>
        <p:spPr>
          <a:xfrm>
            <a:off x="563880" y="3182620"/>
            <a:ext cx="4270375" cy="744855"/>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2</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996315"/>
            <a:ext cx="4104005" cy="525145"/>
          </a:xfrm>
          <a:prstGeom prst="roundRect">
            <a:avLst/>
          </a:prstGeom>
          <a:solidFill>
            <a:schemeClr val="bg1"/>
          </a:solidFill>
        </p:spPr>
        <p:txBody>
          <a:bodyPr>
            <a:normAutofit fontScale="90000"/>
          </a:bodyPr>
          <a:lstStyle/>
          <a:p>
            <a:r>
              <a:rPr lang="en-US" sz="2800">
                <a:solidFill>
                  <a:srgbClr val="E05442"/>
                </a:solidFill>
              </a:rPr>
              <a:t>Insight</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1004570" y="1521460"/>
            <a:ext cx="10184130" cy="1568450"/>
          </a:xfrm>
          <a:prstGeom prst="rect">
            <a:avLst/>
          </a:prstGeom>
          <a:noFill/>
        </p:spPr>
        <p:txBody>
          <a:bodyPr wrap="square" rtlCol="0">
            <a:spAutoFit/>
          </a:bodyPr>
          <a:p>
            <a:pPr indent="0">
              <a:lnSpc>
                <a:spcPct val="160000"/>
              </a:lnSpc>
              <a:buNone/>
            </a:pPr>
            <a:r>
              <a:rPr lang="en-US" sz="2000">
                <a:solidFill>
                  <a:schemeClr val="bg1"/>
                </a:solidFill>
              </a:rPr>
              <a:t>Atliq produced </a:t>
            </a:r>
            <a:r>
              <a:rPr lang="en-US" sz="2000">
                <a:solidFill>
                  <a:srgbClr val="E05442"/>
                </a:solidFill>
              </a:rPr>
              <a:t>89 unique</a:t>
            </a:r>
            <a:r>
              <a:rPr lang="en-US" sz="2000">
                <a:solidFill>
                  <a:schemeClr val="bg1"/>
                </a:solidFill>
              </a:rPr>
              <a:t> </a:t>
            </a:r>
            <a:r>
              <a:rPr lang="en-US" sz="2000">
                <a:solidFill>
                  <a:srgbClr val="E05442"/>
                </a:solidFill>
              </a:rPr>
              <a:t>products </a:t>
            </a:r>
            <a:r>
              <a:rPr lang="en-US" sz="2000">
                <a:solidFill>
                  <a:schemeClr val="bg1"/>
                </a:solidFill>
              </a:rPr>
              <a:t>in FY 2021, representing a </a:t>
            </a:r>
            <a:r>
              <a:rPr lang="en-US" sz="2000">
                <a:solidFill>
                  <a:srgbClr val="E05442"/>
                </a:solidFill>
              </a:rPr>
              <a:t>36% </a:t>
            </a:r>
            <a:r>
              <a:rPr lang="en-US" sz="2000">
                <a:solidFill>
                  <a:schemeClr val="bg1"/>
                </a:solidFill>
              </a:rPr>
              <a:t>increase from </a:t>
            </a:r>
            <a:r>
              <a:rPr lang="en-US" sz="2000">
                <a:solidFill>
                  <a:srgbClr val="E05442"/>
                </a:solidFill>
              </a:rPr>
              <a:t>FY 2020</a:t>
            </a:r>
            <a:r>
              <a:rPr lang="en-US" sz="2000">
                <a:solidFill>
                  <a:schemeClr val="bg1"/>
                </a:solidFill>
              </a:rPr>
              <a:t>, which indicates the company's ability to adapt to changes in the market and respond to emerging trends, which can be an important factor for long-term success.</a:t>
            </a:r>
            <a:endParaRPr lang="en-US" sz="2000">
              <a:solidFill>
                <a:schemeClr val="bg1"/>
              </a:solidFill>
            </a:endParaRPr>
          </a:p>
        </p:txBody>
      </p:sp>
      <p:pic>
        <p:nvPicPr>
          <p:cNvPr id="6" name="Picture 5" descr="codebasics_logo_for_dashboard"/>
          <p:cNvPicPr>
            <a:picLocks noChangeAspect="1"/>
          </p:cNvPicPr>
          <p:nvPr/>
        </p:nvPicPr>
        <p:blipFill>
          <a:blip r:embed="rId3"/>
          <a:stretch>
            <a:fillRect/>
          </a:stretch>
        </p:blipFill>
        <p:spPr>
          <a:xfrm>
            <a:off x="11271885" y="0"/>
            <a:ext cx="889000" cy="889000"/>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
          <p:cNvSpPr/>
          <p:nvPr/>
        </p:nvSpPr>
        <p:spPr>
          <a:xfrm>
            <a:off x="0" y="110"/>
            <a:ext cx="12192000" cy="6840000"/>
          </a:xfrm>
          <a:prstGeom prst="roundRect">
            <a:avLst>
              <a:gd name="adj" fmla="val 4240"/>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Subtitle 2"/>
          <p:cNvSpPr>
            <a:spLocks noGrp="1"/>
          </p:cNvSpPr>
          <p:nvPr>
            <p:ph type="subTitle" idx="1"/>
          </p:nvPr>
        </p:nvSpPr>
        <p:spPr>
          <a:xfrm>
            <a:off x="4043998" y="744855"/>
            <a:ext cx="4104005" cy="525145"/>
          </a:xfrm>
        </p:spPr>
        <p:txBody>
          <a:bodyPr/>
          <a:lstStyle/>
          <a:p>
            <a:r>
              <a:rPr lang="en-US" sz="2800">
                <a:solidFill>
                  <a:srgbClr val="E05442"/>
                </a:solidFill>
              </a:rPr>
              <a:t>Ad-hoc Analysis</a:t>
            </a:r>
            <a:endParaRPr lang="en-US" sz="2800">
              <a:solidFill>
                <a:srgbClr val="E05442"/>
              </a:solidFill>
            </a:endParaRPr>
          </a:p>
        </p:txBody>
      </p:sp>
      <p:grpSp>
        <p:nvGrpSpPr>
          <p:cNvPr id="12" name="Group 11"/>
          <p:cNvGrpSpPr/>
          <p:nvPr/>
        </p:nvGrpSpPr>
        <p:grpSpPr>
          <a:xfrm>
            <a:off x="144000" y="72000"/>
            <a:ext cx="3256060" cy="777614"/>
            <a:chOff x="5799" y="533"/>
            <a:chExt cx="5674" cy="1503"/>
          </a:xfrm>
        </p:grpSpPr>
        <p:sp>
          <p:nvSpPr>
            <p:cNvPr id="5" name="Text Box 4"/>
            <p:cNvSpPr txBox="1"/>
            <p:nvPr/>
          </p:nvSpPr>
          <p:spPr>
            <a:xfrm>
              <a:off x="6531" y="1027"/>
              <a:ext cx="4942" cy="1009"/>
            </a:xfrm>
            <a:prstGeom prst="rect">
              <a:avLst/>
            </a:prstGeom>
            <a:noFill/>
          </p:spPr>
          <p:txBody>
            <a:bodyPr wrap="square" rtlCol="0">
              <a:spAutoFit/>
            </a:bodyPr>
            <a:p>
              <a:pPr algn="ctr"/>
              <a:r>
                <a:rPr lang="en-US" sz="2800">
                  <a:solidFill>
                    <a:srgbClr val="E05442"/>
                  </a:solidFill>
                  <a:latin typeface="Segoe UI Historic" panose="020B0502040204020203" charset="0"/>
                  <a:cs typeface="Segoe UI Historic" panose="020B0502040204020203" charset="0"/>
                </a:rPr>
                <a:t> tliQo Hardware</a:t>
              </a:r>
              <a:endParaRPr lang="en-US" sz="2800">
                <a:solidFill>
                  <a:srgbClr val="E05442"/>
                </a:solidFill>
                <a:latin typeface="Segoe UI Historic" panose="020B0502040204020203" charset="0"/>
                <a:cs typeface="Segoe UI Historic" panose="020B0502040204020203"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 y="533"/>
              <a:ext cx="1319" cy="1291"/>
            </a:xfrm>
            <a:prstGeom prst="rect">
              <a:avLst/>
            </a:prstGeom>
          </p:spPr>
        </p:pic>
      </p:grpSp>
      <p:sp>
        <p:nvSpPr>
          <p:cNvPr id="2" name="Text Box 1"/>
          <p:cNvSpPr txBox="1"/>
          <p:nvPr/>
        </p:nvSpPr>
        <p:spPr>
          <a:xfrm>
            <a:off x="426530" y="1521460"/>
            <a:ext cx="5542661" cy="2061210"/>
          </a:xfrm>
          <a:prstGeom prst="rect">
            <a:avLst/>
          </a:prstGeom>
          <a:noFill/>
        </p:spPr>
        <p:txBody>
          <a:bodyPr wrap="square" rtlCol="0">
            <a:spAutoFit/>
          </a:bodyPr>
          <a:p>
            <a:pPr indent="0">
              <a:lnSpc>
                <a:spcPct val="160000"/>
              </a:lnSpc>
              <a:buNone/>
            </a:pPr>
            <a:r>
              <a:rPr lang="en-US" sz="2000">
                <a:solidFill>
                  <a:schemeClr val="bg1"/>
                </a:solidFill>
                <a:sym typeface="+mn-ea"/>
              </a:rPr>
              <a:t>Provide a report with all the unique product counts</a:t>
            </a:r>
            <a:endParaRPr lang="en-US" sz="2000">
              <a:solidFill>
                <a:schemeClr val="bg1"/>
              </a:solidFill>
            </a:endParaRPr>
          </a:p>
          <a:p>
            <a:pPr indent="0">
              <a:lnSpc>
                <a:spcPct val="160000"/>
              </a:lnSpc>
              <a:buNone/>
            </a:pPr>
            <a:r>
              <a:rPr lang="en-US" sz="2000">
                <a:solidFill>
                  <a:schemeClr val="bg1"/>
                </a:solidFill>
                <a:sym typeface="+mn-ea"/>
              </a:rPr>
              <a:t>for each segment and sort them in descending order of product counts. </a:t>
            </a:r>
            <a:endParaRPr lang="en-US" sz="2000">
              <a:solidFill>
                <a:schemeClr val="bg1"/>
              </a:solidFill>
            </a:endParaRPr>
          </a:p>
          <a:p>
            <a:pPr indent="0">
              <a:lnSpc>
                <a:spcPct val="160000"/>
              </a:lnSpc>
              <a:buNone/>
            </a:pPr>
            <a:r>
              <a:rPr lang="en-US" sz="2000">
                <a:solidFill>
                  <a:schemeClr val="bg1"/>
                </a:solidFill>
                <a:sym typeface="+mn-ea"/>
              </a:rPr>
              <a:t>Output:</a:t>
            </a:r>
            <a:endParaRPr lang="en-US" sz="2000">
              <a:solidFill>
                <a:schemeClr val="bg1"/>
              </a:solidFill>
            </a:endParaRPr>
          </a:p>
        </p:txBody>
      </p:sp>
      <p:pic>
        <p:nvPicPr>
          <p:cNvPr id="6" name="Picture 5" descr="C:\Users\balog\Downloads\request 3 visual.jpgrequest 3 visual"/>
          <p:cNvPicPr>
            <a:picLocks noChangeAspect="1"/>
          </p:cNvPicPr>
          <p:nvPr/>
        </p:nvPicPr>
        <p:blipFill>
          <a:blip r:embed="rId3"/>
          <a:srcRect/>
          <a:stretch>
            <a:fillRect/>
          </a:stretch>
        </p:blipFill>
        <p:spPr>
          <a:xfrm>
            <a:off x="6280150" y="1807845"/>
            <a:ext cx="5429250" cy="3880485"/>
          </a:xfrm>
          <a:prstGeom prst="rect">
            <a:avLst/>
          </a:prstGeom>
        </p:spPr>
      </p:pic>
      <p:pic>
        <p:nvPicPr>
          <p:cNvPr id="8" name="Picture 7" descr="codebasics_logo_for_dashboard"/>
          <p:cNvPicPr>
            <a:picLocks noChangeAspect="1"/>
          </p:cNvPicPr>
          <p:nvPr/>
        </p:nvPicPr>
        <p:blipFill>
          <a:blip r:embed="rId4"/>
          <a:stretch>
            <a:fillRect/>
          </a:stretch>
        </p:blipFill>
        <p:spPr>
          <a:xfrm>
            <a:off x="11164570" y="0"/>
            <a:ext cx="996315" cy="996315"/>
          </a:xfrm>
          <a:prstGeom prst="rect">
            <a:avLst/>
          </a:prstGeom>
        </p:spPr>
      </p:pic>
      <p:sp>
        <p:nvSpPr>
          <p:cNvPr id="9" name="Rounded Rectangle 8"/>
          <p:cNvSpPr/>
          <p:nvPr/>
        </p:nvSpPr>
        <p:spPr>
          <a:xfrm>
            <a:off x="8093393"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Visual</a:t>
            </a:r>
            <a:endParaRPr lang="en-US" sz="2000">
              <a:solidFill>
                <a:srgbClr val="FF0000"/>
              </a:solidFill>
            </a:endParaRPr>
          </a:p>
        </p:txBody>
      </p:sp>
      <p:pic>
        <p:nvPicPr>
          <p:cNvPr id="10" name="Picture 9" descr="C:\Users\balog\Downloads\request 3.jpgrequest 3"/>
          <p:cNvPicPr>
            <a:picLocks noChangeAspect="1"/>
          </p:cNvPicPr>
          <p:nvPr/>
        </p:nvPicPr>
        <p:blipFill>
          <a:blip r:embed="rId5"/>
          <a:srcRect/>
          <a:stretch>
            <a:fillRect/>
          </a:stretch>
        </p:blipFill>
        <p:spPr>
          <a:xfrm>
            <a:off x="564515" y="3582670"/>
            <a:ext cx="4123055" cy="2105025"/>
          </a:xfrm>
          <a:prstGeom prst="rect">
            <a:avLst/>
          </a:prstGeom>
        </p:spPr>
      </p:pic>
      <p:sp>
        <p:nvSpPr>
          <p:cNvPr id="14" name="Text Box 13"/>
          <p:cNvSpPr txBox="1"/>
          <p:nvPr/>
        </p:nvSpPr>
        <p:spPr>
          <a:xfrm>
            <a:off x="9681845" y="6324600"/>
            <a:ext cx="2510155" cy="53340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ctr" anchorCtr="0">
            <a:spAutoFit/>
          </a:bodyPr>
          <a:p>
            <a:pPr algn="l" fontAlgn="ctr">
              <a:lnSpc>
                <a:spcPct val="120000"/>
              </a:lnSpc>
            </a:pPr>
            <a:r>
              <a:rPr lang="en-US" sz="1200">
                <a:solidFill>
                  <a:schemeClr val="bg1"/>
                </a:solidFill>
              </a:rPr>
              <a:t>BY BALOGUN ALI</a:t>
            </a:r>
            <a:endParaRPr lang="en-US" sz="1200">
              <a:solidFill>
                <a:schemeClr val="bg1"/>
              </a:solidFill>
            </a:endParaRPr>
          </a:p>
          <a:p>
            <a:pPr algn="l" fontAlgn="ctr">
              <a:lnSpc>
                <a:spcPct val="120000"/>
              </a:lnSpc>
            </a:pPr>
            <a:r>
              <a:rPr lang="en-US" sz="1200">
                <a:solidFill>
                  <a:schemeClr val="bg1"/>
                </a:solidFill>
              </a:rPr>
              <a:t>#codebasicsresumeprojectchallenge</a:t>
            </a:r>
            <a:endParaRPr lang="en-US" sz="1200">
              <a:solidFill>
                <a:schemeClr val="bg1"/>
              </a:solidFill>
            </a:endParaRPr>
          </a:p>
        </p:txBody>
      </p:sp>
      <p:sp>
        <p:nvSpPr>
          <p:cNvPr id="15" name="Rounded Rectangle 14"/>
          <p:cNvSpPr/>
          <p:nvPr/>
        </p:nvSpPr>
        <p:spPr>
          <a:xfrm>
            <a:off x="2296478" y="1270000"/>
            <a:ext cx="1802765" cy="3194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olidFill>
                  <a:srgbClr val="FF0000"/>
                </a:solidFill>
              </a:rPr>
              <a:t>Request 3</a:t>
            </a:r>
            <a:endParaRPr lang="en-US" sz="2000">
              <a:solidFill>
                <a:srgbClr val="FF0000"/>
              </a:solidFill>
            </a:endParaRPr>
          </a:p>
        </p:txBody>
      </p:sp>
      <p:sp>
        <p:nvSpPr>
          <p:cNvPr id="16" name="Rectangles 15"/>
          <p:cNvSpPr/>
          <p:nvPr/>
        </p:nvSpPr>
        <p:spPr>
          <a:xfrm>
            <a:off x="304165" y="1142365"/>
            <a:ext cx="115836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01625" y="113982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098540" y="1142365"/>
            <a:ext cx="5792470" cy="5026660"/>
          </a:xfrm>
          <a:prstGeom prst="rect">
            <a:avLst/>
          </a:prstGeom>
          <a:noFill/>
          <a:ln>
            <a:solidFill>
              <a:schemeClr val="accent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6859</Words>
  <Application>WPS Presentation</Application>
  <PresentationFormat>Widescreen</PresentationFormat>
  <Paragraphs>299</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Segoe UI Historic</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balog</cp:lastModifiedBy>
  <cp:revision>22</cp:revision>
  <dcterms:created xsi:type="dcterms:W3CDTF">2023-03-04T18:59:00Z</dcterms:created>
  <dcterms:modified xsi:type="dcterms:W3CDTF">2023-03-05T16:09:42Z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0FC3DEF1BD7249F48F5C114253497504</vt:lpwstr>
  </property>
  <property fmtid="{D5CDD505-2E9C-101B-9397-08002B2CF9AE}" pid="3" name="KSOProductBuildVer">
    <vt:lpwstr>1033-11.2.0.11219</vt:lpwstr>
  </property>
</Properties>
</file>