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668"/>
    <a:srgbClr val="6CA693"/>
    <a:srgbClr val="9CC39D"/>
    <a:srgbClr val="53A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9"/>
    <p:restoredTop sz="96208"/>
  </p:normalViewPr>
  <p:slideViewPr>
    <p:cSldViewPr snapToGrid="0" snapToObjects="1">
      <p:cViewPr>
        <p:scale>
          <a:sx n="150" d="100"/>
          <a:sy n="150" d="100"/>
        </p:scale>
        <p:origin x="-1216" y="426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1C4BD-6130-7A49-A0BD-ED43770B4E8A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8C564-7E38-7442-A510-D30BEEDAA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7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8C564-7E38-7442-A510-D30BEEDAAA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0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6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0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4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56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F935-1953-FC4D-A9F5-BA37D0E4CA5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F935-1953-FC4D-A9F5-BA37D0E4CA5F}" type="datetimeFigureOut">
              <a:rPr lang="en-US" smtClean="0"/>
              <a:t>3/12/19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9657-250A-B84A-8071-748DA5204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BE8AA554-A7FC-014A-8155-D7A562B8E0DD}"/>
              </a:ext>
            </a:extLst>
          </p:cNvPr>
          <p:cNvSpPr/>
          <p:nvPr/>
        </p:nvSpPr>
        <p:spPr>
          <a:xfrm>
            <a:off x="157532" y="3632847"/>
            <a:ext cx="6534175" cy="5303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0C674B2-1DCF-0344-94FD-75A1AAE2C102}"/>
              </a:ext>
            </a:extLst>
          </p:cNvPr>
          <p:cNvSpPr/>
          <p:nvPr/>
        </p:nvSpPr>
        <p:spPr>
          <a:xfrm>
            <a:off x="148772" y="199572"/>
            <a:ext cx="6560457" cy="4405086"/>
          </a:xfrm>
          <a:prstGeom prst="rect">
            <a:avLst/>
          </a:prstGeom>
          <a:solidFill>
            <a:srgbClr val="65A668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E624F7-EC86-9E44-BF8B-B8857E60B3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771" y="174622"/>
            <a:ext cx="6551697" cy="32758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761B17A-E750-A84C-AA76-30305C9A0F80}"/>
              </a:ext>
            </a:extLst>
          </p:cNvPr>
          <p:cNvSpPr txBox="1"/>
          <p:nvPr/>
        </p:nvSpPr>
        <p:spPr>
          <a:xfrm>
            <a:off x="105847" y="6400093"/>
            <a:ext cx="1787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angla MN" pitchFamily="2" charset="0"/>
                <a:cs typeface="Bangla MN" pitchFamily="2" charset="0"/>
              </a:rPr>
              <a:t>TOPICS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E17929D-CCC6-AC4A-BCE1-BFD6C881EDD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3192" y="305746"/>
            <a:ext cx="1136402" cy="11070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0A9BBE-F6E5-E543-AF04-49B62CEC4177}"/>
              </a:ext>
            </a:extLst>
          </p:cNvPr>
          <p:cNvSpPr txBox="1"/>
          <p:nvPr/>
        </p:nvSpPr>
        <p:spPr>
          <a:xfrm>
            <a:off x="2898483" y="245719"/>
            <a:ext cx="31221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ucida Sans" panose="020B0602030504020204" pitchFamily="34" charset="77"/>
                <a:cs typeface="Bangla Sangam MN" panose="02000000000000000000" pitchFamily="2" charset="0"/>
              </a:rPr>
              <a:t>BIOINFORMATICS OPEN SOURCE CONFERENCE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B6BE5A7E-C7DF-4D4F-8518-3D70B799F565}"/>
              </a:ext>
            </a:extLst>
          </p:cNvPr>
          <p:cNvGrpSpPr/>
          <p:nvPr/>
        </p:nvGrpSpPr>
        <p:grpSpPr>
          <a:xfrm>
            <a:off x="172666" y="178131"/>
            <a:ext cx="2809229" cy="1138072"/>
            <a:chOff x="172666" y="178131"/>
            <a:chExt cx="2809229" cy="113807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1CC97E35-6DD1-2B4A-9AE7-A86361AE5EBB}"/>
                </a:ext>
              </a:extLst>
            </p:cNvPr>
            <p:cNvSpPr txBox="1"/>
            <p:nvPr/>
          </p:nvSpPr>
          <p:spPr>
            <a:xfrm>
              <a:off x="172666" y="178131"/>
              <a:ext cx="2809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  <a:latin typeface="Lucida Sans" panose="020B0602030504020204" pitchFamily="34" charset="77"/>
                  <a:cs typeface="Bangla Sangam MN" panose="02000000000000000000" pitchFamily="2" charset="0"/>
                </a:rPr>
                <a:t>BOSC 2019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0AF24B8-B6E4-4F40-AC98-DADC55B86969}"/>
                </a:ext>
              </a:extLst>
            </p:cNvPr>
            <p:cNvSpPr txBox="1"/>
            <p:nvPr/>
          </p:nvSpPr>
          <p:spPr>
            <a:xfrm>
              <a:off x="172666" y="700650"/>
              <a:ext cx="242751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ucida Sans" panose="020B0602030504020204" pitchFamily="34" charset="77"/>
                </a:rPr>
                <a:t>JULY 24-25, 2019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Lucida Sans" panose="020B0602030504020204" pitchFamily="34" charset="77"/>
                </a:rPr>
                <a:t>BASEL, SWITZERLAND</a:t>
              </a:r>
            </a:p>
          </p:txBody>
        </p:sp>
      </p:grpSp>
      <p:sp>
        <p:nvSpPr>
          <p:cNvPr id="32" name="Chord 31">
            <a:extLst>
              <a:ext uri="{FF2B5EF4-FFF2-40B4-BE49-F238E27FC236}">
                <a16:creationId xmlns:a16="http://schemas.microsoft.com/office/drawing/2014/main" xmlns="" id="{4FBCD4B9-A67D-974F-AB41-837E3AF1E11F}"/>
              </a:ext>
            </a:extLst>
          </p:cNvPr>
          <p:cNvSpPr/>
          <p:nvPr/>
        </p:nvSpPr>
        <p:spPr>
          <a:xfrm rot="5400000">
            <a:off x="1832655" y="1326160"/>
            <a:ext cx="3192689" cy="6542936"/>
          </a:xfrm>
          <a:prstGeom prst="chord">
            <a:avLst>
              <a:gd name="adj1" fmla="val 5384254"/>
              <a:gd name="adj2" fmla="val 16243329"/>
            </a:avLst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768670-30DE-8D47-883E-4B214146716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66689" y="3920195"/>
            <a:ext cx="2842538" cy="5038982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xmlns="" id="{8B282660-1A60-2D4A-88C7-C324DD038718}"/>
              </a:ext>
            </a:extLst>
          </p:cNvPr>
          <p:cNvSpPr/>
          <p:nvPr/>
        </p:nvSpPr>
        <p:spPr>
          <a:xfrm rot="10800000">
            <a:off x="3866689" y="3930436"/>
            <a:ext cx="4699643" cy="4965895"/>
          </a:xfrm>
          <a:prstGeom prst="arc">
            <a:avLst>
              <a:gd name="adj1" fmla="val 15527857"/>
              <a:gd name="adj2" fmla="val 6069984"/>
            </a:avLst>
          </a:prstGeom>
          <a:ln w="127000">
            <a:solidFill>
              <a:srgbClr val="9CC3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hord 32">
            <a:extLst>
              <a:ext uri="{FF2B5EF4-FFF2-40B4-BE49-F238E27FC236}">
                <a16:creationId xmlns:a16="http://schemas.microsoft.com/office/drawing/2014/main" xmlns="" id="{38178044-456A-D341-AB9A-261451315ADE}"/>
              </a:ext>
            </a:extLst>
          </p:cNvPr>
          <p:cNvSpPr/>
          <p:nvPr/>
        </p:nvSpPr>
        <p:spPr>
          <a:xfrm rot="5400000">
            <a:off x="1823894" y="5657524"/>
            <a:ext cx="3192689" cy="6542936"/>
          </a:xfrm>
          <a:prstGeom prst="chord">
            <a:avLst>
              <a:gd name="adj1" fmla="val 5384254"/>
              <a:gd name="adj2" fmla="val 16243329"/>
            </a:avLst>
          </a:prstGeom>
          <a:solidFill>
            <a:srgbClr val="65A668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9C415D11-65BB-C74F-8AA3-0DF1765BDB64}"/>
              </a:ext>
            </a:extLst>
          </p:cNvPr>
          <p:cNvSpPr>
            <a:spLocks noChangeAspect="1"/>
          </p:cNvSpPr>
          <p:nvPr/>
        </p:nvSpPr>
        <p:spPr>
          <a:xfrm>
            <a:off x="3906874" y="3994134"/>
            <a:ext cx="4699643" cy="48463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2E9F369-F474-3340-A1C6-F0A84AEA88EE}"/>
              </a:ext>
            </a:extLst>
          </p:cNvPr>
          <p:cNvSpPr/>
          <p:nvPr/>
        </p:nvSpPr>
        <p:spPr>
          <a:xfrm>
            <a:off x="157532" y="8559731"/>
            <a:ext cx="6542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ngla MN" pitchFamily="2" charset="0"/>
                <a:cs typeface="Bangla MN" pitchFamily="2" charset="0"/>
              </a:rPr>
              <a:t>https://www.open-bio.org/wiki/BOSC_2019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52FEBBB-A99E-4648-A7D9-E73A7BF00D2E}"/>
              </a:ext>
            </a:extLst>
          </p:cNvPr>
          <p:cNvSpPr txBox="1"/>
          <p:nvPr/>
        </p:nvSpPr>
        <p:spPr>
          <a:xfrm>
            <a:off x="105847" y="4574133"/>
            <a:ext cx="4095426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US" sz="1100" b="1" dirty="0">
                <a:latin typeface="Bangla MN" pitchFamily="2" charset="0"/>
                <a:cs typeface="Bangla MN" pitchFamily="2" charset="0"/>
              </a:rPr>
              <a:t>April 11: </a:t>
            </a:r>
            <a:r>
              <a:rPr lang="en-US" sz="1100" dirty="0">
                <a:latin typeface="Bangla MN" pitchFamily="2" charset="0"/>
                <a:cs typeface="Bangla MN" pitchFamily="2" charset="0"/>
              </a:rPr>
              <a:t>Abstract deadline</a:t>
            </a:r>
          </a:p>
          <a:p>
            <a:pPr>
              <a:spcAft>
                <a:spcPts val="200"/>
              </a:spcAft>
            </a:pPr>
            <a:r>
              <a:rPr lang="en-US" sz="1100" b="1" dirty="0">
                <a:latin typeface="Bangla MN" pitchFamily="2" charset="0"/>
                <a:cs typeface="Bangla MN" pitchFamily="2" charset="0"/>
              </a:rPr>
              <a:t>April 15: </a:t>
            </a:r>
            <a:r>
              <a:rPr lang="en-US" sz="1100" dirty="0">
                <a:latin typeface="Bangla MN" pitchFamily="2" charset="0"/>
                <a:cs typeface="Bangla MN" pitchFamily="2" charset="0"/>
              </a:rPr>
              <a:t>OBF travel fellowship deadline</a:t>
            </a:r>
          </a:p>
          <a:p>
            <a:pPr>
              <a:spcAft>
                <a:spcPts val="200"/>
              </a:spcAft>
            </a:pPr>
            <a:r>
              <a:rPr lang="en-US" sz="1100" b="1" dirty="0">
                <a:latin typeface="Bangla MN" pitchFamily="2" charset="0"/>
                <a:cs typeface="Bangla MN" pitchFamily="2" charset="0"/>
              </a:rPr>
              <a:t>May 9:</a:t>
            </a:r>
            <a:r>
              <a:rPr lang="en-US" sz="1100" dirty="0">
                <a:latin typeface="Bangla MN" pitchFamily="2" charset="0"/>
                <a:cs typeface="Bangla MN" pitchFamily="2" charset="0"/>
              </a:rPr>
              <a:t> First-round authors notified</a:t>
            </a:r>
          </a:p>
          <a:p>
            <a:pPr>
              <a:spcAft>
                <a:spcPts val="200"/>
              </a:spcAft>
            </a:pPr>
            <a:r>
              <a:rPr lang="en-US" sz="1100" b="1" dirty="0">
                <a:latin typeface="Bangla MN" pitchFamily="2" charset="0"/>
                <a:cs typeface="Bangla MN" pitchFamily="2" charset="0"/>
              </a:rPr>
              <a:t>May 15:</a:t>
            </a:r>
            <a:r>
              <a:rPr lang="en-US" sz="1100" dirty="0">
                <a:latin typeface="Bangla MN" pitchFamily="2" charset="0"/>
                <a:cs typeface="Bangla MN" pitchFamily="2" charset="0"/>
              </a:rPr>
              <a:t> Late poster, late-breaking lightning talk abstract deadline</a:t>
            </a:r>
          </a:p>
          <a:p>
            <a:pPr>
              <a:spcAft>
                <a:spcPts val="200"/>
              </a:spcAft>
            </a:pPr>
            <a:r>
              <a:rPr lang="en-US" sz="1100" b="1" dirty="0">
                <a:latin typeface="Bangla MN" pitchFamily="2" charset="0"/>
                <a:cs typeface="Bangla MN" pitchFamily="2" charset="0"/>
              </a:rPr>
              <a:t>May 23:</a:t>
            </a:r>
            <a:r>
              <a:rPr lang="en-US" sz="1100" dirty="0">
                <a:latin typeface="Bangla MN" pitchFamily="2" charset="0"/>
                <a:cs typeface="Bangla MN" pitchFamily="2" charset="0"/>
              </a:rPr>
              <a:t> Late round authors notified</a:t>
            </a:r>
          </a:p>
          <a:p>
            <a:pPr>
              <a:spcAft>
                <a:spcPts val="200"/>
              </a:spcAft>
            </a:pPr>
            <a:r>
              <a:rPr lang="en-US" sz="1100" b="1" dirty="0">
                <a:latin typeface="Bangla MN" pitchFamily="2" charset="0"/>
                <a:cs typeface="Bangla MN" pitchFamily="2" charset="0"/>
              </a:rPr>
              <a:t>July 21-25:</a:t>
            </a:r>
            <a:r>
              <a:rPr lang="en-US" sz="1100" dirty="0">
                <a:latin typeface="Bangla MN" pitchFamily="2" charset="0"/>
                <a:cs typeface="Bangla MN" pitchFamily="2" charset="0"/>
              </a:rPr>
              <a:t> ISMB/ECCB 2019</a:t>
            </a:r>
          </a:p>
          <a:p>
            <a:pPr>
              <a:spcAft>
                <a:spcPts val="200"/>
              </a:spcAft>
            </a:pPr>
            <a:r>
              <a:rPr lang="en-US" sz="1100" b="1" dirty="0">
                <a:latin typeface="Bangla MN" pitchFamily="2" charset="0"/>
                <a:cs typeface="Bangla MN" pitchFamily="2" charset="0"/>
              </a:rPr>
              <a:t>July 24-25</a:t>
            </a:r>
            <a:r>
              <a:rPr lang="en-US" sz="1100" dirty="0">
                <a:latin typeface="Bangla MN" pitchFamily="2" charset="0"/>
                <a:cs typeface="Bangla MN" pitchFamily="2" charset="0"/>
              </a:rPr>
              <a:t> (last two days of ISMB):  </a:t>
            </a:r>
            <a:r>
              <a:rPr lang="en-US" sz="1100" b="1" dirty="0">
                <a:latin typeface="Bangla MN" pitchFamily="2" charset="0"/>
                <a:cs typeface="Bangla MN" pitchFamily="2" charset="0"/>
              </a:rPr>
              <a:t>BOSC 2019</a:t>
            </a:r>
          </a:p>
          <a:p>
            <a:pPr>
              <a:spcAft>
                <a:spcPts val="200"/>
              </a:spcAft>
            </a:pPr>
            <a:r>
              <a:rPr lang="en-US" sz="1100" b="1" dirty="0">
                <a:latin typeface="Bangla MN" pitchFamily="2" charset="0"/>
                <a:cs typeface="Bangla MN" pitchFamily="2" charset="0"/>
              </a:rPr>
              <a:t>July 26</a:t>
            </a:r>
            <a:r>
              <a:rPr lang="en-US" sz="1100" b="1">
                <a:latin typeface="Bangla MN" pitchFamily="2" charset="0"/>
                <a:cs typeface="Bangla MN" pitchFamily="2" charset="0"/>
              </a:rPr>
              <a:t>-</a:t>
            </a:r>
            <a:r>
              <a:rPr lang="en-US" sz="1100" b="1" smtClean="0">
                <a:latin typeface="Bangla MN" pitchFamily="2" charset="0"/>
                <a:cs typeface="Bangla MN" pitchFamily="2" charset="0"/>
              </a:rPr>
              <a:t>27: </a:t>
            </a:r>
            <a:r>
              <a:rPr lang="en-US" sz="1100" dirty="0" err="1">
                <a:latin typeface="Bangla MN" pitchFamily="2" charset="0"/>
                <a:cs typeface="Bangla MN" pitchFamily="2" charset="0"/>
              </a:rPr>
              <a:t>CollaborationFest</a:t>
            </a:r>
            <a:r>
              <a:rPr lang="en-US" sz="1100" dirty="0">
                <a:latin typeface="Bangla MN" pitchFamily="2" charset="0"/>
                <a:cs typeface="Bangla MN" pitchFamily="2" charset="0"/>
              </a:rPr>
              <a:t> 2019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4FD7E92B-5F9F-484A-A939-A6159152F3C4}"/>
              </a:ext>
            </a:extLst>
          </p:cNvPr>
          <p:cNvSpPr txBox="1"/>
          <p:nvPr/>
        </p:nvSpPr>
        <p:spPr>
          <a:xfrm>
            <a:off x="1717221" y="3218990"/>
            <a:ext cx="3423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Bangla MN" pitchFamily="2" charset="0"/>
                <a:cs typeface="Bangla MN" pitchFamily="2" charset="0"/>
              </a:rPr>
              <a:t>KEYNOTE SPEAKER</a:t>
            </a:r>
          </a:p>
          <a:p>
            <a:pPr algn="ctr"/>
            <a:r>
              <a:rPr lang="en-US" sz="1600" dirty="0" smtClean="0">
                <a:latin typeface="Bangla MN" pitchFamily="2" charset="0"/>
                <a:cs typeface="Bangla MN" pitchFamily="2" charset="0"/>
              </a:rPr>
              <a:t>PROF</a:t>
            </a:r>
            <a:r>
              <a:rPr lang="en-US" sz="1600" dirty="0" smtClean="0">
                <a:latin typeface="Bangla MN" pitchFamily="2" charset="0"/>
                <a:cs typeface="Bangla MN" pitchFamily="2" charset="0"/>
              </a:rPr>
              <a:t>. </a:t>
            </a:r>
            <a:r>
              <a:rPr lang="en-US" sz="1600" dirty="0">
                <a:latin typeface="Bangla MN" pitchFamily="2" charset="0"/>
                <a:cs typeface="Bangla MN" pitchFamily="2" charset="0"/>
              </a:rPr>
              <a:t>NICOLA MULDER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C1CCC84-7A0B-7F44-85C7-4A9DC126D28F}"/>
              </a:ext>
            </a:extLst>
          </p:cNvPr>
          <p:cNvSpPr txBox="1"/>
          <p:nvPr/>
        </p:nvSpPr>
        <p:spPr>
          <a:xfrm>
            <a:off x="1159328" y="3734529"/>
            <a:ext cx="4539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Bangla MN" pitchFamily="2" charset="0"/>
                <a:cs typeface="Bangla MN" pitchFamily="2" charset="0"/>
              </a:rPr>
              <a:t>COMPUTATIONAL BIOLOGY DIVISION,</a:t>
            </a:r>
          </a:p>
          <a:p>
            <a:pPr algn="ctr"/>
            <a:r>
              <a:rPr lang="en-US" sz="1000" dirty="0">
                <a:latin typeface="Bangla MN" pitchFamily="2" charset="0"/>
                <a:cs typeface="Bangla MN" pitchFamily="2" charset="0"/>
              </a:rPr>
              <a:t>UNIVERSITY OF CAPE TOWN</a:t>
            </a:r>
            <a:endParaRPr lang="en-US" sz="1000" dirty="0">
              <a:latin typeface="Bangla MN" pitchFamily="2" charset="0"/>
              <a:cs typeface="Bangla MN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AA25870-6928-934D-9303-5678EDA5C8D7}"/>
              </a:ext>
            </a:extLst>
          </p:cNvPr>
          <p:cNvSpPr/>
          <p:nvPr/>
        </p:nvSpPr>
        <p:spPr>
          <a:xfrm>
            <a:off x="3172342" y="1190587"/>
            <a:ext cx="23208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Lucida Sans" panose="020B0602030504020204" pitchFamily="34" charset="77"/>
              </a:rPr>
              <a:t>@OBF_BOSC  |  #BOSC2019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ADDA7A2-D123-E74B-BD36-C5F10BCC4FA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6203" y="1229952"/>
            <a:ext cx="182880" cy="1828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124520B-5151-B841-AD97-E53BEB7988B4}"/>
              </a:ext>
            </a:extLst>
          </p:cNvPr>
          <p:cNvSpPr txBox="1"/>
          <p:nvPr/>
        </p:nvSpPr>
        <p:spPr>
          <a:xfrm>
            <a:off x="105847" y="4360610"/>
            <a:ext cx="2494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Bangla MN" pitchFamily="2" charset="0"/>
                <a:cs typeface="Bangla MN" pitchFamily="2" charset="0"/>
              </a:rPr>
              <a:t>IMPORTANT DATES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0FAB19E-8194-9545-82FA-A1ECDF1F8A52}"/>
              </a:ext>
            </a:extLst>
          </p:cNvPr>
          <p:cNvSpPr txBox="1"/>
          <p:nvPr/>
        </p:nvSpPr>
        <p:spPr>
          <a:xfrm>
            <a:off x="105847" y="6586831"/>
            <a:ext cx="373286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Open Science and Reproducible Research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Open Biomedical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Citizen/Participatory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Standards and Interoperability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Data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Workflows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Open Approaches to Translational Bioinformatics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Developer Tools and 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Inclusion, Outreach and 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Bangla MN" pitchFamily="2" charset="0"/>
                <a:cs typeface="Bangla MN" pitchFamily="2" charset="0"/>
              </a:rPr>
              <a:t>Bioinformatics Open Source Project Reports</a:t>
            </a:r>
          </a:p>
        </p:txBody>
      </p:sp>
    </p:spTree>
    <p:extLst>
      <p:ext uri="{BB962C8B-B14F-4D97-AF65-F5344CB8AC3E}">
        <p14:creationId xmlns:p14="http://schemas.microsoft.com/office/powerpoint/2010/main" val="423075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</TotalTime>
  <Words>156</Words>
  <Application>Microsoft Macintosh PowerPoint</Application>
  <PresentationFormat>Letter Paper (8.5x11 in)</PresentationFormat>
  <Paragraphs>31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Munoz-Torres</dc:creator>
  <cp:lastModifiedBy>Nomi Harris</cp:lastModifiedBy>
  <cp:revision>141</cp:revision>
  <cp:lastPrinted>2019-03-11T09:58:43Z</cp:lastPrinted>
  <dcterms:created xsi:type="dcterms:W3CDTF">2019-03-11T04:38:05Z</dcterms:created>
  <dcterms:modified xsi:type="dcterms:W3CDTF">2019-03-12T22:51:13Z</dcterms:modified>
</cp:coreProperties>
</file>