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82" r:id="rId2"/>
    <p:sldId id="275" r:id="rId3"/>
    <p:sldId id="276" r:id="rId4"/>
    <p:sldId id="277" r:id="rId5"/>
    <p:sldId id="278" r:id="rId6"/>
    <p:sldId id="279" r:id="rId7"/>
    <p:sldId id="280" r:id="rId8"/>
    <p:sldId id="281" r:id="rId9"/>
  </p:sldIdLst>
  <p:sldSz cx="12192000" cy="6858000"/>
  <p:notesSz cx="6858000" cy="9144000"/>
  <p:embeddedFontLst>
    <p:embeddedFont>
      <p:font typeface="Calibri" panose="020F0502020204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39F650-E1D3-432D-80FD-D8F09C15E14C}">
  <a:tblStyle styleId="{C539F650-E1D3-432D-80FD-D8F09C15E14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66030D8-FB6F-479D-9072-007B0289B70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FEB"/>
          </a:solidFill>
        </a:fill>
      </a:tcStyle>
    </a:wholeTbl>
    <a:band1H>
      <a:tcTxStyle/>
      <a:tcStyle>
        <a:tcBdr/>
        <a:fill>
          <a:solidFill>
            <a:srgbClr val="CBDDD5"/>
          </a:solidFill>
        </a:fill>
      </a:tcStyle>
    </a:band1H>
    <a:band2H>
      <a:tcTxStyle/>
      <a:tcStyle>
        <a:tcBdr/>
      </a:tcStyle>
    </a:band2H>
    <a:band1V>
      <a:tcTxStyle/>
      <a:tcStyle>
        <a:tcBdr/>
        <a:fill>
          <a:solidFill>
            <a:srgbClr val="CBDDD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80" autoAdjust="0"/>
  </p:normalViewPr>
  <p:slideViewPr>
    <p:cSldViewPr snapToGrid="0">
      <p:cViewPr varScale="1">
        <p:scale>
          <a:sx n="81" d="100"/>
          <a:sy n="81" d="100"/>
        </p:scale>
        <p:origin x="17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103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7c9c1873d3_3_0: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marR="0" lvl="0" indent="0" algn="l" rtl="0">
              <a:spcBef>
                <a:spcPts val="0"/>
              </a:spcBef>
              <a:spcAft>
                <a:spcPts val="0"/>
              </a:spcAft>
              <a:buNone/>
            </a:pPr>
            <a:r>
              <a:rPr lang="fr-FR" dirty="0"/>
              <a:t>EML a fait des pas de géant au-delà de la version 1.1 (v2.2 publiée en septembre 2019), mais le profil GBIF s'est séparé de lui en 2014 environ et il n'a pas suivi le standard EML actuel.</a:t>
            </a:r>
          </a:p>
          <a:p>
            <a:pPr marL="0" marR="0" lvl="0" indent="0" algn="l" rtl="0">
              <a:spcBef>
                <a:spcPts val="0"/>
              </a:spcBef>
              <a:spcAft>
                <a:spcPts val="0"/>
              </a:spcAft>
              <a:buNone/>
            </a:pPr>
            <a:endParaRPr lang="en-CA"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fr-FR" dirty="0"/>
              <a:t>L'IPT (Integrated </a:t>
            </a:r>
            <a:r>
              <a:rPr lang="fr-FR" dirty="0" err="1"/>
              <a:t>Publishing</a:t>
            </a:r>
            <a:r>
              <a:rPr lang="fr-FR" dirty="0"/>
              <a:t> Toolkit) développé par GBIF fournit une interface en ligne pour remplir manuellement les termes EML via un formulaire Web et générer un fichier eml.xml conforme.</a:t>
            </a:r>
          </a:p>
          <a:p>
            <a:pPr marL="0" marR="0" lvl="0" indent="0" algn="l" rtl="0">
              <a:spcBef>
                <a:spcPts val="0"/>
              </a:spcBef>
              <a:spcAft>
                <a:spcPts val="0"/>
              </a:spcAft>
              <a:buNone/>
            </a:pPr>
            <a:endParaRPr lang="en-CA" dirty="0"/>
          </a:p>
          <a:p>
            <a:pPr marL="0" lvl="0" indent="0" algn="l" rtl="0">
              <a:spcBef>
                <a:spcPts val="0"/>
              </a:spcBef>
              <a:spcAft>
                <a:spcPts val="0"/>
              </a:spcAft>
              <a:buNone/>
            </a:pPr>
            <a:r>
              <a:rPr lang="fr-FR" dirty="0"/>
              <a:t>Ces métadonnées concernent la découverte et l'attribution, c'est ce qui alimente les pages des différents jeux de données retrouvés sur le site Web OBIS. On y retrouve donc des informations sur les données en elle-même et le projet, ainsi que des informations sur qui a financé, collecté, organisé et publié les données.</a:t>
            </a:r>
            <a:endParaRPr dirty="0"/>
          </a:p>
        </p:txBody>
      </p:sp>
      <p:sp>
        <p:nvSpPr>
          <p:cNvPr id="369" name="Google Shape;369;g7c9c1873d3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c9c1873d3_3_6: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CA" b="0" i="0" dirty="0">
                <a:solidFill>
                  <a:srgbClr val="202124"/>
                </a:solidFill>
                <a:effectLst/>
                <a:latin typeface="Google Sans"/>
              </a:rPr>
              <a:t>Pour soumettre à OBIS, les 4 termes suivants sont le strict minimum: Titre, Citation, Contact et Résumé.</a:t>
            </a: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fr-FR" dirty="0"/>
              <a:t>Ces termes et plusieurs autres sont dans le formulaires de métadonnées qui est disponible dans l’IPT. Ce formulaire accompagne chaque nouvelle création de jeu de données. Il est divisé en différentes sections : couverture géographique, temporelle et taxonomique, contacts, méthodes, etc. Certains de ces champs sont très simples, presque tous ont des info-bulles intégrées dans l'IPT pour aider avec le contexte.</a:t>
            </a: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fr-FR" dirty="0"/>
              <a:t>La section Méthodes permet beaucoup de texte libre, mais cela vous permet de relayer la documentation que vous pourriez recevoir de la part des propriétaires des données. Cette section permet de décrire les processus spécifiques étape par étape qui ont permis de réaliser l'étude.</a:t>
            </a:r>
            <a:endParaRPr lang="en-CA" dirty="0"/>
          </a:p>
          <a:p>
            <a:pPr marL="0" lvl="0" indent="0" algn="l" rtl="0">
              <a:spcBef>
                <a:spcPts val="0"/>
              </a:spcBef>
              <a:spcAft>
                <a:spcPts val="0"/>
              </a:spcAft>
              <a:buNone/>
            </a:pPr>
            <a:endParaRPr lang="fr-FR" dirty="0"/>
          </a:p>
          <a:p>
            <a:pPr marL="0" lvl="0" indent="0" algn="l" rtl="0">
              <a:spcBef>
                <a:spcPts val="0"/>
              </a:spcBef>
              <a:spcAft>
                <a:spcPts val="0"/>
              </a:spcAft>
              <a:buNone/>
            </a:pPr>
            <a:r>
              <a:rPr lang="fr-FR" dirty="0"/>
              <a:t>Il y a aussi une section pour les mots-clés qui vous permet d'inclure les mots-clés que vous souhaitez associer au jeu de données. Il est aussi possible d’y associer de quel vocabulaire vous tirez ces mots-clés, par exemple, le Global Change Master Directory est un vocabulaire populaire pour ce domaine. Ils ont une section sur les sciences de la Terre qui touche la biologie et qui permet donc de choisir un vocabulaire contrôlé (pratique fortement recommandée). Il existe un navigateur pour GCMD ici : </a:t>
            </a:r>
            <a:r>
              <a:rPr lang="en-CA" sz="1200" dirty="0"/>
              <a:t>https://gcmd.earthdata.nasa.gov/KeywordViewer . À noter que </a:t>
            </a:r>
            <a:r>
              <a:rPr lang="en-CA" sz="1200" dirty="0" err="1"/>
              <a:t>ce</a:t>
            </a:r>
            <a:r>
              <a:rPr lang="en-CA" sz="1200" dirty="0"/>
              <a:t> </a:t>
            </a:r>
            <a:r>
              <a:rPr lang="en-CA" sz="1200" dirty="0" err="1"/>
              <a:t>n’est</a:t>
            </a:r>
            <a:r>
              <a:rPr lang="en-CA" sz="1200" dirty="0"/>
              <a:t> pas le </a:t>
            </a:r>
            <a:r>
              <a:rPr lang="en-CA" sz="1200" dirty="0" err="1"/>
              <a:t>seul</a:t>
            </a:r>
            <a:r>
              <a:rPr lang="en-CA" sz="1200" dirty="0"/>
              <a:t> </a:t>
            </a:r>
            <a:r>
              <a:rPr lang="en-CA" sz="1200" dirty="0" err="1"/>
              <a:t>vocabulaire</a:t>
            </a:r>
            <a:r>
              <a:rPr lang="en-CA" sz="1200" dirty="0"/>
              <a:t> qui </a:t>
            </a:r>
            <a:r>
              <a:rPr lang="en-CA" sz="1200" dirty="0" err="1"/>
              <a:t>peut</a:t>
            </a:r>
            <a:r>
              <a:rPr lang="en-CA" sz="1200" dirty="0"/>
              <a:t> </a:t>
            </a:r>
            <a:r>
              <a:rPr lang="en-CA" sz="1200" dirty="0" err="1"/>
              <a:t>être</a:t>
            </a:r>
            <a:r>
              <a:rPr lang="en-CA" sz="1200" dirty="0"/>
              <a:t> </a:t>
            </a:r>
            <a:r>
              <a:rPr lang="en-CA" sz="1200" dirty="0" err="1"/>
              <a:t>utilisé</a:t>
            </a:r>
            <a:r>
              <a:rPr lang="en-CA" sz="1200" dirty="0"/>
              <a:t>. Le but principal de </a:t>
            </a:r>
            <a:r>
              <a:rPr lang="en-CA" sz="1200" dirty="0" err="1"/>
              <a:t>l’utilisation</a:t>
            </a:r>
            <a:r>
              <a:rPr lang="en-CA" sz="1200" dirty="0"/>
              <a:t> des mots-</a:t>
            </a:r>
            <a:r>
              <a:rPr lang="en-CA" sz="1200" dirty="0" err="1"/>
              <a:t>clés</a:t>
            </a:r>
            <a:r>
              <a:rPr lang="en-CA" sz="1200" dirty="0"/>
              <a:t> </a:t>
            </a:r>
            <a:r>
              <a:rPr lang="en-CA" sz="1200" dirty="0" err="1"/>
              <a:t>est</a:t>
            </a:r>
            <a:r>
              <a:rPr lang="en-CA" sz="1200" dirty="0"/>
              <a:t> de</a:t>
            </a:r>
            <a:r>
              <a:rPr lang="fr-FR" dirty="0"/>
              <a:t> faire en sorte que le plus grand nombre de personnes possible trouve cet ensemble de données.</a:t>
            </a:r>
            <a:endParaRPr dirty="0"/>
          </a:p>
        </p:txBody>
      </p:sp>
      <p:sp>
        <p:nvSpPr>
          <p:cNvPr id="376" name="Google Shape;376;g7c9c1873d3_3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c9c1873d3_3_12: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CA" dirty="0"/>
              <a:t>L'IPT vous oblige à fournir un nom court. Les noms courts servent d'identifiant pour la ressource dans l'installation IPT (ils doivent donc être uniques dans votre IPT) et seront utilisés comme paramètre dans l'URL pour accéder à la ressource via Internet. La convention consiste à n'utiliser que des caractères alphanumériques, des tirets ou des traits de soulignement, donc pas d'espaces et pas de caractères spéciaux ou de marques. </a:t>
            </a:r>
            <a:r>
              <a:rPr lang="en-CA" dirty="0" err="1"/>
              <a:t>Exemple</a:t>
            </a:r>
            <a:r>
              <a:rPr lang="en-CA" dirty="0"/>
              <a:t>: </a:t>
            </a:r>
            <a:r>
              <a:rPr lang="en-CA" dirty="0" err="1"/>
              <a:t>largenet_imdans</a:t>
            </a:r>
            <a:r>
              <a:rPr lang="en-CA" dirty="0"/>
              <a:t> http://ipt.vliz.be/eurobis/resource?r=largenet_im. </a:t>
            </a:r>
            <a:r>
              <a:rPr lang="fr-FR" dirty="0"/>
              <a:t>Après avoir créé une nouvelle ressource de jeu de données, le titre du champ sera rempli avec le nom court que vous avez fourni précédemment. Veuillez vous assurer de fournir un titre pour le jeu de données en suivant les instructions ci-dessous.</a:t>
            </a:r>
          </a:p>
          <a:p>
            <a:pPr marL="0" lvl="0" indent="0" algn="l" rtl="0">
              <a:spcBef>
                <a:spcPts val="0"/>
              </a:spcBef>
              <a:spcAft>
                <a:spcPts val="0"/>
              </a:spcAft>
              <a:buNone/>
            </a:pPr>
            <a:endParaRPr lang="en-CA" dirty="0"/>
          </a:p>
          <a:p>
            <a:pPr marL="0" lvl="0" indent="0" algn="l" rtl="0">
              <a:spcBef>
                <a:spcPts val="0"/>
              </a:spcBef>
              <a:spcAft>
                <a:spcPts val="0"/>
              </a:spcAft>
              <a:buNone/>
            </a:pPr>
            <a:r>
              <a:rPr lang="fr-CA" dirty="0"/>
              <a:t>Les titres des jeux de données fournis aux gestionnaires de nœuds OBIS sont souvent très cryptiques, comme un acronyme, et souvent uniquement compréhensibles par le fournisseur de données. Cependant, pour augmenter la </a:t>
            </a:r>
            <a:r>
              <a:rPr lang="fr-CA" dirty="0" err="1"/>
              <a:t>découvrabilité</a:t>
            </a:r>
            <a:r>
              <a:rPr lang="fr-CA" dirty="0"/>
              <a:t> et être utile pour un public plus large, le titre du jeu de données doit être aussi descriptif et complet que possible. OBIS recommande que les titres contiennent des informations sur la couverture taxonomique, géographique et temporelle. Si le titre de l'ensemble de données ne répond pas à ces critères et que vous pensez que le titre devrait être modifié, contactez le fournisseur de données avec une suggestion ou demandez un titre plus descriptif. Si l'ensemble de données a déjà été publié (rendu public) - et donc connu sous ce titre ailleurs, alors le même titre devrait être conservé (même s'il ne répondrait pas aux lignes directrices proposées)! Il est impossible de modifier le titre d'un ensemble de données déjà publié, car cela générera de la confusion et d'éventuels doublons dans des systèmes tels que OBIS ou GBIF à un stade ultérieur.</a:t>
            </a:r>
          </a:p>
          <a:p>
            <a:pPr marL="0" lvl="0" indent="0" algn="l" rtl="0">
              <a:spcBef>
                <a:spcPts val="0"/>
              </a:spcBef>
              <a:spcAft>
                <a:spcPts val="0"/>
              </a:spcAft>
              <a:buNone/>
            </a:pPr>
            <a:endParaRPr lang="en-CA" dirty="0"/>
          </a:p>
          <a:p>
            <a:pPr marL="0" lvl="0" indent="0" algn="l" rtl="0">
              <a:spcBef>
                <a:spcPts val="0"/>
              </a:spcBef>
              <a:spcAft>
                <a:spcPts val="0"/>
              </a:spcAft>
              <a:buNone/>
            </a:pPr>
            <a:r>
              <a:rPr lang="fr-CA" dirty="0"/>
              <a:t>L'acronyme ou le titre provisoire peut toujours être documenté dans les métadonnées, il n'y a donc aucune confusion quant à la manière dont le titre complet est lié à l'acronyme ou au titre provisoire fourni à l'origine.</a:t>
            </a:r>
            <a:endParaRPr dirty="0"/>
          </a:p>
        </p:txBody>
      </p:sp>
      <p:sp>
        <p:nvSpPr>
          <p:cNvPr id="383" name="Google Shape;383;g7c9c1873d3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c9c1873d3_3_19: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CA" dirty="0"/>
              <a:t>Brève description de la ressource de données. Si vous fournissez un sous-ensemble ou une généralisation provenant de données sources plus complètes, vous pouvez le marquer ici et également dans </a:t>
            </a:r>
            <a:r>
              <a:rPr lang="fr-CA" dirty="0" err="1"/>
              <a:t>dataGeneralizations</a:t>
            </a:r>
            <a:r>
              <a:rPr lang="fr-CA" dirty="0"/>
              <a:t> dans le fichier.</a:t>
            </a: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fr-CA" dirty="0"/>
              <a:t>Les résumés bilingues peuvent être pris en charge avec cette procédure.</a:t>
            </a:r>
          </a:p>
          <a:p>
            <a:pPr marL="0" lvl="0" indent="0" algn="l" rtl="0">
              <a:spcBef>
                <a:spcPts val="0"/>
              </a:spcBef>
              <a:spcAft>
                <a:spcPts val="0"/>
              </a:spcAft>
              <a:buNone/>
            </a:pPr>
            <a:endParaRPr lang="en-CA" dirty="0"/>
          </a:p>
          <a:p>
            <a:pPr marL="0" lvl="0" indent="0" algn="l" rtl="0">
              <a:spcBef>
                <a:spcPts val="0"/>
              </a:spcBef>
              <a:spcAft>
                <a:spcPts val="0"/>
              </a:spcAft>
              <a:buNone/>
            </a:pPr>
            <a:r>
              <a:rPr lang="fr-CA" dirty="0"/>
              <a:t>Les nouvelles versions du schéma EML sont plus adaptées aux résumés multilingues, tirant parti des attributs du XML pour désigner la langue. cela pourrait être une demande de développement futur dans les métadonnées supportées par OBIS.</a:t>
            </a:r>
          </a:p>
        </p:txBody>
      </p:sp>
      <p:sp>
        <p:nvSpPr>
          <p:cNvPr id="391" name="Google Shape;391;g7c9c1873d3_3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7c9c1873d3_3_24: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CA" dirty="0"/>
              <a:t>Le contact de la ressource est la personne ou l'organisation qui gère la ressource et qui doit être contactée pour obtenir plus d'informations ou à qui les questions concernant la ressource ou les données doivent être adressées. Bien qu'un certain nombre de champs ne soient pas obligatoires, il est fortement recommandé de fournir le plus d'informations possible, et en particulier l'adresse e-mail. Ce seront également les informations de contact qui apparaissent sur les pages de métadonnées OBIS.</a:t>
            </a:r>
          </a:p>
          <a:p>
            <a:pPr marL="0" lvl="0" indent="0" algn="l" rtl="0">
              <a:spcBef>
                <a:spcPts val="0"/>
              </a:spcBef>
              <a:spcAft>
                <a:spcPts val="0"/>
              </a:spcAft>
              <a:buNone/>
            </a:pPr>
            <a:endParaRPr lang="en-CA" dirty="0"/>
          </a:p>
          <a:p>
            <a:pPr marL="0" lvl="0" indent="0" algn="l" rtl="0">
              <a:spcBef>
                <a:spcPts val="0"/>
              </a:spcBef>
              <a:spcAft>
                <a:spcPts val="0"/>
              </a:spcAft>
              <a:buNone/>
            </a:pPr>
            <a:r>
              <a:rPr lang="fr-CA" dirty="0"/>
              <a:t>Le créateur de la ressource est la personne ou l'organisation responsable de la création originale du contenu de la ressource. Lorsqu'il y a plusieurs créateurs, celui qui porte la plus grande responsabilité est le créateur de la ressource, et d'autres personnes peuvent être ajoutées en tant que parties associées avec un rôle tel que «créateur», «fournisseur de contenu», «chercheur principal», etc.</a:t>
            </a: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fr-CA" dirty="0"/>
              <a:t>Si vous créez EML via l'IPT, vous verrez des formulaires pré-créés pour les quelques rôles qu'ils souhaitent que vous remplissiez par défaut, ainsi que la possibilité d'ajouter plus de personnes et de rôles en dessous de ceux-ci. Chaque rôle présente le nom, le poste, l'organisation, les informations de contact, ainsi qu'une liste déroulante Répertoire du personnel / Identifiant du personnel.</a:t>
            </a:r>
          </a:p>
        </p:txBody>
      </p:sp>
      <p:sp>
        <p:nvSpPr>
          <p:cNvPr id="397" name="Google Shape;397;g7c9c1873d3_3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7c9c1873d3_3_29: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La citation permet aux utilisateurs de citer correctement le jeu de données dans d'autres publications ou d'autres utilisations des données. La citation d’un jeu de données est différente de la citation d’une source de données (dans le cas où les données sont numérisées à partir d'une publication), et ces références peuvent être ajoutées aux métadonnées supplémentaires. Une citation de jeu de données peut avoir le même format qu'une citation d'article de revue, et doit inclure les auteurs (contact, créateur, chercheur principal, gestionnaires de données, dépositaires, collecteurs…), le titre de l'ensemble de données, le nom de l'éditeur de données (ou l’institut qui conserve les données) et l'URL du point d'accès à la ressource.</a:t>
            </a:r>
          </a:p>
          <a:p>
            <a:pPr marL="0" lvl="0" indent="0" algn="l" rtl="0">
              <a:spcBef>
                <a:spcPts val="0"/>
              </a:spcBef>
              <a:spcAft>
                <a:spcPts val="0"/>
              </a:spcAft>
              <a:buNone/>
            </a:pPr>
            <a:endParaRPr lang="en-CA" dirty="0"/>
          </a:p>
          <a:p>
            <a:pPr marL="0" lvl="0" indent="0" algn="l" rtl="0">
              <a:spcBef>
                <a:spcPts val="0"/>
              </a:spcBef>
              <a:spcAft>
                <a:spcPts val="0"/>
              </a:spcAft>
              <a:buNone/>
            </a:pPr>
            <a:r>
              <a:rPr lang="fr-FR" dirty="0"/>
              <a:t>Il existe un générateur de citations intégré dans l’IPT que vous pouvez activer ou désactiver. Les citations incluent un numéro de version pour les ensembles de données qui sont mis à jour en permanence, et peuvent également inclure un identificateur de citation, donc un DOI / ou un autre identificateur de ressource universel persistant, qui se résoudra en une ressource externe. Vous pouvez fournir votre propre format pour la citation, mais je ne pense pas qu'ils vous permettront de le modéliser encore en utilisant d'autres variables dans les métadonnées. De plus, si vous fournissez votre propre format de citation, lorsqu'il est publié sur le GBIF, il est remplacé par la citation automatique sur les pages des jeux de données gbif.org. Pour eux, c'est une question de standardisation plutôt que de personnalisation, mais ils ont laissé une ligne ouverte au helpdesk GBIF pour les personnes qui ne peuvent vraiment pas accepter cela et doivent fournir un profil de citation spécifique.</a:t>
            </a:r>
          </a:p>
          <a:p>
            <a:pPr marL="0" lvl="0" indent="0" algn="l" rtl="0">
              <a:spcBef>
                <a:spcPts val="0"/>
              </a:spcBef>
              <a:spcAft>
                <a:spcPts val="0"/>
              </a:spcAft>
              <a:buNone/>
            </a:pPr>
            <a:endParaRPr lang="fr-CA" dirty="0"/>
          </a:p>
          <a:p>
            <a:pPr marL="0" lvl="0" indent="0" algn="l" rtl="0">
              <a:spcBef>
                <a:spcPts val="0"/>
              </a:spcBef>
              <a:spcAft>
                <a:spcPts val="0"/>
              </a:spcAft>
              <a:buNone/>
            </a:pPr>
            <a:r>
              <a:rPr lang="fr-CA" dirty="0"/>
              <a:t>Voici la formule utilisée par le générateur de citations, et voici un exemple de son fonctionnement dans la pratique.</a:t>
            </a:r>
            <a:endParaRPr dirty="0"/>
          </a:p>
        </p:txBody>
      </p:sp>
      <p:sp>
        <p:nvSpPr>
          <p:cNvPr id="403" name="Google Shape;403;g7c9c1873d3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c9c1873d3_3_34: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Nous n’aborderons pas plus le sujet pour le moment, mais il convient de souligner que même malgré la non-concordance de version, en raison des deux plates-formes ayant une compréhension commune du format EML, nous pouvons prendre un ensemble de données qui a été publié sur un IPT et l'enregistrer avec un Journal </a:t>
            </a:r>
            <a:r>
              <a:rPr lang="fr-FR" dirty="0" err="1"/>
              <a:t>Pensoft</a:t>
            </a:r>
            <a:r>
              <a:rPr lang="fr-FR" dirty="0"/>
              <a:t> en tant que «papier de données», simplement en exportant l'EML et en l'important dans le journal </a:t>
            </a:r>
            <a:r>
              <a:rPr lang="fr-FR" dirty="0" err="1"/>
              <a:t>Pensoft</a:t>
            </a:r>
            <a:r>
              <a:rPr lang="fr-FR" dirty="0"/>
              <a:t> approprié de notre choix.</a:t>
            </a:r>
            <a:endParaRPr lang="en-CA" dirty="0"/>
          </a:p>
        </p:txBody>
      </p:sp>
      <p:sp>
        <p:nvSpPr>
          <p:cNvPr id="409" name="Google Shape;409;g7c9c1873d3_3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obis.org/manual/e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ipt.iobis.org/obiscanada/resource?r=smb_cladocera_tr698&amp;amp;v=1.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rpha.pensoft.net/tips/From-GBIF-IPT-metadata-E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AC3E99D4-9B4C-416F-8675-CDC5DDDF456A}"/>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2" name="Title 1">
            <a:extLst>
              <a:ext uri="{FF2B5EF4-FFF2-40B4-BE49-F238E27FC236}">
                <a16:creationId xmlns:a16="http://schemas.microsoft.com/office/drawing/2014/main" id="{D320A2D9-132E-49C9-9913-7CEB0C1A15EB}"/>
              </a:ext>
            </a:extLst>
          </p:cNvPr>
          <p:cNvSpPr>
            <a:spLocks noGrp="1"/>
          </p:cNvSpPr>
          <p:nvPr>
            <p:ph type="ctrTitle"/>
          </p:nvPr>
        </p:nvSpPr>
        <p:spPr/>
        <p:txBody>
          <a:bodyPr/>
          <a:lstStyle/>
          <a:p>
            <a:r>
              <a:rPr lang="en-CA" b="1" dirty="0"/>
              <a:t>Ecological Metadata Language (EML)</a:t>
            </a:r>
            <a:br>
              <a:rPr lang="en-CA" b="1" dirty="0"/>
            </a:br>
            <a:endParaRPr lang="en-CA" dirty="0"/>
          </a:p>
        </p:txBody>
      </p:sp>
      <p:sp>
        <p:nvSpPr>
          <p:cNvPr id="3" name="Subtitle 2">
            <a:extLst>
              <a:ext uri="{FF2B5EF4-FFF2-40B4-BE49-F238E27FC236}">
                <a16:creationId xmlns:a16="http://schemas.microsoft.com/office/drawing/2014/main" id="{1DC9D013-6819-4223-B6B2-EF7296775342}"/>
              </a:ext>
            </a:extLst>
          </p:cNvPr>
          <p:cNvSpPr>
            <a:spLocks noGrp="1"/>
          </p:cNvSpPr>
          <p:nvPr>
            <p:ph type="subTitle" idx="1"/>
          </p:nvPr>
        </p:nvSpPr>
        <p:spPr/>
        <p:txBody>
          <a:bodyPr/>
          <a:lstStyle/>
          <a:p>
            <a:r>
              <a:rPr lang="en-CA" dirty="0" err="1"/>
              <a:t>Norme</a:t>
            </a:r>
            <a:r>
              <a:rPr lang="en-CA" dirty="0"/>
              <a:t> pour les </a:t>
            </a:r>
            <a:r>
              <a:rPr lang="en-CA" dirty="0" err="1"/>
              <a:t>métadonnées</a:t>
            </a:r>
            <a:endParaRPr lang="en-CA" dirty="0"/>
          </a:p>
        </p:txBody>
      </p:sp>
    </p:spTree>
    <p:extLst>
      <p:ext uri="{BB962C8B-B14F-4D97-AF65-F5344CB8AC3E}">
        <p14:creationId xmlns:p14="http://schemas.microsoft.com/office/powerpoint/2010/main" val="94292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6" name="Picture 3">
            <a:extLst>
              <a:ext uri="{FF2B5EF4-FFF2-40B4-BE49-F238E27FC236}">
                <a16:creationId xmlns:a16="http://schemas.microsoft.com/office/drawing/2014/main" id="{2B7D88D7-A42B-4FC9-B9FB-36279453591C}"/>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71" name="Google Shape;371;p33"/>
          <p:cNvSpPr txBox="1">
            <a:spLocks noGrp="1"/>
          </p:cNvSpPr>
          <p:nvPr>
            <p:ph type="title"/>
          </p:nvPr>
        </p:nvSpPr>
        <p:spPr>
          <a:xfrm>
            <a:off x="838200" y="158334"/>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err="1"/>
              <a:t>Norme</a:t>
            </a:r>
            <a:r>
              <a:rPr lang="en-US" dirty="0"/>
              <a:t> de </a:t>
            </a:r>
            <a:r>
              <a:rPr lang="en-US" dirty="0" err="1"/>
              <a:t>métadonnées</a:t>
            </a:r>
            <a:endParaRPr dirty="0"/>
          </a:p>
        </p:txBody>
      </p:sp>
      <p:sp>
        <p:nvSpPr>
          <p:cNvPr id="372" name="Google Shape;372;p33"/>
          <p:cNvSpPr/>
          <p:nvPr/>
        </p:nvSpPr>
        <p:spPr>
          <a:xfrm>
            <a:off x="838200" y="2111515"/>
            <a:ext cx="10058400" cy="147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CA" sz="1800" dirty="0">
                <a:solidFill>
                  <a:schemeClr val="dk1"/>
                </a:solidFill>
                <a:latin typeface="Calibri"/>
                <a:ea typeface="Calibri"/>
                <a:cs typeface="Calibri"/>
                <a:sym typeface="Calibri"/>
              </a:rPr>
              <a:t>OBIS (et GBIF) utilise l'</a:t>
            </a:r>
            <a:r>
              <a:rPr lang="fr-CA" sz="1800" dirty="0" err="1">
                <a:solidFill>
                  <a:schemeClr val="dk1"/>
                </a:solidFill>
                <a:latin typeface="Calibri"/>
                <a:ea typeface="Calibri"/>
                <a:cs typeface="Calibri"/>
                <a:sym typeface="Calibri"/>
              </a:rPr>
              <a:t>Ecological</a:t>
            </a:r>
            <a:r>
              <a:rPr lang="fr-CA" sz="1800" dirty="0">
                <a:solidFill>
                  <a:schemeClr val="dk1"/>
                </a:solidFill>
                <a:latin typeface="Calibri"/>
                <a:ea typeface="Calibri"/>
                <a:cs typeface="Calibri"/>
                <a:sym typeface="Calibri"/>
              </a:rPr>
              <a:t> </a:t>
            </a:r>
            <a:r>
              <a:rPr lang="fr-CA" sz="1800" dirty="0" err="1">
                <a:solidFill>
                  <a:schemeClr val="dk1"/>
                </a:solidFill>
                <a:latin typeface="Calibri"/>
                <a:ea typeface="Calibri"/>
                <a:cs typeface="Calibri"/>
                <a:sym typeface="Calibri"/>
              </a:rPr>
              <a:t>Metadata</a:t>
            </a:r>
            <a:r>
              <a:rPr lang="fr-CA" sz="1800" dirty="0">
                <a:solidFill>
                  <a:schemeClr val="dk1"/>
                </a:solidFill>
                <a:latin typeface="Calibri"/>
                <a:ea typeface="Calibri"/>
                <a:cs typeface="Calibri"/>
                <a:sym typeface="Calibri"/>
              </a:rPr>
              <a:t> </a:t>
            </a:r>
            <a:r>
              <a:rPr lang="fr-CA" sz="1800" dirty="0" err="1">
                <a:solidFill>
                  <a:schemeClr val="dk1"/>
                </a:solidFill>
                <a:latin typeface="Calibri"/>
                <a:ea typeface="Calibri"/>
                <a:cs typeface="Calibri"/>
                <a:sym typeface="Calibri"/>
              </a:rPr>
              <a:t>Language</a:t>
            </a:r>
            <a:r>
              <a:rPr lang="fr-CA" sz="1800" dirty="0">
                <a:solidFill>
                  <a:schemeClr val="dk1"/>
                </a:solidFill>
                <a:latin typeface="Calibri"/>
                <a:ea typeface="Calibri"/>
                <a:cs typeface="Calibri"/>
                <a:sym typeface="Calibri"/>
              </a:rPr>
              <a:t> (EML), en particulier le profil GBIF EML (version 1.1), comme norme de métadonnées.</a:t>
            </a: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L’IPT (Integrated Publishing Toolkit) </a:t>
            </a:r>
            <a:r>
              <a:rPr lang="fr-CA" sz="1800" dirty="0">
                <a:solidFill>
                  <a:schemeClr val="dk1"/>
                </a:solidFill>
                <a:latin typeface="Calibri"/>
                <a:ea typeface="Calibri"/>
                <a:cs typeface="Calibri"/>
                <a:sym typeface="Calibri"/>
              </a:rPr>
              <a:t>développée par GBIF fournit une interface en ligne pour remplir manuellement les termes EML.</a:t>
            </a:r>
            <a:endParaRPr dirty="0"/>
          </a:p>
        </p:txBody>
      </p:sp>
      <p:sp>
        <p:nvSpPr>
          <p:cNvPr id="373" name="Google Shape;373;p33"/>
          <p:cNvSpPr/>
          <p:nvPr/>
        </p:nvSpPr>
        <p:spPr>
          <a:xfrm>
            <a:off x="5753877" y="3885125"/>
            <a:ext cx="7496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accent1"/>
                </a:solidFill>
                <a:latin typeface="Calibri"/>
                <a:ea typeface="Calibri"/>
                <a:cs typeface="Calibri"/>
                <a:sym typeface="Calibri"/>
              </a:rPr>
              <a:t>Manuel OBIS : </a:t>
            </a:r>
            <a:r>
              <a:rPr lang="en-US" sz="2400" u="sng" dirty="0">
                <a:solidFill>
                  <a:schemeClr val="hlink"/>
                </a:solidFill>
                <a:latin typeface="Calibri"/>
                <a:ea typeface="Calibri"/>
                <a:cs typeface="Calibri"/>
                <a:sym typeface="Calibri"/>
                <a:hlinkClick r:id="rId4"/>
              </a:rPr>
              <a:t>https://obis.org/manual/eml</a:t>
            </a:r>
            <a:endParaRPr sz="2400" dirty="0">
              <a:solidFill>
                <a:schemeClr val="accent1"/>
              </a:solidFill>
              <a:latin typeface="Calibri"/>
              <a:ea typeface="Calibri"/>
              <a:cs typeface="Calibri"/>
              <a:sym typeface="Calibri"/>
            </a:endParaRPr>
          </a:p>
          <a:p>
            <a:pPr marL="0" marR="0" lvl="0" indent="0" algn="l" rtl="0">
              <a:spcBef>
                <a:spcPts val="0"/>
              </a:spcBef>
              <a:spcAft>
                <a:spcPts val="0"/>
              </a:spcAft>
              <a:buNone/>
            </a:pPr>
            <a:endParaRPr sz="2400" dirty="0">
              <a:solidFill>
                <a:schemeClr val="accen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6" name="Picture 3">
            <a:extLst>
              <a:ext uri="{FF2B5EF4-FFF2-40B4-BE49-F238E27FC236}">
                <a16:creationId xmlns:a16="http://schemas.microsoft.com/office/drawing/2014/main" id="{5660DF54-BB5C-4F5B-80BC-3906F49CB3EE}"/>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78" name="Google Shape;378;p34"/>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err="1"/>
              <a:t>Norme</a:t>
            </a:r>
            <a:r>
              <a:rPr lang="en-US" dirty="0"/>
              <a:t> de </a:t>
            </a:r>
            <a:r>
              <a:rPr lang="en-US" dirty="0" err="1"/>
              <a:t>métadonnées</a:t>
            </a:r>
            <a:endParaRPr dirty="0"/>
          </a:p>
        </p:txBody>
      </p:sp>
      <p:sp>
        <p:nvSpPr>
          <p:cNvPr id="379" name="Google Shape;379;p34"/>
          <p:cNvSpPr/>
          <p:nvPr/>
        </p:nvSpPr>
        <p:spPr>
          <a:xfrm>
            <a:off x="3252937" y="2890128"/>
            <a:ext cx="2778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err="1">
                <a:solidFill>
                  <a:srgbClr val="FF0000"/>
                </a:solidFill>
                <a:latin typeface="Calibri"/>
                <a:ea typeface="Calibri"/>
                <a:cs typeface="Calibri"/>
                <a:sym typeface="Calibri"/>
              </a:rPr>
              <a:t>Requis</a:t>
            </a:r>
            <a:r>
              <a:rPr lang="en-US" sz="1800" b="1" dirty="0">
                <a:solidFill>
                  <a:srgbClr val="FF0000"/>
                </a:solidFill>
                <a:latin typeface="Calibri"/>
                <a:ea typeface="Calibri"/>
                <a:cs typeface="Calibri"/>
                <a:sym typeface="Calibri"/>
              </a:rPr>
              <a:t> pour OBIS</a:t>
            </a:r>
            <a:endParaRPr sz="1800" b="1" dirty="0">
              <a:solidFill>
                <a:srgbClr val="FF0000"/>
              </a:solidFill>
              <a:latin typeface="Calibri"/>
              <a:ea typeface="Calibri"/>
              <a:cs typeface="Calibri"/>
              <a:sym typeface="Calibri"/>
            </a:endParaRPr>
          </a:p>
        </p:txBody>
      </p:sp>
      <p:sp>
        <p:nvSpPr>
          <p:cNvPr id="380" name="Google Shape;380;p34"/>
          <p:cNvSpPr/>
          <p:nvPr/>
        </p:nvSpPr>
        <p:spPr>
          <a:xfrm>
            <a:off x="739008" y="2049507"/>
            <a:ext cx="10149900" cy="3693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CA" sz="1800" dirty="0">
                <a:solidFill>
                  <a:schemeClr val="dk1"/>
                </a:solidFill>
                <a:latin typeface="Calibri"/>
                <a:ea typeface="Calibri"/>
                <a:cs typeface="Calibri"/>
                <a:sym typeface="Calibri"/>
              </a:rPr>
              <a:t>Termes provenant du EML</a:t>
            </a:r>
            <a:endParaRPr dirty="0"/>
          </a:p>
          <a:p>
            <a:pPr marL="214312" marR="0" lvl="0" indent="-100012"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14312" marR="0" lvl="0" indent="-214312" algn="l" rtl="0">
              <a:spcBef>
                <a:spcPts val="0"/>
              </a:spcBef>
              <a:spcAft>
                <a:spcPts val="0"/>
              </a:spcAft>
              <a:buClr>
                <a:srgbClr val="FF0000"/>
              </a:buClr>
              <a:buSzPts val="1800"/>
              <a:buFont typeface="Arial"/>
              <a:buChar char="-"/>
            </a:pPr>
            <a:r>
              <a:rPr lang="fr-CA" sz="1800" dirty="0">
                <a:solidFill>
                  <a:srgbClr val="FF0000"/>
                </a:solidFill>
                <a:latin typeface="Calibri"/>
                <a:ea typeface="Calibri"/>
                <a:cs typeface="Calibri"/>
                <a:sym typeface="Calibri"/>
              </a:rPr>
              <a:t>Titre</a:t>
            </a:r>
            <a:endParaRPr dirty="0"/>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cs typeface="Calibri"/>
                <a:sym typeface="Calibri"/>
              </a:rPr>
              <a:t>Extrait</a:t>
            </a:r>
            <a:endParaRPr dirty="0"/>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Contact</a:t>
            </a:r>
            <a:endParaRPr dirty="0"/>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Citation</a:t>
            </a:r>
            <a:endParaRPr dirty="0"/>
          </a:p>
          <a:p>
            <a:pPr marL="214312" marR="0" lvl="0" indent="-214312" algn="l" rtl="0">
              <a:spcBef>
                <a:spcPts val="0"/>
              </a:spcBef>
              <a:spcAft>
                <a:spcPts val="0"/>
              </a:spcAft>
              <a:buClr>
                <a:schemeClr val="dk1"/>
              </a:buClr>
              <a:buSzPts val="1800"/>
              <a:buFont typeface="Arial"/>
              <a:buChar char="-"/>
            </a:pPr>
            <a:r>
              <a:rPr lang="fr-CA" sz="1800" dirty="0">
                <a:solidFill>
                  <a:schemeClr val="dk1"/>
                </a:solidFill>
                <a:latin typeface="Calibri"/>
                <a:ea typeface="Calibri"/>
                <a:cs typeface="Calibri"/>
                <a:sym typeface="Calibri"/>
              </a:rPr>
              <a:t>Couverture géographique</a:t>
            </a:r>
            <a:endParaRPr sz="1800" dirty="0">
              <a:solidFill>
                <a:schemeClr val="dk1"/>
              </a:solidFill>
              <a:latin typeface="Calibri"/>
              <a:ea typeface="Calibri"/>
              <a:cs typeface="Calibri"/>
              <a:sym typeface="Calibri"/>
            </a:endParaRPr>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Couverture </a:t>
            </a:r>
            <a:r>
              <a:rPr lang="en-US" sz="1800" dirty="0" err="1">
                <a:solidFill>
                  <a:schemeClr val="dk1"/>
                </a:solidFill>
                <a:latin typeface="Calibri"/>
                <a:ea typeface="Calibri"/>
                <a:cs typeface="Calibri"/>
                <a:sym typeface="Calibri"/>
              </a:rPr>
              <a:t>temporelle</a:t>
            </a:r>
            <a:endParaRPr sz="1800" dirty="0">
              <a:solidFill>
                <a:schemeClr val="dk1"/>
              </a:solidFill>
              <a:latin typeface="Calibri"/>
              <a:ea typeface="Calibri"/>
              <a:cs typeface="Calibri"/>
              <a:sym typeface="Calibri"/>
            </a:endParaRPr>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cs typeface="Calibri"/>
                <a:sym typeface="Calibri"/>
              </a:rPr>
              <a:t>Couverture </a:t>
            </a:r>
            <a:r>
              <a:rPr lang="en-US" sz="1800" dirty="0" err="1">
                <a:solidFill>
                  <a:schemeClr val="dk1"/>
                </a:solidFill>
                <a:latin typeface="Calibri"/>
                <a:cs typeface="Calibri"/>
                <a:sym typeface="Calibri"/>
              </a:rPr>
              <a:t>taxonomique</a:t>
            </a:r>
            <a:endParaRPr dirty="0"/>
          </a:p>
          <a:p>
            <a:pPr marL="214312" marR="0" lvl="0" indent="-214312" algn="l" rtl="0">
              <a:spcBef>
                <a:spcPts val="0"/>
              </a:spcBef>
              <a:spcAft>
                <a:spcPts val="0"/>
              </a:spcAft>
              <a:buClr>
                <a:schemeClr val="dk1"/>
              </a:buClr>
              <a:buSzPts val="1800"/>
              <a:buFont typeface="Arial"/>
              <a:buChar char="-"/>
            </a:pPr>
            <a:r>
              <a:rPr lang="fr-CA" sz="1800" dirty="0">
                <a:solidFill>
                  <a:schemeClr val="dk1"/>
                </a:solidFill>
                <a:latin typeface="Calibri"/>
                <a:ea typeface="Calibri"/>
                <a:cs typeface="Calibri"/>
                <a:sym typeface="Calibri"/>
              </a:rPr>
              <a:t>But</a:t>
            </a:r>
            <a:endParaRPr dirty="0"/>
          </a:p>
          <a:p>
            <a:pPr marL="214312" marR="0" lvl="0" indent="-214312"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Méthodes</a:t>
            </a:r>
            <a:r>
              <a:rPr lang="en-US" sz="1800" dirty="0">
                <a:solidFill>
                  <a:schemeClr val="dk1"/>
                </a:solidFill>
                <a:latin typeface="Calibri"/>
                <a:ea typeface="Calibri"/>
                <a:cs typeface="Calibri"/>
                <a:sym typeface="Calibri"/>
              </a:rPr>
              <a:t> (</a:t>
            </a:r>
            <a:r>
              <a:rPr lang="fr-CA" sz="1800" dirty="0">
                <a:solidFill>
                  <a:schemeClr val="dk1"/>
                </a:solidFill>
                <a:latin typeface="Calibri"/>
                <a:ea typeface="Calibri"/>
                <a:cs typeface="Calibri"/>
                <a:sym typeface="Calibri"/>
              </a:rPr>
              <a:t>étendue de l'étude, échantillonnage, Qualité/contrôle, description des étapes</a:t>
            </a:r>
            <a:r>
              <a:rPr lang="en-US" sz="1800" dirty="0">
                <a:solidFill>
                  <a:schemeClr val="dk1"/>
                </a:solidFill>
                <a:latin typeface="Calibri"/>
                <a:ea typeface="Calibri"/>
                <a:cs typeface="Calibri"/>
                <a:sym typeface="Calibri"/>
              </a:rPr>
              <a:t>) </a:t>
            </a:r>
            <a:endParaRPr dirty="0"/>
          </a:p>
          <a:p>
            <a:pPr marL="214312" marR="0" lvl="0" indent="-214312"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projet</a:t>
            </a:r>
            <a:endParaRPr dirty="0"/>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cs typeface="Calibri"/>
                <a:sym typeface="Calibri"/>
              </a:rPr>
              <a:t>Mots-</a:t>
            </a:r>
            <a:r>
              <a:rPr lang="en-US" sz="1800" dirty="0" err="1">
                <a:solidFill>
                  <a:schemeClr val="dk1"/>
                </a:solidFill>
                <a:latin typeface="Calibri"/>
                <a:cs typeface="Calibri"/>
                <a:sym typeface="Calibri"/>
              </a:rPr>
              <a:t>clés</a:t>
            </a:r>
            <a:endParaRPr dirty="0"/>
          </a:p>
        </p:txBody>
      </p:sp>
      <p:sp>
        <p:nvSpPr>
          <p:cNvPr id="3" name="TextBox 2">
            <a:extLst>
              <a:ext uri="{FF2B5EF4-FFF2-40B4-BE49-F238E27FC236}">
                <a16:creationId xmlns:a16="http://schemas.microsoft.com/office/drawing/2014/main" id="{FC5C3A87-7A87-4812-9993-7516C87F09D0}"/>
              </a:ext>
            </a:extLst>
          </p:cNvPr>
          <p:cNvSpPr txBox="1"/>
          <p:nvPr/>
        </p:nvSpPr>
        <p:spPr>
          <a:xfrm>
            <a:off x="6863479" y="2520764"/>
            <a:ext cx="4124621"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CA" b="0" i="0" dirty="0">
                <a:solidFill>
                  <a:srgbClr val="000000"/>
                </a:solidFill>
                <a:effectLst/>
                <a:latin typeface="Calibri" panose="020F0502020204030204" pitchFamily="34" charset="0"/>
                <a:cs typeface="Calibri" panose="020F0502020204030204" pitchFamily="34" charset="0"/>
              </a:rPr>
              <a:t>Résumé des intentions pour lesquelles le jeu de données a été développé. Comprend les objectifs de création du jeu de données et ce qu’il doit prendre en charge.</a:t>
            </a:r>
            <a:endParaRPr lang="en-CA" dirty="0">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1EAC7AB4-8E50-4A9D-9603-2D79C4548BD5}"/>
              </a:ext>
            </a:extLst>
          </p:cNvPr>
          <p:cNvCxnSpPr>
            <a:cxnSpLocks/>
            <a:endCxn id="3" idx="1"/>
          </p:cNvCxnSpPr>
          <p:nvPr/>
        </p:nvCxnSpPr>
        <p:spPr>
          <a:xfrm flipV="1">
            <a:off x="2921330" y="2997818"/>
            <a:ext cx="3942149" cy="170878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376457FA-8F1C-4794-824C-86262791CB27}"/>
              </a:ext>
            </a:extLst>
          </p:cNvPr>
          <p:cNvSpPr txBox="1"/>
          <p:nvPr/>
        </p:nvSpPr>
        <p:spPr>
          <a:xfrm>
            <a:off x="4257637" y="5347745"/>
            <a:ext cx="521168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CA" sz="1800" dirty="0"/>
              <a:t>https://gcmd.earthdata.nasa.gov/KeywordViewer/</a:t>
            </a:r>
          </a:p>
        </p:txBody>
      </p:sp>
      <p:cxnSp>
        <p:nvCxnSpPr>
          <p:cNvPr id="10" name="Straight Arrow Connector 9">
            <a:extLst>
              <a:ext uri="{FF2B5EF4-FFF2-40B4-BE49-F238E27FC236}">
                <a16:creationId xmlns:a16="http://schemas.microsoft.com/office/drawing/2014/main" id="{4790ECB1-923E-4711-B1A7-089C5B9542A1}"/>
              </a:ext>
            </a:extLst>
          </p:cNvPr>
          <p:cNvCxnSpPr>
            <a:cxnSpLocks/>
            <a:endCxn id="8" idx="1"/>
          </p:cNvCxnSpPr>
          <p:nvPr/>
        </p:nvCxnSpPr>
        <p:spPr>
          <a:xfrm>
            <a:off x="2173184" y="5486400"/>
            <a:ext cx="2084453" cy="46011"/>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7" name="Picture 3">
            <a:extLst>
              <a:ext uri="{FF2B5EF4-FFF2-40B4-BE49-F238E27FC236}">
                <a16:creationId xmlns:a16="http://schemas.microsoft.com/office/drawing/2014/main" id="{E99A4541-3D5B-4D53-89E5-58BE1D794D79}"/>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85" name="Google Shape;385;p35"/>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err="1"/>
              <a:t>Norme</a:t>
            </a:r>
            <a:r>
              <a:rPr lang="en-US" dirty="0"/>
              <a:t> de </a:t>
            </a:r>
            <a:r>
              <a:rPr lang="en-US" dirty="0" err="1"/>
              <a:t>métadonnées</a:t>
            </a:r>
            <a:endParaRPr dirty="0"/>
          </a:p>
        </p:txBody>
      </p:sp>
      <p:sp>
        <p:nvSpPr>
          <p:cNvPr id="386" name="Google Shape;386;p35"/>
          <p:cNvSpPr txBox="1"/>
          <p:nvPr/>
        </p:nvSpPr>
        <p:spPr>
          <a:xfrm>
            <a:off x="1117600" y="1988704"/>
            <a:ext cx="10586400" cy="1245465"/>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800"/>
              <a:buFont typeface="Calibri"/>
              <a:buNone/>
            </a:pPr>
            <a:r>
              <a:rPr lang="en-US" sz="1800" b="1" dirty="0" err="1">
                <a:solidFill>
                  <a:schemeClr val="dk1"/>
                </a:solidFill>
                <a:latin typeface="Calibri"/>
                <a:ea typeface="Calibri"/>
                <a:cs typeface="Calibri"/>
                <a:sym typeface="Calibri"/>
              </a:rPr>
              <a:t>Titre</a:t>
            </a:r>
            <a:r>
              <a:rPr lang="en-US" sz="1800" b="1" dirty="0">
                <a:solidFill>
                  <a:schemeClr val="dk1"/>
                </a:solidFill>
                <a:latin typeface="Calibri"/>
                <a:ea typeface="Calibri"/>
                <a:cs typeface="Calibri"/>
                <a:sym typeface="Calibri"/>
              </a:rPr>
              <a:t> du jeu de </a:t>
            </a:r>
            <a:r>
              <a:rPr lang="en-US" sz="1800" b="1" dirty="0" err="1">
                <a:solidFill>
                  <a:schemeClr val="dk1"/>
                </a:solidFill>
                <a:latin typeface="Calibri"/>
                <a:ea typeface="Calibri"/>
                <a:cs typeface="Calibri"/>
                <a:sym typeface="Calibri"/>
              </a:rPr>
              <a:t>données</a:t>
            </a:r>
            <a:r>
              <a:rPr lang="en-US" sz="1800" b="1" dirty="0">
                <a:solidFill>
                  <a:schemeClr val="dk1"/>
                </a:solidFill>
                <a:latin typeface="Calibri"/>
                <a:ea typeface="Calibri"/>
                <a:cs typeface="Calibri"/>
                <a:sym typeface="Calibri"/>
              </a:rPr>
              <a:t>: </a:t>
            </a:r>
            <a:r>
              <a:rPr lang="fr-CA" sz="1800" dirty="0">
                <a:solidFill>
                  <a:schemeClr val="tx1"/>
                </a:solidFill>
                <a:latin typeface="Calibri"/>
                <a:ea typeface="Calibri"/>
                <a:cs typeface="Calibri"/>
                <a:sym typeface="Calibri"/>
              </a:rPr>
              <a:t>Est différent du nom court.</a:t>
            </a:r>
            <a:endParaRPr lang="en-US" sz="1800" dirty="0">
              <a:solidFill>
                <a:schemeClr val="tx1"/>
              </a:solidFill>
              <a:latin typeface="Calibri"/>
              <a:ea typeface="Calibri"/>
              <a:cs typeface="Calibri"/>
              <a:sym typeface="Calibri"/>
            </a:endParaRPr>
          </a:p>
          <a:p>
            <a:pPr marL="91440" marR="0" lvl="0" indent="-114300" algn="l" rtl="0">
              <a:lnSpc>
                <a:spcPct val="90000"/>
              </a:lnSpc>
              <a:spcBef>
                <a:spcPts val="1400"/>
              </a:spcBef>
              <a:spcAft>
                <a:spcPts val="0"/>
              </a:spcAft>
              <a:buClr>
                <a:schemeClr val="accent1"/>
              </a:buClr>
              <a:buSzPts val="1800"/>
              <a:buFont typeface="Calibri"/>
              <a:buChar char=" "/>
            </a:pPr>
            <a:r>
              <a:rPr lang="fr-CA" sz="1800" dirty="0">
                <a:solidFill>
                  <a:schemeClr val="tx1"/>
                </a:solidFill>
                <a:latin typeface="Calibri"/>
                <a:ea typeface="Calibri"/>
                <a:cs typeface="Calibri"/>
                <a:sym typeface="Calibri"/>
              </a:rPr>
              <a:t>Un bon titre descriptif est indispensable</a:t>
            </a:r>
          </a:p>
          <a:p>
            <a:pPr marL="91440" marR="0" lvl="0" indent="-114300" algn="l" rtl="0">
              <a:lnSpc>
                <a:spcPct val="90000"/>
              </a:lnSpc>
              <a:spcBef>
                <a:spcPts val="1400"/>
              </a:spcBef>
              <a:spcAft>
                <a:spcPts val="0"/>
              </a:spcAft>
              <a:buClr>
                <a:schemeClr val="accent1"/>
              </a:buClr>
              <a:buSzPts val="1800"/>
              <a:buFont typeface="Calibri"/>
              <a:buChar char=" "/>
            </a:pPr>
            <a:r>
              <a:rPr lang="fr-CA" sz="1800" dirty="0">
                <a:solidFill>
                  <a:schemeClr val="tx1"/>
                </a:solidFill>
                <a:latin typeface="Calibri"/>
                <a:ea typeface="Calibri"/>
                <a:cs typeface="Calibri"/>
                <a:sym typeface="Calibri"/>
              </a:rPr>
              <a:t>Fournit aux utilisateurs des informations précieuses, par ex. découverte / filtrage des données plus facile</a:t>
            </a:r>
            <a:endParaRPr sz="1800" dirty="0">
              <a:solidFill>
                <a:srgbClr val="3F3F3F"/>
              </a:solidFill>
              <a:latin typeface="Calibri"/>
              <a:ea typeface="Calibri"/>
              <a:cs typeface="Calibri"/>
              <a:sym typeface="Calibri"/>
            </a:endParaRPr>
          </a:p>
        </p:txBody>
      </p:sp>
      <p:graphicFrame>
        <p:nvGraphicFramePr>
          <p:cNvPr id="387" name="Google Shape;387;p35"/>
          <p:cNvGraphicFramePr/>
          <p:nvPr>
            <p:extLst>
              <p:ext uri="{D42A27DB-BD31-4B8C-83A1-F6EECF244321}">
                <p14:modId xmlns:p14="http://schemas.microsoft.com/office/powerpoint/2010/main" val="3069676038"/>
              </p:ext>
            </p:extLst>
          </p:nvPr>
        </p:nvGraphicFramePr>
        <p:xfrm>
          <a:off x="1117600" y="3648225"/>
          <a:ext cx="8625600" cy="2103110"/>
        </p:xfrm>
        <a:graphic>
          <a:graphicData uri="http://schemas.openxmlformats.org/drawingml/2006/table">
            <a:tbl>
              <a:tblPr firstRow="1" bandRow="1">
                <a:noFill/>
                <a:tableStyleId>{766030D8-FB6F-479D-9072-007B0289B708}</a:tableStyleId>
              </a:tblPr>
              <a:tblGrid>
                <a:gridCol w="2263575">
                  <a:extLst>
                    <a:ext uri="{9D8B030D-6E8A-4147-A177-3AD203B41FA5}">
                      <a16:colId xmlns:a16="http://schemas.microsoft.com/office/drawing/2014/main" val="20000"/>
                    </a:ext>
                  </a:extLst>
                </a:gridCol>
                <a:gridCol w="6362025">
                  <a:extLst>
                    <a:ext uri="{9D8B030D-6E8A-4147-A177-3AD203B41FA5}">
                      <a16:colId xmlns:a16="http://schemas.microsoft.com/office/drawing/2014/main" val="20001"/>
                    </a:ext>
                  </a:extLst>
                </a:gridCol>
              </a:tblGrid>
              <a:tr h="278125">
                <a:tc>
                  <a:txBody>
                    <a:bodyPr/>
                    <a:lstStyle/>
                    <a:p>
                      <a:pPr marL="0" marR="0" lvl="0" indent="0" algn="l" rtl="0">
                        <a:spcBef>
                          <a:spcPts val="0"/>
                        </a:spcBef>
                        <a:spcAft>
                          <a:spcPts val="0"/>
                        </a:spcAft>
                        <a:buNone/>
                      </a:pPr>
                      <a:r>
                        <a:rPr lang="en-US" sz="1200" u="none" strike="noStrike" cap="none" dirty="0" err="1"/>
                        <a:t>Reçu</a:t>
                      </a:r>
                      <a:r>
                        <a:rPr lang="en-US" sz="1200" u="none" strike="noStrike" cap="none" dirty="0"/>
                        <a:t> </a:t>
                      </a:r>
                      <a:r>
                        <a:rPr lang="en-US" sz="1200" u="none" strike="noStrike" cap="none" dirty="0" err="1"/>
                        <a:t>originallement</a:t>
                      </a:r>
                      <a:endParaRPr sz="1200" dirty="0"/>
                    </a:p>
                  </a:txBody>
                  <a:tcPr marL="68575" marR="68575" marT="34300" marB="34300"/>
                </a:tc>
                <a:tc>
                  <a:txBody>
                    <a:bodyPr/>
                    <a:lstStyle/>
                    <a:p>
                      <a:pPr marL="0" marR="0" lvl="0" indent="0" algn="l" rtl="0">
                        <a:spcBef>
                          <a:spcPts val="0"/>
                        </a:spcBef>
                        <a:spcAft>
                          <a:spcPts val="0"/>
                        </a:spcAft>
                        <a:buNone/>
                      </a:pPr>
                      <a:r>
                        <a:rPr lang="fr-FR" sz="1200" dirty="0"/>
                        <a:t>Titre recommandé, à vérifier auprès du fournisseur</a:t>
                      </a:r>
                      <a:endParaRPr dirty="0"/>
                    </a:p>
                  </a:txBody>
                  <a:tcPr marL="68575" marR="68575" marT="34300" marB="34300"/>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US" sz="1200"/>
                        <a:t>Biomôr</a:t>
                      </a:r>
                      <a:endParaRPr sz="1200"/>
                    </a:p>
                  </a:txBody>
                  <a:tcPr marL="68575" marR="68575" marT="34300" marB="34300"/>
                </a:tc>
                <a:tc>
                  <a:txBody>
                    <a:bodyPr/>
                    <a:lstStyle/>
                    <a:p>
                      <a:pPr marL="0" marR="0" lvl="0" indent="0" algn="l" rtl="0">
                        <a:spcBef>
                          <a:spcPts val="0"/>
                        </a:spcBef>
                        <a:spcAft>
                          <a:spcPts val="0"/>
                        </a:spcAft>
                        <a:buNone/>
                      </a:pPr>
                      <a:r>
                        <a:rPr lang="fr-CA" sz="1200" dirty="0"/>
                        <a:t>Données benthiques du sud de la mer d'Irlande de 1989 à 1991</a:t>
                      </a:r>
                      <a:endParaRPr sz="1200" dirty="0"/>
                    </a:p>
                  </a:txBody>
                  <a:tcPr marL="68575" marR="68575"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en-US" sz="1200"/>
                        <a:t>Kyklades</a:t>
                      </a:r>
                      <a:endParaRPr sz="1200"/>
                    </a:p>
                  </a:txBody>
                  <a:tcPr marL="68575" marR="68575" marT="34300" marB="34300"/>
                </a:tc>
                <a:tc>
                  <a:txBody>
                    <a:bodyPr/>
                    <a:lstStyle/>
                    <a:p>
                      <a:pPr marL="0" marR="0" lvl="0" indent="0" algn="l" rtl="0">
                        <a:spcBef>
                          <a:spcPts val="0"/>
                        </a:spcBef>
                        <a:spcAft>
                          <a:spcPts val="0"/>
                        </a:spcAft>
                        <a:buNone/>
                      </a:pPr>
                      <a:r>
                        <a:rPr lang="fr-CA" sz="1200" dirty="0" err="1"/>
                        <a:t>Zoobenthos</a:t>
                      </a:r>
                      <a:r>
                        <a:rPr lang="fr-CA" sz="1200" dirty="0"/>
                        <a:t> des </a:t>
                      </a:r>
                      <a:r>
                        <a:rPr lang="fr-CA" sz="1200" dirty="0" err="1"/>
                        <a:t>Kyklades</a:t>
                      </a:r>
                      <a:r>
                        <a:rPr lang="fr-CA" sz="1200" dirty="0"/>
                        <a:t> (mer Égée) d'après un échantillonnage en 2009</a:t>
                      </a:r>
                      <a:endParaRPr dirty="0"/>
                    </a:p>
                  </a:txBody>
                  <a:tcPr marL="68575" marR="68575" marT="34300" marB="34300"/>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en-US" sz="1200" dirty="0" err="1"/>
                        <a:t>Benthos_NS</a:t>
                      </a:r>
                      <a:endParaRPr dirty="0"/>
                    </a:p>
                  </a:txBody>
                  <a:tcPr marL="68575" marR="68575" marT="34300" marB="34300"/>
                </a:tc>
                <a:tc>
                  <a:txBody>
                    <a:bodyPr/>
                    <a:lstStyle/>
                    <a:p>
                      <a:pPr marL="0" marR="0" lvl="0" indent="0" algn="l" rtl="0">
                        <a:spcBef>
                          <a:spcPts val="0"/>
                        </a:spcBef>
                        <a:spcAft>
                          <a:spcPts val="0"/>
                        </a:spcAft>
                        <a:buNone/>
                      </a:pPr>
                      <a:r>
                        <a:rPr lang="fr-CA" sz="1200" dirty="0"/>
                        <a:t>Le </a:t>
                      </a:r>
                      <a:r>
                        <a:rPr lang="fr-CA" sz="1200" dirty="0" err="1"/>
                        <a:t>macrobenthos</a:t>
                      </a:r>
                      <a:r>
                        <a:rPr lang="fr-CA" sz="1200" dirty="0"/>
                        <a:t> de la mer du Nord</a:t>
                      </a:r>
                      <a:endParaRPr sz="1200" dirty="0"/>
                    </a:p>
                  </a:txBody>
                  <a:tcPr marL="68575" marR="68575" marT="34300" marB="34300"/>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en-US" sz="1200"/>
                        <a:t>Dataset_1</a:t>
                      </a:r>
                      <a:endParaRPr/>
                    </a:p>
                  </a:txBody>
                  <a:tcPr marL="68575" marR="68575" marT="34300" marB="34300"/>
                </a:tc>
                <a:tc>
                  <a:txBody>
                    <a:bodyPr/>
                    <a:lstStyle/>
                    <a:p>
                      <a:pPr marL="0" marR="0" lvl="0" indent="0" algn="l" rtl="0">
                        <a:spcBef>
                          <a:spcPts val="0"/>
                        </a:spcBef>
                        <a:spcAft>
                          <a:spcPts val="0"/>
                        </a:spcAft>
                        <a:buNone/>
                      </a:pPr>
                      <a:r>
                        <a:rPr lang="en-US" sz="1200" dirty="0" err="1"/>
                        <a:t>Meiofaune</a:t>
                      </a:r>
                      <a:r>
                        <a:rPr lang="en-US" sz="1200" dirty="0"/>
                        <a:t> de Madagascar</a:t>
                      </a:r>
                      <a:endParaRPr sz="1200" dirty="0"/>
                    </a:p>
                  </a:txBody>
                  <a:tcPr marL="68575" marR="68575" marT="34300" marB="34300"/>
                </a:tc>
                <a:extLst>
                  <a:ext uri="{0D108BD9-81ED-4DB2-BD59-A6C34878D82A}">
                    <a16:rowId xmlns:a16="http://schemas.microsoft.com/office/drawing/2014/main" val="10004"/>
                  </a:ext>
                </a:extLst>
              </a:tr>
              <a:tr h="434350">
                <a:tc>
                  <a:txBody>
                    <a:bodyPr/>
                    <a:lstStyle/>
                    <a:p>
                      <a:pPr marL="0" marR="0" lvl="0" indent="0" algn="l" rtl="0">
                        <a:spcBef>
                          <a:spcPts val="0"/>
                        </a:spcBef>
                        <a:spcAft>
                          <a:spcPts val="0"/>
                        </a:spcAft>
                        <a:buNone/>
                      </a:pPr>
                      <a:r>
                        <a:rPr lang="en-US" sz="1200"/>
                        <a:t>Dataset_for_OBIS</a:t>
                      </a:r>
                      <a:endParaRPr/>
                    </a:p>
                  </a:txBody>
                  <a:tcPr marL="68575" marR="68575" marT="34300" marB="34300"/>
                </a:tc>
                <a:tc>
                  <a:txBody>
                    <a:bodyPr/>
                    <a:lstStyle/>
                    <a:p>
                      <a:pPr marL="0" marR="0" lvl="0" indent="0" algn="l" rtl="0">
                        <a:spcBef>
                          <a:spcPts val="0"/>
                        </a:spcBef>
                        <a:spcAft>
                          <a:spcPts val="0"/>
                        </a:spcAft>
                        <a:buNone/>
                      </a:pPr>
                      <a:r>
                        <a:rPr lang="fr-CA" sz="1200" dirty="0"/>
                        <a:t>Poissons capturés au cours d’un échantillonnage de 3 mois dans les eaux nationales d'Afrique du Sud en 1975</a:t>
                      </a:r>
                      <a:endParaRPr sz="1200" dirty="0"/>
                    </a:p>
                  </a:txBody>
                  <a:tcPr marL="68575" marR="68575" marT="34300" marB="34300"/>
                </a:tc>
                <a:extLst>
                  <a:ext uri="{0D108BD9-81ED-4DB2-BD59-A6C34878D82A}">
                    <a16:rowId xmlns:a16="http://schemas.microsoft.com/office/drawing/2014/main" val="10005"/>
                  </a:ext>
                </a:extLst>
              </a:tr>
              <a:tr h="278125">
                <a:tc>
                  <a:txBody>
                    <a:bodyPr/>
                    <a:lstStyle/>
                    <a:p>
                      <a:pPr marL="0" marR="0" lvl="0" indent="0" algn="l" rtl="0">
                        <a:spcBef>
                          <a:spcPts val="0"/>
                        </a:spcBef>
                        <a:spcAft>
                          <a:spcPts val="0"/>
                        </a:spcAft>
                        <a:buNone/>
                      </a:pPr>
                      <a:r>
                        <a:rPr lang="en-US" sz="1200"/>
                        <a:t>…</a:t>
                      </a:r>
                      <a:endParaRPr/>
                    </a:p>
                  </a:txBody>
                  <a:tcPr marL="68575" marR="68575" marT="34300" marB="34300"/>
                </a:tc>
                <a:tc>
                  <a:txBody>
                    <a:bodyPr/>
                    <a:lstStyle/>
                    <a:p>
                      <a:pPr marL="0" marR="0" lvl="0" indent="0" algn="l" rtl="0">
                        <a:spcBef>
                          <a:spcPts val="0"/>
                        </a:spcBef>
                        <a:spcAft>
                          <a:spcPts val="0"/>
                        </a:spcAft>
                        <a:buNone/>
                      </a:pPr>
                      <a:endParaRPr sz="1200" dirty="0"/>
                    </a:p>
                  </a:txBody>
                  <a:tcPr marL="68575" marR="68575" marT="34300" marB="34300"/>
                </a:tc>
                <a:extLst>
                  <a:ext uri="{0D108BD9-81ED-4DB2-BD59-A6C34878D82A}">
                    <a16:rowId xmlns:a16="http://schemas.microsoft.com/office/drawing/2014/main" val="10006"/>
                  </a:ext>
                </a:extLst>
              </a:tr>
            </a:tbl>
          </a:graphicData>
        </a:graphic>
      </p:graphicFrame>
      <p:sp>
        <p:nvSpPr>
          <p:cNvPr id="388" name="Google Shape;388;p35"/>
          <p:cNvSpPr/>
          <p:nvPr/>
        </p:nvSpPr>
        <p:spPr>
          <a:xfrm>
            <a:off x="3381715" y="3623830"/>
            <a:ext cx="6521100" cy="215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FC30A100-9D0A-4422-8E63-04C6B433BB50}"/>
              </a:ext>
            </a:extLst>
          </p:cNvPr>
          <p:cNvSpPr txBox="1"/>
          <p:nvPr/>
        </p:nvSpPr>
        <p:spPr>
          <a:xfrm>
            <a:off x="1117600" y="1410261"/>
            <a:ext cx="10104048" cy="369332"/>
          </a:xfrm>
          <a:prstGeom prst="rect">
            <a:avLst/>
          </a:prstGeom>
          <a:noFill/>
        </p:spPr>
        <p:txBody>
          <a:bodyPr wrap="none" rtlCol="0">
            <a:spAutoFit/>
          </a:bodyPr>
          <a:lstStyle/>
          <a:p>
            <a:r>
              <a:rPr lang="en-US" sz="1800" b="1" dirty="0">
                <a:solidFill>
                  <a:schemeClr val="dk1"/>
                </a:solidFill>
                <a:latin typeface="Calibri"/>
                <a:ea typeface="Calibri"/>
                <a:cs typeface="Calibri"/>
                <a:sym typeface="Calibri"/>
              </a:rPr>
              <a:t>Nom court:      </a:t>
            </a:r>
            <a:r>
              <a:rPr lang="fr-CA" sz="1800" dirty="0">
                <a:solidFill>
                  <a:schemeClr val="dk1"/>
                </a:solidFill>
                <a:latin typeface="Calibri"/>
                <a:ea typeface="Calibri"/>
                <a:cs typeface="Calibri"/>
                <a:sym typeface="Calibri"/>
              </a:rPr>
              <a:t>L'identifiant de ressource dans l'IPT fera partie de l'URL. Court! Pas de caractères spéciaux!</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1"/>
                                          </p:stCondLst>
                                        </p:cTn>
                                        <p:tgtEl>
                                          <p:spTgt spid="3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5" name="Picture 3">
            <a:extLst>
              <a:ext uri="{FF2B5EF4-FFF2-40B4-BE49-F238E27FC236}">
                <a16:creationId xmlns:a16="http://schemas.microsoft.com/office/drawing/2014/main" id="{D668FB4D-AF65-48C3-A851-7E7BBC175AAF}"/>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93" name="Google Shape;393;p36"/>
          <p:cNvSpPr txBox="1">
            <a:spLocks noGrp="1"/>
          </p:cNvSpPr>
          <p:nvPr>
            <p:ph type="title"/>
          </p:nvPr>
        </p:nvSpPr>
        <p:spPr>
          <a:xfrm>
            <a:off x="501014" y="262488"/>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err="1"/>
              <a:t>Norme</a:t>
            </a:r>
            <a:r>
              <a:rPr lang="en-US" dirty="0"/>
              <a:t> de </a:t>
            </a:r>
            <a:r>
              <a:rPr lang="en-US" dirty="0" err="1"/>
              <a:t>métadonnées</a:t>
            </a:r>
            <a:endParaRPr dirty="0"/>
          </a:p>
        </p:txBody>
      </p:sp>
      <p:sp>
        <p:nvSpPr>
          <p:cNvPr id="394" name="Google Shape;394;p36"/>
          <p:cNvSpPr txBox="1"/>
          <p:nvPr/>
        </p:nvSpPr>
        <p:spPr>
          <a:xfrm>
            <a:off x="501014" y="1294448"/>
            <a:ext cx="11140350" cy="4157475"/>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fr-CA" sz="1500" b="1" dirty="0">
                <a:solidFill>
                  <a:srgbClr val="3F3F3F"/>
                </a:solidFill>
                <a:latin typeface="Calibri"/>
                <a:ea typeface="Calibri"/>
                <a:cs typeface="Calibri"/>
                <a:sym typeface="Calibri"/>
              </a:rPr>
              <a:t>Extrait</a:t>
            </a:r>
            <a:endParaRPr dirty="0"/>
          </a:p>
          <a:p>
            <a:pPr>
              <a:lnSpc>
                <a:spcPct val="90000"/>
              </a:lnSpc>
              <a:spcBef>
                <a:spcPts val="1400"/>
              </a:spcBef>
              <a:buClr>
                <a:schemeClr val="accent1"/>
              </a:buClr>
              <a:buSzPts val="1500"/>
            </a:pPr>
            <a:r>
              <a:rPr lang="fr-CA" sz="1500" dirty="0">
                <a:solidFill>
                  <a:srgbClr val="3F3F3F"/>
                </a:solidFill>
                <a:latin typeface="Calibri"/>
                <a:ea typeface="Calibri"/>
                <a:cs typeface="Calibri"/>
                <a:sym typeface="Calibri"/>
              </a:rPr>
              <a:t>Le résumé ou la description d'un ensemble de données fournit des informations de base sur le contenu du jeu de données. Les informations contenues dans le résumé devraient améliorer la compréhension et l'interprétation des données.</a:t>
            </a:r>
          </a:p>
          <a:p>
            <a:pPr marR="0" lvl="0" algn="l" rtl="0">
              <a:lnSpc>
                <a:spcPct val="90000"/>
              </a:lnSpc>
              <a:spcBef>
                <a:spcPts val="1400"/>
              </a:spcBef>
              <a:spcAft>
                <a:spcPts val="0"/>
              </a:spcAft>
              <a:buClr>
                <a:schemeClr val="accent1"/>
              </a:buClr>
              <a:buSzPts val="1500"/>
            </a:pPr>
            <a:r>
              <a:rPr lang="fr-CA" sz="1500" dirty="0">
                <a:solidFill>
                  <a:srgbClr val="3F3F3F"/>
                </a:solidFill>
                <a:latin typeface="Calibri"/>
                <a:ea typeface="Calibri"/>
                <a:cs typeface="Calibri"/>
                <a:sym typeface="Calibri"/>
              </a:rPr>
              <a:t>Il est recommandé que la description indique si l'ensemble de données est un sous-ensemble de données. C’est-à-dire si ces données ont un lien vers un jeu de données plus grand. Si tel est le cas il est recommandé de fournir un lien vers les métadonnées et / ou le jeu de données parent.</a:t>
            </a:r>
          </a:p>
          <a:p>
            <a:pPr marR="0" lvl="0" algn="l" rtl="0">
              <a:lnSpc>
                <a:spcPct val="90000"/>
              </a:lnSpc>
              <a:spcBef>
                <a:spcPts val="1400"/>
              </a:spcBef>
              <a:spcAft>
                <a:spcPts val="0"/>
              </a:spcAft>
              <a:buClr>
                <a:schemeClr val="accent1"/>
              </a:buClr>
              <a:buSzPts val="1500"/>
            </a:pPr>
            <a:r>
              <a:rPr lang="fr-CA" sz="1500" dirty="0">
                <a:solidFill>
                  <a:srgbClr val="3F3F3F"/>
                </a:solidFill>
                <a:latin typeface="Calibri"/>
                <a:ea typeface="Calibri"/>
                <a:cs typeface="Calibri"/>
                <a:sym typeface="Calibri"/>
              </a:rPr>
              <a:t>Si le fournisseur de données ou le nœud OBIS requiert des entrées bilingues ou multilingues pour la description (par exemple en raison d'obligations nationales), la procédure suivante peut être suivie:</a:t>
            </a:r>
            <a:r>
              <a:rPr lang="en-US" sz="1500" dirty="0">
                <a:solidFill>
                  <a:srgbClr val="3F3F3F"/>
                </a:solidFill>
                <a:latin typeface="Calibri"/>
                <a:ea typeface="Calibri"/>
                <a:cs typeface="Calibri"/>
                <a:sym typeface="Calibri"/>
              </a:rPr>
              <a:t>Indicate English as metadata language</a:t>
            </a:r>
            <a:endParaRPr sz="1500" dirty="0">
              <a:solidFill>
                <a:srgbClr val="3F3F3F"/>
              </a:solidFill>
              <a:latin typeface="Calibri"/>
              <a:ea typeface="Calibri"/>
              <a:cs typeface="Calibri"/>
            </a:endParaRPr>
          </a:p>
          <a:p>
            <a:pPr marL="342900" marR="0" lvl="0" indent="-342900" algn="l" rtl="0">
              <a:lnSpc>
                <a:spcPct val="100000"/>
              </a:lnSpc>
              <a:spcBef>
                <a:spcPts val="1100"/>
              </a:spcBef>
              <a:spcAft>
                <a:spcPts val="0"/>
              </a:spcAft>
              <a:buClr>
                <a:schemeClr val="accent1"/>
              </a:buClr>
              <a:buSzPts val="1500"/>
              <a:buFont typeface="Calibri"/>
              <a:buAutoNum type="arabicPeriod"/>
            </a:pPr>
            <a:r>
              <a:rPr lang="fr-CA" sz="1500" dirty="0">
                <a:solidFill>
                  <a:srgbClr val="3F3F3F"/>
                </a:solidFill>
                <a:latin typeface="Calibri"/>
                <a:ea typeface="Calibri"/>
                <a:cs typeface="Calibri"/>
                <a:sym typeface="Calibri"/>
              </a:rPr>
              <a:t>Saisissez d'abord la description en anglais</a:t>
            </a:r>
            <a:endParaRPr lang="en-US" sz="1500" dirty="0">
              <a:solidFill>
                <a:srgbClr val="3F3F3F"/>
              </a:solidFill>
              <a:latin typeface="Calibri"/>
              <a:ea typeface="Calibri"/>
              <a:cs typeface="Calibri"/>
              <a:sym typeface="Calibri"/>
            </a:endParaRPr>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err="1">
                <a:solidFill>
                  <a:srgbClr val="3F3F3F"/>
                </a:solidFill>
                <a:latin typeface="Calibri"/>
                <a:ea typeface="Calibri"/>
                <a:cs typeface="Calibri"/>
                <a:sym typeface="Calibri"/>
              </a:rPr>
              <a:t>Tapez</a:t>
            </a:r>
            <a:r>
              <a:rPr lang="en-US" sz="1500" dirty="0">
                <a:solidFill>
                  <a:srgbClr val="3F3F3F"/>
                </a:solidFill>
                <a:latin typeface="Calibri"/>
                <a:ea typeface="Calibri"/>
                <a:cs typeface="Calibri"/>
                <a:sym typeface="Calibri"/>
              </a:rPr>
              <a:t> </a:t>
            </a:r>
            <a:r>
              <a:rPr lang="en-US" sz="1500" dirty="0" err="1">
                <a:solidFill>
                  <a:srgbClr val="3F3F3F"/>
                </a:solidFill>
                <a:latin typeface="Calibri"/>
                <a:ea typeface="Calibri"/>
                <a:cs typeface="Calibri"/>
                <a:sym typeface="Calibri"/>
              </a:rPr>
              <a:t>une</a:t>
            </a:r>
            <a:r>
              <a:rPr lang="en-US" sz="1500" dirty="0">
                <a:solidFill>
                  <a:srgbClr val="3F3F3F"/>
                </a:solidFill>
                <a:latin typeface="Calibri"/>
                <a:ea typeface="Calibri"/>
                <a:cs typeface="Calibri"/>
                <a:sym typeface="Calibri"/>
              </a:rPr>
              <a:t> barre oblique (/)</a:t>
            </a:r>
          </a:p>
          <a:p>
            <a:pPr marL="342900" marR="0" lvl="0" indent="-342900" algn="l" rtl="0">
              <a:lnSpc>
                <a:spcPct val="100000"/>
              </a:lnSpc>
              <a:spcBef>
                <a:spcPts val="1100"/>
              </a:spcBef>
              <a:spcAft>
                <a:spcPts val="0"/>
              </a:spcAft>
              <a:buClr>
                <a:schemeClr val="accent1"/>
              </a:buClr>
              <a:buSzPts val="1500"/>
              <a:buFont typeface="Calibri"/>
              <a:buAutoNum type="arabicPeriod"/>
            </a:pPr>
            <a:r>
              <a:rPr lang="fr-CA" sz="1500" dirty="0">
                <a:solidFill>
                  <a:srgbClr val="3F3F3F"/>
                </a:solidFill>
                <a:latin typeface="Calibri"/>
                <a:ea typeface="Calibri"/>
                <a:cs typeface="Calibri"/>
                <a:sym typeface="Calibri"/>
              </a:rPr>
              <a:t>Entrez la description dans la deuxième langue</a:t>
            </a:r>
            <a:endParaRPr lang="en-US" sz="1500" dirty="0">
              <a:solidFill>
                <a:srgbClr val="3F3F3F"/>
              </a:solidFill>
              <a:latin typeface="Calibri"/>
              <a:cs typeface="Calibri"/>
            </a:endParaRPr>
          </a:p>
          <a:p>
            <a:pPr marL="342900" marR="0" lvl="0" indent="-342900" algn="l">
              <a:spcBef>
                <a:spcPts val="1400"/>
              </a:spcBef>
              <a:spcAft>
                <a:spcPts val="0"/>
              </a:spcAft>
              <a:buClr>
                <a:schemeClr val="accent1"/>
              </a:buClr>
              <a:buSzPts val="1500"/>
              <a:buAutoNum type="arabicPeriod"/>
            </a:pPr>
            <a:endParaRPr lang="en-US" sz="1500" dirty="0">
              <a:solidFill>
                <a:srgbClr val="3F3F3F"/>
              </a:solidFill>
              <a:latin typeface="Calibri"/>
              <a:ea typeface="Calibri"/>
              <a:cs typeface="Calibri"/>
            </a:endParaRPr>
          </a:p>
          <a:p>
            <a:pPr marL="91440" marR="0" indent="-91440" algn="l" rtl="0">
              <a:lnSpc>
                <a:spcPct val="90000"/>
              </a:lnSpc>
              <a:spcBef>
                <a:spcPts val="1400"/>
              </a:spcBef>
              <a:spcAft>
                <a:spcPts val="0"/>
              </a:spcAft>
              <a:buClr>
                <a:schemeClr val="accent1"/>
              </a:buClr>
              <a:buSzPts val="1350"/>
              <a:buFont typeface="Calibri"/>
              <a:buNone/>
            </a:pPr>
            <a:endParaRPr sz="1500" b="1" i="0" u="none" strike="noStrike" cap="none" dirty="0">
              <a:solidFill>
                <a:srgbClr val="3F3F3F"/>
              </a:solidFill>
              <a:latin typeface="Calibri"/>
              <a:ea typeface="Calibri"/>
              <a:cs typeface="Calibri"/>
            </a:endParaRPr>
          </a:p>
          <a:p>
            <a:pPr marL="383540" marR="0" lvl="1" indent="-96520" algn="l" rtl="0">
              <a:lnSpc>
                <a:spcPct val="90000"/>
              </a:lnSpc>
              <a:spcBef>
                <a:spcPts val="4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marR="0" lvl="1" indent="-96520"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marR="0" lvl="1" indent="-96520"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lvl="1" indent="-96520">
              <a:lnSpc>
                <a:spcPct val="90000"/>
              </a:lnSpc>
              <a:spcBef>
                <a:spcPts val="600"/>
              </a:spcBef>
              <a:buClr>
                <a:schemeClr val="accent1"/>
              </a:buClr>
              <a:buSzPts val="1350"/>
            </a:pPr>
            <a:endParaRPr lang="en-US" sz="1350" dirty="0">
              <a:solidFill>
                <a:srgbClr val="3F3F3F"/>
              </a:solidFill>
              <a:latin typeface="Calibri"/>
              <a:ea typeface="Calibri"/>
              <a:cs typeface="Calibri"/>
            </a:endParaRPr>
          </a:p>
        </p:txBody>
      </p:sp>
      <p:sp>
        <p:nvSpPr>
          <p:cNvPr id="2" name="TextBox 1">
            <a:extLst>
              <a:ext uri="{FF2B5EF4-FFF2-40B4-BE49-F238E27FC236}">
                <a16:creationId xmlns:a16="http://schemas.microsoft.com/office/drawing/2014/main" id="{3184FB4C-FDA0-4740-A2C9-E213E127CA8F}"/>
              </a:ext>
            </a:extLst>
          </p:cNvPr>
          <p:cNvSpPr txBox="1"/>
          <p:nvPr/>
        </p:nvSpPr>
        <p:spPr>
          <a:xfrm>
            <a:off x="5522025" y="3698957"/>
            <a:ext cx="5796268" cy="2062103"/>
          </a:xfrm>
          <a:prstGeom prst="rect">
            <a:avLst/>
          </a:prstGeom>
          <a:noFill/>
        </p:spPr>
        <p:txBody>
          <a:bodyPr wrap="square" rtlCol="0">
            <a:spAutoFit/>
          </a:bodyPr>
          <a:lstStyle/>
          <a:p>
            <a:pPr>
              <a:buClr>
                <a:schemeClr val="accent1"/>
              </a:buClr>
              <a:buSzPts val="1500"/>
            </a:pPr>
            <a:r>
              <a:rPr lang="en-US" sz="1600" i="1" dirty="0" err="1">
                <a:latin typeface="Calibri"/>
              </a:rPr>
              <a:t>Exemple</a:t>
            </a:r>
            <a:endParaRPr lang="en-US" sz="1600" dirty="0">
              <a:solidFill>
                <a:srgbClr val="3F3F3F"/>
              </a:solidFill>
              <a:latin typeface="Calibri"/>
              <a:cs typeface="Calibri"/>
            </a:endParaRPr>
          </a:p>
          <a:p>
            <a:pPr>
              <a:buClr>
                <a:schemeClr val="accent1"/>
              </a:buClr>
              <a:buSzPts val="1500"/>
              <a:buChar char="•"/>
            </a:pPr>
            <a:r>
              <a:rPr lang="en-US" sz="1600" dirty="0">
                <a:solidFill>
                  <a:schemeClr val="accent1">
                    <a:lumMod val="75000"/>
                  </a:schemeClr>
                </a:solidFill>
                <a:latin typeface="Calibri"/>
              </a:rPr>
              <a:t>The Louis-Marie herbarium grants a priority to the Arctic-alpine, subarctic and boreal species from the province of Quebec and the northern hemisphere. This dataset is mainly populated with specimens from the province of Quebec. </a:t>
            </a:r>
            <a:r>
              <a:rPr lang="en-US" sz="1600" dirty="0">
                <a:latin typeface="Calibri"/>
              </a:rPr>
              <a:t>/ </a:t>
            </a:r>
            <a:r>
              <a:rPr lang="en-US" sz="1600" dirty="0" err="1">
                <a:solidFill>
                  <a:schemeClr val="accent2">
                    <a:lumMod val="75000"/>
                  </a:schemeClr>
                </a:solidFill>
                <a:latin typeface="Calibri"/>
              </a:rPr>
              <a:t>L’Herbier</a:t>
            </a:r>
            <a:r>
              <a:rPr lang="en-US" sz="1600" dirty="0">
                <a:solidFill>
                  <a:schemeClr val="accent2">
                    <a:lumMod val="75000"/>
                  </a:schemeClr>
                </a:solidFill>
                <a:latin typeface="Calibri"/>
              </a:rPr>
              <a:t> Louis-Marie </a:t>
            </a:r>
            <a:r>
              <a:rPr lang="en-US" sz="1600" dirty="0" err="1">
                <a:solidFill>
                  <a:schemeClr val="accent2">
                    <a:lumMod val="75000"/>
                  </a:schemeClr>
                </a:solidFill>
                <a:latin typeface="Calibri"/>
              </a:rPr>
              <a:t>accorde</a:t>
            </a:r>
            <a:r>
              <a:rPr lang="en-US" sz="1600" dirty="0">
                <a:solidFill>
                  <a:schemeClr val="accent2">
                    <a:lumMod val="75000"/>
                  </a:schemeClr>
                </a:solidFill>
                <a:latin typeface="Calibri"/>
              </a:rPr>
              <a:t> </a:t>
            </a:r>
            <a:r>
              <a:rPr lang="en-US" sz="1600" dirty="0" err="1">
                <a:solidFill>
                  <a:schemeClr val="accent2">
                    <a:lumMod val="75000"/>
                  </a:schemeClr>
                </a:solidFill>
                <a:latin typeface="Calibri"/>
              </a:rPr>
              <a:t>une</a:t>
            </a:r>
            <a:r>
              <a:rPr lang="en-US" sz="1600" dirty="0">
                <a:solidFill>
                  <a:schemeClr val="accent2">
                    <a:lumMod val="75000"/>
                  </a:schemeClr>
                </a:solidFill>
                <a:latin typeface="Calibri"/>
              </a:rPr>
              <a:t> </a:t>
            </a:r>
            <a:r>
              <a:rPr lang="en-US" sz="1600" dirty="0" err="1">
                <a:solidFill>
                  <a:schemeClr val="accent2">
                    <a:lumMod val="75000"/>
                  </a:schemeClr>
                </a:solidFill>
                <a:latin typeface="Calibri"/>
              </a:rPr>
              <a:t>priorité</a:t>
            </a:r>
            <a:r>
              <a:rPr lang="en-US" sz="1600" dirty="0">
                <a:solidFill>
                  <a:schemeClr val="accent2">
                    <a:lumMod val="75000"/>
                  </a:schemeClr>
                </a:solidFill>
                <a:latin typeface="Calibri"/>
              </a:rPr>
              <a:t> aux </a:t>
            </a:r>
            <a:r>
              <a:rPr lang="en-US" sz="1600" dirty="0" err="1">
                <a:solidFill>
                  <a:schemeClr val="accent2">
                    <a:lumMod val="75000"/>
                  </a:schemeClr>
                </a:solidFill>
                <a:latin typeface="Calibri"/>
              </a:rPr>
              <a:t>espèces</a:t>
            </a:r>
            <a:r>
              <a:rPr lang="en-US" sz="1600" dirty="0">
                <a:solidFill>
                  <a:schemeClr val="accent2">
                    <a:lumMod val="75000"/>
                  </a:schemeClr>
                </a:solidFill>
                <a:latin typeface="Calibri"/>
              </a:rPr>
              <a:t> </a:t>
            </a:r>
            <a:r>
              <a:rPr lang="en-US" sz="1600" dirty="0" err="1">
                <a:solidFill>
                  <a:schemeClr val="accent2">
                    <a:lumMod val="75000"/>
                  </a:schemeClr>
                </a:solidFill>
                <a:latin typeface="Calibri"/>
              </a:rPr>
              <a:t>arctiques</a:t>
            </a:r>
            <a:r>
              <a:rPr lang="en-US" sz="1600" dirty="0">
                <a:solidFill>
                  <a:schemeClr val="accent2">
                    <a:lumMod val="75000"/>
                  </a:schemeClr>
                </a:solidFill>
                <a:latin typeface="Calibri"/>
              </a:rPr>
              <a:t>-alpines, </a:t>
            </a:r>
            <a:r>
              <a:rPr lang="en-US" sz="1600" dirty="0" err="1">
                <a:solidFill>
                  <a:schemeClr val="accent2">
                    <a:lumMod val="75000"/>
                  </a:schemeClr>
                </a:solidFill>
                <a:latin typeface="Calibri"/>
              </a:rPr>
              <a:t>subarctiques</a:t>
            </a:r>
            <a:r>
              <a:rPr lang="en-US" sz="1600" dirty="0">
                <a:solidFill>
                  <a:schemeClr val="accent2">
                    <a:lumMod val="75000"/>
                  </a:schemeClr>
                </a:solidFill>
                <a:latin typeface="Calibri"/>
              </a:rPr>
              <a:t> et </a:t>
            </a:r>
            <a:r>
              <a:rPr lang="en-US" sz="1600" dirty="0" err="1">
                <a:solidFill>
                  <a:schemeClr val="accent2">
                    <a:lumMod val="75000"/>
                  </a:schemeClr>
                </a:solidFill>
                <a:latin typeface="Calibri"/>
              </a:rPr>
              <a:t>boréales</a:t>
            </a:r>
            <a:r>
              <a:rPr lang="en-US" sz="1600" dirty="0">
                <a:solidFill>
                  <a:schemeClr val="accent2">
                    <a:lumMod val="75000"/>
                  </a:schemeClr>
                </a:solidFill>
                <a:latin typeface="Calibri"/>
              </a:rPr>
              <a:t> du Québec, du Canada et de </a:t>
            </a:r>
            <a:r>
              <a:rPr lang="en-US" sz="1600" dirty="0" err="1">
                <a:solidFill>
                  <a:schemeClr val="accent2">
                    <a:lumMod val="75000"/>
                  </a:schemeClr>
                </a:solidFill>
                <a:latin typeface="Calibri"/>
              </a:rPr>
              <a:t>l’hémisphère</a:t>
            </a:r>
            <a:r>
              <a:rPr lang="en-US" sz="1600" dirty="0">
                <a:solidFill>
                  <a:schemeClr val="accent2">
                    <a:lumMod val="75000"/>
                  </a:schemeClr>
                </a:solidFill>
                <a:latin typeface="Calibri"/>
              </a:rPr>
              <a:t> </a:t>
            </a:r>
            <a:r>
              <a:rPr lang="en-US" sz="1600" dirty="0" err="1">
                <a:solidFill>
                  <a:schemeClr val="accent2">
                    <a:lumMod val="75000"/>
                  </a:schemeClr>
                </a:solidFill>
                <a:latin typeface="Calibri"/>
              </a:rPr>
              <a:t>nord</a:t>
            </a:r>
            <a:r>
              <a:rPr lang="en-US" sz="1600" dirty="0">
                <a:solidFill>
                  <a:schemeClr val="accent2">
                    <a:lumMod val="75000"/>
                  </a:schemeClr>
                </a:solidFill>
                <a:latin typeface="Calibri"/>
              </a:rPr>
              <a:t>. Ce jeu </a:t>
            </a:r>
            <a:r>
              <a:rPr lang="en-US" sz="1600" dirty="0" err="1">
                <a:solidFill>
                  <a:schemeClr val="accent2">
                    <a:lumMod val="75000"/>
                  </a:schemeClr>
                </a:solidFill>
                <a:latin typeface="Calibri"/>
              </a:rPr>
              <a:t>présente</a:t>
            </a:r>
            <a:r>
              <a:rPr lang="en-US" sz="1600" dirty="0">
                <a:solidFill>
                  <a:schemeClr val="accent2">
                    <a:lumMod val="75000"/>
                  </a:schemeClr>
                </a:solidFill>
                <a:latin typeface="Calibri"/>
              </a:rPr>
              <a:t> </a:t>
            </a:r>
            <a:r>
              <a:rPr lang="en-US" sz="1600" dirty="0" err="1">
                <a:solidFill>
                  <a:schemeClr val="accent2">
                    <a:lumMod val="75000"/>
                  </a:schemeClr>
                </a:solidFill>
                <a:latin typeface="Calibri"/>
              </a:rPr>
              <a:t>principalement</a:t>
            </a:r>
            <a:r>
              <a:rPr lang="en-US" sz="1600" dirty="0">
                <a:solidFill>
                  <a:schemeClr val="accent2">
                    <a:lumMod val="75000"/>
                  </a:schemeClr>
                </a:solidFill>
                <a:latin typeface="Calibri"/>
              </a:rPr>
              <a:t> des </a:t>
            </a:r>
            <a:r>
              <a:rPr lang="en-US" sz="1600" dirty="0" err="1">
                <a:solidFill>
                  <a:schemeClr val="accent2">
                    <a:lumMod val="75000"/>
                  </a:schemeClr>
                </a:solidFill>
                <a:latin typeface="Calibri"/>
              </a:rPr>
              <a:t>spécimens</a:t>
            </a:r>
            <a:r>
              <a:rPr lang="en-US" sz="1600" dirty="0">
                <a:solidFill>
                  <a:schemeClr val="accent2">
                    <a:lumMod val="75000"/>
                  </a:schemeClr>
                </a:solidFill>
                <a:latin typeface="Calibri"/>
              </a:rPr>
              <a:t> </a:t>
            </a:r>
            <a:r>
              <a:rPr lang="en-US" sz="1600" dirty="0" err="1">
                <a:solidFill>
                  <a:schemeClr val="accent2">
                    <a:lumMod val="75000"/>
                  </a:schemeClr>
                </a:solidFill>
                <a:latin typeface="Calibri"/>
              </a:rPr>
              <a:t>provenant</a:t>
            </a:r>
            <a:r>
              <a:rPr lang="en-US" sz="1600" dirty="0">
                <a:solidFill>
                  <a:schemeClr val="accent2">
                    <a:lumMod val="75000"/>
                  </a:schemeClr>
                </a:solidFill>
                <a:latin typeface="Calibri"/>
              </a:rPr>
              <a:t> du Québec.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5" name="Picture 3">
            <a:extLst>
              <a:ext uri="{FF2B5EF4-FFF2-40B4-BE49-F238E27FC236}">
                <a16:creationId xmlns:a16="http://schemas.microsoft.com/office/drawing/2014/main" id="{D2A89851-E576-49E1-AB47-1C3370AADB8A}"/>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99" name="Google Shape;399;p37"/>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err="1"/>
              <a:t>Norme</a:t>
            </a:r>
            <a:r>
              <a:rPr lang="en-US" dirty="0"/>
              <a:t> de </a:t>
            </a:r>
            <a:r>
              <a:rPr lang="en-US" dirty="0" err="1"/>
              <a:t>métadonnées</a:t>
            </a:r>
            <a:endParaRPr dirty="0"/>
          </a:p>
        </p:txBody>
      </p:sp>
      <p:sp>
        <p:nvSpPr>
          <p:cNvPr id="400" name="Google Shape;400;p37"/>
          <p:cNvSpPr txBox="1"/>
          <p:nvPr/>
        </p:nvSpPr>
        <p:spPr>
          <a:xfrm>
            <a:off x="1177289" y="2237423"/>
            <a:ext cx="9978300" cy="32145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dirty="0">
                <a:solidFill>
                  <a:srgbClr val="3F3F3F"/>
                </a:solidFill>
                <a:latin typeface="Calibri"/>
                <a:ea typeface="Calibri"/>
                <a:cs typeface="Calibri"/>
                <a:sym typeface="Calibri"/>
              </a:rPr>
              <a:t>Contact</a:t>
            </a:r>
            <a:endParaRPr dirty="0"/>
          </a:p>
          <a:p>
            <a:pPr marL="91440" marR="0" lvl="0" indent="-91440" algn="l" rtl="0">
              <a:lnSpc>
                <a:spcPct val="90000"/>
              </a:lnSpc>
              <a:spcBef>
                <a:spcPts val="1400"/>
              </a:spcBef>
              <a:spcAft>
                <a:spcPts val="0"/>
              </a:spcAft>
              <a:buClr>
                <a:schemeClr val="accent1"/>
              </a:buClr>
              <a:buSzPts val="1500"/>
              <a:buFont typeface="Calibri"/>
              <a:buNone/>
            </a:pPr>
            <a:r>
              <a:rPr lang="en-US" sz="1500" dirty="0" err="1">
                <a:solidFill>
                  <a:srgbClr val="3F3F3F"/>
                </a:solidFill>
                <a:latin typeface="Calibri"/>
                <a:ea typeface="Calibri"/>
                <a:cs typeface="Calibri"/>
                <a:sym typeface="Calibri"/>
              </a:rPr>
              <a:t>Éditeur</a:t>
            </a:r>
            <a:r>
              <a:rPr lang="en-US" sz="1500" dirty="0">
                <a:solidFill>
                  <a:srgbClr val="3F3F3F"/>
                </a:solidFill>
                <a:latin typeface="Calibri"/>
                <a:ea typeface="Calibri"/>
                <a:cs typeface="Calibri"/>
                <a:sym typeface="Calibri"/>
              </a:rPr>
              <a:t> (institution)</a:t>
            </a:r>
          </a:p>
          <a:p>
            <a:pPr marL="91440" marR="0" lvl="0" indent="-91440" algn="l" rtl="0">
              <a:lnSpc>
                <a:spcPct val="90000"/>
              </a:lnSpc>
              <a:spcBef>
                <a:spcPts val="1400"/>
              </a:spcBef>
              <a:spcAft>
                <a:spcPts val="0"/>
              </a:spcAft>
              <a:buClr>
                <a:schemeClr val="accent1"/>
              </a:buClr>
              <a:buSzPts val="1500"/>
              <a:buFont typeface="Calibri"/>
              <a:buNone/>
            </a:pPr>
            <a:r>
              <a:rPr lang="en-US" sz="1500" dirty="0">
                <a:solidFill>
                  <a:srgbClr val="3F3F3F"/>
                </a:solidFill>
                <a:latin typeface="Calibri"/>
                <a:ea typeface="Calibri"/>
                <a:cs typeface="Calibri"/>
                <a:sym typeface="Calibri"/>
              </a:rPr>
              <a:t>Contact (</a:t>
            </a:r>
            <a:r>
              <a:rPr lang="en-US" sz="1500" dirty="0" err="1">
                <a:solidFill>
                  <a:srgbClr val="3F3F3F"/>
                </a:solidFill>
                <a:latin typeface="Calibri"/>
                <a:ea typeface="Calibri"/>
                <a:cs typeface="Calibri"/>
                <a:sym typeface="Calibri"/>
              </a:rPr>
              <a:t>personne</a:t>
            </a:r>
            <a:r>
              <a:rPr lang="en-US" sz="1500" dirty="0">
                <a:solidFill>
                  <a:srgbClr val="3F3F3F"/>
                </a:solidFill>
                <a:latin typeface="Calibri"/>
                <a:ea typeface="Calibri"/>
                <a:cs typeface="Calibri"/>
                <a:sym typeface="Calibri"/>
              </a:rPr>
              <a:t> + institution)</a:t>
            </a:r>
            <a:endParaRPr dirty="0"/>
          </a:p>
          <a:p>
            <a:pPr marL="91440" marR="0" lvl="0" indent="-91440" algn="l" rtl="0">
              <a:lnSpc>
                <a:spcPct val="90000"/>
              </a:lnSpc>
              <a:spcBef>
                <a:spcPts val="1400"/>
              </a:spcBef>
              <a:spcAft>
                <a:spcPts val="0"/>
              </a:spcAft>
              <a:buClr>
                <a:schemeClr val="accent1"/>
              </a:buClr>
              <a:buSzPts val="1500"/>
              <a:buFont typeface="Calibri"/>
              <a:buNone/>
            </a:pPr>
            <a:r>
              <a:rPr lang="en-US" sz="1500" dirty="0" err="1">
                <a:solidFill>
                  <a:srgbClr val="3F3F3F"/>
                </a:solidFill>
                <a:latin typeface="Calibri"/>
                <a:ea typeface="Calibri"/>
                <a:cs typeface="Calibri"/>
                <a:sym typeface="Calibri"/>
              </a:rPr>
              <a:t>Créateur</a:t>
            </a:r>
            <a:r>
              <a:rPr lang="en-US" sz="1500" dirty="0">
                <a:solidFill>
                  <a:srgbClr val="3F3F3F"/>
                </a:solidFill>
                <a:latin typeface="Calibri"/>
                <a:ea typeface="Calibri"/>
                <a:cs typeface="Calibri"/>
                <a:sym typeface="Calibri"/>
              </a:rPr>
              <a:t> (</a:t>
            </a:r>
            <a:r>
              <a:rPr lang="en-US" sz="1500" dirty="0" err="1">
                <a:solidFill>
                  <a:srgbClr val="3F3F3F"/>
                </a:solidFill>
                <a:latin typeface="Calibri"/>
                <a:ea typeface="Calibri"/>
                <a:cs typeface="Calibri"/>
                <a:sym typeface="Calibri"/>
              </a:rPr>
              <a:t>personne</a:t>
            </a:r>
            <a:r>
              <a:rPr lang="en-US" sz="1500" dirty="0">
                <a:solidFill>
                  <a:srgbClr val="3F3F3F"/>
                </a:solidFill>
                <a:latin typeface="Calibri"/>
                <a:ea typeface="Calibri"/>
                <a:cs typeface="Calibri"/>
                <a:sym typeface="Calibri"/>
              </a:rPr>
              <a:t> + institution)</a:t>
            </a:r>
            <a:endParaRPr dirty="0"/>
          </a:p>
          <a:p>
            <a:pPr marL="91440" marR="0" lvl="0" indent="-91440" algn="l" rtl="0">
              <a:lnSpc>
                <a:spcPct val="90000"/>
              </a:lnSpc>
              <a:spcBef>
                <a:spcPts val="1400"/>
              </a:spcBef>
              <a:spcAft>
                <a:spcPts val="0"/>
              </a:spcAft>
              <a:buClr>
                <a:schemeClr val="accent1"/>
              </a:buClr>
              <a:buSzPts val="1500"/>
              <a:buFont typeface="Calibri"/>
              <a:buNone/>
            </a:pPr>
            <a:r>
              <a:rPr lang="en-US" sz="1500" dirty="0" err="1">
                <a:solidFill>
                  <a:srgbClr val="3F3F3F"/>
                </a:solidFill>
                <a:latin typeface="Calibri"/>
                <a:ea typeface="Calibri"/>
                <a:cs typeface="Calibri"/>
                <a:sym typeface="Calibri"/>
              </a:rPr>
              <a:t>Partie</a:t>
            </a:r>
            <a:r>
              <a:rPr lang="en-US" sz="1500" dirty="0">
                <a:solidFill>
                  <a:srgbClr val="3F3F3F"/>
                </a:solidFill>
                <a:latin typeface="Calibri"/>
                <a:ea typeface="Calibri"/>
                <a:cs typeface="Calibri"/>
                <a:sym typeface="Calibri"/>
              </a:rPr>
              <a:t> </a:t>
            </a:r>
            <a:r>
              <a:rPr lang="en-US" sz="1500" dirty="0" err="1">
                <a:solidFill>
                  <a:srgbClr val="3F3F3F"/>
                </a:solidFill>
                <a:latin typeface="Calibri"/>
                <a:ea typeface="Calibri"/>
                <a:cs typeface="Calibri"/>
                <a:sym typeface="Calibri"/>
              </a:rPr>
              <a:t>responsable</a:t>
            </a:r>
            <a:r>
              <a:rPr lang="en-US" sz="1500" dirty="0">
                <a:solidFill>
                  <a:srgbClr val="3F3F3F"/>
                </a:solidFill>
                <a:latin typeface="Calibri"/>
                <a:ea typeface="Calibri"/>
                <a:cs typeface="Calibri"/>
                <a:sym typeface="Calibri"/>
              </a:rPr>
              <a:t> (</a:t>
            </a:r>
            <a:r>
              <a:rPr lang="en-US" sz="1500" dirty="0" err="1">
                <a:solidFill>
                  <a:srgbClr val="3F3F3F"/>
                </a:solidFill>
                <a:latin typeface="Calibri"/>
                <a:ea typeface="Calibri"/>
                <a:cs typeface="Calibri"/>
                <a:sym typeface="Calibri"/>
              </a:rPr>
              <a:t>personne</a:t>
            </a:r>
            <a:r>
              <a:rPr lang="en-US" sz="1500" dirty="0">
                <a:solidFill>
                  <a:srgbClr val="3F3F3F"/>
                </a:solidFill>
                <a:latin typeface="Calibri"/>
                <a:ea typeface="Calibri"/>
                <a:cs typeface="Calibri"/>
                <a:sym typeface="Calibri"/>
              </a:rPr>
              <a:t> + institution)</a:t>
            </a:r>
            <a:endParaRPr dirty="0"/>
          </a:p>
          <a:p>
            <a:pPr marL="384048" marR="0" lvl="1" indent="-182880" algn="l" rtl="0">
              <a:lnSpc>
                <a:spcPct val="90000"/>
              </a:lnSpc>
              <a:spcBef>
                <a:spcPts val="400"/>
              </a:spcBef>
              <a:spcAft>
                <a:spcPts val="0"/>
              </a:spcAft>
              <a:buClr>
                <a:schemeClr val="accent1"/>
              </a:buClr>
              <a:buSzPts val="1350"/>
              <a:buFont typeface="Calibri"/>
              <a:buChar char="◦"/>
            </a:pPr>
            <a:r>
              <a:rPr lang="fr-CA" sz="1350" b="0" i="0" u="none" strike="noStrike" cap="none" dirty="0">
                <a:solidFill>
                  <a:srgbClr val="3F3F3F"/>
                </a:solidFill>
                <a:latin typeface="Calibri"/>
                <a:ea typeface="Calibri"/>
                <a:cs typeface="Calibri"/>
                <a:sym typeface="Calibri"/>
              </a:rPr>
              <a:t>Auteur</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err="1">
                <a:solidFill>
                  <a:srgbClr val="3F3F3F"/>
                </a:solidFill>
                <a:latin typeface="Calibri"/>
                <a:ea typeface="Calibri"/>
                <a:cs typeface="Calibri"/>
                <a:sym typeface="Calibri"/>
              </a:rPr>
              <a:t>Fournisseur</a:t>
            </a:r>
            <a:r>
              <a:rPr lang="en-US" sz="1350" b="0" i="0" u="none" strike="noStrike" cap="none" dirty="0">
                <a:solidFill>
                  <a:srgbClr val="3F3F3F"/>
                </a:solidFill>
                <a:latin typeface="Calibri"/>
                <a:ea typeface="Calibri"/>
                <a:cs typeface="Calibri"/>
                <a:sym typeface="Calibri"/>
              </a:rPr>
              <a:t> de </a:t>
            </a:r>
            <a:r>
              <a:rPr lang="en-US" sz="1350" b="0" i="0" u="none" strike="noStrike" cap="none" dirty="0" err="1">
                <a:solidFill>
                  <a:srgbClr val="3F3F3F"/>
                </a:solidFill>
                <a:latin typeface="Calibri"/>
                <a:ea typeface="Calibri"/>
                <a:cs typeface="Calibri"/>
                <a:sym typeface="Calibri"/>
              </a:rPr>
              <a:t>contenu</a:t>
            </a:r>
            <a:endParaRPr lang="en-US"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err="1">
                <a:solidFill>
                  <a:srgbClr val="3F3F3F"/>
                </a:solidFill>
                <a:latin typeface="Calibri"/>
                <a:ea typeface="Calibri"/>
                <a:cs typeface="Calibri"/>
                <a:sym typeface="Calibri"/>
              </a:rPr>
              <a:t>Chercheur</a:t>
            </a:r>
            <a:r>
              <a:rPr lang="en-US" sz="1350" b="0" i="0" u="none" strike="noStrike" cap="none" dirty="0">
                <a:solidFill>
                  <a:srgbClr val="3F3F3F"/>
                </a:solidFill>
                <a:latin typeface="Calibri"/>
                <a:ea typeface="Calibri"/>
                <a:cs typeface="Calibri"/>
                <a:sym typeface="Calibri"/>
              </a:rPr>
              <a:t> principal</a:t>
            </a: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Custodian steward</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fr-CA" sz="1350" b="0" i="0" u="none" strike="noStrike" cap="none" dirty="0">
                <a:solidFill>
                  <a:srgbClr val="3F3F3F"/>
                </a:solidFill>
                <a:latin typeface="Calibri"/>
                <a:ea typeface="Calibri"/>
                <a:cs typeface="Calibri"/>
                <a:sym typeface="Calibri"/>
              </a:rPr>
              <a:t>Propriétaire</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Point </a:t>
            </a:r>
            <a:r>
              <a:rPr lang="en-US" sz="1350" dirty="0">
                <a:solidFill>
                  <a:srgbClr val="3F3F3F"/>
                </a:solidFill>
                <a:latin typeface="Calibri"/>
                <a:ea typeface="Calibri"/>
                <a:cs typeface="Calibri"/>
                <a:sym typeface="Calibri"/>
              </a:rPr>
              <a:t>de</a:t>
            </a:r>
            <a:r>
              <a:rPr lang="en-US" sz="1350" b="0" i="0" u="none" strike="noStrike" cap="none" dirty="0">
                <a:solidFill>
                  <a:srgbClr val="3F3F3F"/>
                </a:solidFill>
                <a:latin typeface="Calibri"/>
                <a:ea typeface="Calibri"/>
                <a:cs typeface="Calibri"/>
                <a:sym typeface="Calibri"/>
              </a:rPr>
              <a:t> contact</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a:t>
            </a:r>
            <a:endParaRPr dirty="0"/>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9806824B-5145-4F38-BABB-2A09EA63FE18}"/>
              </a:ext>
            </a:extLst>
          </p:cNvPr>
          <p:cNvPicPr>
            <a:picLocks noChangeAspect="1"/>
          </p:cNvPicPr>
          <p:nvPr/>
        </p:nvPicPr>
        <p:blipFill>
          <a:blip r:embed="rId4"/>
          <a:stretch>
            <a:fillRect/>
          </a:stretch>
        </p:blipFill>
        <p:spPr>
          <a:xfrm>
            <a:off x="5201393" y="1521588"/>
            <a:ext cx="6118698" cy="411875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5" name="Picture 3">
            <a:extLst>
              <a:ext uri="{FF2B5EF4-FFF2-40B4-BE49-F238E27FC236}">
                <a16:creationId xmlns:a16="http://schemas.microsoft.com/office/drawing/2014/main" id="{968C6ECA-FFC7-49B1-A04D-2C813935D1D8}"/>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405" name="Google Shape;405;p38"/>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err="1"/>
              <a:t>Norme</a:t>
            </a:r>
            <a:r>
              <a:rPr lang="en-US" dirty="0"/>
              <a:t> de </a:t>
            </a:r>
            <a:r>
              <a:rPr lang="en-US" dirty="0" err="1"/>
              <a:t>métadonnées</a:t>
            </a:r>
            <a:endParaRPr dirty="0"/>
          </a:p>
        </p:txBody>
      </p:sp>
      <p:sp>
        <p:nvSpPr>
          <p:cNvPr id="406" name="Google Shape;406;p38"/>
          <p:cNvSpPr txBox="1"/>
          <p:nvPr/>
        </p:nvSpPr>
        <p:spPr>
          <a:xfrm>
            <a:off x="713839" y="1387759"/>
            <a:ext cx="5839090" cy="3130557"/>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dirty="0">
                <a:solidFill>
                  <a:srgbClr val="3F3F3F"/>
                </a:solidFill>
                <a:latin typeface="Calibri"/>
                <a:ea typeface="Calibri"/>
                <a:cs typeface="Calibri"/>
                <a:sym typeface="Calibri"/>
              </a:rPr>
              <a:t>Citations</a:t>
            </a:r>
            <a:endParaRPr sz="1500" b="1" dirty="0">
              <a:solidFill>
                <a:srgbClr val="3F3F3F"/>
              </a:solidFill>
              <a:latin typeface="Calibri"/>
              <a:ea typeface="Calibri"/>
              <a:cs typeface="Calibri"/>
              <a:sym typeface="Calibri"/>
            </a:endParaRPr>
          </a:p>
          <a:p>
            <a:pPr marR="0" lvl="0" algn="l" rtl="0">
              <a:lnSpc>
                <a:spcPct val="90000"/>
              </a:lnSpc>
              <a:spcBef>
                <a:spcPts val="1400"/>
              </a:spcBef>
              <a:spcAft>
                <a:spcPts val="0"/>
              </a:spcAft>
              <a:buClr>
                <a:schemeClr val="accent1"/>
              </a:buClr>
              <a:buSzPts val="1500"/>
            </a:pPr>
            <a:r>
              <a:rPr lang="fr-CA" dirty="0">
                <a:solidFill>
                  <a:srgbClr val="3F3F3F"/>
                </a:solidFill>
                <a:latin typeface="Calibri"/>
                <a:ea typeface="Calibri"/>
                <a:cs typeface="Calibri"/>
                <a:sym typeface="Calibri"/>
              </a:rPr>
              <a:t>Comparable à une référence de publication</a:t>
            </a:r>
            <a:r>
              <a:rPr lang="en-US" dirty="0">
                <a:solidFill>
                  <a:srgbClr val="3F3F3F"/>
                </a:solidFill>
                <a:latin typeface="Calibri"/>
                <a:ea typeface="Calibri"/>
                <a:cs typeface="Calibri"/>
                <a:sym typeface="Calibri"/>
              </a:rPr>
              <a:t>Should contain:</a:t>
            </a:r>
            <a:endParaRPr dirty="0"/>
          </a:p>
          <a:p>
            <a:pPr marL="384048" marR="0" lvl="1" indent="-182880" algn="l" rtl="0">
              <a:lnSpc>
                <a:spcPct val="90000"/>
              </a:lnSpc>
              <a:spcBef>
                <a:spcPts val="400"/>
              </a:spcBef>
              <a:spcAft>
                <a:spcPts val="0"/>
              </a:spcAft>
              <a:buClr>
                <a:schemeClr val="accent1"/>
              </a:buClr>
              <a:buSzPts val="1350"/>
              <a:buFont typeface="Calibri"/>
              <a:buChar char="◦"/>
            </a:pPr>
            <a:r>
              <a:rPr lang="en-US" b="0" i="0" u="none" strike="noStrike" cap="none" dirty="0">
                <a:solidFill>
                  <a:srgbClr val="3F3F3F"/>
                </a:solidFill>
                <a:latin typeface="Calibri"/>
                <a:ea typeface="Calibri"/>
                <a:cs typeface="Calibri"/>
                <a:sym typeface="Calibri"/>
              </a:rPr>
              <a:t>Auteurs (</a:t>
            </a:r>
            <a:r>
              <a:rPr lang="fr-CA" b="0" i="0" u="none" strike="noStrike" cap="none" dirty="0">
                <a:solidFill>
                  <a:srgbClr val="3F3F3F"/>
                </a:solidFill>
                <a:latin typeface="Calibri"/>
                <a:ea typeface="Calibri"/>
                <a:cs typeface="Calibri"/>
                <a:sym typeface="Calibri"/>
              </a:rPr>
              <a:t>ex.: collecteurs de données, chercheurs responsables, gestionnaires de données</a:t>
            </a:r>
            <a:r>
              <a:rPr lang="en-US" b="0" i="0" u="none" strike="noStrike" cap="none" dirty="0">
                <a:solidFill>
                  <a:srgbClr val="3F3F3F"/>
                </a:solidFill>
                <a:latin typeface="Calibri"/>
                <a:ea typeface="Calibri"/>
                <a:cs typeface="Calibri"/>
                <a:sym typeface="Calibri"/>
              </a:rPr>
              <a:t>, …)</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fr-CA" b="0" i="0" u="none" strike="noStrike" cap="none" dirty="0">
                <a:solidFill>
                  <a:srgbClr val="3F3F3F"/>
                </a:solidFill>
                <a:latin typeface="Calibri"/>
                <a:ea typeface="Calibri"/>
                <a:cs typeface="Calibri"/>
                <a:sym typeface="Calibri"/>
              </a:rPr>
              <a:t>Année de publication</a:t>
            </a:r>
            <a:endParaRPr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dirty="0" err="1">
                <a:solidFill>
                  <a:srgbClr val="3F3F3F"/>
                </a:solidFill>
                <a:latin typeface="Calibri"/>
                <a:ea typeface="Calibri"/>
                <a:cs typeface="Calibri"/>
                <a:sym typeface="Calibri"/>
              </a:rPr>
              <a:t>Titre</a:t>
            </a:r>
            <a:r>
              <a:rPr lang="en-US" dirty="0">
                <a:solidFill>
                  <a:srgbClr val="3F3F3F"/>
                </a:solidFill>
                <a:latin typeface="Calibri"/>
                <a:ea typeface="Calibri"/>
                <a:cs typeface="Calibri"/>
                <a:sym typeface="Calibri"/>
              </a:rPr>
              <a:t> du jeu de </a:t>
            </a:r>
            <a:r>
              <a:rPr lang="en-US" dirty="0" err="1">
                <a:solidFill>
                  <a:srgbClr val="3F3F3F"/>
                </a:solidFill>
                <a:latin typeface="Calibri"/>
                <a:ea typeface="Calibri"/>
                <a:cs typeface="Calibri"/>
                <a:sym typeface="Calibri"/>
              </a:rPr>
              <a:t>données</a:t>
            </a:r>
            <a:endParaRPr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fr-CA" b="0" i="0" u="none" strike="noStrike" cap="none" dirty="0">
                <a:solidFill>
                  <a:srgbClr val="3F3F3F"/>
                </a:solidFill>
                <a:latin typeface="Calibri"/>
                <a:ea typeface="Calibri"/>
                <a:cs typeface="Calibri"/>
                <a:sym typeface="Calibri"/>
              </a:rPr>
              <a:t>Nom des organisations impliquées lorsqu'il est différent de l'éditeur</a:t>
            </a:r>
          </a:p>
          <a:p>
            <a:pPr marL="384048" marR="0" lvl="1" indent="-182880" algn="l" rtl="0">
              <a:lnSpc>
                <a:spcPct val="90000"/>
              </a:lnSpc>
              <a:spcBef>
                <a:spcPts val="600"/>
              </a:spcBef>
              <a:spcAft>
                <a:spcPts val="0"/>
              </a:spcAft>
              <a:buClr>
                <a:schemeClr val="accent1"/>
              </a:buClr>
              <a:buSzPts val="1350"/>
              <a:buFont typeface="Calibri"/>
              <a:buChar char="◦"/>
            </a:pPr>
            <a:r>
              <a:rPr lang="fr-CA" b="0" i="0" u="none" strike="noStrike" cap="none" dirty="0">
                <a:solidFill>
                  <a:srgbClr val="3F3F3F"/>
                </a:solidFill>
                <a:latin typeface="Calibri"/>
                <a:ea typeface="Calibri"/>
                <a:cs typeface="Calibri"/>
                <a:sym typeface="Calibri"/>
              </a:rPr>
              <a:t>Éditeur (peut être le nœud OBIS)</a:t>
            </a:r>
          </a:p>
          <a:p>
            <a:pPr marL="384048" marR="0" lvl="1" indent="-182880" algn="l" rtl="0">
              <a:lnSpc>
                <a:spcPct val="90000"/>
              </a:lnSpc>
              <a:spcBef>
                <a:spcPts val="600"/>
              </a:spcBef>
              <a:spcAft>
                <a:spcPts val="0"/>
              </a:spcAft>
              <a:buClr>
                <a:schemeClr val="accent1"/>
              </a:buClr>
              <a:buSzPts val="1350"/>
              <a:buFont typeface="Calibri"/>
              <a:buChar char="◦"/>
            </a:pPr>
            <a:r>
              <a:rPr lang="fr-CA" b="0" i="0" u="none" strike="noStrike" cap="none" dirty="0">
                <a:solidFill>
                  <a:srgbClr val="3F3F3F"/>
                </a:solidFill>
                <a:latin typeface="Calibri"/>
                <a:ea typeface="Calibri"/>
                <a:cs typeface="Calibri"/>
                <a:sym typeface="Calibri"/>
              </a:rPr>
              <a:t>Type de jeu de données (ex.: occurrence, événement d'échantillonnage)</a:t>
            </a:r>
          </a:p>
          <a:p>
            <a:pPr marL="384048" marR="0" lvl="1" indent="-182880" algn="l" rtl="0">
              <a:lnSpc>
                <a:spcPct val="90000"/>
              </a:lnSpc>
              <a:spcBef>
                <a:spcPts val="600"/>
              </a:spcBef>
              <a:spcAft>
                <a:spcPts val="0"/>
              </a:spcAft>
              <a:buClr>
                <a:schemeClr val="accent1"/>
              </a:buClr>
              <a:buSzPts val="1350"/>
              <a:buFont typeface="Calibri"/>
              <a:buChar char="◦"/>
            </a:pPr>
            <a:r>
              <a:rPr lang="fr-CA" b="0" i="0" u="none" strike="noStrike" cap="none" dirty="0">
                <a:solidFill>
                  <a:srgbClr val="3F3F3F"/>
                </a:solidFill>
                <a:latin typeface="Calibri"/>
                <a:ea typeface="Calibri"/>
                <a:cs typeface="Calibri"/>
                <a:sym typeface="Calibri"/>
              </a:rPr>
              <a:t>Numéro de version</a:t>
            </a:r>
          </a:p>
          <a:p>
            <a:pPr marL="384048" marR="0" lvl="1" indent="-182880" algn="l" rtl="0">
              <a:lnSpc>
                <a:spcPct val="90000"/>
              </a:lnSpc>
              <a:spcBef>
                <a:spcPts val="600"/>
              </a:spcBef>
              <a:spcAft>
                <a:spcPts val="0"/>
              </a:spcAft>
              <a:buClr>
                <a:schemeClr val="accent1"/>
              </a:buClr>
              <a:buSzPts val="1350"/>
              <a:buFont typeface="Calibri"/>
              <a:buChar char="◦"/>
            </a:pPr>
            <a:r>
              <a:rPr lang="fr-CA" b="0" i="0" u="none" strike="noStrike" cap="none" dirty="0">
                <a:solidFill>
                  <a:srgbClr val="3F3F3F"/>
                </a:solidFill>
                <a:latin typeface="Calibri"/>
                <a:ea typeface="Calibri"/>
                <a:cs typeface="Calibri"/>
                <a:sym typeface="Calibri"/>
              </a:rPr>
              <a:t>URL du jeu de données dans l’IPT</a:t>
            </a:r>
            <a:endParaRPr b="0" i="0" u="none" strike="noStrike" cap="none" dirty="0">
              <a:solidFill>
                <a:srgbClr val="3F3F3F"/>
              </a:solidFill>
              <a:latin typeface="Calibri"/>
              <a:ea typeface="Calibri"/>
              <a:cs typeface="Calibri"/>
              <a:sym typeface="Calibri"/>
            </a:endParaRPr>
          </a:p>
          <a:p>
            <a:pPr marL="384048" marR="0" lvl="1" indent="-97154" algn="l" rtl="0">
              <a:lnSpc>
                <a:spcPct val="90000"/>
              </a:lnSpc>
              <a:spcBef>
                <a:spcPts val="4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p:txBody>
      </p:sp>
      <p:sp>
        <p:nvSpPr>
          <p:cNvPr id="2" name="TextBox 1">
            <a:extLst>
              <a:ext uri="{FF2B5EF4-FFF2-40B4-BE49-F238E27FC236}">
                <a16:creationId xmlns:a16="http://schemas.microsoft.com/office/drawing/2014/main" id="{81FE9BFC-7FE8-49AD-9219-DD1DB9267228}"/>
              </a:ext>
            </a:extLst>
          </p:cNvPr>
          <p:cNvSpPr txBox="1"/>
          <p:nvPr/>
        </p:nvSpPr>
        <p:spPr>
          <a:xfrm>
            <a:off x="4296229" y="3936563"/>
            <a:ext cx="6816436" cy="584775"/>
          </a:xfrm>
          <a:prstGeom prst="rect">
            <a:avLst/>
          </a:prstGeom>
          <a:noFill/>
        </p:spPr>
        <p:txBody>
          <a:bodyPr wrap="square" rtlCol="0">
            <a:spAutoFit/>
          </a:bodyPr>
          <a:lstStyle/>
          <a:p>
            <a:r>
              <a:rPr lang="en-CA" sz="1600" b="0" i="0" dirty="0">
                <a:solidFill>
                  <a:srgbClr val="C00000"/>
                </a:solidFill>
                <a:effectLst/>
                <a:latin typeface="Calibri" panose="020F0502020204030204" pitchFamily="34" charset="0"/>
                <a:cs typeface="Calibri" panose="020F0502020204030204" pitchFamily="34" charset="0"/>
              </a:rPr>
              <a:t>{</a:t>
            </a:r>
            <a:r>
              <a:rPr lang="en-CA" sz="1600" b="0" i="0" dirty="0" err="1">
                <a:solidFill>
                  <a:srgbClr val="C00000"/>
                </a:solidFill>
                <a:effectLst/>
                <a:latin typeface="Calibri" panose="020F0502020204030204" pitchFamily="34" charset="0"/>
                <a:cs typeface="Calibri" panose="020F0502020204030204" pitchFamily="34" charset="0"/>
              </a:rPr>
              <a:t>dataset.authors</a:t>
            </a:r>
            <a:r>
              <a:rPr lang="en-CA" sz="1600" b="0" i="0" dirty="0">
                <a:solidFill>
                  <a:srgbClr val="C00000"/>
                </a:solidFill>
                <a:effectLst/>
                <a:latin typeface="Calibri" panose="020F0502020204030204" pitchFamily="34" charset="0"/>
                <a:cs typeface="Calibri" panose="020F0502020204030204" pitchFamily="34" charset="0"/>
              </a:rPr>
              <a:t>} </a:t>
            </a:r>
            <a:r>
              <a:rPr lang="en-CA" sz="1600" b="0" i="0" dirty="0">
                <a:solidFill>
                  <a:schemeClr val="accent2">
                    <a:lumMod val="75000"/>
                  </a:schemeClr>
                </a:solidFill>
                <a:effectLst/>
                <a:latin typeface="Calibri" panose="020F0502020204030204" pitchFamily="34" charset="0"/>
                <a:cs typeface="Calibri" panose="020F0502020204030204" pitchFamily="34" charset="0"/>
              </a:rPr>
              <a:t>({</a:t>
            </a:r>
            <a:r>
              <a:rPr lang="en-CA" sz="1600" b="0" i="0" dirty="0" err="1">
                <a:solidFill>
                  <a:schemeClr val="accent2">
                    <a:lumMod val="75000"/>
                  </a:schemeClr>
                </a:solidFill>
                <a:effectLst/>
                <a:latin typeface="Calibri" panose="020F0502020204030204" pitchFamily="34" charset="0"/>
                <a:cs typeface="Calibri" panose="020F0502020204030204" pitchFamily="34" charset="0"/>
              </a:rPr>
              <a:t>dataset.pubDate</a:t>
            </a:r>
            <a:r>
              <a:rPr lang="en-CA" sz="1600" b="0" i="0" dirty="0">
                <a:solidFill>
                  <a:schemeClr val="accent2">
                    <a:lumMod val="75000"/>
                  </a:schemeClr>
                </a:solidFill>
                <a:effectLst/>
                <a:latin typeface="Calibri" panose="020F0502020204030204" pitchFamily="34" charset="0"/>
                <a:cs typeface="Calibri" panose="020F0502020204030204" pitchFamily="34" charset="0"/>
              </a:rPr>
              <a:t>}) </a:t>
            </a:r>
            <a:r>
              <a:rPr lang="en-CA" sz="1600" b="0" i="0" dirty="0">
                <a:solidFill>
                  <a:srgbClr val="00B050"/>
                </a:solidFill>
                <a:effectLst/>
                <a:latin typeface="Calibri" panose="020F0502020204030204" pitchFamily="34" charset="0"/>
                <a:cs typeface="Calibri" panose="020F0502020204030204" pitchFamily="34" charset="0"/>
              </a:rPr>
              <a:t>{</a:t>
            </a:r>
            <a:r>
              <a:rPr lang="en-CA" sz="1600" b="0" i="0" dirty="0" err="1">
                <a:solidFill>
                  <a:srgbClr val="00B050"/>
                </a:solidFill>
                <a:effectLst/>
                <a:latin typeface="Calibri" panose="020F0502020204030204" pitchFamily="34" charset="0"/>
                <a:cs typeface="Calibri" panose="020F0502020204030204" pitchFamily="34" charset="0"/>
              </a:rPr>
              <a:t>dataset.title</a:t>
            </a:r>
            <a:r>
              <a:rPr lang="en-CA" sz="1600" b="0" i="0" dirty="0">
                <a:solidFill>
                  <a:srgbClr val="00B050"/>
                </a:solidFill>
                <a:effectLst/>
                <a:latin typeface="Calibri" panose="020F0502020204030204" pitchFamily="34" charset="0"/>
                <a:cs typeface="Calibri" panose="020F0502020204030204" pitchFamily="34" charset="0"/>
              </a:rPr>
              <a:t>}. </a:t>
            </a:r>
            <a:r>
              <a:rPr lang="en-CA" sz="1600" b="0" i="0" dirty="0">
                <a:solidFill>
                  <a:srgbClr val="7030A0"/>
                </a:solidFill>
                <a:effectLst/>
                <a:latin typeface="Calibri" panose="020F0502020204030204" pitchFamily="34" charset="0"/>
                <a:cs typeface="Calibri" panose="020F0502020204030204" pitchFamily="34" charset="0"/>
              </a:rPr>
              <a:t>[Version {</a:t>
            </a:r>
            <a:r>
              <a:rPr lang="en-CA" sz="1600" b="0" i="0" dirty="0" err="1">
                <a:solidFill>
                  <a:srgbClr val="7030A0"/>
                </a:solidFill>
                <a:effectLst/>
                <a:latin typeface="Calibri" panose="020F0502020204030204" pitchFamily="34" charset="0"/>
                <a:cs typeface="Calibri" panose="020F0502020204030204" pitchFamily="34" charset="0"/>
              </a:rPr>
              <a:t>dataset.version</a:t>
            </a:r>
            <a:r>
              <a:rPr lang="en-CA" sz="1600" b="0" i="0" dirty="0">
                <a:solidFill>
                  <a:srgbClr val="7030A0"/>
                </a:solidFill>
                <a:effectLst/>
                <a:latin typeface="Calibri" panose="020F0502020204030204" pitchFamily="34" charset="0"/>
                <a:cs typeface="Calibri" panose="020F0502020204030204" pitchFamily="34" charset="0"/>
              </a:rPr>
              <a:t>}]</a:t>
            </a:r>
            <a:r>
              <a:rPr lang="en-CA" sz="1600" b="0" i="0" dirty="0">
                <a:solidFill>
                  <a:srgbClr val="212529"/>
                </a:solidFill>
                <a:effectLst/>
                <a:latin typeface="Calibri" panose="020F0502020204030204" pitchFamily="34" charset="0"/>
                <a:cs typeface="Calibri" panose="020F0502020204030204" pitchFamily="34" charset="0"/>
              </a:rPr>
              <a:t>. </a:t>
            </a:r>
            <a:r>
              <a:rPr lang="en-CA" sz="1600" b="0" i="0" dirty="0">
                <a:solidFill>
                  <a:srgbClr val="00B0F0"/>
                </a:solidFill>
                <a:effectLst/>
                <a:latin typeface="Calibri" panose="020F0502020204030204" pitchFamily="34" charset="0"/>
                <a:cs typeface="Calibri" panose="020F0502020204030204" pitchFamily="34" charset="0"/>
              </a:rPr>
              <a:t>{</a:t>
            </a:r>
            <a:r>
              <a:rPr lang="en-CA" sz="1600" b="0" i="0" dirty="0" err="1">
                <a:solidFill>
                  <a:srgbClr val="00B0F0"/>
                </a:solidFill>
                <a:effectLst/>
                <a:latin typeface="Calibri" panose="020F0502020204030204" pitchFamily="34" charset="0"/>
                <a:cs typeface="Calibri" panose="020F0502020204030204" pitchFamily="34" charset="0"/>
              </a:rPr>
              <a:t>organization.title</a:t>
            </a:r>
            <a:r>
              <a:rPr lang="en-CA" sz="1600" b="0" i="0" dirty="0">
                <a:solidFill>
                  <a:srgbClr val="00B0F0"/>
                </a:solidFill>
                <a:effectLst/>
                <a:latin typeface="Calibri" panose="020F0502020204030204" pitchFamily="34" charset="0"/>
                <a:cs typeface="Calibri" panose="020F0502020204030204" pitchFamily="34" charset="0"/>
              </a:rPr>
              <a:t>}</a:t>
            </a:r>
            <a:r>
              <a:rPr lang="en-CA" sz="1600" b="0" i="0" dirty="0">
                <a:solidFill>
                  <a:srgbClr val="212529"/>
                </a:solidFill>
                <a:effectLst/>
                <a:latin typeface="Calibri" panose="020F0502020204030204" pitchFamily="34" charset="0"/>
                <a:cs typeface="Calibri" panose="020F0502020204030204" pitchFamily="34" charset="0"/>
              </a:rPr>
              <a:t>. </a:t>
            </a:r>
            <a:r>
              <a:rPr lang="en-CA" sz="1600" b="0" i="0" dirty="0">
                <a:solidFill>
                  <a:schemeClr val="accent4">
                    <a:lumMod val="75000"/>
                  </a:schemeClr>
                </a:solidFill>
                <a:effectLst/>
                <a:latin typeface="Calibri" panose="020F0502020204030204" pitchFamily="34" charset="0"/>
                <a:cs typeface="Calibri" panose="020F0502020204030204" pitchFamily="34" charset="0"/>
              </a:rPr>
              <a:t>{</a:t>
            </a:r>
            <a:r>
              <a:rPr lang="en-CA" sz="1600" b="0" i="0" dirty="0" err="1">
                <a:solidFill>
                  <a:schemeClr val="accent4">
                    <a:lumMod val="75000"/>
                  </a:schemeClr>
                </a:solidFill>
                <a:effectLst/>
                <a:latin typeface="Calibri" panose="020F0502020204030204" pitchFamily="34" charset="0"/>
                <a:cs typeface="Calibri" panose="020F0502020204030204" pitchFamily="34" charset="0"/>
              </a:rPr>
              <a:t>dataset.type</a:t>
            </a:r>
            <a:r>
              <a:rPr lang="en-CA" sz="1600" b="0" i="0" dirty="0">
                <a:solidFill>
                  <a:schemeClr val="accent4">
                    <a:lumMod val="75000"/>
                  </a:schemeClr>
                </a:solidFill>
                <a:effectLst/>
                <a:latin typeface="Calibri" panose="020F0502020204030204" pitchFamily="34" charset="0"/>
                <a:cs typeface="Calibri" panose="020F0502020204030204" pitchFamily="34" charset="0"/>
              </a:rPr>
              <a:t>} Dataset </a:t>
            </a:r>
            <a:r>
              <a:rPr lang="en-CA" sz="1600" b="0" i="0" dirty="0">
                <a:solidFill>
                  <a:srgbClr val="212529"/>
                </a:solidFill>
                <a:effectLst/>
                <a:latin typeface="Calibri" panose="020F0502020204030204" pitchFamily="34" charset="0"/>
                <a:cs typeface="Calibri" panose="020F0502020204030204" pitchFamily="34" charset="0"/>
              </a:rPr>
              <a:t>{</a:t>
            </a:r>
            <a:r>
              <a:rPr lang="en-CA" sz="1600" b="0" i="0" dirty="0" err="1">
                <a:solidFill>
                  <a:srgbClr val="212529"/>
                </a:solidFill>
                <a:effectLst/>
                <a:latin typeface="Calibri" panose="020F0502020204030204" pitchFamily="34" charset="0"/>
                <a:cs typeface="Calibri" panose="020F0502020204030204" pitchFamily="34" charset="0"/>
              </a:rPr>
              <a:t>dataset.doi</a:t>
            </a:r>
            <a:r>
              <a:rPr lang="en-CA" sz="1600" b="0" i="0" dirty="0">
                <a:solidFill>
                  <a:srgbClr val="212529"/>
                </a:solidFill>
                <a:effectLst/>
                <a:latin typeface="Calibri" panose="020F0502020204030204" pitchFamily="34" charset="0"/>
                <a:cs typeface="Calibri" panose="020F0502020204030204" pitchFamily="34" charset="0"/>
              </a:rPr>
              <a:t>}, </a:t>
            </a:r>
            <a:r>
              <a:rPr lang="en-CA" sz="1600" b="0" i="0" dirty="0">
                <a:solidFill>
                  <a:schemeClr val="accent5">
                    <a:lumMod val="75000"/>
                  </a:schemeClr>
                </a:solidFill>
                <a:effectLst/>
                <a:latin typeface="Calibri" panose="020F0502020204030204" pitchFamily="34" charset="0"/>
                <a:cs typeface="Calibri" panose="020F0502020204030204" pitchFamily="34" charset="0"/>
              </a:rPr>
              <a:t>{dataset.url}</a:t>
            </a:r>
            <a:endParaRPr lang="en-CA" sz="1600" dirty="0">
              <a:solidFill>
                <a:schemeClr val="accent5">
                  <a:lumMod val="75000"/>
                </a:schemeClr>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412C55A-74B8-4A50-9834-F7B27CE56874}"/>
              </a:ext>
            </a:extLst>
          </p:cNvPr>
          <p:cNvSpPr txBox="1"/>
          <p:nvPr/>
        </p:nvSpPr>
        <p:spPr>
          <a:xfrm>
            <a:off x="1351148" y="4768618"/>
            <a:ext cx="6650038" cy="1323439"/>
          </a:xfrm>
          <a:prstGeom prst="rect">
            <a:avLst/>
          </a:prstGeom>
          <a:noFill/>
        </p:spPr>
        <p:txBody>
          <a:bodyPr wrap="square" rtlCol="0">
            <a:spAutoFit/>
          </a:bodyPr>
          <a:lstStyle/>
          <a:p>
            <a:r>
              <a:rPr lang="en-CA" sz="1600" b="0" i="1" dirty="0">
                <a:solidFill>
                  <a:srgbClr val="C00000"/>
                </a:solidFill>
                <a:effectLst/>
                <a:latin typeface="Calibri" panose="020F0502020204030204" pitchFamily="34" charset="0"/>
                <a:cs typeface="Calibri" panose="020F0502020204030204" pitchFamily="34" charset="0"/>
              </a:rPr>
              <a:t>Platt T </a:t>
            </a:r>
            <a:r>
              <a:rPr lang="en-CA" sz="1600" b="0" i="1" dirty="0">
                <a:solidFill>
                  <a:schemeClr val="accent2">
                    <a:lumMod val="75000"/>
                  </a:schemeClr>
                </a:solidFill>
                <a:effectLst/>
                <a:latin typeface="Calibri" panose="020F0502020204030204" pitchFamily="34" charset="0"/>
                <a:cs typeface="Calibri" panose="020F0502020204030204" pitchFamily="34" charset="0"/>
              </a:rPr>
              <a:t>(2013): </a:t>
            </a:r>
            <a:r>
              <a:rPr lang="en-CA" sz="1600" b="0" i="1" dirty="0">
                <a:solidFill>
                  <a:srgbClr val="00B050"/>
                </a:solidFill>
                <a:effectLst/>
                <a:latin typeface="Calibri" panose="020F0502020204030204" pitchFamily="34" charset="0"/>
                <a:cs typeface="Calibri" panose="020F0502020204030204" pitchFamily="34" charset="0"/>
              </a:rPr>
              <a:t>MEL: Marine </a:t>
            </a:r>
            <a:r>
              <a:rPr lang="en-CA" sz="1600" b="0" i="1" dirty="0" err="1">
                <a:solidFill>
                  <a:srgbClr val="00B050"/>
                </a:solidFill>
                <a:effectLst/>
                <a:latin typeface="Calibri" panose="020F0502020204030204" pitchFamily="34" charset="0"/>
                <a:cs typeface="Calibri" panose="020F0502020204030204" pitchFamily="34" charset="0"/>
              </a:rPr>
              <a:t>cladocera</a:t>
            </a:r>
            <a:r>
              <a:rPr lang="en-CA" sz="1600" b="0" i="1" dirty="0">
                <a:solidFill>
                  <a:srgbClr val="00B050"/>
                </a:solidFill>
                <a:effectLst/>
                <a:latin typeface="Calibri" panose="020F0502020204030204" pitchFamily="34" charset="0"/>
                <a:cs typeface="Calibri" panose="020F0502020204030204" pitchFamily="34" charset="0"/>
              </a:rPr>
              <a:t> collected from St. </a:t>
            </a:r>
            <a:r>
              <a:rPr lang="en-CA" sz="1600" b="0" i="1" dirty="0" err="1">
                <a:solidFill>
                  <a:srgbClr val="00B050"/>
                </a:solidFill>
                <a:effectLst/>
                <a:latin typeface="Calibri" panose="020F0502020204030204" pitchFamily="34" charset="0"/>
                <a:cs typeface="Calibri" panose="020F0502020204030204" pitchFamily="34" charset="0"/>
              </a:rPr>
              <a:t>Margarets</a:t>
            </a:r>
            <a:r>
              <a:rPr lang="en-CA" sz="1600" b="0" i="1" dirty="0">
                <a:solidFill>
                  <a:srgbClr val="00B050"/>
                </a:solidFill>
                <a:effectLst/>
                <a:latin typeface="Calibri" panose="020F0502020204030204" pitchFamily="34" charset="0"/>
                <a:cs typeface="Calibri" panose="020F0502020204030204" pitchFamily="34" charset="0"/>
              </a:rPr>
              <a:t> Bay between May to November, 1967-1969</a:t>
            </a:r>
            <a:r>
              <a:rPr lang="en-CA" sz="1600" b="0" i="1" dirty="0">
                <a:solidFill>
                  <a:srgbClr val="7030A0"/>
                </a:solidFill>
                <a:effectLst/>
                <a:latin typeface="Calibri" panose="020F0502020204030204" pitchFamily="34" charset="0"/>
                <a:cs typeface="Calibri" panose="020F0502020204030204" pitchFamily="34" charset="0"/>
              </a:rPr>
              <a:t>. v1.5. </a:t>
            </a:r>
            <a:r>
              <a:rPr lang="en-CA" sz="1600" b="0" i="1" dirty="0">
                <a:solidFill>
                  <a:srgbClr val="00B0F0"/>
                </a:solidFill>
                <a:effectLst/>
                <a:latin typeface="Calibri" panose="020F0502020204030204" pitchFamily="34" charset="0"/>
                <a:cs typeface="Calibri" panose="020F0502020204030204" pitchFamily="34" charset="0"/>
              </a:rPr>
              <a:t>Canadian node of the Ocean Biogeographic Information System (OBIS Canada). </a:t>
            </a:r>
            <a:r>
              <a:rPr lang="en-CA" sz="1600" b="0" i="1" dirty="0">
                <a:solidFill>
                  <a:schemeClr val="accent4">
                    <a:lumMod val="75000"/>
                  </a:schemeClr>
                </a:solidFill>
                <a:effectLst/>
                <a:latin typeface="Calibri" panose="020F0502020204030204" pitchFamily="34" charset="0"/>
                <a:cs typeface="Calibri" panose="020F0502020204030204" pitchFamily="34" charset="0"/>
              </a:rPr>
              <a:t>Dataset/Occurrence. </a:t>
            </a:r>
            <a:r>
              <a:rPr lang="en-CA" sz="1600" b="0" i="1" dirty="0">
                <a:solidFill>
                  <a:srgbClr val="008959"/>
                </a:solidFill>
                <a:effectLst/>
                <a:latin typeface="Calibri" panose="020F0502020204030204" pitchFamily="34" charset="0"/>
                <a:cs typeface="Calibri" panose="020F0502020204030204" pitchFamily="34" charset="0"/>
                <a:hlinkClick r:id="rId4"/>
              </a:rPr>
              <a:t>http://ipt.iobis.org/obiscanada/resource?r=smb_cladocera_tr698&amp;amp;v=1.5</a:t>
            </a:r>
            <a:endParaRPr lang="en-CA" sz="1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 name="Picture 3">
            <a:extLst>
              <a:ext uri="{FF2B5EF4-FFF2-40B4-BE49-F238E27FC236}">
                <a16:creationId xmlns:a16="http://schemas.microsoft.com/office/drawing/2014/main" id="{2A1B6312-BEE7-4105-9E8F-99361B1327B6}"/>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411" name="Google Shape;411;p39"/>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err="1"/>
              <a:t>Norme</a:t>
            </a:r>
            <a:r>
              <a:rPr lang="en-US" dirty="0"/>
              <a:t> de </a:t>
            </a:r>
            <a:r>
              <a:rPr lang="en-US" dirty="0" err="1"/>
              <a:t>métadonnées</a:t>
            </a:r>
            <a:endParaRPr dirty="0"/>
          </a:p>
        </p:txBody>
      </p:sp>
      <p:sp>
        <p:nvSpPr>
          <p:cNvPr id="412" name="Google Shape;412;p39"/>
          <p:cNvSpPr txBox="1"/>
          <p:nvPr/>
        </p:nvSpPr>
        <p:spPr>
          <a:xfrm>
            <a:off x="1022985" y="2055950"/>
            <a:ext cx="9978300" cy="3214500"/>
          </a:xfrm>
          <a:prstGeom prst="rect">
            <a:avLst/>
          </a:prstGeom>
          <a:noFill/>
          <a:ln>
            <a:noFill/>
          </a:ln>
        </p:spPr>
        <p:txBody>
          <a:bodyPr spcFirstLastPara="1" wrap="square" lIns="91425" tIns="45700" rIns="91425" bIns="45700" anchor="t" anchorCtr="0">
            <a:noAutofit/>
          </a:bodyPr>
          <a:lstStyle/>
          <a:p>
            <a:pPr marL="150876" marR="0" lvl="1" indent="0" algn="l" rtl="0">
              <a:lnSpc>
                <a:spcPct val="90000"/>
              </a:lnSpc>
              <a:spcBef>
                <a:spcPts val="0"/>
              </a:spcBef>
              <a:spcAft>
                <a:spcPts val="0"/>
              </a:spcAft>
              <a:buClr>
                <a:schemeClr val="accent1"/>
              </a:buClr>
              <a:buSzPts val="1800"/>
              <a:buFont typeface="Calibri"/>
              <a:buNone/>
            </a:pPr>
            <a:r>
              <a:rPr lang="fr-CA" sz="1800" b="1" i="0" u="none" strike="noStrike" cap="none" dirty="0">
                <a:solidFill>
                  <a:srgbClr val="3F3F3F"/>
                </a:solidFill>
                <a:latin typeface="Calibri"/>
                <a:ea typeface="Calibri"/>
                <a:cs typeface="Calibri"/>
                <a:sym typeface="Calibri"/>
              </a:rPr>
              <a:t>Papier de données</a:t>
            </a:r>
            <a:endParaRPr dirty="0"/>
          </a:p>
          <a:p>
            <a:pPr marL="150876" marR="0" lvl="1" indent="0" algn="l" rtl="0">
              <a:lnSpc>
                <a:spcPct val="90000"/>
              </a:lnSpc>
              <a:spcBef>
                <a:spcPts val="6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a:p>
            <a:pPr marL="150876" marR="0" lvl="1" indent="0" algn="l" rtl="0">
              <a:lnSpc>
                <a:spcPct val="90000"/>
              </a:lnSpc>
              <a:spcBef>
                <a:spcPts val="600"/>
              </a:spcBef>
              <a:spcAft>
                <a:spcPts val="0"/>
              </a:spcAft>
              <a:buClr>
                <a:schemeClr val="accent1"/>
              </a:buClr>
              <a:buSzPts val="1800"/>
              <a:buFont typeface="Calibri"/>
              <a:buNone/>
            </a:pPr>
            <a:r>
              <a:rPr lang="fr-CA" sz="1800" b="0" i="0" u="none" strike="noStrike" cap="none" dirty="0">
                <a:solidFill>
                  <a:srgbClr val="3F3F3F"/>
                </a:solidFill>
                <a:latin typeface="Calibri"/>
                <a:ea typeface="Calibri"/>
                <a:cs typeface="Calibri"/>
                <a:sym typeface="Calibri"/>
              </a:rPr>
              <a:t>Remplissez autant de métadonnées que possible et publiez vos métadonnées sous forme de papier de données, par ex. dans un journal </a:t>
            </a:r>
            <a:r>
              <a:rPr lang="fr-CA" sz="1800" b="0" i="0" u="none" strike="noStrike" cap="none" dirty="0" err="1">
                <a:solidFill>
                  <a:srgbClr val="3F3F3F"/>
                </a:solidFill>
                <a:latin typeface="Calibri"/>
                <a:ea typeface="Calibri"/>
                <a:cs typeface="Calibri"/>
                <a:sym typeface="Calibri"/>
              </a:rPr>
              <a:t>Pensoft</a:t>
            </a:r>
            <a:r>
              <a:rPr lang="fr-CA" sz="1800" b="0" i="0" u="none" strike="noStrike" cap="none" dirty="0">
                <a:solidFill>
                  <a:srgbClr val="3F3F3F"/>
                </a:solidFill>
                <a:latin typeface="Calibri"/>
                <a:ea typeface="Calibri"/>
                <a:cs typeface="Calibri"/>
                <a:sym typeface="Calibri"/>
              </a:rPr>
              <a:t>, en important le fichier eml.xml dans leur outil </a:t>
            </a:r>
            <a:r>
              <a:rPr lang="fr-CA" sz="1800" b="0" i="0" u="none" strike="noStrike" cap="none" dirty="0" err="1">
                <a:solidFill>
                  <a:srgbClr val="3F3F3F"/>
                </a:solidFill>
                <a:latin typeface="Calibri"/>
                <a:ea typeface="Calibri"/>
                <a:cs typeface="Calibri"/>
                <a:sym typeface="Calibri"/>
              </a:rPr>
              <a:t>arpha</a:t>
            </a:r>
            <a:r>
              <a:rPr lang="fr-CA" sz="1800" b="0" i="0" u="none" strike="noStrike" cap="none" dirty="0">
                <a:solidFill>
                  <a:srgbClr val="3F3F3F"/>
                </a:solidFill>
                <a:latin typeface="Calibri"/>
                <a:ea typeface="Calibri"/>
                <a:cs typeface="Calibri"/>
                <a:sym typeface="Calibri"/>
              </a:rPr>
              <a:t>.</a:t>
            </a:r>
          </a:p>
          <a:p>
            <a:pPr marL="150876" marR="0" lvl="1" indent="0" algn="l" rtl="0">
              <a:lnSpc>
                <a:spcPct val="90000"/>
              </a:lnSpc>
              <a:spcBef>
                <a:spcPts val="6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a:p>
            <a:pPr marL="150876" marR="0" lvl="1"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rgbClr val="3F3F3F"/>
                </a:solidFill>
                <a:latin typeface="Calibri"/>
                <a:ea typeface="Calibri"/>
                <a:cs typeface="Calibri"/>
                <a:sym typeface="Calibri"/>
              </a:rPr>
              <a:t>Instructions: </a:t>
            </a:r>
            <a:r>
              <a:rPr lang="en-US" sz="1800" b="0" i="0" u="sng" strike="noStrike" cap="none" dirty="0">
                <a:solidFill>
                  <a:schemeClr val="hlink"/>
                </a:solidFill>
                <a:latin typeface="Calibri"/>
                <a:ea typeface="Calibri"/>
                <a:cs typeface="Calibri"/>
                <a:sym typeface="Calibri"/>
                <a:hlinkClick r:id="rId4"/>
              </a:rPr>
              <a:t>https://arpha.pensoft.net/tips/From-GBIF-IPT-metadata-EML</a:t>
            </a:r>
            <a:r>
              <a:rPr lang="en-US" sz="1800" b="0" i="0" u="none" strike="noStrike" cap="none" dirty="0">
                <a:solidFill>
                  <a:srgbClr val="3F3F3F"/>
                </a:solidFill>
                <a:latin typeface="Calibri"/>
                <a:ea typeface="Calibri"/>
                <a:cs typeface="Calibri"/>
                <a:sym typeface="Calibri"/>
              </a:rPr>
              <a:t> </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1537</TotalTime>
  <Words>2293</Words>
  <Application>Microsoft Office PowerPoint</Application>
  <PresentationFormat>Grand écran</PresentationFormat>
  <Paragraphs>123</Paragraphs>
  <Slides>8</Slides>
  <Notes>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Google Sans</vt:lpstr>
      <vt:lpstr>Office Theme</vt:lpstr>
      <vt:lpstr>Ecological Metadata Language (EML) </vt:lpstr>
      <vt:lpstr>Norme de métadonnées</vt:lpstr>
      <vt:lpstr>Norme de métadonnées</vt:lpstr>
      <vt:lpstr>Norme de métadonnées</vt:lpstr>
      <vt:lpstr>Norme de métadonnées</vt:lpstr>
      <vt:lpstr>Norme de métadonnées</vt:lpstr>
      <vt:lpstr>Norme de métadonnées</vt:lpstr>
      <vt:lpstr>Norme de métadonnées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Darwin Core Archive</dc:title>
  <cp:lastModifiedBy>Julie Dionne Lavoie</cp:lastModifiedBy>
  <cp:revision>55</cp:revision>
  <dcterms:modified xsi:type="dcterms:W3CDTF">2021-03-10T16:12:16Z</dcterms:modified>
</cp:coreProperties>
</file>